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0" r:id="rId4"/>
    <p:sldId id="261"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196" autoAdjust="0"/>
  </p:normalViewPr>
  <p:slideViewPr>
    <p:cSldViewPr>
      <p:cViewPr varScale="1">
        <p:scale>
          <a:sx n="52" d="100"/>
          <a:sy n="52" d="100"/>
        </p:scale>
        <p:origin x="580"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9/28/2022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&lt;cooking&gt; &lt;https://</a:t>
            </a:r>
            <a:r>
              <a:rPr lang="en-IN" dirty="0" err="1"/>
              <a:t>pixabay.com</a:t>
            </a:r>
            <a:r>
              <a:rPr lang="en-IN" dirty="0"/>
              <a:t>/illustrations/kitchen-cooking-woman-chef-6585871/</a:t>
            </a:r>
            <a:r>
              <a:rPr lang="en-IN" sz="1200" b="0" i="0" kern="1200" dirty="0">
                <a:solidFill>
                  <a:schemeClr val="tx1"/>
                </a:solidFill>
                <a:effectLst/>
                <a:latin typeface="+mn-lt"/>
                <a:ea typeface="+mn-ea"/>
                <a:cs typeface="+mn-cs"/>
              </a:rPr>
              <a:t>&gt;</a:t>
            </a:r>
          </a:p>
          <a:p>
            <a:r>
              <a:rPr lang="en-IN" sz="1200" b="0" i="0" kern="1200" dirty="0">
                <a:solidFill>
                  <a:schemeClr val="tx1"/>
                </a:solidFill>
                <a:effectLst/>
                <a:latin typeface="+mn-lt"/>
                <a:ea typeface="+mn-ea"/>
                <a:cs typeface="+mn-cs"/>
              </a:rPr>
              <a:t>&lt;boy sleeping&gt;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/vectors/sleep-sleeping-asleep-1389978/&gt;</a:t>
            </a:r>
          </a:p>
          <a:p>
            <a:r>
              <a:rPr lang="en-IN" sz="1200" b="0" i="0" kern="1200" dirty="0">
                <a:solidFill>
                  <a:schemeClr val="tx1"/>
                </a:solidFill>
                <a:effectLst/>
                <a:latin typeface="+mn-lt"/>
                <a:ea typeface="+mn-ea"/>
                <a:cs typeface="+mn-cs"/>
              </a:rPr>
              <a:t>&lt;school bell&gt; &lt;SSSVV - School Bell&gt;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&lt;singing&gt; &lt;https://</a:t>
            </a:r>
            <a:r>
              <a:rPr lang="en-IN" dirty="0" err="1"/>
              <a:t>pixabay.com</a:t>
            </a:r>
            <a:r>
              <a:rPr lang="en-IN" dirty="0"/>
              <a:t>/illustrations/singing-children-song-sing-child-18382/&gt;</a:t>
            </a:r>
          </a:p>
          <a:p>
            <a:r>
              <a:rPr lang="en-IN" dirty="0"/>
              <a:t>&lt;soup&gt; &lt;https://</a:t>
            </a:r>
            <a:r>
              <a:rPr lang="en-IN" dirty="0" err="1"/>
              <a:t>pixabay.com</a:t>
            </a:r>
            <a:r>
              <a:rPr lang="en-IN" dirty="0"/>
              <a:t>/vectors/soup-stew-steaming-bowl-food-hot-23469/&gt;</a:t>
            </a:r>
          </a:p>
          <a:p>
            <a:r>
              <a:rPr lang="en-IN" dirty="0"/>
              <a:t>&lt;dove&gt; &lt;https://</a:t>
            </a:r>
            <a:r>
              <a:rPr lang="en-IN" dirty="0" err="1"/>
              <a:t>pixabay.com</a:t>
            </a:r>
            <a:r>
              <a:rPr lang="en-IN" dirty="0"/>
              <a:t>/photos/dove-peace-freedom-birds-faith-3426187/&gt;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94653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&lt;mango tree&gt;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/illustrations/mango-mango-tree-fruit-tree-6875556/&gt;</a:t>
            </a:r>
          </a:p>
          <a:p>
            <a:pPr rtl="0"/>
            <a:r>
              <a:rPr lang="en-IN" b="0" dirty="0"/>
              <a:t>&lt;train&gt; &lt;SSSVV - </a:t>
            </a:r>
            <a:r>
              <a:rPr lang="en-IN" sz="1200" b="0" i="0" kern="1200" dirty="0">
                <a:solidFill>
                  <a:schemeClr val="tx1"/>
                </a:solidFill>
                <a:effectLst/>
                <a:latin typeface="+mn-lt"/>
                <a:ea typeface="+mn-ea"/>
                <a:cs typeface="+mn-cs"/>
              </a:rPr>
              <a:t>Electric train electric-train-6992 Electric train&gt;</a:t>
            </a:r>
          </a:p>
          <a:p>
            <a:pPr rtl="0"/>
            <a:r>
              <a:rPr lang="en-IN" sz="1200" b="0" i="0" kern="1200" dirty="0">
                <a:solidFill>
                  <a:schemeClr val="tx1"/>
                </a:solidFill>
                <a:effectLst/>
                <a:latin typeface="+mn-lt"/>
                <a:ea typeface="+mn-ea"/>
                <a:cs typeface="+mn-cs"/>
              </a:rPr>
              <a:t>&lt;man with headphones&gt;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/photos/people-man-headphones-music-sound-2572971/&gt;</a:t>
            </a:r>
            <a:endParaRPr lang="en-IN" b="0" dirty="0"/>
          </a:p>
          <a:p>
            <a:r>
              <a:rPr lang="en-IN" dirty="0"/>
              <a:t>&lt;bees&gt; &lt;https://</a:t>
            </a:r>
            <a:r>
              <a:rPr lang="en-IN" dirty="0" err="1"/>
              <a:t>pixabay.com</a:t>
            </a:r>
            <a:r>
              <a:rPr lang="en-IN" dirty="0"/>
              <a:t>/photos/apiary-bees-insects-macro-1867537/&gt;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107324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6751B8-7019-DAA0-383E-975A757A76A9}"/>
              </a:ext>
            </a:extLst>
          </p:cNvPr>
          <p:cNvGrpSpPr/>
          <p:nvPr/>
        </p:nvGrpSpPr>
        <p:grpSpPr>
          <a:xfrm>
            <a:off x="2351584" y="1916832"/>
            <a:ext cx="8042133" cy="2231786"/>
            <a:chOff x="508951" y="1539272"/>
            <a:chExt cx="3095271" cy="2231786"/>
          </a:xfrm>
        </p:grpSpPr>
        <p:sp>
          <p:nvSpPr>
            <p:cNvPr id="7" name="Rectangle: Rounded Corners 5">
              <a:extLst>
                <a:ext uri="{FF2B5EF4-FFF2-40B4-BE49-F238E27FC236}">
                  <a16:creationId xmlns:a16="http://schemas.microsoft.com/office/drawing/2014/main" id="{F834443B-DCBD-4DFA-1311-7A3503F53B60}"/>
                </a:ext>
              </a:extLst>
            </p:cNvPr>
            <p:cNvSpPr/>
            <p:nvPr/>
          </p:nvSpPr>
          <p:spPr>
            <a:xfrm>
              <a:off x="508951" y="1539272"/>
              <a:ext cx="3095271" cy="2231786"/>
            </a:xfrm>
            <a:prstGeom prst="roundRect">
              <a:avLst/>
            </a:prstGeom>
            <a:solidFill>
              <a:srgbClr val="A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dirty="0"/>
            </a:p>
          </p:txBody>
        </p:sp>
        <p:sp>
          <p:nvSpPr>
            <p:cNvPr id="8" name="Freeform: Shape 6">
              <a:extLst>
                <a:ext uri="{FF2B5EF4-FFF2-40B4-BE49-F238E27FC236}">
                  <a16:creationId xmlns:a16="http://schemas.microsoft.com/office/drawing/2014/main" id="{90168DFE-0981-43F0-CEA9-DA939CEBC21B}"/>
                </a:ext>
              </a:extLst>
            </p:cNvPr>
            <p:cNvSpPr/>
            <p:nvPr/>
          </p:nvSpPr>
          <p:spPr>
            <a:xfrm>
              <a:off x="664496" y="1681903"/>
              <a:ext cx="2742122" cy="1924319"/>
            </a:xfrm>
            <a:custGeom>
              <a:avLst/>
              <a:gdLst>
                <a:gd name="connsiteX0" fmla="*/ 320726 w 2742122"/>
                <a:gd name="connsiteY0" fmla="*/ 0 h 1924319"/>
                <a:gd name="connsiteX1" fmla="*/ 2421396 w 2742122"/>
                <a:gd name="connsiteY1" fmla="*/ 0 h 1924319"/>
                <a:gd name="connsiteX2" fmla="*/ 2742122 w 2742122"/>
                <a:gd name="connsiteY2" fmla="*/ 320726 h 1924319"/>
                <a:gd name="connsiteX3" fmla="*/ 2742122 w 2742122"/>
                <a:gd name="connsiteY3" fmla="*/ 1366088 h 1924319"/>
                <a:gd name="connsiteX4" fmla="*/ 2701341 w 2742122"/>
                <a:gd name="connsiteY4" fmla="*/ 1353429 h 1924319"/>
                <a:gd name="connsiteX5" fmla="*/ 2606987 w 2742122"/>
                <a:gd name="connsiteY5" fmla="*/ 1343917 h 1924319"/>
                <a:gd name="connsiteX6" fmla="*/ 2138809 w 2742122"/>
                <a:gd name="connsiteY6" fmla="*/ 1812095 h 1924319"/>
                <a:gd name="connsiteX7" fmla="*/ 2148321 w 2742122"/>
                <a:gd name="connsiteY7" fmla="*/ 1906449 h 1924319"/>
                <a:gd name="connsiteX8" fmla="*/ 2153868 w 2742122"/>
                <a:gd name="connsiteY8" fmla="*/ 1924319 h 1924319"/>
                <a:gd name="connsiteX9" fmla="*/ 320726 w 2742122"/>
                <a:gd name="connsiteY9" fmla="*/ 1924319 h 1924319"/>
                <a:gd name="connsiteX10" fmla="*/ 0 w 2742122"/>
                <a:gd name="connsiteY10" fmla="*/ 1603593 h 1924319"/>
                <a:gd name="connsiteX11" fmla="*/ 0 w 2742122"/>
                <a:gd name="connsiteY11" fmla="*/ 320726 h 1924319"/>
                <a:gd name="connsiteX12" fmla="*/ 320726 w 2742122"/>
                <a:gd name="connsiteY12" fmla="*/ 0 h 192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122" h="1924319">
                  <a:moveTo>
                    <a:pt x="320726" y="0"/>
                  </a:moveTo>
                  <a:lnTo>
                    <a:pt x="2421396" y="0"/>
                  </a:lnTo>
                  <a:cubicBezTo>
                    <a:pt x="2598528" y="0"/>
                    <a:pt x="2742122" y="143594"/>
                    <a:pt x="2742122" y="320726"/>
                  </a:cubicBezTo>
                  <a:lnTo>
                    <a:pt x="2742122" y="1366088"/>
                  </a:lnTo>
                  <a:lnTo>
                    <a:pt x="2701341" y="1353429"/>
                  </a:lnTo>
                  <a:cubicBezTo>
                    <a:pt x="2670864" y="1347192"/>
                    <a:pt x="2639308" y="1343917"/>
                    <a:pt x="2606987" y="1343917"/>
                  </a:cubicBezTo>
                  <a:cubicBezTo>
                    <a:pt x="2348419" y="1343917"/>
                    <a:pt x="2138809" y="1553527"/>
                    <a:pt x="2138809" y="1812095"/>
                  </a:cubicBezTo>
                  <a:cubicBezTo>
                    <a:pt x="2138809" y="1844416"/>
                    <a:pt x="2142084" y="1875972"/>
                    <a:pt x="2148321" y="1906449"/>
                  </a:cubicBezTo>
                  <a:lnTo>
                    <a:pt x="2153868" y="1924319"/>
                  </a:lnTo>
                  <a:lnTo>
                    <a:pt x="320726" y="1924319"/>
                  </a:lnTo>
                  <a:cubicBezTo>
                    <a:pt x="143594" y="1924319"/>
                    <a:pt x="0" y="1780725"/>
                    <a:pt x="0" y="1603593"/>
                  </a:cubicBezTo>
                  <a:lnTo>
                    <a:pt x="0" y="320726"/>
                  </a:lnTo>
                  <a:cubicBezTo>
                    <a:pt x="0" y="143594"/>
                    <a:pt x="143594" y="0"/>
                    <a:pt x="320726" y="0"/>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200"/>
            </a:p>
          </p:txBody>
        </p:sp>
      </p:grpSp>
      <p:sp>
        <p:nvSpPr>
          <p:cNvPr id="2" name="Title 1"/>
          <p:cNvSpPr>
            <a:spLocks noGrp="1"/>
          </p:cNvSpPr>
          <p:nvPr>
            <p:ph type="ctrTitle"/>
          </p:nvPr>
        </p:nvSpPr>
        <p:spPr>
          <a:xfrm>
            <a:off x="2755721" y="2786058"/>
            <a:ext cx="6765776" cy="1163444"/>
          </a:xfrm>
        </p:spPr>
        <p:txBody>
          <a:bodyPr/>
          <a:lstStyle/>
          <a:p>
            <a:r>
              <a:rPr lang="en-IN" b="1" dirty="0"/>
              <a:t>Subject or Predicate</a:t>
            </a:r>
            <a:br>
              <a:rPr lang="en-IN" b="1" dirty="0"/>
            </a:br>
            <a:endParaRPr lang="en-IN"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DFF2D52-81C9-6903-3F7F-D7128F00596E}"/>
              </a:ext>
            </a:extLst>
          </p:cNvPr>
          <p:cNvGrpSpPr/>
          <p:nvPr/>
        </p:nvGrpSpPr>
        <p:grpSpPr>
          <a:xfrm>
            <a:off x="3800661" y="421995"/>
            <a:ext cx="4599595" cy="875226"/>
            <a:chOff x="1199455" y="4278368"/>
            <a:chExt cx="4185465" cy="907930"/>
          </a:xfrm>
        </p:grpSpPr>
        <p:sp>
          <p:nvSpPr>
            <p:cNvPr id="9" name="Rectangle: Rounded Corners 34">
              <a:extLst>
                <a:ext uri="{FF2B5EF4-FFF2-40B4-BE49-F238E27FC236}">
                  <a16:creationId xmlns:a16="http://schemas.microsoft.com/office/drawing/2014/main" id="{D0183B4A-25C6-021F-75D6-9260A6E27B87}"/>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35">
              <a:extLst>
                <a:ext uri="{FF2B5EF4-FFF2-40B4-BE49-F238E27FC236}">
                  <a16:creationId xmlns:a16="http://schemas.microsoft.com/office/drawing/2014/main" id="{6569C6D3-E5CB-96E3-9A1C-EF055C1991FB}"/>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4060559" y="520214"/>
            <a:ext cx="4185465" cy="654032"/>
          </a:xfrm>
        </p:spPr>
        <p:txBody>
          <a:bodyPr/>
          <a:lstStyle/>
          <a:p>
            <a:r>
              <a:rPr lang="en-IN" dirty="0"/>
              <a:t>Subject or Predicate</a:t>
            </a:r>
          </a:p>
        </p:txBody>
      </p:sp>
      <p:sp>
        <p:nvSpPr>
          <p:cNvPr id="3" name="Text Placeholder 2"/>
          <p:cNvSpPr>
            <a:spLocks noGrp="1"/>
          </p:cNvSpPr>
          <p:nvPr>
            <p:ph type="body" sz="quarter" idx="10"/>
          </p:nvPr>
        </p:nvSpPr>
        <p:spPr>
          <a:xfrm>
            <a:off x="1415481" y="1902991"/>
            <a:ext cx="3926536" cy="589905"/>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IE" sz="2800" dirty="0"/>
              <a:t>My mother </a:t>
            </a:r>
            <a:r>
              <a:rPr lang="en-IE" sz="2800" u="sng" dirty="0"/>
              <a:t>is cooking</a:t>
            </a:r>
            <a:r>
              <a:rPr lang="en-IE" sz="2800" dirty="0"/>
              <a:t>. </a:t>
            </a:r>
            <a:endParaRPr lang="en-IN" sz="2800" dirty="0"/>
          </a:p>
        </p:txBody>
      </p:sp>
      <p:sp>
        <p:nvSpPr>
          <p:cNvPr id="4" name="Text Placeholder 2">
            <a:extLst>
              <a:ext uri="{FF2B5EF4-FFF2-40B4-BE49-F238E27FC236}">
                <a16:creationId xmlns:a16="http://schemas.microsoft.com/office/drawing/2014/main" id="{900FCB0F-AFE7-07D5-3F97-6C0629E158A8}"/>
              </a:ext>
            </a:extLst>
          </p:cNvPr>
          <p:cNvSpPr txBox="1">
            <a:spLocks/>
          </p:cNvSpPr>
          <p:nvPr/>
        </p:nvSpPr>
        <p:spPr>
          <a:xfrm>
            <a:off x="1415480" y="3775200"/>
            <a:ext cx="3926537" cy="58990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E" sz="2800" u="sng" dirty="0"/>
              <a:t>Her brother</a:t>
            </a:r>
            <a:r>
              <a:rPr lang="en-IE" sz="2800" dirty="0"/>
              <a:t> was sleeping. </a:t>
            </a:r>
            <a:endParaRPr lang="en-IN" sz="2800" dirty="0"/>
          </a:p>
        </p:txBody>
      </p:sp>
      <p:sp>
        <p:nvSpPr>
          <p:cNvPr id="5" name="Text Placeholder 2">
            <a:extLst>
              <a:ext uri="{FF2B5EF4-FFF2-40B4-BE49-F238E27FC236}">
                <a16:creationId xmlns:a16="http://schemas.microsoft.com/office/drawing/2014/main" id="{2464E0B1-EB1E-6E79-AF6B-1BF0174BD831}"/>
              </a:ext>
            </a:extLst>
          </p:cNvPr>
          <p:cNvSpPr txBox="1">
            <a:spLocks/>
          </p:cNvSpPr>
          <p:nvPr/>
        </p:nvSpPr>
        <p:spPr>
          <a:xfrm>
            <a:off x="1415480" y="5352457"/>
            <a:ext cx="3926537" cy="58990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E" sz="2800" dirty="0"/>
              <a:t>The school bell </a:t>
            </a:r>
            <a:r>
              <a:rPr lang="en-IE" sz="2800" u="sng" dirty="0"/>
              <a:t>has rung.</a:t>
            </a:r>
            <a:endParaRPr lang="en-IN" sz="2800" dirty="0"/>
          </a:p>
        </p:txBody>
      </p:sp>
      <p:sp>
        <p:nvSpPr>
          <p:cNvPr id="17" name="Text Placeholder 2">
            <a:extLst>
              <a:ext uri="{FF2B5EF4-FFF2-40B4-BE49-F238E27FC236}">
                <a16:creationId xmlns:a16="http://schemas.microsoft.com/office/drawing/2014/main" id="{949853F6-CDA3-4FAD-6CC8-3D42E89A845C}"/>
              </a:ext>
            </a:extLst>
          </p:cNvPr>
          <p:cNvSpPr txBox="1">
            <a:spLocks/>
          </p:cNvSpPr>
          <p:nvPr/>
        </p:nvSpPr>
        <p:spPr>
          <a:xfrm>
            <a:off x="6312024" y="1902991"/>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IE" sz="2800" dirty="0"/>
              <a:t>Predicate</a:t>
            </a:r>
            <a:endParaRPr lang="en-IN" sz="2800" dirty="0"/>
          </a:p>
        </p:txBody>
      </p:sp>
      <p:sp>
        <p:nvSpPr>
          <p:cNvPr id="18" name="Text Placeholder 2">
            <a:extLst>
              <a:ext uri="{FF2B5EF4-FFF2-40B4-BE49-F238E27FC236}">
                <a16:creationId xmlns:a16="http://schemas.microsoft.com/office/drawing/2014/main" id="{2A228B43-2B2B-0736-DAA1-948E8E889AAF}"/>
              </a:ext>
            </a:extLst>
          </p:cNvPr>
          <p:cNvSpPr txBox="1">
            <a:spLocks/>
          </p:cNvSpPr>
          <p:nvPr/>
        </p:nvSpPr>
        <p:spPr>
          <a:xfrm>
            <a:off x="6312024" y="5297963"/>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IE" sz="2800" dirty="0"/>
              <a:t>Predicate</a:t>
            </a:r>
            <a:endParaRPr lang="en-IN" sz="2800" dirty="0"/>
          </a:p>
        </p:txBody>
      </p:sp>
      <p:sp>
        <p:nvSpPr>
          <p:cNvPr id="19" name="Text Placeholder 2">
            <a:extLst>
              <a:ext uri="{FF2B5EF4-FFF2-40B4-BE49-F238E27FC236}">
                <a16:creationId xmlns:a16="http://schemas.microsoft.com/office/drawing/2014/main" id="{658E41F9-3A55-F9FA-3793-B352FC207C50}"/>
              </a:ext>
            </a:extLst>
          </p:cNvPr>
          <p:cNvSpPr txBox="1">
            <a:spLocks/>
          </p:cNvSpPr>
          <p:nvPr/>
        </p:nvSpPr>
        <p:spPr>
          <a:xfrm>
            <a:off x="6328268" y="3775198"/>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IE" sz="2800" dirty="0"/>
              <a:t>Subject</a:t>
            </a:r>
            <a:endParaRPr lang="en-IN" sz="2800" dirty="0"/>
          </a:p>
        </p:txBody>
      </p:sp>
      <p:pic>
        <p:nvPicPr>
          <p:cNvPr id="8" name="Picture 7" descr="A picture containing text&#10;&#10;Description automatically generated">
            <a:extLst>
              <a:ext uri="{FF2B5EF4-FFF2-40B4-BE49-F238E27FC236}">
                <a16:creationId xmlns:a16="http://schemas.microsoft.com/office/drawing/2014/main" id="{738F5A52-3EDE-F142-E915-DC4E3F2F0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9966" y="3451854"/>
            <a:ext cx="2028559" cy="1226644"/>
          </a:xfrm>
          <a:prstGeom prst="rect">
            <a:avLst/>
          </a:prstGeom>
          <a:ln>
            <a:solidFill>
              <a:srgbClr val="C00000"/>
            </a:solidFill>
          </a:ln>
        </p:spPr>
      </p:pic>
      <p:pic>
        <p:nvPicPr>
          <p:cNvPr id="13" name="Picture 12" descr="A picture containing text&#10;&#10;Description automatically generated">
            <a:extLst>
              <a:ext uri="{FF2B5EF4-FFF2-40B4-BE49-F238E27FC236}">
                <a16:creationId xmlns:a16="http://schemas.microsoft.com/office/drawing/2014/main" id="{EA93D22F-2B03-9111-4393-88D2409B32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0067"/>
          <a:stretch/>
        </p:blipFill>
        <p:spPr>
          <a:xfrm>
            <a:off x="8560121" y="1358160"/>
            <a:ext cx="1488248" cy="1839112"/>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A9F5F81C-2406-8EE7-F884-F5CEAA4C58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812" y="4888818"/>
            <a:ext cx="1189485" cy="1528158"/>
          </a:xfrm>
          <a:prstGeom prst="rect">
            <a:avLst/>
          </a:prstGeom>
        </p:spPr>
      </p:pic>
      <p:cxnSp>
        <p:nvCxnSpPr>
          <p:cNvPr id="22" name="Straight Connector 21">
            <a:extLst>
              <a:ext uri="{FF2B5EF4-FFF2-40B4-BE49-F238E27FC236}">
                <a16:creationId xmlns:a16="http://schemas.microsoft.com/office/drawing/2014/main" id="{9BA46F1F-9267-D0FE-6BD0-39D4C576F5E0}"/>
              </a:ext>
            </a:extLst>
          </p:cNvPr>
          <p:cNvCxnSpPr>
            <a:cxnSpLocks/>
          </p:cNvCxnSpPr>
          <p:nvPr/>
        </p:nvCxnSpPr>
        <p:spPr>
          <a:xfrm flipV="1">
            <a:off x="9840416" y="5229200"/>
            <a:ext cx="207953" cy="122705"/>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CC6845F7-9183-BF63-A7C3-56CD94E6BAF0}"/>
              </a:ext>
            </a:extLst>
          </p:cNvPr>
          <p:cNvCxnSpPr>
            <a:cxnSpLocks/>
          </p:cNvCxnSpPr>
          <p:nvPr/>
        </p:nvCxnSpPr>
        <p:spPr>
          <a:xfrm flipV="1">
            <a:off x="9926462" y="5276921"/>
            <a:ext cx="360353" cy="213753"/>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719944B5-CDC9-346A-C71E-AEC39788586F}"/>
              </a:ext>
            </a:extLst>
          </p:cNvPr>
          <p:cNvCxnSpPr>
            <a:cxnSpLocks/>
          </p:cNvCxnSpPr>
          <p:nvPr/>
        </p:nvCxnSpPr>
        <p:spPr>
          <a:xfrm flipV="1">
            <a:off x="10002661" y="5538395"/>
            <a:ext cx="207953" cy="122705"/>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6615E541-72A6-FA9F-A717-D97BFE895631}"/>
              </a:ext>
            </a:extLst>
          </p:cNvPr>
          <p:cNvCxnSpPr>
            <a:cxnSpLocks/>
          </p:cNvCxnSpPr>
          <p:nvPr/>
        </p:nvCxnSpPr>
        <p:spPr>
          <a:xfrm flipV="1">
            <a:off x="8452210" y="5599747"/>
            <a:ext cx="207953" cy="122705"/>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18290801-11E1-6E30-B5F2-21308E410D0C}"/>
              </a:ext>
            </a:extLst>
          </p:cNvPr>
          <p:cNvCxnSpPr>
            <a:cxnSpLocks/>
          </p:cNvCxnSpPr>
          <p:nvPr/>
        </p:nvCxnSpPr>
        <p:spPr>
          <a:xfrm flipV="1">
            <a:off x="8376012" y="5708821"/>
            <a:ext cx="360353" cy="213753"/>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68FBA3B8-4F03-A28F-0781-8DB3C66157BF}"/>
              </a:ext>
            </a:extLst>
          </p:cNvPr>
          <p:cNvCxnSpPr>
            <a:cxnSpLocks/>
          </p:cNvCxnSpPr>
          <p:nvPr/>
        </p:nvCxnSpPr>
        <p:spPr>
          <a:xfrm flipV="1">
            <a:off x="8608829" y="5833434"/>
            <a:ext cx="207953" cy="122705"/>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03046" y="1916832"/>
            <a:ext cx="4599593" cy="589904"/>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en-IE" sz="2800" dirty="0"/>
              <a:t>All the children </a:t>
            </a:r>
            <a:r>
              <a:rPr lang="en-IE" sz="2800" u="sng" dirty="0"/>
              <a:t>are singing</a:t>
            </a:r>
            <a:r>
              <a:rPr lang="en-IE" sz="2800" dirty="0"/>
              <a:t>. </a:t>
            </a:r>
            <a:endParaRPr lang="en-IN" sz="2800" dirty="0"/>
          </a:p>
        </p:txBody>
      </p:sp>
      <p:sp>
        <p:nvSpPr>
          <p:cNvPr id="4" name="Text Placeholder 2">
            <a:extLst>
              <a:ext uri="{FF2B5EF4-FFF2-40B4-BE49-F238E27FC236}">
                <a16:creationId xmlns:a16="http://schemas.microsoft.com/office/drawing/2014/main" id="{900FCB0F-AFE7-07D5-3F97-6C0629E158A8}"/>
              </a:ext>
            </a:extLst>
          </p:cNvPr>
          <p:cNvSpPr txBox="1">
            <a:spLocks/>
          </p:cNvSpPr>
          <p:nvPr/>
        </p:nvSpPr>
        <p:spPr>
          <a:xfrm>
            <a:off x="903046" y="3466785"/>
            <a:ext cx="4599594" cy="589903"/>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800" u="sng" dirty="0"/>
              <a:t>The soup</a:t>
            </a:r>
            <a:r>
              <a:rPr lang="en-IE" sz="2800" dirty="0"/>
              <a:t> is boiling. </a:t>
            </a:r>
            <a:endParaRPr lang="en-IN" sz="2800" dirty="0"/>
          </a:p>
        </p:txBody>
      </p:sp>
      <p:sp>
        <p:nvSpPr>
          <p:cNvPr id="5" name="Text Placeholder 2">
            <a:extLst>
              <a:ext uri="{FF2B5EF4-FFF2-40B4-BE49-F238E27FC236}">
                <a16:creationId xmlns:a16="http://schemas.microsoft.com/office/drawing/2014/main" id="{2464E0B1-EB1E-6E79-AF6B-1BF0174BD831}"/>
              </a:ext>
            </a:extLst>
          </p:cNvPr>
          <p:cNvSpPr txBox="1">
            <a:spLocks/>
          </p:cNvSpPr>
          <p:nvPr/>
        </p:nvSpPr>
        <p:spPr>
          <a:xfrm>
            <a:off x="903046" y="4797152"/>
            <a:ext cx="4599593" cy="589903"/>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800" dirty="0"/>
              <a:t>The pigeons </a:t>
            </a:r>
            <a:r>
              <a:rPr lang="en-IE" sz="2800" u="sng" dirty="0"/>
              <a:t>have flown away</a:t>
            </a:r>
            <a:r>
              <a:rPr lang="en-IE" sz="2800" dirty="0"/>
              <a:t>.</a:t>
            </a:r>
            <a:endParaRPr lang="en-IN" sz="2800" dirty="0"/>
          </a:p>
        </p:txBody>
      </p:sp>
      <p:grpSp>
        <p:nvGrpSpPr>
          <p:cNvPr id="8" name="Group 7">
            <a:extLst>
              <a:ext uri="{FF2B5EF4-FFF2-40B4-BE49-F238E27FC236}">
                <a16:creationId xmlns:a16="http://schemas.microsoft.com/office/drawing/2014/main" id="{2E33F9D5-CFED-803A-A11E-D326E2E74DC2}"/>
              </a:ext>
            </a:extLst>
          </p:cNvPr>
          <p:cNvGrpSpPr/>
          <p:nvPr/>
        </p:nvGrpSpPr>
        <p:grpSpPr>
          <a:xfrm>
            <a:off x="3796202" y="260648"/>
            <a:ext cx="4599595" cy="875226"/>
            <a:chOff x="1199455" y="4278368"/>
            <a:chExt cx="4185465" cy="907930"/>
          </a:xfrm>
        </p:grpSpPr>
        <p:sp>
          <p:nvSpPr>
            <p:cNvPr id="9" name="Rectangle: Rounded Corners 34">
              <a:extLst>
                <a:ext uri="{FF2B5EF4-FFF2-40B4-BE49-F238E27FC236}">
                  <a16:creationId xmlns:a16="http://schemas.microsoft.com/office/drawing/2014/main" id="{97F5B95D-F15B-8FB7-FDE0-37E24E807758}"/>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35">
              <a:extLst>
                <a:ext uri="{FF2B5EF4-FFF2-40B4-BE49-F238E27FC236}">
                  <a16:creationId xmlns:a16="http://schemas.microsoft.com/office/drawing/2014/main" id="{6DC4F33A-8E1F-6251-F5BE-DF4B7FC8EE88}"/>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 name="Title 1">
            <a:extLst>
              <a:ext uri="{FF2B5EF4-FFF2-40B4-BE49-F238E27FC236}">
                <a16:creationId xmlns:a16="http://schemas.microsoft.com/office/drawing/2014/main" id="{B9289E60-8DB0-99F0-2A43-B0DA4B92260C}"/>
              </a:ext>
            </a:extLst>
          </p:cNvPr>
          <p:cNvSpPr txBox="1">
            <a:spLocks/>
          </p:cNvSpPr>
          <p:nvPr/>
        </p:nvSpPr>
        <p:spPr>
          <a:xfrm>
            <a:off x="4056100" y="358867"/>
            <a:ext cx="4185465" cy="654032"/>
          </a:xfrm>
          <a:prstGeom prst="rect">
            <a:avLst/>
          </a:prstGeom>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a:t>Subject or Predicate</a:t>
            </a:r>
            <a:endParaRPr lang="en-IN" dirty="0"/>
          </a:p>
        </p:txBody>
      </p:sp>
      <p:pic>
        <p:nvPicPr>
          <p:cNvPr id="13" name="Picture 12" descr="A group of cartoon characters&#10;&#10;Description automatically generated with low confidence">
            <a:extLst>
              <a:ext uri="{FF2B5EF4-FFF2-40B4-BE49-F238E27FC236}">
                <a16:creationId xmlns:a16="http://schemas.microsoft.com/office/drawing/2014/main" id="{28B61A87-7AC8-F61D-B87B-1A214E683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4790" y="1530795"/>
            <a:ext cx="2072064" cy="1282089"/>
          </a:xfrm>
          <a:prstGeom prst="rect">
            <a:avLst/>
          </a:prstGeom>
          <a:ln>
            <a:solidFill>
              <a:srgbClr val="7030A0"/>
            </a:solidFill>
          </a:ln>
        </p:spPr>
      </p:pic>
      <p:pic>
        <p:nvPicPr>
          <p:cNvPr id="15" name="Picture 14" descr="A picture containing icon&#10;&#10;Description automatically generated">
            <a:extLst>
              <a:ext uri="{FF2B5EF4-FFF2-40B4-BE49-F238E27FC236}">
                <a16:creationId xmlns:a16="http://schemas.microsoft.com/office/drawing/2014/main" id="{66A79991-CF83-1F65-32FA-4298DE2732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11" y="2975148"/>
            <a:ext cx="1803221" cy="1493292"/>
          </a:xfrm>
          <a:prstGeom prst="rect">
            <a:avLst/>
          </a:prstGeom>
          <a:ln>
            <a:solidFill>
              <a:srgbClr val="7030A0"/>
            </a:solidFill>
          </a:ln>
        </p:spPr>
      </p:pic>
      <p:pic>
        <p:nvPicPr>
          <p:cNvPr id="17" name="Picture 16" descr="A picture containing bird, sky, flying, outdoor&#10;&#10;Description automatically generated">
            <a:extLst>
              <a:ext uri="{FF2B5EF4-FFF2-40B4-BE49-F238E27FC236}">
                <a16:creationId xmlns:a16="http://schemas.microsoft.com/office/drawing/2014/main" id="{51D28FAF-0D0B-723D-4BF5-BDC1F7E1C6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341" y="4504063"/>
            <a:ext cx="2210959" cy="1240210"/>
          </a:xfrm>
          <a:prstGeom prst="rect">
            <a:avLst/>
          </a:prstGeom>
        </p:spPr>
      </p:pic>
      <p:sp>
        <p:nvSpPr>
          <p:cNvPr id="18" name="Text Placeholder 2">
            <a:extLst>
              <a:ext uri="{FF2B5EF4-FFF2-40B4-BE49-F238E27FC236}">
                <a16:creationId xmlns:a16="http://schemas.microsoft.com/office/drawing/2014/main" id="{7802C249-ABCF-C033-5D19-ABAA073440AD}"/>
              </a:ext>
            </a:extLst>
          </p:cNvPr>
          <p:cNvSpPr txBox="1">
            <a:spLocks/>
          </p:cNvSpPr>
          <p:nvPr/>
        </p:nvSpPr>
        <p:spPr>
          <a:xfrm>
            <a:off x="6300324" y="1916832"/>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IE" sz="2800" dirty="0"/>
              <a:t>Predicate</a:t>
            </a:r>
            <a:endParaRPr lang="en-IN" sz="2800" dirty="0"/>
          </a:p>
        </p:txBody>
      </p:sp>
      <p:sp>
        <p:nvSpPr>
          <p:cNvPr id="19" name="Text Placeholder 2">
            <a:extLst>
              <a:ext uri="{FF2B5EF4-FFF2-40B4-BE49-F238E27FC236}">
                <a16:creationId xmlns:a16="http://schemas.microsoft.com/office/drawing/2014/main" id="{701DF37D-1B88-488F-C81C-77DDBA064B05}"/>
              </a:ext>
            </a:extLst>
          </p:cNvPr>
          <p:cNvSpPr txBox="1">
            <a:spLocks/>
          </p:cNvSpPr>
          <p:nvPr/>
        </p:nvSpPr>
        <p:spPr>
          <a:xfrm>
            <a:off x="6300324" y="3466786"/>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IE" sz="2800" dirty="0"/>
              <a:t>Subject</a:t>
            </a:r>
            <a:endParaRPr lang="en-IN" sz="2800" dirty="0"/>
          </a:p>
        </p:txBody>
      </p:sp>
      <p:sp>
        <p:nvSpPr>
          <p:cNvPr id="20" name="Text Placeholder 2">
            <a:extLst>
              <a:ext uri="{FF2B5EF4-FFF2-40B4-BE49-F238E27FC236}">
                <a16:creationId xmlns:a16="http://schemas.microsoft.com/office/drawing/2014/main" id="{0398293C-D5A0-C2E0-238A-109F5FAFA0DA}"/>
              </a:ext>
            </a:extLst>
          </p:cNvPr>
          <p:cNvSpPr txBox="1">
            <a:spLocks/>
          </p:cNvSpPr>
          <p:nvPr/>
        </p:nvSpPr>
        <p:spPr>
          <a:xfrm>
            <a:off x="6299261" y="4721787"/>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IE" sz="2800" dirty="0"/>
              <a:t>Predicate</a:t>
            </a:r>
            <a:endParaRPr lang="en-IN" sz="2800" dirty="0"/>
          </a:p>
        </p:txBody>
      </p:sp>
    </p:spTree>
    <p:extLst>
      <p:ext uri="{BB962C8B-B14F-4D97-AF65-F5344CB8AC3E}">
        <p14:creationId xmlns:p14="http://schemas.microsoft.com/office/powerpoint/2010/main" val="33762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88922" y="1628800"/>
            <a:ext cx="4426186" cy="875225"/>
          </a:xfrm>
        </p:spPr>
        <p:style>
          <a:lnRef idx="1">
            <a:schemeClr val="dk1"/>
          </a:lnRef>
          <a:fillRef idx="2">
            <a:schemeClr val="dk1"/>
          </a:fillRef>
          <a:effectRef idx="1">
            <a:schemeClr val="dk1"/>
          </a:effectRef>
          <a:fontRef idx="minor">
            <a:schemeClr val="dk1"/>
          </a:fontRef>
        </p:style>
        <p:txBody>
          <a:bodyPr/>
          <a:lstStyle/>
          <a:p>
            <a:pPr marL="0" indent="0">
              <a:buNone/>
            </a:pPr>
            <a:r>
              <a:rPr lang="en-IE" sz="2800" u="sng" dirty="0"/>
              <a:t>Some mangoes</a:t>
            </a:r>
            <a:r>
              <a:rPr lang="en-IE" sz="2800" dirty="0"/>
              <a:t> have fallen down.</a:t>
            </a:r>
            <a:endParaRPr lang="en-IN" sz="2800" dirty="0"/>
          </a:p>
        </p:txBody>
      </p:sp>
      <p:sp>
        <p:nvSpPr>
          <p:cNvPr id="4" name="Text Placeholder 2">
            <a:extLst>
              <a:ext uri="{FF2B5EF4-FFF2-40B4-BE49-F238E27FC236}">
                <a16:creationId xmlns:a16="http://schemas.microsoft.com/office/drawing/2014/main" id="{900FCB0F-AFE7-07D5-3F97-6C0629E158A8}"/>
              </a:ext>
            </a:extLst>
          </p:cNvPr>
          <p:cNvSpPr txBox="1">
            <a:spLocks/>
          </p:cNvSpPr>
          <p:nvPr/>
        </p:nvSpPr>
        <p:spPr>
          <a:xfrm>
            <a:off x="2888922" y="3185831"/>
            <a:ext cx="3567118" cy="541180"/>
          </a:xfrm>
          <a:prstGeom prst="rect">
            <a:avLst/>
          </a:prstGeom>
        </p:spPr>
        <p:style>
          <a:lnRef idx="1">
            <a:schemeClr val="dk1"/>
          </a:lnRef>
          <a:fillRef idx="2">
            <a:schemeClr val="dk1"/>
          </a:fillRef>
          <a:effectRef idx="1">
            <a:schemeClr val="dk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800" dirty="0"/>
              <a:t>The train </a:t>
            </a:r>
            <a:r>
              <a:rPr lang="en-IE" sz="2800" u="sng" dirty="0"/>
              <a:t>has arrived</a:t>
            </a:r>
            <a:r>
              <a:rPr lang="en-IE" sz="2800" dirty="0"/>
              <a:t>. </a:t>
            </a:r>
            <a:endParaRPr lang="en-IN" sz="2800" dirty="0"/>
          </a:p>
        </p:txBody>
      </p:sp>
      <p:sp>
        <p:nvSpPr>
          <p:cNvPr id="5" name="Text Placeholder 2">
            <a:extLst>
              <a:ext uri="{FF2B5EF4-FFF2-40B4-BE49-F238E27FC236}">
                <a16:creationId xmlns:a16="http://schemas.microsoft.com/office/drawing/2014/main" id="{2464E0B1-EB1E-6E79-AF6B-1BF0174BD831}"/>
              </a:ext>
            </a:extLst>
          </p:cNvPr>
          <p:cNvSpPr txBox="1">
            <a:spLocks/>
          </p:cNvSpPr>
          <p:nvPr/>
        </p:nvSpPr>
        <p:spPr>
          <a:xfrm>
            <a:off x="2888922" y="4408817"/>
            <a:ext cx="4426186" cy="576064"/>
          </a:xfrm>
          <a:prstGeom prst="rect">
            <a:avLst/>
          </a:prstGeom>
        </p:spPr>
        <p:style>
          <a:lnRef idx="1">
            <a:schemeClr val="dk1"/>
          </a:lnRef>
          <a:fillRef idx="2">
            <a:schemeClr val="dk1"/>
          </a:fillRef>
          <a:effectRef idx="1">
            <a:schemeClr val="dk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800" u="sng" dirty="0"/>
              <a:t>My father</a:t>
            </a:r>
            <a:r>
              <a:rPr lang="en-IE" sz="2800" dirty="0"/>
              <a:t> is listening quietly. </a:t>
            </a:r>
            <a:endParaRPr lang="en-IN" sz="2800" dirty="0"/>
          </a:p>
        </p:txBody>
      </p:sp>
      <p:sp>
        <p:nvSpPr>
          <p:cNvPr id="6" name="Text Placeholder 2">
            <a:extLst>
              <a:ext uri="{FF2B5EF4-FFF2-40B4-BE49-F238E27FC236}">
                <a16:creationId xmlns:a16="http://schemas.microsoft.com/office/drawing/2014/main" id="{E100D670-E561-F88A-3BB8-8E1FFA2A0A0B}"/>
              </a:ext>
            </a:extLst>
          </p:cNvPr>
          <p:cNvSpPr txBox="1">
            <a:spLocks/>
          </p:cNvSpPr>
          <p:nvPr/>
        </p:nvSpPr>
        <p:spPr>
          <a:xfrm>
            <a:off x="2888922" y="5666686"/>
            <a:ext cx="4426186" cy="576064"/>
          </a:xfrm>
          <a:prstGeom prst="rect">
            <a:avLst/>
          </a:prstGeom>
        </p:spPr>
        <p:style>
          <a:lnRef idx="1">
            <a:schemeClr val="dk1"/>
          </a:lnRef>
          <a:fillRef idx="2">
            <a:schemeClr val="dk1"/>
          </a:fillRef>
          <a:effectRef idx="1">
            <a:schemeClr val="dk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800" dirty="0"/>
              <a:t>The bees </a:t>
            </a:r>
            <a:r>
              <a:rPr lang="en-IE" sz="2800" u="sng" dirty="0"/>
              <a:t>are buzzing</a:t>
            </a:r>
            <a:r>
              <a:rPr lang="en-IE" sz="2800" dirty="0"/>
              <a:t>.</a:t>
            </a:r>
            <a:endParaRPr lang="en-IN" sz="2800" dirty="0"/>
          </a:p>
        </p:txBody>
      </p:sp>
      <p:grpSp>
        <p:nvGrpSpPr>
          <p:cNvPr id="9" name="Group 8">
            <a:extLst>
              <a:ext uri="{FF2B5EF4-FFF2-40B4-BE49-F238E27FC236}">
                <a16:creationId xmlns:a16="http://schemas.microsoft.com/office/drawing/2014/main" id="{BEB25FF9-08FF-401B-BFDD-7F06667C52B9}"/>
              </a:ext>
            </a:extLst>
          </p:cNvPr>
          <p:cNvGrpSpPr/>
          <p:nvPr/>
        </p:nvGrpSpPr>
        <p:grpSpPr>
          <a:xfrm>
            <a:off x="3835685" y="448635"/>
            <a:ext cx="4599595" cy="875226"/>
            <a:chOff x="1199455" y="4278368"/>
            <a:chExt cx="4185465" cy="907930"/>
          </a:xfrm>
        </p:grpSpPr>
        <p:sp>
          <p:nvSpPr>
            <p:cNvPr id="10" name="Rectangle: Rounded Corners 34">
              <a:extLst>
                <a:ext uri="{FF2B5EF4-FFF2-40B4-BE49-F238E27FC236}">
                  <a16:creationId xmlns:a16="http://schemas.microsoft.com/office/drawing/2014/main" id="{F893EAB6-C8CE-E4E4-10A6-D2416EC86F48}"/>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35">
              <a:extLst>
                <a:ext uri="{FF2B5EF4-FFF2-40B4-BE49-F238E27FC236}">
                  <a16:creationId xmlns:a16="http://schemas.microsoft.com/office/drawing/2014/main" id="{7795365B-B6C8-EB9E-78EC-22CB2DC5C5B6}"/>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Title 1">
            <a:extLst>
              <a:ext uri="{FF2B5EF4-FFF2-40B4-BE49-F238E27FC236}">
                <a16:creationId xmlns:a16="http://schemas.microsoft.com/office/drawing/2014/main" id="{BC530E42-AE59-44C6-0E8A-1B33B2B23913}"/>
              </a:ext>
            </a:extLst>
          </p:cNvPr>
          <p:cNvSpPr>
            <a:spLocks noGrp="1"/>
          </p:cNvSpPr>
          <p:nvPr>
            <p:ph type="title"/>
          </p:nvPr>
        </p:nvSpPr>
        <p:spPr>
          <a:xfrm>
            <a:off x="4095583" y="546854"/>
            <a:ext cx="4185465" cy="654032"/>
          </a:xfrm>
        </p:spPr>
        <p:txBody>
          <a:bodyPr/>
          <a:lstStyle/>
          <a:p>
            <a:r>
              <a:rPr lang="en-IN" dirty="0"/>
              <a:t>Subject or Predicate</a:t>
            </a:r>
          </a:p>
        </p:txBody>
      </p:sp>
      <p:pic>
        <p:nvPicPr>
          <p:cNvPr id="14" name="Picture 13" descr="Map&#10;&#10;Description automatically generated">
            <a:extLst>
              <a:ext uri="{FF2B5EF4-FFF2-40B4-BE49-F238E27FC236}">
                <a16:creationId xmlns:a16="http://schemas.microsoft.com/office/drawing/2014/main" id="{F5932E92-CF6C-4786-1E99-D55FB5DFC0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51" r="14300"/>
          <a:stretch/>
        </p:blipFill>
        <p:spPr>
          <a:xfrm>
            <a:off x="551384" y="1293038"/>
            <a:ext cx="1752584" cy="2491270"/>
          </a:xfrm>
          <a:prstGeom prst="rect">
            <a:avLst/>
          </a:prstGeom>
          <a:ln>
            <a:solidFill>
              <a:schemeClr val="tx1"/>
            </a:solidFill>
          </a:ln>
        </p:spPr>
      </p:pic>
      <p:pic>
        <p:nvPicPr>
          <p:cNvPr id="16" name="Picture 15" descr="A train in a train station&#10;&#10;Description automatically generated with medium confidence">
            <a:extLst>
              <a:ext uri="{FF2B5EF4-FFF2-40B4-BE49-F238E27FC236}">
                <a16:creationId xmlns:a16="http://schemas.microsoft.com/office/drawing/2014/main" id="{2C71141C-3301-9DEE-1A35-D9B35CE23E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1889960"/>
            <a:ext cx="2345515" cy="1539040"/>
          </a:xfrm>
          <a:prstGeom prst="rect">
            <a:avLst/>
          </a:prstGeom>
        </p:spPr>
      </p:pic>
      <p:pic>
        <p:nvPicPr>
          <p:cNvPr id="18" name="Picture 17" descr="A person wearing headphones&#10;&#10;Description automatically generated">
            <a:extLst>
              <a:ext uri="{FF2B5EF4-FFF2-40B4-BE49-F238E27FC236}">
                <a16:creationId xmlns:a16="http://schemas.microsoft.com/office/drawing/2014/main" id="{49EB9D06-D75C-83EE-F822-ADAB6CD492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415" y="4378440"/>
            <a:ext cx="2504522" cy="1667073"/>
          </a:xfrm>
          <a:prstGeom prst="rect">
            <a:avLst/>
          </a:prstGeom>
        </p:spPr>
      </p:pic>
      <p:pic>
        <p:nvPicPr>
          <p:cNvPr id="20" name="Picture 19" descr="Bees on a branch&#10;&#10;Description automatically generated with low confidence">
            <a:extLst>
              <a:ext uri="{FF2B5EF4-FFF2-40B4-BE49-F238E27FC236}">
                <a16:creationId xmlns:a16="http://schemas.microsoft.com/office/drawing/2014/main" id="{EEF15358-C3D7-1584-D924-0BDEF664DB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2091" y="4434590"/>
            <a:ext cx="2335808" cy="1554772"/>
          </a:xfrm>
          <a:prstGeom prst="rect">
            <a:avLst/>
          </a:prstGeom>
        </p:spPr>
      </p:pic>
      <p:sp>
        <p:nvSpPr>
          <p:cNvPr id="21" name="Text Placeholder 2">
            <a:extLst>
              <a:ext uri="{FF2B5EF4-FFF2-40B4-BE49-F238E27FC236}">
                <a16:creationId xmlns:a16="http://schemas.microsoft.com/office/drawing/2014/main" id="{3FB348C2-CA9F-BF2F-14B5-D0B14EE98A5D}"/>
              </a:ext>
            </a:extLst>
          </p:cNvPr>
          <p:cNvSpPr txBox="1">
            <a:spLocks/>
          </p:cNvSpPr>
          <p:nvPr/>
        </p:nvSpPr>
        <p:spPr>
          <a:xfrm>
            <a:off x="7641425" y="3134047"/>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IE" sz="2800" dirty="0"/>
              <a:t>Predicate</a:t>
            </a:r>
            <a:endParaRPr lang="en-IN" sz="2800" dirty="0"/>
          </a:p>
        </p:txBody>
      </p:sp>
      <p:sp>
        <p:nvSpPr>
          <p:cNvPr id="22" name="Text Placeholder 2">
            <a:extLst>
              <a:ext uri="{FF2B5EF4-FFF2-40B4-BE49-F238E27FC236}">
                <a16:creationId xmlns:a16="http://schemas.microsoft.com/office/drawing/2014/main" id="{A41EEED1-7F9E-7D05-3FD7-65F053D6CE7C}"/>
              </a:ext>
            </a:extLst>
          </p:cNvPr>
          <p:cNvSpPr txBox="1">
            <a:spLocks/>
          </p:cNvSpPr>
          <p:nvPr/>
        </p:nvSpPr>
        <p:spPr>
          <a:xfrm>
            <a:off x="7669021" y="4364599"/>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IE" sz="2800" dirty="0"/>
              <a:t>Subject</a:t>
            </a:r>
            <a:endParaRPr lang="en-IN" sz="2800" dirty="0"/>
          </a:p>
        </p:txBody>
      </p:sp>
      <p:sp>
        <p:nvSpPr>
          <p:cNvPr id="23" name="Text Placeholder 2">
            <a:extLst>
              <a:ext uri="{FF2B5EF4-FFF2-40B4-BE49-F238E27FC236}">
                <a16:creationId xmlns:a16="http://schemas.microsoft.com/office/drawing/2014/main" id="{50CBDA11-A1EB-6F66-969A-FA7A481078BA}"/>
              </a:ext>
            </a:extLst>
          </p:cNvPr>
          <p:cNvSpPr txBox="1">
            <a:spLocks/>
          </p:cNvSpPr>
          <p:nvPr/>
        </p:nvSpPr>
        <p:spPr>
          <a:xfrm>
            <a:off x="7669021" y="5661248"/>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IE" sz="2800" dirty="0"/>
              <a:t>Predicate</a:t>
            </a:r>
            <a:endParaRPr lang="en-IN" sz="2800" dirty="0"/>
          </a:p>
        </p:txBody>
      </p:sp>
      <p:sp>
        <p:nvSpPr>
          <p:cNvPr id="24" name="Text Placeholder 2">
            <a:extLst>
              <a:ext uri="{FF2B5EF4-FFF2-40B4-BE49-F238E27FC236}">
                <a16:creationId xmlns:a16="http://schemas.microsoft.com/office/drawing/2014/main" id="{0AAB666A-B74A-C224-82BF-1C5B4CAD87AB}"/>
              </a:ext>
            </a:extLst>
          </p:cNvPr>
          <p:cNvSpPr txBox="1">
            <a:spLocks/>
          </p:cNvSpPr>
          <p:nvPr/>
        </p:nvSpPr>
        <p:spPr>
          <a:xfrm>
            <a:off x="7641424" y="1772816"/>
            <a:ext cx="1566781" cy="58990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IE" sz="2800" dirty="0"/>
              <a:t>Subject</a:t>
            </a:r>
            <a:endParaRPr lang="en-IN" sz="2800" dirty="0"/>
          </a:p>
        </p:txBody>
      </p:sp>
    </p:spTree>
    <p:extLst>
      <p:ext uri="{BB962C8B-B14F-4D97-AF65-F5344CB8AC3E}">
        <p14:creationId xmlns:p14="http://schemas.microsoft.com/office/powerpoint/2010/main" val="179435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402738928"/>
              </p:ext>
            </p:extLst>
          </p:nvPr>
        </p:nvGraphicFramePr>
        <p:xfrm>
          <a:off x="1127448" y="700345"/>
          <a:ext cx="9937104" cy="3095106"/>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2</a:t>
                      </a:r>
                    </a:p>
                  </a:txBody>
                  <a:tcPr/>
                </a:tc>
                <a:tc>
                  <a:txBody>
                    <a:bodyPr/>
                    <a:lstStyle/>
                    <a:p>
                      <a:endParaRPr lang="en-IN" sz="900" dirty="0"/>
                    </a:p>
                  </a:txBody>
                  <a:tcPr/>
                </a:tc>
                <a:tc>
                  <a:txBody>
                    <a:bodyPr/>
                    <a:lstStyle/>
                    <a:p>
                      <a:r>
                        <a:rPr lang="en-IN" sz="900" dirty="0"/>
                        <a:t>&lt;cooking&gt; &lt;SSSVV-</a:t>
                      </a:r>
                      <a:r>
                        <a:rPr lang="en-IN" sz="900" b="0" i="0" kern="1200" dirty="0">
                          <a:solidFill>
                            <a:schemeClr val="tx1"/>
                          </a:solidFill>
                          <a:effectLst/>
                          <a:latin typeface="+mn-lt"/>
                          <a:ea typeface="+mn-ea"/>
                          <a:cs typeface="+mn-cs"/>
                        </a:rPr>
                        <a:t>sketch, story, hand drawn, mother, daughter, mother and daughter, cooking, LPG stove, LPG burner, window, boiling, food&gt;</a:t>
                      </a:r>
                    </a:p>
                    <a:p>
                      <a:r>
                        <a:rPr lang="en-IN" sz="900" b="0" i="0" kern="1200" dirty="0">
                          <a:solidFill>
                            <a:schemeClr val="tx1"/>
                          </a:solidFill>
                          <a:effectLst/>
                          <a:latin typeface="+mn-lt"/>
                          <a:ea typeface="+mn-ea"/>
                          <a:cs typeface="+mn-cs"/>
                        </a:rPr>
                        <a:t>&lt;boy sleeping&gt; &lt;SSSVV - boy, sleeping, caring, father, &gt;</a:t>
                      </a:r>
                    </a:p>
                    <a:p>
                      <a:r>
                        <a:rPr lang="en-IN" sz="900" b="0" i="0" kern="1200" dirty="0">
                          <a:solidFill>
                            <a:schemeClr val="tx1"/>
                          </a:solidFill>
                          <a:effectLst/>
                          <a:latin typeface="+mn-lt"/>
                          <a:ea typeface="+mn-ea"/>
                          <a:cs typeface="+mn-cs"/>
                        </a:rPr>
                        <a:t>&lt;school bell&gt; &lt;SSSVV - School Bell&gt;</a:t>
                      </a:r>
                      <a:endParaRPr lang="en-IN" sz="900" dirty="0"/>
                    </a:p>
                  </a:txBody>
                  <a:tcPr/>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r>
                        <a:rPr lang="en-IN" sz="900" dirty="0"/>
                        <a:t>&lt;singing&gt; &lt;https://</a:t>
                      </a:r>
                      <a:r>
                        <a:rPr lang="en-IN" sz="900" dirty="0" err="1"/>
                        <a:t>pixabay.com</a:t>
                      </a:r>
                      <a:r>
                        <a:rPr lang="en-IN" sz="900" dirty="0"/>
                        <a:t>/illustrations/singing-children-song-sing-child-18382/&gt;</a:t>
                      </a:r>
                    </a:p>
                    <a:p>
                      <a:r>
                        <a:rPr lang="en-IN" sz="900" dirty="0"/>
                        <a:t>&lt;soup&gt; &lt;https://</a:t>
                      </a:r>
                      <a:r>
                        <a:rPr lang="en-IN" sz="900" dirty="0" err="1"/>
                        <a:t>pixabay.com</a:t>
                      </a:r>
                      <a:r>
                        <a:rPr lang="en-IN" sz="900" dirty="0"/>
                        <a:t>/vectors/soup-stew-steaming-bowl-food-hot-23469/&gt;</a:t>
                      </a:r>
                    </a:p>
                    <a:p>
                      <a:r>
                        <a:rPr lang="en-IN" sz="900" dirty="0"/>
                        <a:t>&lt;dove&gt; &lt;https://</a:t>
                      </a:r>
                      <a:r>
                        <a:rPr lang="en-IN" sz="900" dirty="0" err="1"/>
                        <a:t>pixabay.com</a:t>
                      </a:r>
                      <a:r>
                        <a:rPr lang="en-IN" sz="900" dirty="0"/>
                        <a:t>/photos/dove-peace-freedom-birds-faith-3426187/&gt;</a:t>
                      </a:r>
                    </a:p>
                    <a:p>
                      <a:endParaRPr lang="en-IN" sz="900" dirty="0"/>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&lt;mango tree&gt; &lt;https://</a:t>
                      </a:r>
                      <a:r>
                        <a:rPr lang="en-IN" sz="900" b="0" i="0" u="none" strike="noStrike" kern="1200" baseline="0" dirty="0" err="1">
                          <a:solidFill>
                            <a:schemeClr val="tx1"/>
                          </a:solidFill>
                          <a:latin typeface="+mn-lt"/>
                          <a:ea typeface="+mn-ea"/>
                          <a:cs typeface="+mn-cs"/>
                        </a:rPr>
                        <a:t>pixabay.com</a:t>
                      </a:r>
                      <a:r>
                        <a:rPr lang="en-IN" sz="900" b="0" i="0" u="none" strike="noStrike" kern="1200" baseline="0" dirty="0">
                          <a:solidFill>
                            <a:schemeClr val="tx1"/>
                          </a:solidFill>
                          <a:latin typeface="+mn-lt"/>
                          <a:ea typeface="+mn-ea"/>
                          <a:cs typeface="+mn-cs"/>
                        </a:rPr>
                        <a:t>/illustrations/mango-mango-tree-fruit-tree-6875556/&gt;</a:t>
                      </a:r>
                    </a:p>
                    <a:p>
                      <a:pPr rtl="0"/>
                      <a:r>
                        <a:rPr lang="en-IN" sz="900" b="0" dirty="0"/>
                        <a:t>&lt;train&gt; &lt;SSSVV - </a:t>
                      </a:r>
                      <a:r>
                        <a:rPr lang="en-IN" sz="900" b="0" i="0" kern="1200" dirty="0">
                          <a:solidFill>
                            <a:schemeClr val="tx1"/>
                          </a:solidFill>
                          <a:effectLst/>
                          <a:latin typeface="+mn-lt"/>
                          <a:ea typeface="+mn-ea"/>
                          <a:cs typeface="+mn-cs"/>
                        </a:rPr>
                        <a:t>Electric train electric-train-6992 Electric train&gt;</a:t>
                      </a:r>
                    </a:p>
                    <a:p>
                      <a:pPr rtl="0"/>
                      <a:r>
                        <a:rPr lang="en-IN" sz="900" b="0" i="0" kern="1200" dirty="0">
                          <a:solidFill>
                            <a:schemeClr val="tx1"/>
                          </a:solidFill>
                          <a:effectLst/>
                          <a:latin typeface="+mn-lt"/>
                          <a:ea typeface="+mn-ea"/>
                          <a:cs typeface="+mn-cs"/>
                        </a:rPr>
                        <a:t>&lt;man with headphones&gt;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/photos/people-man-headphones-music-sound-2572971/&gt;</a:t>
                      </a:r>
                      <a:endParaRPr lang="en-IN" sz="900" b="0" dirty="0"/>
                    </a:p>
                    <a:p>
                      <a:r>
                        <a:rPr lang="en-IN" sz="900" dirty="0"/>
                        <a:t>&lt;bees&gt; &lt;https://</a:t>
                      </a:r>
                      <a:r>
                        <a:rPr lang="en-IN" sz="900" dirty="0" err="1"/>
                        <a:t>pixabay.com</a:t>
                      </a:r>
                      <a:r>
                        <a:rPr lang="en-IN" sz="900" dirty="0"/>
                        <a:t>/photos/apiary-bees-insects-macro-1867537/&gt;</a:t>
                      </a:r>
                    </a:p>
                    <a:p>
                      <a:endParaRPr lang="en-IN" sz="900" dirty="0"/>
                    </a:p>
                  </a:txBody>
                  <a:tcPr/>
                </a:tc>
                <a:extLst>
                  <a:ext uri="{0D108BD9-81ED-4DB2-BD59-A6C34878D82A}">
                    <a16:rowId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bl>
          </a:graphicData>
        </a:graphic>
      </p:graphicFrame>
      <p:pic>
        <p:nvPicPr>
          <p:cNvPr id="4" name="Picture 3" descr="A picture containing tree, ground, outdoor&#10;&#10;Description automatically generated">
            <a:extLst>
              <a:ext uri="{FF2B5EF4-FFF2-40B4-BE49-F238E27FC236}">
                <a16:creationId xmlns:a16="http://schemas.microsoft.com/office/drawing/2014/main" id="{113241A3-E55D-4CEA-1462-7AF148989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359" y="1235909"/>
            <a:ext cx="155848" cy="233123"/>
          </a:xfrm>
          <a:prstGeom prst="rect">
            <a:avLst/>
          </a:prstGeom>
        </p:spPr>
      </p:pic>
      <p:pic>
        <p:nvPicPr>
          <p:cNvPr id="7" name="Picture 6" descr="A picture containing linedrawing&#10;&#10;Description automatically generated">
            <a:extLst>
              <a:ext uri="{FF2B5EF4-FFF2-40B4-BE49-F238E27FC236}">
                <a16:creationId xmlns:a16="http://schemas.microsoft.com/office/drawing/2014/main" id="{68B01301-2EB3-CA39-E54D-07BD65A74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7143" y="1268760"/>
            <a:ext cx="230206" cy="167423"/>
          </a:xfrm>
          <a:prstGeom prst="rect">
            <a:avLst/>
          </a:prstGeom>
        </p:spPr>
      </p:pic>
      <p:pic>
        <p:nvPicPr>
          <p:cNvPr id="9" name="Picture 8" descr="A picture containing text, linedrawing&#10;&#10;Description automatically generated">
            <a:extLst>
              <a:ext uri="{FF2B5EF4-FFF2-40B4-BE49-F238E27FC236}">
                <a16:creationId xmlns:a16="http://schemas.microsoft.com/office/drawing/2014/main" id="{4D2D2F1B-3D78-C24D-758F-E454BE6B1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383" y="1268759"/>
            <a:ext cx="236750" cy="167424"/>
          </a:xfrm>
          <a:prstGeom prst="rect">
            <a:avLst/>
          </a:prstGeom>
        </p:spPr>
      </p:pic>
      <p:pic>
        <p:nvPicPr>
          <p:cNvPr id="11" name="Picture 10" descr="A picture containing bird, sky, flying, outdoor&#10;&#10;Description automatically generated">
            <a:extLst>
              <a:ext uri="{FF2B5EF4-FFF2-40B4-BE49-F238E27FC236}">
                <a16:creationId xmlns:a16="http://schemas.microsoft.com/office/drawing/2014/main" id="{1C0B0EC4-9F74-E84B-04D3-E83761E2B1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437" y="1792049"/>
            <a:ext cx="272342" cy="152767"/>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46C5C4B8-9C3E-F00B-5C0D-5A40C664B9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530" y="1796627"/>
            <a:ext cx="184472" cy="152766"/>
          </a:xfrm>
          <a:prstGeom prst="rect">
            <a:avLst/>
          </a:prstGeom>
        </p:spPr>
      </p:pic>
      <p:pic>
        <p:nvPicPr>
          <p:cNvPr id="15" name="Picture 14" descr="A group of cartoon characters&#10;&#10;Description automatically generated with low confidence">
            <a:extLst>
              <a:ext uri="{FF2B5EF4-FFF2-40B4-BE49-F238E27FC236}">
                <a16:creationId xmlns:a16="http://schemas.microsoft.com/office/drawing/2014/main" id="{9C50A23C-8331-2633-4B0E-6E27D8F3ED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5860" y="1804331"/>
            <a:ext cx="195796" cy="121149"/>
          </a:xfrm>
          <a:prstGeom prst="rect">
            <a:avLst/>
          </a:prstGeom>
        </p:spPr>
      </p:pic>
      <p:pic>
        <p:nvPicPr>
          <p:cNvPr id="17" name="Picture 16" descr="Bees on a branch&#10;&#10;Description automatically generated with low confidence">
            <a:extLst>
              <a:ext uri="{FF2B5EF4-FFF2-40B4-BE49-F238E27FC236}">
                <a16:creationId xmlns:a16="http://schemas.microsoft.com/office/drawing/2014/main" id="{F5509064-15C6-9A5B-F855-A6F461DCBA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9577" y="2338587"/>
            <a:ext cx="277664" cy="184820"/>
          </a:xfrm>
          <a:prstGeom prst="rect">
            <a:avLst/>
          </a:prstGeom>
        </p:spPr>
      </p:pic>
      <p:pic>
        <p:nvPicPr>
          <p:cNvPr id="19" name="Picture 18" descr="A person wearing headphones&#10;&#10;Description automatically generated">
            <a:extLst>
              <a:ext uri="{FF2B5EF4-FFF2-40B4-BE49-F238E27FC236}">
                <a16:creationId xmlns:a16="http://schemas.microsoft.com/office/drawing/2014/main" id="{C9BA8463-5708-2909-2D23-AAD1600541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76518" y="2702832"/>
            <a:ext cx="291914" cy="194305"/>
          </a:xfrm>
          <a:prstGeom prst="rect">
            <a:avLst/>
          </a:prstGeom>
        </p:spPr>
      </p:pic>
      <p:pic>
        <p:nvPicPr>
          <p:cNvPr id="21" name="Picture 20" descr="A train in a train station&#10;&#10;Description automatically generated with medium confidence">
            <a:extLst>
              <a:ext uri="{FF2B5EF4-FFF2-40B4-BE49-F238E27FC236}">
                <a16:creationId xmlns:a16="http://schemas.microsoft.com/office/drawing/2014/main" id="{0C671DB2-CF47-6548-5DC1-09FD150C51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68754" y="2338587"/>
            <a:ext cx="281667" cy="184820"/>
          </a:xfrm>
          <a:prstGeom prst="rect">
            <a:avLst/>
          </a:prstGeom>
        </p:spPr>
      </p:pic>
      <p:pic>
        <p:nvPicPr>
          <p:cNvPr id="23" name="Picture 22">
            <a:extLst>
              <a:ext uri="{FF2B5EF4-FFF2-40B4-BE49-F238E27FC236}">
                <a16:creationId xmlns:a16="http://schemas.microsoft.com/office/drawing/2014/main" id="{26D88FE9-705A-5F76-C463-525AFD0CA5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29974" y="2338587"/>
            <a:ext cx="185002" cy="18500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427</TotalTime>
  <Words>671</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DD</vt:lpstr>
      <vt:lpstr>Subject or Predicate </vt:lpstr>
      <vt:lpstr>Subject or Predicate</vt:lpstr>
      <vt:lpstr>PowerPoint Presentation</vt:lpstr>
      <vt:lpstr>Subject or Predicate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50</cp:revision>
  <dcterms:created xsi:type="dcterms:W3CDTF">2020-08-28T09:38:22Z</dcterms:created>
  <dcterms:modified xsi:type="dcterms:W3CDTF">2022-09-28T17:38:44Z</dcterms:modified>
</cp:coreProperties>
</file>