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9" r:id="rId3"/>
    <p:sldId id="260" r:id="rId4"/>
    <p:sldId id="261"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3865"/>
    <a:srgbClr val="782224"/>
    <a:srgbClr val="FF8F8F"/>
    <a:srgbClr val="265A9A"/>
    <a:srgbClr val="1C4372"/>
    <a:srgbClr val="17375E"/>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64146" autoAdjust="0"/>
  </p:normalViewPr>
  <p:slideViewPr>
    <p:cSldViewPr>
      <p:cViewPr>
        <p:scale>
          <a:sx n="99" d="100"/>
          <a:sy n="99" d="100"/>
        </p:scale>
        <p:origin x="-1196" y="-828"/>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8038C4-BF72-4988-81DB-5A7A33E682F0}" type="datetimeFigureOut">
              <a:rPr lang="en-US" smtClean="0"/>
              <a:pPr/>
              <a:t>10/15/2022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B85EF6-E28C-49A7-8AAB-FE1184C01F95}"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N/A</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N/A</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N/A</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N/A</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N/A</a:t>
            </a:r>
          </a:p>
          <a:p>
            <a:pPr rtl="0"/>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endParaRPr lang="en-IN"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&lt;monkey&gt; &lt;</a:t>
            </a:r>
            <a:r>
              <a:rPr lang="en-IE" sz="1200" kern="1200" dirty="0">
                <a:solidFill>
                  <a:schemeClr val="tx1"/>
                </a:solidFill>
                <a:effectLst/>
                <a:latin typeface="+mn-lt"/>
                <a:ea typeface="+mn-ea"/>
                <a:cs typeface="+mn-cs"/>
              </a:rPr>
              <a:t>https://</a:t>
            </a:r>
            <a:r>
              <a:rPr lang="en-IE" sz="1200" kern="1200" dirty="0" err="1">
                <a:solidFill>
                  <a:schemeClr val="tx1"/>
                </a:solidFill>
                <a:effectLst/>
                <a:latin typeface="+mn-lt"/>
                <a:ea typeface="+mn-ea"/>
                <a:cs typeface="+mn-cs"/>
              </a:rPr>
              <a:t>pixabay.com</a:t>
            </a:r>
            <a:r>
              <a:rPr lang="en-IE" sz="1200" kern="1200" dirty="0">
                <a:solidFill>
                  <a:schemeClr val="tx1"/>
                </a:solidFill>
                <a:effectLst/>
                <a:latin typeface="+mn-lt"/>
                <a:ea typeface="+mn-ea"/>
                <a:cs typeface="+mn-cs"/>
              </a:rPr>
              <a:t>/vectors/monkey-animal-cartoon-banana-zoo-30516/</a:t>
            </a:r>
            <a:r>
              <a:rPr lang="en-IN" sz="1200" kern="1200" dirty="0">
                <a:solidFill>
                  <a:schemeClr val="tx1"/>
                </a:solidFill>
                <a:effectLst/>
                <a:latin typeface="+mn-lt"/>
                <a:ea typeface="+mn-ea"/>
                <a:cs typeface="+mn-cs"/>
              </a:rPr>
              <a:t>&gt;</a:t>
            </a:r>
          </a:p>
        </p:txBody>
      </p:sp>
      <p:sp>
        <p:nvSpPr>
          <p:cNvPr id="4" name="Slide Number Placeholder 3"/>
          <p:cNvSpPr>
            <a:spLocks noGrp="1"/>
          </p:cNvSpPr>
          <p:nvPr>
            <p:ph type="sldNum" sz="quarter" idx="10"/>
          </p:nvPr>
        </p:nvSpPr>
        <p:spPr/>
        <p:txBody>
          <a:bodyPr/>
          <a:lstStyle/>
          <a:p>
            <a:fld id="{D7B85EF6-E28C-49A7-8AAB-FE1184C01F95}"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N/A</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N/A</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rtl="0"/>
            <a:r>
              <a:rPr lang="en-US" dirty="0"/>
              <a:t>&lt;football&gt; &lt;SSSVV Image Gallery: Search Keyword “</a:t>
            </a:r>
            <a:r>
              <a:rPr lang="en-IN" sz="1200" b="0" i="0" kern="1200" dirty="0">
                <a:solidFill>
                  <a:schemeClr val="tx1"/>
                </a:solidFill>
                <a:effectLst/>
                <a:latin typeface="+mn-lt"/>
                <a:ea typeface="+mn-ea"/>
                <a:cs typeface="+mn-cs"/>
              </a:rPr>
              <a:t>Football”</a:t>
            </a:r>
            <a:r>
              <a:rPr lang="en-US" dirty="0"/>
              <a:t>&gt;</a:t>
            </a:r>
          </a:p>
          <a:p>
            <a:r>
              <a:rPr lang="en-US" dirty="0"/>
              <a:t>&lt;woman cooking&gt; &lt;https://pixabay.com/photos/woman-poor-cooking-kitchen-hot-441497/&gt;</a:t>
            </a:r>
          </a:p>
        </p:txBody>
      </p:sp>
      <p:sp>
        <p:nvSpPr>
          <p:cNvPr id="4" name="Slide Number Placeholder 3"/>
          <p:cNvSpPr>
            <a:spLocks noGrp="1"/>
          </p:cNvSpPr>
          <p:nvPr>
            <p:ph type="sldNum" sz="quarter" idx="5"/>
          </p:nvPr>
        </p:nvSpPr>
        <p:spPr/>
        <p:txBody>
          <a:bodyPr/>
          <a:lstStyle/>
          <a:p>
            <a:fld id="{D7B85EF6-E28C-49A7-8AAB-FE1184C01F95}" type="slidenum">
              <a:rPr lang="en-IN" smtClean="0"/>
              <a:pPr/>
              <a:t>3</a:t>
            </a:fld>
            <a:endParaRPr lang="en-IN"/>
          </a:p>
        </p:txBody>
      </p:sp>
    </p:spTree>
    <p:extLst>
      <p:ext uri="{BB962C8B-B14F-4D97-AF65-F5344CB8AC3E}">
        <p14:creationId xmlns:p14="http://schemas.microsoft.com/office/powerpoint/2010/main" val="28374440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N/A</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N/A</a:t>
            </a:r>
          </a:p>
          <a:p>
            <a:pPr rtl="0"/>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endParaRPr lang="en-IN" b="0" dirty="0"/>
          </a:p>
          <a:p>
            <a:r>
              <a:rPr lang="en-US" dirty="0"/>
              <a:t>&lt;veena&gt; &lt;https://commons.wikimedia.org/wiki/File:Woman_with_veena_by_Raja_Ravi_Varma.jpg By </a:t>
            </a:r>
            <a:r>
              <a:rPr lang="fi-FI" dirty="0"/>
              <a:t>Raja Ravi Varma</a:t>
            </a:r>
            <a:r>
              <a:rPr lang="en-US" dirty="0"/>
              <a:t>&gt;</a:t>
            </a:r>
          </a:p>
          <a:p>
            <a:r>
              <a:rPr lang="en-US" dirty="0"/>
              <a:t>&lt;bookstore&gt; &lt;https://www.flickr.com/photos/77334245@N00/49794838056 By Carsten ten Brink&gt;</a:t>
            </a:r>
          </a:p>
        </p:txBody>
      </p:sp>
      <p:sp>
        <p:nvSpPr>
          <p:cNvPr id="4" name="Slide Number Placeholder 3"/>
          <p:cNvSpPr>
            <a:spLocks noGrp="1"/>
          </p:cNvSpPr>
          <p:nvPr>
            <p:ph type="sldNum" sz="quarter" idx="5"/>
          </p:nvPr>
        </p:nvSpPr>
        <p:spPr/>
        <p:txBody>
          <a:bodyPr/>
          <a:lstStyle/>
          <a:p>
            <a:fld id="{D7B85EF6-E28C-49A7-8AAB-FE1184C01F95}" type="slidenum">
              <a:rPr lang="en-IN" smtClean="0"/>
              <a:pPr/>
              <a:t>4</a:t>
            </a:fld>
            <a:endParaRPr lang="en-IN"/>
          </a:p>
        </p:txBody>
      </p:sp>
    </p:spTree>
    <p:extLst>
      <p:ext uri="{BB962C8B-B14F-4D97-AF65-F5344CB8AC3E}">
        <p14:creationId xmlns:p14="http://schemas.microsoft.com/office/powerpoint/2010/main" val="4185324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N/A</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N/A</a:t>
            </a:r>
          </a:p>
          <a:p>
            <a:pPr rtl="0"/>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N/A</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5</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981069"/>
            <a:ext cx="10363200" cy="1655843"/>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996952"/>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428BD76F-BD24-44AD-BEDE-7058FCE9136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6539" y="47740"/>
            <a:ext cx="902286" cy="957155"/>
          </a:xfrm>
          <a:prstGeom prst="rect">
            <a:avLst/>
          </a:prstGeom>
        </p:spPr>
      </p:pic>
      <p:pic>
        <p:nvPicPr>
          <p:cNvPr id="19" name="Picture 18" descr="A picture containing text, light&#10;&#10;Description automatically generated">
            <a:extLst>
              <a:ext uri="{FF2B5EF4-FFF2-40B4-BE49-F238E27FC236}">
                <a16:creationId xmlns:a16="http://schemas.microsoft.com/office/drawing/2014/main" id="{D3D53DF3-BD88-4C6D-9E85-C8E61E5F24E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9CE2D3C8-E81A-4774-AE86-696A10FEE4ED}"/>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
        <p:nvSpPr>
          <p:cNvPr id="9" name="TextBox 8">
            <a:extLst>
              <a:ext uri="{FF2B5EF4-FFF2-40B4-BE49-F238E27FC236}">
                <a16:creationId xmlns:a16="http://schemas.microsoft.com/office/drawing/2014/main" id="{26886058-AB27-4E28-9B3E-0249FA73FA1D}"/>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A picture containing text, light&#10;&#10;Description automatically generated">
            <a:extLst>
              <a:ext uri="{FF2B5EF4-FFF2-40B4-BE49-F238E27FC236}">
                <a16:creationId xmlns:a16="http://schemas.microsoft.com/office/drawing/2014/main" id="{406F829A-A9AE-454A-A57B-45B44CE3B34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3DB01AB4-72FA-43A4-A513-AF85E706263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52464" y="-24"/>
            <a:ext cx="10363200"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A picture containing text, light&#10;&#10;Description automatically generated">
            <a:extLst>
              <a:ext uri="{FF2B5EF4-FFF2-40B4-BE49-F238E27FC236}">
                <a16:creationId xmlns:a16="http://schemas.microsoft.com/office/drawing/2014/main" id="{A295D194-953C-4C7A-B9AB-5EAC619F66A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D60BDD97-0EE4-4885-8842-96419DB7F58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2.jpeg"/><Relationship Id="rId5" Type="http://schemas.openxmlformats.org/officeDocument/2006/relationships/image" Target="../media/image11.pn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DB5D0069-F019-E852-60A0-829D8DCAF893}"/>
              </a:ext>
            </a:extLst>
          </p:cNvPr>
          <p:cNvGrpSpPr/>
          <p:nvPr/>
        </p:nvGrpSpPr>
        <p:grpSpPr>
          <a:xfrm flipH="1">
            <a:off x="9536854" y="1563526"/>
            <a:ext cx="1199909" cy="1632152"/>
            <a:chOff x="1487488" y="2996952"/>
            <a:chExt cx="890174" cy="1028860"/>
          </a:xfrm>
          <a:solidFill>
            <a:srgbClr val="F77F00"/>
          </a:solidFill>
          <a:scene3d>
            <a:camera prst="orthographicFront">
              <a:rot lat="0" lon="0" rev="0"/>
            </a:camera>
            <a:lightRig rig="contrasting" dir="t">
              <a:rot lat="0" lon="0" rev="1500000"/>
            </a:lightRig>
          </a:scene3d>
        </p:grpSpPr>
        <p:grpSp>
          <p:nvGrpSpPr>
            <p:cNvPr id="5" name="Group 4">
              <a:extLst>
                <a:ext uri="{FF2B5EF4-FFF2-40B4-BE49-F238E27FC236}">
                  <a16:creationId xmlns:a16="http://schemas.microsoft.com/office/drawing/2014/main" id="{5764A234-3A28-F009-3893-D9FA805AE674}"/>
                </a:ext>
              </a:extLst>
            </p:cNvPr>
            <p:cNvGrpSpPr/>
            <p:nvPr/>
          </p:nvGrpSpPr>
          <p:grpSpPr>
            <a:xfrm>
              <a:off x="1693252" y="2996952"/>
              <a:ext cx="684410" cy="1017686"/>
              <a:chOff x="1091111" y="2721876"/>
              <a:chExt cx="1368819" cy="3285058"/>
            </a:xfrm>
            <a:grpFill/>
          </p:grpSpPr>
          <p:sp>
            <p:nvSpPr>
              <p:cNvPr id="10" name="Parallelogram 9">
                <a:extLst>
                  <a:ext uri="{FF2B5EF4-FFF2-40B4-BE49-F238E27FC236}">
                    <a16:creationId xmlns:a16="http://schemas.microsoft.com/office/drawing/2014/main" id="{E51F7F5A-CE9C-9D64-5A6C-A68CF129DC35}"/>
                  </a:ext>
                </a:extLst>
              </p:cNvPr>
              <p:cNvSpPr/>
              <p:nvPr/>
            </p:nvSpPr>
            <p:spPr>
              <a:xfrm rot="21200212">
                <a:off x="1091111" y="2721876"/>
                <a:ext cx="1368819" cy="1662607"/>
              </a:xfrm>
              <a:prstGeom prst="parallelogram">
                <a:avLst>
                  <a:gd name="adj" fmla="val 79756"/>
                </a:avLst>
              </a:prstGeom>
              <a:grp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Parallelogram 10">
                <a:extLst>
                  <a:ext uri="{FF2B5EF4-FFF2-40B4-BE49-F238E27FC236}">
                    <a16:creationId xmlns:a16="http://schemas.microsoft.com/office/drawing/2014/main" id="{29F331FF-E1AB-D590-268D-ECFBE8CF8AF2}"/>
                  </a:ext>
                </a:extLst>
              </p:cNvPr>
              <p:cNvSpPr/>
              <p:nvPr/>
            </p:nvSpPr>
            <p:spPr>
              <a:xfrm rot="306632" flipH="1">
                <a:off x="1137120" y="4487107"/>
                <a:ext cx="1247143" cy="1519827"/>
              </a:xfrm>
              <a:prstGeom prst="parallelogram">
                <a:avLst>
                  <a:gd name="adj" fmla="val 79756"/>
                </a:avLst>
              </a:prstGeom>
              <a:grp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Isosceles Triangle 58">
                <a:extLst>
                  <a:ext uri="{FF2B5EF4-FFF2-40B4-BE49-F238E27FC236}">
                    <a16:creationId xmlns:a16="http://schemas.microsoft.com/office/drawing/2014/main" id="{2C26003A-3DAC-4E08-C01A-876376FD9873}"/>
                  </a:ext>
                </a:extLst>
              </p:cNvPr>
              <p:cNvSpPr/>
              <p:nvPr/>
            </p:nvSpPr>
            <p:spPr>
              <a:xfrm rot="16200000">
                <a:off x="1207714" y="4326597"/>
                <a:ext cx="288000" cy="216000"/>
              </a:xfrm>
              <a:prstGeom prst="triangle">
                <a:avLst/>
              </a:prstGeom>
              <a:grp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grpSp>
          <p:nvGrpSpPr>
            <p:cNvPr id="6" name="Group 5">
              <a:extLst>
                <a:ext uri="{FF2B5EF4-FFF2-40B4-BE49-F238E27FC236}">
                  <a16:creationId xmlns:a16="http://schemas.microsoft.com/office/drawing/2014/main" id="{CD413693-8F3B-13D2-E3C2-5A72A2756B2B}"/>
                </a:ext>
              </a:extLst>
            </p:cNvPr>
            <p:cNvGrpSpPr/>
            <p:nvPr/>
          </p:nvGrpSpPr>
          <p:grpSpPr>
            <a:xfrm>
              <a:off x="1487488" y="3008126"/>
              <a:ext cx="492616" cy="1017686"/>
              <a:chOff x="1091111" y="2721876"/>
              <a:chExt cx="1368819" cy="3285058"/>
            </a:xfrm>
            <a:grpFill/>
          </p:grpSpPr>
          <p:sp>
            <p:nvSpPr>
              <p:cNvPr id="7" name="Parallelogram 6">
                <a:extLst>
                  <a:ext uri="{FF2B5EF4-FFF2-40B4-BE49-F238E27FC236}">
                    <a16:creationId xmlns:a16="http://schemas.microsoft.com/office/drawing/2014/main" id="{BDD3BF2D-3589-00A7-EC62-D0286021D195}"/>
                  </a:ext>
                </a:extLst>
              </p:cNvPr>
              <p:cNvSpPr/>
              <p:nvPr/>
            </p:nvSpPr>
            <p:spPr>
              <a:xfrm rot="21200212">
                <a:off x="1091111" y="2721876"/>
                <a:ext cx="1368819" cy="1662607"/>
              </a:xfrm>
              <a:prstGeom prst="parallelogram">
                <a:avLst>
                  <a:gd name="adj" fmla="val 79756"/>
                </a:avLst>
              </a:prstGeom>
              <a:grp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Parallelogram 7">
                <a:extLst>
                  <a:ext uri="{FF2B5EF4-FFF2-40B4-BE49-F238E27FC236}">
                    <a16:creationId xmlns:a16="http://schemas.microsoft.com/office/drawing/2014/main" id="{5D2E2D81-78A0-C0F3-B00B-4F6A4908D4CD}"/>
                  </a:ext>
                </a:extLst>
              </p:cNvPr>
              <p:cNvSpPr/>
              <p:nvPr/>
            </p:nvSpPr>
            <p:spPr>
              <a:xfrm rot="306632" flipH="1">
                <a:off x="1137120" y="4487107"/>
                <a:ext cx="1247143" cy="1519827"/>
              </a:xfrm>
              <a:prstGeom prst="parallelogram">
                <a:avLst>
                  <a:gd name="adj" fmla="val 79756"/>
                </a:avLst>
              </a:prstGeom>
              <a:grp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Isosceles Triangle 55">
                <a:extLst>
                  <a:ext uri="{FF2B5EF4-FFF2-40B4-BE49-F238E27FC236}">
                    <a16:creationId xmlns:a16="http://schemas.microsoft.com/office/drawing/2014/main" id="{17C8971C-878D-7307-3D3A-788C55EF721D}"/>
                  </a:ext>
                </a:extLst>
              </p:cNvPr>
              <p:cNvSpPr/>
              <p:nvPr/>
            </p:nvSpPr>
            <p:spPr>
              <a:xfrm rot="16200000">
                <a:off x="1207714" y="4326597"/>
                <a:ext cx="288000" cy="216000"/>
              </a:xfrm>
              <a:prstGeom prst="triangle">
                <a:avLst/>
              </a:prstGeom>
              <a:grp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grpSp>
      <p:sp>
        <p:nvSpPr>
          <p:cNvPr id="13" name="Freeform: Shape 59">
            <a:extLst>
              <a:ext uri="{FF2B5EF4-FFF2-40B4-BE49-F238E27FC236}">
                <a16:creationId xmlns:a16="http://schemas.microsoft.com/office/drawing/2014/main" id="{8095824D-4031-0785-3FA1-F6C6B36FAF83}"/>
              </a:ext>
            </a:extLst>
          </p:cNvPr>
          <p:cNvSpPr/>
          <p:nvPr/>
        </p:nvSpPr>
        <p:spPr>
          <a:xfrm flipH="1">
            <a:off x="2383836" y="1700808"/>
            <a:ext cx="7485856" cy="1434893"/>
          </a:xfrm>
          <a:custGeom>
            <a:avLst/>
            <a:gdLst>
              <a:gd name="connsiteX0" fmla="*/ 284716 w 6874606"/>
              <a:gd name="connsiteY0" fmla="*/ 0 h 904514"/>
              <a:gd name="connsiteX1" fmla="*/ 281419 w 6874606"/>
              <a:gd name="connsiteY1" fmla="*/ 69836 h 904514"/>
              <a:gd name="connsiteX2" fmla="*/ 6874606 w 6874606"/>
              <a:gd name="connsiteY2" fmla="*/ 69836 h 904514"/>
              <a:gd name="connsiteX3" fmla="*/ 6874606 w 6874606"/>
              <a:gd name="connsiteY3" fmla="*/ 856829 h 904514"/>
              <a:gd name="connsiteX4" fmla="*/ 249870 w 6874606"/>
              <a:gd name="connsiteY4" fmla="*/ 856829 h 904514"/>
              <a:gd name="connsiteX5" fmla="*/ 249870 w 6874606"/>
              <a:gd name="connsiteY5" fmla="*/ 738251 h 904514"/>
              <a:gd name="connsiteX6" fmla="*/ 242022 w 6874606"/>
              <a:gd name="connsiteY6" fmla="*/ 904514 h 904514"/>
              <a:gd name="connsiteX7" fmla="*/ 0 w 6874606"/>
              <a:gd name="connsiteY7" fmla="*/ 481173 h 904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74606" h="904514">
                <a:moveTo>
                  <a:pt x="284716" y="0"/>
                </a:moveTo>
                <a:lnTo>
                  <a:pt x="281419" y="69836"/>
                </a:lnTo>
                <a:lnTo>
                  <a:pt x="6874606" y="69836"/>
                </a:lnTo>
                <a:lnTo>
                  <a:pt x="6874606" y="856829"/>
                </a:lnTo>
                <a:lnTo>
                  <a:pt x="249870" y="856829"/>
                </a:lnTo>
                <a:lnTo>
                  <a:pt x="249870" y="738251"/>
                </a:lnTo>
                <a:lnTo>
                  <a:pt x="242022" y="904514"/>
                </a:lnTo>
                <a:lnTo>
                  <a:pt x="0" y="481173"/>
                </a:lnTo>
                <a:close/>
              </a:path>
            </a:pathLst>
          </a:custGeom>
          <a:solidFill>
            <a:srgbClr val="F77F0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sz="2400" dirty="0">
              <a:solidFill>
                <a:schemeClr val="bg1"/>
              </a:solidFill>
            </a:endParaRPr>
          </a:p>
        </p:txBody>
      </p:sp>
      <p:sp>
        <p:nvSpPr>
          <p:cNvPr id="2" name="Title 1"/>
          <p:cNvSpPr>
            <a:spLocks noGrp="1"/>
          </p:cNvSpPr>
          <p:nvPr>
            <p:ph type="ctrTitle"/>
          </p:nvPr>
        </p:nvSpPr>
        <p:spPr>
          <a:xfrm>
            <a:off x="2709834" y="1895048"/>
            <a:ext cx="6805324" cy="1079779"/>
          </a:xfrm>
        </p:spPr>
        <p:txBody>
          <a:bodyPr/>
          <a:lstStyle/>
          <a:p>
            <a:r>
              <a:rPr lang="en-IN" b="1" dirty="0">
                <a:solidFill>
                  <a:schemeClr val="bg1"/>
                </a:solidFill>
              </a:rPr>
              <a:t>Object - Let us identify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0277" y="71414"/>
            <a:ext cx="6349585" cy="654032"/>
          </a:xfrm>
        </p:spPr>
        <p:style>
          <a:lnRef idx="1">
            <a:schemeClr val="accent5"/>
          </a:lnRef>
          <a:fillRef idx="2">
            <a:schemeClr val="accent5"/>
          </a:fillRef>
          <a:effectRef idx="1">
            <a:schemeClr val="accent5"/>
          </a:effectRef>
          <a:fontRef idx="minor">
            <a:schemeClr val="dk1"/>
          </a:fontRef>
        </p:style>
        <p:txBody>
          <a:bodyPr/>
          <a:lstStyle/>
          <a:p>
            <a:r>
              <a:rPr lang="en-IN" dirty="0"/>
              <a:t>What do you see?</a:t>
            </a:r>
          </a:p>
        </p:txBody>
      </p:sp>
      <p:sp>
        <p:nvSpPr>
          <p:cNvPr id="3" name="Text Placeholder 2"/>
          <p:cNvSpPr>
            <a:spLocks noGrp="1"/>
          </p:cNvSpPr>
          <p:nvPr>
            <p:ph type="body" sz="quarter" idx="10"/>
          </p:nvPr>
        </p:nvSpPr>
        <p:spPr>
          <a:xfrm>
            <a:off x="6240017" y="1037412"/>
            <a:ext cx="2880319" cy="2679620"/>
          </a:xfrm>
        </p:spPr>
        <p:style>
          <a:lnRef idx="2">
            <a:schemeClr val="accent2"/>
          </a:lnRef>
          <a:fillRef idx="1">
            <a:schemeClr val="lt1"/>
          </a:fillRef>
          <a:effectRef idx="0">
            <a:schemeClr val="accent2"/>
          </a:effectRef>
          <a:fontRef idx="minor">
            <a:schemeClr val="dk1"/>
          </a:fontRef>
        </p:style>
        <p:txBody>
          <a:bodyPr/>
          <a:lstStyle/>
          <a:p>
            <a:pPr marL="0" indent="0">
              <a:buNone/>
            </a:pPr>
            <a:r>
              <a:rPr lang="en-IN" sz="2800" dirty="0"/>
              <a:t>What do you see?</a:t>
            </a:r>
          </a:p>
          <a:p>
            <a:pPr marL="0" indent="0">
              <a:buNone/>
            </a:pPr>
            <a:r>
              <a:rPr lang="en-IN" sz="2800" dirty="0">
                <a:solidFill>
                  <a:srgbClr val="FF0000"/>
                </a:solidFill>
              </a:rPr>
              <a:t>A monkey.</a:t>
            </a:r>
          </a:p>
          <a:p>
            <a:pPr marL="0" indent="0">
              <a:buNone/>
            </a:pPr>
            <a:endParaRPr lang="en-IN" sz="2800" dirty="0"/>
          </a:p>
          <a:p>
            <a:pPr marL="0" indent="0">
              <a:buNone/>
            </a:pPr>
            <a:r>
              <a:rPr lang="en-IN" sz="2800" dirty="0"/>
              <a:t>What is it doing?</a:t>
            </a:r>
          </a:p>
          <a:p>
            <a:pPr marL="0" indent="0">
              <a:buNone/>
            </a:pPr>
            <a:r>
              <a:rPr lang="en-IN" sz="2800" dirty="0">
                <a:solidFill>
                  <a:srgbClr val="FF0000"/>
                </a:solidFill>
              </a:rPr>
              <a:t>Eating a banana.</a:t>
            </a:r>
          </a:p>
        </p:txBody>
      </p:sp>
      <p:sp>
        <p:nvSpPr>
          <p:cNvPr id="5" name="TextBox 4">
            <a:extLst>
              <a:ext uri="{FF2B5EF4-FFF2-40B4-BE49-F238E27FC236}">
                <a16:creationId xmlns:a16="http://schemas.microsoft.com/office/drawing/2014/main" id="{AE01BB71-BF46-BD7C-922E-0956F97CBD4F}"/>
              </a:ext>
            </a:extLst>
          </p:cNvPr>
          <p:cNvSpPr txBox="1"/>
          <p:nvPr/>
        </p:nvSpPr>
        <p:spPr>
          <a:xfrm>
            <a:off x="2915616" y="3921150"/>
            <a:ext cx="6411114" cy="523220"/>
          </a:xfrm>
          <a:prstGeom prst="rect">
            <a:avLst/>
          </a:prstGeom>
          <a:noFill/>
          <a:ln>
            <a:solidFill>
              <a:schemeClr val="tx2"/>
            </a:solidFill>
          </a:ln>
        </p:spPr>
        <p:txBody>
          <a:bodyPr wrap="none" rtlCol="0">
            <a:spAutoFit/>
          </a:bodyPr>
          <a:lstStyle/>
          <a:p>
            <a:r>
              <a:rPr lang="en-US" sz="2800" i="1" dirty="0"/>
              <a:t>Sentence</a:t>
            </a:r>
            <a:r>
              <a:rPr lang="en-US" sz="2800" dirty="0"/>
              <a:t> – </a:t>
            </a:r>
            <a:r>
              <a:rPr lang="en-US" sz="2800" dirty="0">
                <a:solidFill>
                  <a:srgbClr val="265A9A"/>
                </a:solidFill>
              </a:rPr>
              <a:t>The monkey </a:t>
            </a:r>
            <a:r>
              <a:rPr lang="en-US" sz="2800" dirty="0">
                <a:solidFill>
                  <a:schemeClr val="accent2">
                    <a:lumMod val="75000"/>
                  </a:schemeClr>
                </a:solidFill>
              </a:rPr>
              <a:t>is eating</a:t>
            </a:r>
            <a:r>
              <a:rPr lang="en-US" sz="2800" dirty="0">
                <a:solidFill>
                  <a:schemeClr val="accent5">
                    <a:lumMod val="50000"/>
                  </a:schemeClr>
                </a:solidFill>
              </a:rPr>
              <a:t> </a:t>
            </a:r>
            <a:r>
              <a:rPr lang="en-US" sz="2800" dirty="0">
                <a:solidFill>
                  <a:srgbClr val="782224"/>
                </a:solidFill>
              </a:rPr>
              <a:t>a banana</a:t>
            </a:r>
            <a:r>
              <a:rPr lang="en-US" sz="2800" dirty="0"/>
              <a:t>.</a:t>
            </a:r>
          </a:p>
        </p:txBody>
      </p:sp>
      <p:cxnSp>
        <p:nvCxnSpPr>
          <p:cNvPr id="7" name="Straight Arrow Connector 6">
            <a:extLst>
              <a:ext uri="{FF2B5EF4-FFF2-40B4-BE49-F238E27FC236}">
                <a16:creationId xmlns:a16="http://schemas.microsoft.com/office/drawing/2014/main" id="{20EBB656-7F19-0D9A-EE3D-F3007E9AD9D0}"/>
              </a:ext>
            </a:extLst>
          </p:cNvPr>
          <p:cNvCxnSpPr/>
          <p:nvPr/>
        </p:nvCxnSpPr>
        <p:spPr>
          <a:xfrm flipH="1">
            <a:off x="4439816" y="4444370"/>
            <a:ext cx="792088" cy="628908"/>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8" name="Straight Arrow Connector 7">
            <a:extLst>
              <a:ext uri="{FF2B5EF4-FFF2-40B4-BE49-F238E27FC236}">
                <a16:creationId xmlns:a16="http://schemas.microsoft.com/office/drawing/2014/main" id="{DEBDEF29-B8B7-B1BA-857B-CF7EE3735B7F}"/>
              </a:ext>
            </a:extLst>
          </p:cNvPr>
          <p:cNvCxnSpPr>
            <a:cxnSpLocks/>
          </p:cNvCxnSpPr>
          <p:nvPr/>
        </p:nvCxnSpPr>
        <p:spPr>
          <a:xfrm>
            <a:off x="6708067" y="4444370"/>
            <a:ext cx="0" cy="628908"/>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0" name="Straight Arrow Connector 9">
            <a:extLst>
              <a:ext uri="{FF2B5EF4-FFF2-40B4-BE49-F238E27FC236}">
                <a16:creationId xmlns:a16="http://schemas.microsoft.com/office/drawing/2014/main" id="{72C79479-817A-DC91-C01C-7402C0C2139B}"/>
              </a:ext>
            </a:extLst>
          </p:cNvPr>
          <p:cNvCxnSpPr>
            <a:cxnSpLocks/>
          </p:cNvCxnSpPr>
          <p:nvPr/>
        </p:nvCxnSpPr>
        <p:spPr>
          <a:xfrm>
            <a:off x="8112224" y="4444370"/>
            <a:ext cx="576064" cy="628908"/>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2" name="TextBox 11">
            <a:extLst>
              <a:ext uri="{FF2B5EF4-FFF2-40B4-BE49-F238E27FC236}">
                <a16:creationId xmlns:a16="http://schemas.microsoft.com/office/drawing/2014/main" id="{4956F675-A70D-6BAE-6B7A-967C7CEDA8C0}"/>
              </a:ext>
            </a:extLst>
          </p:cNvPr>
          <p:cNvSpPr txBox="1"/>
          <p:nvPr/>
        </p:nvSpPr>
        <p:spPr>
          <a:xfrm>
            <a:off x="3583483" y="5137675"/>
            <a:ext cx="1712665" cy="1200329"/>
          </a:xfrm>
          <a:prstGeom prst="rect">
            <a:avLst/>
          </a:prstGeom>
          <a:ln/>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sz="2400" b="1" dirty="0"/>
              <a:t>Subject </a:t>
            </a:r>
            <a:r>
              <a:rPr lang="en-US" sz="2400" dirty="0"/>
              <a:t>-performing an action</a:t>
            </a:r>
          </a:p>
        </p:txBody>
      </p:sp>
      <p:sp>
        <p:nvSpPr>
          <p:cNvPr id="13" name="TextBox 12">
            <a:extLst>
              <a:ext uri="{FF2B5EF4-FFF2-40B4-BE49-F238E27FC236}">
                <a16:creationId xmlns:a16="http://schemas.microsoft.com/office/drawing/2014/main" id="{0A8DA9F4-A82E-66A3-B781-C07E45100D1B}"/>
              </a:ext>
            </a:extLst>
          </p:cNvPr>
          <p:cNvSpPr txBox="1"/>
          <p:nvPr/>
        </p:nvSpPr>
        <p:spPr>
          <a:xfrm>
            <a:off x="5804088" y="5137675"/>
            <a:ext cx="1807958" cy="830997"/>
          </a:xfrm>
          <a:prstGeom prst="rect">
            <a:avLst/>
          </a:prstGeom>
          <a:ln/>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sz="2400" b="1" dirty="0"/>
              <a:t>Verb</a:t>
            </a:r>
            <a:r>
              <a:rPr lang="en-US" sz="2400" dirty="0"/>
              <a:t> - the action</a:t>
            </a:r>
          </a:p>
        </p:txBody>
      </p:sp>
      <p:sp>
        <p:nvSpPr>
          <p:cNvPr id="14" name="TextBox 13">
            <a:extLst>
              <a:ext uri="{FF2B5EF4-FFF2-40B4-BE49-F238E27FC236}">
                <a16:creationId xmlns:a16="http://schemas.microsoft.com/office/drawing/2014/main" id="{C9BCF3A3-D462-4AE9-139A-2727017E0A2E}"/>
              </a:ext>
            </a:extLst>
          </p:cNvPr>
          <p:cNvSpPr txBox="1"/>
          <p:nvPr/>
        </p:nvSpPr>
        <p:spPr>
          <a:xfrm>
            <a:off x="7968208" y="5137675"/>
            <a:ext cx="1712665" cy="1200329"/>
          </a:xfrm>
          <a:prstGeom prst="rect">
            <a:avLst/>
          </a:prstGeom>
          <a:ln/>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sz="2400" b="1" dirty="0"/>
              <a:t>Object</a:t>
            </a:r>
            <a:r>
              <a:rPr lang="en-US" sz="2400" dirty="0"/>
              <a:t> - receives the action</a:t>
            </a:r>
          </a:p>
        </p:txBody>
      </p:sp>
      <p:pic>
        <p:nvPicPr>
          <p:cNvPr id="9" name="Picture 8" descr="A picture containing vector graphics&#10;&#10;Description automatically generated">
            <a:extLst>
              <a:ext uri="{FF2B5EF4-FFF2-40B4-BE49-F238E27FC236}">
                <a16:creationId xmlns:a16="http://schemas.microsoft.com/office/drawing/2014/main" id="{E2A3AA89-D246-A593-1773-6DF4CB01B1C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34507" y="1037412"/>
            <a:ext cx="2423831" cy="2679192"/>
          </a:xfrm>
          <a:prstGeom prst="rect">
            <a:avLst/>
          </a:prstGeom>
          <a:ln>
            <a:solidFill>
              <a:schemeClr val="bg2">
                <a:lumMod val="10000"/>
              </a:schemeClr>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dissolve">
                                      <p:cBhvr>
                                        <p:cTn id="12" dur="500"/>
                                        <p:tgtEl>
                                          <p:spTgt spid="3">
                                            <p:txEl>
                                              <p:pRg st="4" end="4"/>
                                            </p:txEl>
                                          </p:spTgt>
                                        </p:tgtEl>
                                      </p:cBhvr>
                                    </p:animEffect>
                                  </p:childTnLst>
                                </p:cTn>
                              </p:par>
                            </p:childTnLst>
                          </p:cTn>
                        </p:par>
                        <p:par>
                          <p:cTn id="13" fill="hold">
                            <p:stCondLst>
                              <p:cond delay="500"/>
                            </p:stCondLst>
                            <p:childTnLst>
                              <p:par>
                                <p:cTn id="14" presetID="9" presetClass="entr" presetSubtype="0" fill="hold" grpId="0" nodeType="afterEffect">
                                  <p:stCondLst>
                                    <p:cond delay="500"/>
                                  </p:stCondLst>
                                  <p:childTnLst>
                                    <p:set>
                                      <p:cBhvr>
                                        <p:cTn id="15" dur="1" fill="hold">
                                          <p:stCondLst>
                                            <p:cond delay="0"/>
                                          </p:stCondLst>
                                        </p:cTn>
                                        <p:tgtEl>
                                          <p:spTgt spid="5"/>
                                        </p:tgtEl>
                                        <p:attrNameLst>
                                          <p:attrName>style.visibility</p:attrName>
                                        </p:attrNameLst>
                                      </p:cBhvr>
                                      <p:to>
                                        <p:strVal val="visible"/>
                                      </p:to>
                                    </p:set>
                                    <p:animEffect transition="in" filter="dissolv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dissolve">
                                      <p:cBhvr>
                                        <p:cTn id="21" dur="500"/>
                                        <p:tgtEl>
                                          <p:spTgt spid="7"/>
                                        </p:tgtEl>
                                      </p:cBhvr>
                                    </p:animEffect>
                                  </p:childTnLst>
                                </p:cTn>
                              </p:par>
                            </p:childTnLst>
                          </p:cTn>
                        </p:par>
                        <p:par>
                          <p:cTn id="22" fill="hold">
                            <p:stCondLst>
                              <p:cond delay="500"/>
                            </p:stCondLst>
                            <p:childTnLst>
                              <p:par>
                                <p:cTn id="23" presetID="9" presetClass="entr" presetSubtype="0" fill="hold" grpId="0" nodeType="after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dissolve">
                                      <p:cBhvr>
                                        <p:cTn id="25" dur="5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dissolve">
                                      <p:cBhvr>
                                        <p:cTn id="30" dur="500"/>
                                        <p:tgtEl>
                                          <p:spTgt spid="8"/>
                                        </p:tgtEl>
                                      </p:cBhvr>
                                    </p:animEffect>
                                  </p:childTnLst>
                                </p:cTn>
                              </p:par>
                            </p:childTnLst>
                          </p:cTn>
                        </p:par>
                        <p:par>
                          <p:cTn id="31" fill="hold">
                            <p:stCondLst>
                              <p:cond delay="500"/>
                            </p:stCondLst>
                            <p:childTnLst>
                              <p:par>
                                <p:cTn id="32" presetID="9" presetClass="entr" presetSubtype="0" fill="hold" grpId="0" nodeType="after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dissolve">
                                      <p:cBhvr>
                                        <p:cTn id="34" dur="500"/>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dissolve">
                                      <p:cBhvr>
                                        <p:cTn id="39" dur="500"/>
                                        <p:tgtEl>
                                          <p:spTgt spid="10"/>
                                        </p:tgtEl>
                                      </p:cBhvr>
                                    </p:animEffect>
                                  </p:childTnLst>
                                </p:cTn>
                              </p:par>
                            </p:childTnLst>
                          </p:cTn>
                        </p:par>
                        <p:par>
                          <p:cTn id="40" fill="hold">
                            <p:stCondLst>
                              <p:cond delay="500"/>
                            </p:stCondLst>
                            <p:childTnLst>
                              <p:par>
                                <p:cTn id="41" presetID="9" presetClass="entr" presetSubtype="0"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dissolve">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834BE-BD9A-E7DE-17A0-265E3A9C77BF}"/>
              </a:ext>
            </a:extLst>
          </p:cNvPr>
          <p:cNvSpPr>
            <a:spLocks noGrp="1"/>
          </p:cNvSpPr>
          <p:nvPr>
            <p:ph type="title"/>
          </p:nvPr>
        </p:nvSpPr>
        <p:spPr>
          <a:xfrm>
            <a:off x="3491274" y="71414"/>
            <a:ext cx="5247591" cy="654033"/>
          </a:xfrm>
        </p:spPr>
        <p:style>
          <a:lnRef idx="1">
            <a:schemeClr val="accent2"/>
          </a:lnRef>
          <a:fillRef idx="2">
            <a:schemeClr val="accent2"/>
          </a:fillRef>
          <a:effectRef idx="1">
            <a:schemeClr val="accent2"/>
          </a:effectRef>
          <a:fontRef idx="minor">
            <a:schemeClr val="dk1"/>
          </a:fontRef>
        </p:style>
        <p:txBody>
          <a:bodyPr>
            <a:normAutofit/>
          </a:bodyPr>
          <a:lstStyle/>
          <a:p>
            <a:r>
              <a:rPr lang="en-US" dirty="0"/>
              <a:t>Identify the Object</a:t>
            </a:r>
          </a:p>
        </p:txBody>
      </p:sp>
      <p:sp>
        <p:nvSpPr>
          <p:cNvPr id="3" name="Text Placeholder 2">
            <a:extLst>
              <a:ext uri="{FF2B5EF4-FFF2-40B4-BE49-F238E27FC236}">
                <a16:creationId xmlns:a16="http://schemas.microsoft.com/office/drawing/2014/main" id="{413B3DC9-533B-BC2E-2345-44061BC39857}"/>
              </a:ext>
            </a:extLst>
          </p:cNvPr>
          <p:cNvSpPr>
            <a:spLocks noGrp="1"/>
          </p:cNvSpPr>
          <p:nvPr>
            <p:ph type="body" sz="quarter" idx="10"/>
          </p:nvPr>
        </p:nvSpPr>
        <p:spPr>
          <a:xfrm>
            <a:off x="736706" y="1280792"/>
            <a:ext cx="4608512" cy="521208"/>
          </a:xfrm>
        </p:spPr>
        <p:style>
          <a:lnRef idx="1">
            <a:schemeClr val="dk1"/>
          </a:lnRef>
          <a:fillRef idx="2">
            <a:schemeClr val="dk1"/>
          </a:fillRef>
          <a:effectRef idx="1">
            <a:schemeClr val="dk1"/>
          </a:effectRef>
          <a:fontRef idx="minor">
            <a:schemeClr val="dk1"/>
          </a:fontRef>
        </p:style>
        <p:txBody>
          <a:bodyPr/>
          <a:lstStyle/>
          <a:p>
            <a:pPr marL="0" lvl="0" indent="0" algn="ctr">
              <a:buNone/>
            </a:pPr>
            <a:r>
              <a:rPr lang="en-IE" sz="2800" dirty="0"/>
              <a:t>The boys are playing football. </a:t>
            </a:r>
          </a:p>
        </p:txBody>
      </p:sp>
      <p:sp>
        <p:nvSpPr>
          <p:cNvPr id="5" name="Text Placeholder 2">
            <a:extLst>
              <a:ext uri="{FF2B5EF4-FFF2-40B4-BE49-F238E27FC236}">
                <a16:creationId xmlns:a16="http://schemas.microsoft.com/office/drawing/2014/main" id="{024A1C66-64CB-5924-6012-E27B0A48D9F3}"/>
              </a:ext>
            </a:extLst>
          </p:cNvPr>
          <p:cNvSpPr txBox="1">
            <a:spLocks/>
          </p:cNvSpPr>
          <p:nvPr/>
        </p:nvSpPr>
        <p:spPr>
          <a:xfrm>
            <a:off x="7048732" y="1280792"/>
            <a:ext cx="4807908" cy="521208"/>
          </a:xfrm>
          <a:prstGeom prst="rect">
            <a:avLst/>
          </a:prstGeom>
        </p:spPr>
        <p:style>
          <a:lnRef idx="1">
            <a:schemeClr val="dk1"/>
          </a:lnRef>
          <a:fillRef idx="2">
            <a:schemeClr val="dk1"/>
          </a:fillRef>
          <a:effectRef idx="1">
            <a:schemeClr val="dk1"/>
          </a:effectRef>
          <a:fontRef idx="minor">
            <a:schemeClr val="dk1"/>
          </a:fontRef>
        </p:style>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IE" sz="2800" dirty="0"/>
              <a:t>Mother is cooking vegetables. </a:t>
            </a:r>
          </a:p>
        </p:txBody>
      </p:sp>
      <p:cxnSp>
        <p:nvCxnSpPr>
          <p:cNvPr id="16" name="Straight Connector 15">
            <a:extLst>
              <a:ext uri="{FF2B5EF4-FFF2-40B4-BE49-F238E27FC236}">
                <a16:creationId xmlns:a16="http://schemas.microsoft.com/office/drawing/2014/main" id="{3D68C87D-B062-A997-F4DF-039955660B9E}"/>
              </a:ext>
            </a:extLst>
          </p:cNvPr>
          <p:cNvCxnSpPr>
            <a:cxnSpLocks/>
          </p:cNvCxnSpPr>
          <p:nvPr/>
        </p:nvCxnSpPr>
        <p:spPr>
          <a:xfrm>
            <a:off x="3935974" y="1733152"/>
            <a:ext cx="1130705" cy="0"/>
          </a:xfrm>
          <a:prstGeom prst="line">
            <a:avLst/>
          </a:prstGeom>
          <a:ln w="57150">
            <a:solidFill>
              <a:srgbClr val="B73865"/>
            </a:solidFill>
          </a:ln>
        </p:spPr>
        <p:style>
          <a:lnRef idx="2">
            <a:schemeClr val="accent2"/>
          </a:lnRef>
          <a:fillRef idx="0">
            <a:schemeClr val="accent2"/>
          </a:fillRef>
          <a:effectRef idx="1">
            <a:schemeClr val="accent2"/>
          </a:effectRef>
          <a:fontRef idx="minor">
            <a:schemeClr val="tx1"/>
          </a:fontRef>
        </p:style>
      </p:cxnSp>
      <p:pic>
        <p:nvPicPr>
          <p:cNvPr id="12" name="Picture 11" descr="A person preparing food on a table&#10;&#10;Description automatically generated with low confidence">
            <a:extLst>
              <a:ext uri="{FF2B5EF4-FFF2-40B4-BE49-F238E27FC236}">
                <a16:creationId xmlns:a16="http://schemas.microsoft.com/office/drawing/2014/main" id="{67D39F7E-DF0F-46F9-D2A9-90083735D4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18992" y="2275505"/>
            <a:ext cx="4067388" cy="3044185"/>
          </a:xfrm>
          <a:prstGeom prst="rect">
            <a:avLst/>
          </a:prstGeom>
        </p:spPr>
      </p:pic>
      <p:cxnSp>
        <p:nvCxnSpPr>
          <p:cNvPr id="19" name="Straight Connector 18">
            <a:extLst>
              <a:ext uri="{FF2B5EF4-FFF2-40B4-BE49-F238E27FC236}">
                <a16:creationId xmlns:a16="http://schemas.microsoft.com/office/drawing/2014/main" id="{30AF7FFE-9BFB-4862-630B-CBDD201686F9}"/>
              </a:ext>
            </a:extLst>
          </p:cNvPr>
          <p:cNvCxnSpPr>
            <a:cxnSpLocks/>
          </p:cNvCxnSpPr>
          <p:nvPr/>
        </p:nvCxnSpPr>
        <p:spPr>
          <a:xfrm>
            <a:off x="10032321" y="1733152"/>
            <a:ext cx="1440160" cy="0"/>
          </a:xfrm>
          <a:prstGeom prst="line">
            <a:avLst/>
          </a:prstGeom>
          <a:ln w="57150">
            <a:solidFill>
              <a:srgbClr val="B73865"/>
            </a:solidFill>
          </a:ln>
        </p:spPr>
        <p:style>
          <a:lnRef idx="2">
            <a:schemeClr val="accent2"/>
          </a:lnRef>
          <a:fillRef idx="0">
            <a:schemeClr val="accent2"/>
          </a:fillRef>
          <a:effectRef idx="1">
            <a:schemeClr val="accent2"/>
          </a:effectRef>
          <a:fontRef idx="minor">
            <a:schemeClr val="tx1"/>
          </a:fontRef>
        </p:style>
      </p:cxnSp>
      <p:pic>
        <p:nvPicPr>
          <p:cNvPr id="9" name="Picture 8" descr="A picture containing grass, sky, outdoor, field&#10;&#10;Description automatically generated">
            <a:extLst>
              <a:ext uri="{FF2B5EF4-FFF2-40B4-BE49-F238E27FC236}">
                <a16:creationId xmlns:a16="http://schemas.microsoft.com/office/drawing/2014/main" id="{6BE07BB7-B57E-2AA6-8924-EA8194B76C7C}"/>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26652"/>
          <a:stretch/>
        </p:blipFill>
        <p:spPr>
          <a:xfrm>
            <a:off x="691706" y="2436749"/>
            <a:ext cx="4698513" cy="2584695"/>
          </a:xfrm>
          <a:prstGeom prst="rect">
            <a:avLst/>
          </a:prstGeom>
        </p:spPr>
      </p:pic>
    </p:spTree>
    <p:extLst>
      <p:ext uri="{BB962C8B-B14F-4D97-AF65-F5344CB8AC3E}">
        <p14:creationId xmlns:p14="http://schemas.microsoft.com/office/powerpoint/2010/main" val="3637527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dissolve">
                                      <p:cBhvr>
                                        <p:cTn id="1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834BE-BD9A-E7DE-17A0-265E3A9C77BF}"/>
              </a:ext>
            </a:extLst>
          </p:cNvPr>
          <p:cNvSpPr>
            <a:spLocks noGrp="1"/>
          </p:cNvSpPr>
          <p:nvPr>
            <p:ph type="title"/>
          </p:nvPr>
        </p:nvSpPr>
        <p:spPr>
          <a:xfrm>
            <a:off x="3491274" y="71414"/>
            <a:ext cx="5247591" cy="654033"/>
          </a:xfrm>
        </p:spPr>
        <p:style>
          <a:lnRef idx="1">
            <a:schemeClr val="accent2"/>
          </a:lnRef>
          <a:fillRef idx="2">
            <a:schemeClr val="accent2"/>
          </a:fillRef>
          <a:effectRef idx="1">
            <a:schemeClr val="accent2"/>
          </a:effectRef>
          <a:fontRef idx="minor">
            <a:schemeClr val="dk1"/>
          </a:fontRef>
        </p:style>
        <p:txBody>
          <a:bodyPr>
            <a:normAutofit/>
          </a:bodyPr>
          <a:lstStyle/>
          <a:p>
            <a:r>
              <a:rPr lang="en-US" dirty="0"/>
              <a:t>Identify the Object</a:t>
            </a:r>
          </a:p>
        </p:txBody>
      </p:sp>
      <p:sp>
        <p:nvSpPr>
          <p:cNvPr id="4" name="Text Placeholder 2">
            <a:extLst>
              <a:ext uri="{FF2B5EF4-FFF2-40B4-BE49-F238E27FC236}">
                <a16:creationId xmlns:a16="http://schemas.microsoft.com/office/drawing/2014/main" id="{BBFF6D91-1B23-BEA0-51A3-26C4198DE89D}"/>
              </a:ext>
            </a:extLst>
          </p:cNvPr>
          <p:cNvSpPr txBox="1">
            <a:spLocks/>
          </p:cNvSpPr>
          <p:nvPr/>
        </p:nvSpPr>
        <p:spPr>
          <a:xfrm>
            <a:off x="6096000" y="1500174"/>
            <a:ext cx="5651908" cy="521208"/>
          </a:xfrm>
          <a:prstGeom prst="rect">
            <a:avLst/>
          </a:prstGeom>
        </p:spPr>
        <p:style>
          <a:lnRef idx="1">
            <a:schemeClr val="dk1"/>
          </a:lnRef>
          <a:fillRef idx="2">
            <a:schemeClr val="dk1"/>
          </a:fillRef>
          <a:effectRef idx="1">
            <a:schemeClr val="dk1"/>
          </a:effectRef>
          <a:fontRef idx="minor">
            <a:schemeClr val="dk1"/>
          </a:fontRef>
        </p:style>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IE" sz="2800" dirty="0"/>
              <a:t>The shopkeeper is selling books. </a:t>
            </a:r>
            <a:endParaRPr lang="en-US" sz="2800" dirty="0"/>
          </a:p>
        </p:txBody>
      </p:sp>
      <p:sp>
        <p:nvSpPr>
          <p:cNvPr id="6" name="Text Placeholder 2">
            <a:extLst>
              <a:ext uri="{FF2B5EF4-FFF2-40B4-BE49-F238E27FC236}">
                <a16:creationId xmlns:a16="http://schemas.microsoft.com/office/drawing/2014/main" id="{802BE492-0961-336A-4736-5B752943F06A}"/>
              </a:ext>
            </a:extLst>
          </p:cNvPr>
          <p:cNvSpPr txBox="1">
            <a:spLocks/>
          </p:cNvSpPr>
          <p:nvPr/>
        </p:nvSpPr>
        <p:spPr>
          <a:xfrm>
            <a:off x="407368" y="1484784"/>
            <a:ext cx="4778713" cy="521208"/>
          </a:xfrm>
          <a:prstGeom prst="rect">
            <a:avLst/>
          </a:prstGeom>
        </p:spPr>
        <p:style>
          <a:lnRef idx="1">
            <a:schemeClr val="dk1"/>
          </a:lnRef>
          <a:fillRef idx="2">
            <a:schemeClr val="dk1"/>
          </a:fillRef>
          <a:effectRef idx="1">
            <a:schemeClr val="dk1"/>
          </a:effectRef>
          <a:fontRef idx="minor">
            <a:schemeClr val="dk1"/>
          </a:fontRef>
        </p:style>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IE" sz="2800" dirty="0"/>
              <a:t>My sister is playing the veena. </a:t>
            </a:r>
          </a:p>
        </p:txBody>
      </p:sp>
      <p:pic>
        <p:nvPicPr>
          <p:cNvPr id="10" name="Picture 9" descr="A picture containing music, person, indoor, sitar&#10;&#10;Description automatically generated">
            <a:extLst>
              <a:ext uri="{FF2B5EF4-FFF2-40B4-BE49-F238E27FC236}">
                <a16:creationId xmlns:a16="http://schemas.microsoft.com/office/drawing/2014/main" id="{84BD3BDF-5165-BD2D-2F40-DD71BD4EA97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30627" y="2418139"/>
            <a:ext cx="3132194" cy="3819749"/>
          </a:xfrm>
          <a:prstGeom prst="rect">
            <a:avLst/>
          </a:prstGeom>
        </p:spPr>
      </p:pic>
      <p:cxnSp>
        <p:nvCxnSpPr>
          <p:cNvPr id="17" name="Straight Connector 16">
            <a:extLst>
              <a:ext uri="{FF2B5EF4-FFF2-40B4-BE49-F238E27FC236}">
                <a16:creationId xmlns:a16="http://schemas.microsoft.com/office/drawing/2014/main" id="{2A85F963-DB44-461F-81AA-B419079C5DAB}"/>
              </a:ext>
            </a:extLst>
          </p:cNvPr>
          <p:cNvCxnSpPr>
            <a:cxnSpLocks/>
          </p:cNvCxnSpPr>
          <p:nvPr/>
        </p:nvCxnSpPr>
        <p:spPr>
          <a:xfrm>
            <a:off x="3428534" y="1923963"/>
            <a:ext cx="1477552" cy="0"/>
          </a:xfrm>
          <a:prstGeom prst="line">
            <a:avLst/>
          </a:prstGeom>
          <a:ln w="57150">
            <a:solidFill>
              <a:srgbClr val="B73865"/>
            </a:solidFill>
          </a:ln>
        </p:spPr>
        <p:style>
          <a:lnRef idx="2">
            <a:schemeClr val="accent2"/>
          </a:lnRef>
          <a:fillRef idx="0">
            <a:schemeClr val="accent2"/>
          </a:fillRef>
          <a:effectRef idx="1">
            <a:schemeClr val="accent2"/>
          </a:effectRef>
          <a:fontRef idx="minor">
            <a:schemeClr val="tx1"/>
          </a:fontRef>
        </p:style>
      </p:cxnSp>
      <p:pic>
        <p:nvPicPr>
          <p:cNvPr id="13" name="Picture 12">
            <a:extLst>
              <a:ext uri="{FF2B5EF4-FFF2-40B4-BE49-F238E27FC236}">
                <a16:creationId xmlns:a16="http://schemas.microsoft.com/office/drawing/2014/main" id="{DBAB1F80-5EBD-1A4B-73F4-F15893AAAE43}"/>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13465"/>
          <a:stretch/>
        </p:blipFill>
        <p:spPr>
          <a:xfrm>
            <a:off x="7541938" y="2186078"/>
            <a:ext cx="3121513" cy="4051810"/>
          </a:xfrm>
          <a:prstGeom prst="rect">
            <a:avLst/>
          </a:prstGeom>
        </p:spPr>
      </p:pic>
      <p:cxnSp>
        <p:nvCxnSpPr>
          <p:cNvPr id="9" name="Straight Connector 8"/>
          <p:cNvCxnSpPr>
            <a:cxnSpLocks/>
          </p:cNvCxnSpPr>
          <p:nvPr/>
        </p:nvCxnSpPr>
        <p:spPr>
          <a:xfrm>
            <a:off x="10310842" y="1923963"/>
            <a:ext cx="785818" cy="1588"/>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3548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dissolv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a16="http://schemas.microsoft.com/office/drawing/2014/main" id="{6582EEB0-1FE4-49B4-BD65-584833C40CF9}"/>
              </a:ext>
            </a:extLst>
          </p:cNvPr>
          <p:cNvGraphicFramePr>
            <a:graphicFrameLocks noGrp="1"/>
          </p:cNvGraphicFramePr>
          <p:nvPr>
            <p:extLst>
              <p:ext uri="{D42A27DB-BD31-4B8C-83A1-F6EECF244321}">
                <p14:modId xmlns:p14="http://schemas.microsoft.com/office/powerpoint/2010/main" val="74229043"/>
              </p:ext>
            </p:extLst>
          </p:nvPr>
        </p:nvGraphicFramePr>
        <p:xfrm>
          <a:off x="1127448" y="700345"/>
          <a:ext cx="9937104" cy="2845725"/>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389313">
                <a:tc>
                  <a:txBody>
                    <a:bodyPr/>
                    <a:lstStyle/>
                    <a:p>
                      <a:r>
                        <a:rPr lang="en-IN" sz="900" dirty="0"/>
                        <a:t>2</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t>&lt;monkey&gt; &lt;</a:t>
                      </a:r>
                      <a:r>
                        <a:rPr lang="en-IE" sz="900" kern="1200" dirty="0">
                          <a:solidFill>
                            <a:schemeClr val="tx1"/>
                          </a:solidFill>
                          <a:effectLst/>
                          <a:latin typeface="+mn-lt"/>
                          <a:ea typeface="+mn-ea"/>
                          <a:cs typeface="+mn-cs"/>
                        </a:rPr>
                        <a:t>https://</a:t>
                      </a:r>
                      <a:r>
                        <a:rPr lang="en-IE" sz="900" kern="1200" dirty="0" err="1">
                          <a:solidFill>
                            <a:schemeClr val="tx1"/>
                          </a:solidFill>
                          <a:effectLst/>
                          <a:latin typeface="+mn-lt"/>
                          <a:ea typeface="+mn-ea"/>
                          <a:cs typeface="+mn-cs"/>
                        </a:rPr>
                        <a:t>pixabay.com</a:t>
                      </a:r>
                      <a:r>
                        <a:rPr lang="en-IE" sz="900" kern="1200" dirty="0">
                          <a:solidFill>
                            <a:schemeClr val="tx1"/>
                          </a:solidFill>
                          <a:effectLst/>
                          <a:latin typeface="+mn-lt"/>
                          <a:ea typeface="+mn-ea"/>
                          <a:cs typeface="+mn-cs"/>
                        </a:rPr>
                        <a:t>/vectors/monkey-animal-cartoon-banana-zoo-30516/</a:t>
                      </a:r>
                      <a:r>
                        <a:rPr lang="en-IN" sz="900" kern="1200" dirty="0">
                          <a:solidFill>
                            <a:schemeClr val="tx1"/>
                          </a:solidFill>
                          <a:effectLst/>
                          <a:latin typeface="+mn-lt"/>
                          <a:ea typeface="+mn-ea"/>
                          <a:cs typeface="+mn-cs"/>
                        </a:rPr>
                        <a:t>&gt;</a:t>
                      </a:r>
                    </a:p>
                  </a:txBody>
                  <a:tcPr/>
                </a:tc>
                <a:extLst>
                  <a:ext uri="{0D108BD9-81ED-4DB2-BD59-A6C34878D82A}">
                    <a16:rowId xmlns:a16="http://schemas.microsoft.com/office/drawing/2014/main" val="10001"/>
                  </a:ext>
                </a:extLst>
              </a:tr>
              <a:tr h="389313">
                <a:tc>
                  <a:txBody>
                    <a:bodyPr/>
                    <a:lstStyle/>
                    <a:p>
                      <a:r>
                        <a:rPr lang="en-IN" sz="900" dirty="0"/>
                        <a:t>3</a:t>
                      </a:r>
                    </a:p>
                  </a:txBody>
                  <a:tcPr/>
                </a:tc>
                <a:tc>
                  <a:txBody>
                    <a:bodyPr/>
                    <a:lstStyle/>
                    <a:p>
                      <a:endParaRPr lang="en-IN" sz="900" dirty="0"/>
                    </a:p>
                  </a:txBody>
                  <a:tcPr/>
                </a:tc>
                <a:tc>
                  <a:txBody>
                    <a:bodyPr/>
                    <a:lstStyle/>
                    <a:p>
                      <a:r>
                        <a:rPr lang="en-US" sz="900" dirty="0"/>
                        <a:t>&lt;woman cooking&gt; &lt;https://pixabay.com/photos/woman-poor-cooking-kitchen-hot-441497/&gt;</a:t>
                      </a:r>
                    </a:p>
                  </a:txBody>
                  <a:tcPr/>
                </a:tc>
                <a:extLst>
                  <a:ext uri="{0D108BD9-81ED-4DB2-BD59-A6C34878D82A}">
                    <a16:rowId xmlns:a16="http://schemas.microsoft.com/office/drawing/2014/main" val="10002"/>
                  </a:ext>
                </a:extLst>
              </a:tr>
              <a:tr h="389313">
                <a:tc>
                  <a:txBody>
                    <a:bodyPr/>
                    <a:lstStyle/>
                    <a:p>
                      <a:r>
                        <a:rPr lang="en-IN" sz="900" dirty="0"/>
                        <a:t>4</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&lt;veena&gt; &lt;https://commons.wikimedia.org/wiki/File:Woman_with_veena_by_Raja_Ravi_Varma.jpg By </a:t>
                      </a:r>
                      <a:r>
                        <a:rPr lang="fi-FI" sz="900" dirty="0"/>
                        <a:t>Raja Ravi Varma</a:t>
                      </a:r>
                      <a:r>
                        <a:rPr lang="en-US" sz="900" dirty="0"/>
                        <a:t>&gt;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&lt;bookstore&gt; &lt;https://www.flickr.com/photos/77334245@N00/49794838056 By Carsten ten Brink&gt;</a:t>
                      </a:r>
                    </a:p>
                    <a:p>
                      <a:endParaRPr lang="en-IN" sz="900" dirty="0"/>
                    </a:p>
                  </a:txBody>
                  <a:tcPr/>
                </a:tc>
                <a:extLst>
                  <a:ext uri="{0D108BD9-81ED-4DB2-BD59-A6C34878D82A}">
                    <a16:rowId xmlns:a16="http://schemas.microsoft.com/office/drawing/2014/main" val="10003"/>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4"/>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5"/>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6"/>
                  </a:ext>
                </a:extLst>
              </a:tr>
            </a:tbl>
          </a:graphicData>
        </a:graphic>
      </p:graphicFrame>
      <p:pic>
        <p:nvPicPr>
          <p:cNvPr id="9" name="Picture 8" descr="A person preparing food on a table&#10;&#10;Description automatically generated with low confidence">
            <a:extLst>
              <a:ext uri="{FF2B5EF4-FFF2-40B4-BE49-F238E27FC236}">
                <a16:creationId xmlns:a16="http://schemas.microsoft.com/office/drawing/2014/main" id="{4863FC1F-F4FD-CC31-1E01-256E21EAECE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39616" y="1552760"/>
            <a:ext cx="361596" cy="270632"/>
          </a:xfrm>
          <a:prstGeom prst="rect">
            <a:avLst/>
          </a:prstGeom>
        </p:spPr>
      </p:pic>
      <p:pic>
        <p:nvPicPr>
          <p:cNvPr id="11" name="Picture 10" descr="A picture containing music, person, indoor, sitar&#10;&#10;Description automatically generated">
            <a:extLst>
              <a:ext uri="{FF2B5EF4-FFF2-40B4-BE49-F238E27FC236}">
                <a16:creationId xmlns:a16="http://schemas.microsoft.com/office/drawing/2014/main" id="{A5AD7BA7-266D-404C-CA6E-DC80D8DF0B4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07718" y="1950806"/>
            <a:ext cx="291892" cy="355966"/>
          </a:xfrm>
          <a:prstGeom prst="rect">
            <a:avLst/>
          </a:prstGeom>
        </p:spPr>
      </p:pic>
      <p:pic>
        <p:nvPicPr>
          <p:cNvPr id="14" name="Picture 13" descr="A picture containing vector graphics&#10;&#10;Description automatically generated">
            <a:extLst>
              <a:ext uri="{FF2B5EF4-FFF2-40B4-BE49-F238E27FC236}">
                <a16:creationId xmlns:a16="http://schemas.microsoft.com/office/drawing/2014/main" id="{DCD021A0-5404-0ECC-AD87-715A4CD66B5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03447" y="1188792"/>
            <a:ext cx="187726" cy="207504"/>
          </a:xfrm>
          <a:prstGeom prst="rect">
            <a:avLst/>
          </a:prstGeom>
        </p:spPr>
      </p:pic>
      <p:pic>
        <p:nvPicPr>
          <p:cNvPr id="12" name="Picture 11">
            <a:extLst>
              <a:ext uri="{FF2B5EF4-FFF2-40B4-BE49-F238E27FC236}">
                <a16:creationId xmlns:a16="http://schemas.microsoft.com/office/drawing/2014/main" id="{7E25B08C-38E1-4B74-9D99-E34A302B30A2}"/>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b="13465"/>
          <a:stretch/>
        </p:blipFill>
        <p:spPr>
          <a:xfrm>
            <a:off x="2808560" y="1928213"/>
            <a:ext cx="288104" cy="373966"/>
          </a:xfrm>
          <a:prstGeom prst="rect">
            <a:avLst/>
          </a:prstGeom>
        </p:spPr>
      </p:pic>
    </p:spTree>
  </p:cSld>
  <p:clrMapOvr>
    <a:masterClrMapping/>
  </p:clrMapOvr>
</p:sld>
</file>

<file path=ppt/theme/theme1.xml><?xml version="1.0" encoding="utf-8"?>
<a:theme xmlns:a="http://schemas.openxmlformats.org/drawingml/2006/main" name="DD">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62</TotalTime>
  <Words>400</Words>
  <Application>Microsoft Office PowerPoint</Application>
  <PresentationFormat>Widescreen</PresentationFormat>
  <Paragraphs>56</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Wingdings</vt:lpstr>
      <vt:lpstr>DD</vt:lpstr>
      <vt:lpstr>Object - Let us identify</vt:lpstr>
      <vt:lpstr>What do you see?</vt:lpstr>
      <vt:lpstr>Identify the Object</vt:lpstr>
      <vt:lpstr>Identify the Object</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57</cp:revision>
  <dcterms:created xsi:type="dcterms:W3CDTF">2020-08-28T09:38:22Z</dcterms:created>
  <dcterms:modified xsi:type="dcterms:W3CDTF">2022-10-15T19:25:39Z</dcterms:modified>
</cp:coreProperties>
</file>