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62" r:id="rId4"/>
    <p:sldId id="258"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iZnh81x2UTIo4qDXuUYIV0HiN6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613445-C238-4877-A156-789F06DB2CBB}">
  <a:tblStyle styleId="{EB613445-C238-4877-A156-789F06DB2CB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8039" autoAdjust="0"/>
  </p:normalViewPr>
  <p:slideViewPr>
    <p:cSldViewPr snapToGrid="0">
      <p:cViewPr varScale="1">
        <p:scale>
          <a:sx n="27" d="100"/>
          <a:sy n="27" d="100"/>
        </p:scale>
        <p:origin x="209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541297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g111d1e2cf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g111d1e2cf7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N/A</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N/A</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https://pixabay.com/vectors/boys-studying-children-student-1844435/</a:t>
            </a:r>
            <a:endParaRPr dirty="0"/>
          </a:p>
        </p:txBody>
      </p:sp>
      <p:sp>
        <p:nvSpPr>
          <p:cNvPr id="33" name="Google Shape;33;g111d1e2cf77_0_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a:t>
            </a:r>
            <a:r>
              <a:rPr lang="en-IN" sz="1200" b="0" i="0" u="none" strike="noStrike" baseline="0" dirty="0">
                <a:solidFill>
                  <a:schemeClr val="dk1"/>
                </a:solidFill>
                <a:latin typeface="Calibri"/>
                <a:ea typeface="Calibri"/>
                <a:cs typeface="Calibri"/>
                <a:sym typeface="Calibri"/>
              </a:rPr>
              <a:t> </a:t>
            </a:r>
            <a:r>
              <a:rPr lang="en-US" sz="1200" b="0" i="0" u="none" strike="noStrike" cap="none" dirty="0">
                <a:solidFill>
                  <a:schemeClr val="dk1"/>
                </a:solidFill>
                <a:effectLst/>
                <a:latin typeface="Calibri"/>
                <a:ea typeface="Calibri"/>
                <a:cs typeface="Calibri"/>
                <a:sym typeface="Calibri"/>
              </a:rPr>
              <a:t> The teacher will prepare 30 flashcards for the activity.</a:t>
            </a:r>
          </a:p>
          <a:p>
            <a:pPr marL="0" lvl="0" indent="0" algn="l" rtl="0">
              <a:spcBef>
                <a:spcPts val="0"/>
              </a:spcBef>
              <a:spcAft>
                <a:spcPts val="0"/>
              </a:spcAft>
              <a:buNone/>
            </a:pPr>
            <a:endParaRPr lang="en-IN"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N/A</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p>
          <a:p>
            <a:pPr marL="0" lvl="0" indent="0" algn="l" rtl="0">
              <a:spcBef>
                <a:spcPts val="0"/>
              </a:spcBef>
              <a:spcAft>
                <a:spcPts val="0"/>
              </a:spcAft>
              <a:buNone/>
            </a:pPr>
            <a:r>
              <a:rPr lang="en-US" sz="1200" b="0" i="0" u="none" strike="noStrike" cap="none" dirty="0">
                <a:solidFill>
                  <a:schemeClr val="dk1"/>
                </a:solidFill>
                <a:effectLst/>
                <a:latin typeface="Calibri"/>
                <a:ea typeface="Calibri"/>
                <a:cs typeface="Calibri"/>
                <a:sym typeface="Calibri"/>
              </a:rPr>
              <a:t>https://pixabay.com/vectors/pencil-paper-stationery-note-white-23405/</a:t>
            </a:r>
          </a:p>
          <a:p>
            <a:pPr marL="0" lvl="0" indent="0" algn="l" rtl="0">
              <a:spcBef>
                <a:spcPts val="0"/>
              </a:spcBef>
              <a:spcAft>
                <a:spcPts val="0"/>
              </a:spcAft>
              <a:buNone/>
            </a:pPr>
            <a:r>
              <a:rPr lang="en-US" b="0" dirty="0">
                <a:effectLst/>
              </a:rPr>
              <a:t>https://pixabay.com/vectors/hand-card-holding-giving-ticket-307636/</a:t>
            </a:r>
          </a:p>
          <a:p>
            <a:pPr marL="0" lvl="0" indent="0" algn="l" rtl="0">
              <a:spcBef>
                <a:spcPts val="0"/>
              </a:spcBef>
              <a:spcAft>
                <a:spcPts val="0"/>
              </a:spcAft>
              <a:buNone/>
            </a:pPr>
            <a:endParaRPr dirty="0"/>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Notes for Teacher</a:t>
            </a:r>
            <a:r>
              <a:rPr lang="en-US" sz="1200" b="0" i="0" u="none" strike="noStrike" dirty="0">
                <a:solidFill>
                  <a:schemeClr val="dk1"/>
                </a:solidFill>
                <a:latin typeface="Calibri"/>
                <a:ea typeface="Calibri"/>
                <a:cs typeface="Calibri"/>
                <a:sym typeface="Calibri"/>
              </a:rPr>
              <a:t> - N/A</a:t>
            </a:r>
            <a:endParaRPr lang="en-US" b="0" dirty="0"/>
          </a:p>
          <a:p>
            <a:pPr marL="0" lvl="0" indent="0" algn="l" rtl="0">
              <a:spcBef>
                <a:spcPts val="0"/>
              </a:spcBef>
              <a:spcAft>
                <a:spcPts val="0"/>
              </a:spcAft>
              <a:buNone/>
            </a:pPr>
            <a:br>
              <a:rPr lang="en-US" b="0" dirty="0"/>
            </a:br>
            <a:r>
              <a:rPr lang="en-US" sz="1200" b="1" i="0" u="none" strike="noStrike" dirty="0">
                <a:solidFill>
                  <a:schemeClr val="dk1"/>
                </a:solidFill>
                <a:latin typeface="Calibri"/>
                <a:ea typeface="Calibri"/>
                <a:cs typeface="Calibri"/>
                <a:sym typeface="Calibri"/>
              </a:rPr>
              <a:t>Suggestions: </a:t>
            </a:r>
            <a:r>
              <a:rPr lang="en-US" sz="1200" b="0" i="0" u="none" strike="noStrike" dirty="0">
                <a:solidFill>
                  <a:schemeClr val="dk1"/>
                </a:solidFill>
                <a:latin typeface="Calibri"/>
                <a:ea typeface="Calibri"/>
                <a:cs typeface="Calibri"/>
                <a:sym typeface="Calibri"/>
              </a:rPr>
              <a:t>N/A</a:t>
            </a:r>
            <a:br>
              <a:rPr lang="en-US" sz="1200" b="0" i="0" u="none" strike="noStrike" dirty="0">
                <a:solidFill>
                  <a:schemeClr val="dk1"/>
                </a:solidFill>
                <a:latin typeface="Calibri"/>
                <a:ea typeface="Calibri"/>
                <a:cs typeface="Calibri"/>
                <a:sym typeface="Calibri"/>
              </a:rPr>
            </a:br>
            <a:endParaRPr lang="en-US" b="0" dirty="0"/>
          </a:p>
          <a:p>
            <a:pPr marL="0" lvl="0" indent="0" algn="l" rtl="0">
              <a:spcBef>
                <a:spcPts val="0"/>
              </a:spcBef>
              <a:spcAft>
                <a:spcPts val="0"/>
              </a:spcAft>
              <a:buNone/>
            </a:pPr>
            <a:r>
              <a:rPr lang="en-US" sz="1200" b="1" i="0" u="none" strike="noStrike" dirty="0">
                <a:solidFill>
                  <a:schemeClr val="dk1"/>
                </a:solidFill>
                <a:latin typeface="Calibri"/>
                <a:ea typeface="Calibri"/>
                <a:cs typeface="Calibri"/>
                <a:sym typeface="Calibri"/>
              </a:rPr>
              <a:t>Source of Multimedia used in this slide - </a:t>
            </a:r>
            <a:r>
              <a:rPr lang="en-US" sz="1200" b="0" i="0" u="none" strike="noStrike" dirty="0">
                <a:solidFill>
                  <a:schemeClr val="dk1"/>
                </a:solidFill>
                <a:latin typeface="Calibri"/>
                <a:ea typeface="Calibri"/>
                <a:cs typeface="Calibri"/>
                <a:sym typeface="Calibri"/>
              </a:rPr>
              <a:t>N/A</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t>3</a:t>
            </a:fld>
            <a:endParaRPr lang="en-I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2572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a:t>
            </a:r>
            <a:r>
              <a:rPr lang="en-US" sz="1200" b="0" i="0" u="none" strike="noStrike" dirty="0">
                <a:solidFill>
                  <a:schemeClr val="dk1"/>
                </a:solidFill>
                <a:latin typeface="Calibri"/>
                <a:ea typeface="Calibri"/>
                <a:cs typeface="Calibri"/>
                <a:sym typeface="Calibri"/>
              </a:rPr>
              <a:t>N/A</a:t>
            </a:r>
            <a:endParaRPr b="0" dirty="0"/>
          </a:p>
          <a:p>
            <a:pPr marL="0" lvl="0" indent="0" algn="l" rtl="0">
              <a:spcBef>
                <a:spcPts val="0"/>
              </a:spcBef>
              <a:spcAft>
                <a:spcPts val="0"/>
              </a:spcAft>
              <a:buNone/>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N/A</a:t>
            </a:r>
          </a:p>
          <a:p>
            <a:pPr marL="0" lvl="0" indent="0" algn="l" rtl="0">
              <a:spcBef>
                <a:spcPts val="0"/>
              </a:spcBef>
              <a:spcAft>
                <a:spcPts val="0"/>
              </a:spcAft>
              <a:buNone/>
            </a:pP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 </a:t>
            </a:r>
            <a:r>
              <a:rPr lang="en-US" sz="1200" b="0" i="0" u="none" strike="noStrike" dirty="0">
                <a:solidFill>
                  <a:schemeClr val="dk1"/>
                </a:solidFill>
                <a:latin typeface="Calibri"/>
                <a:ea typeface="Calibri"/>
                <a:cs typeface="Calibri"/>
                <a:sym typeface="Calibri"/>
              </a:rPr>
              <a:t>N/A</a:t>
            </a:r>
            <a:endParaRPr b="0" dirty="0"/>
          </a:p>
          <a:p>
            <a:pPr marL="0" lvl="0" indent="0" algn="l" rtl="0">
              <a:spcBef>
                <a:spcPts val="0"/>
              </a:spcBef>
              <a:spcAft>
                <a:spcPts val="0"/>
              </a:spcAft>
              <a:buNone/>
            </a:pPr>
            <a:endParaRPr dirty="0"/>
          </a:p>
        </p:txBody>
      </p:sp>
      <p:sp>
        <p:nvSpPr>
          <p:cNvPr id="47" name="Google Shape;4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5"/>
          <p:cNvSpPr txBox="1">
            <a:spLocks noGrp="1"/>
          </p:cNvSpPr>
          <p:nvPr>
            <p:ph type="ctrTitle"/>
          </p:nvPr>
        </p:nvSpPr>
        <p:spPr>
          <a:xfrm>
            <a:off x="914400" y="885575"/>
            <a:ext cx="10363200" cy="1607322"/>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5"/>
          <p:cNvSpPr txBox="1">
            <a:spLocks noGrp="1"/>
          </p:cNvSpPr>
          <p:nvPr>
            <p:ph type="subTitle" idx="1"/>
          </p:nvPr>
        </p:nvSpPr>
        <p:spPr>
          <a:xfrm>
            <a:off x="1828800" y="2612504"/>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5">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3">
            <a:alphaModFix/>
          </a:blip>
          <a:srcRect/>
          <a:stretch/>
        </p:blipFill>
        <p:spPr>
          <a:xfrm>
            <a:off x="89057" y="114396"/>
            <a:ext cx="902286" cy="957155"/>
          </a:xfrm>
          <a:prstGeom prst="rect">
            <a:avLst/>
          </a:prstGeom>
          <a:noFill/>
          <a:ln>
            <a:noFill/>
          </a:ln>
        </p:spPr>
      </p:pic>
      <p:pic>
        <p:nvPicPr>
          <p:cNvPr id="16" name="Google Shape;16;p5" descr="A picture containing text, lamp&#10;&#10;Description automatically generated"/>
          <p:cNvPicPr preferRelativeResize="0"/>
          <p:nvPr/>
        </p:nvPicPr>
        <p:blipFill rotWithShape="1">
          <a:blip r:embed="rId4">
            <a:alphaModFix/>
          </a:blip>
          <a:srcRect/>
          <a:stretch/>
        </p:blipFill>
        <p:spPr>
          <a:xfrm>
            <a:off x="11164077" y="5837009"/>
            <a:ext cx="914479" cy="914479"/>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5">
            <a:alphaModFix/>
          </a:blip>
          <a:srcRect/>
          <a:stretch/>
        </p:blipFill>
        <p:spPr>
          <a:xfrm>
            <a:off x="11139692" y="132686"/>
            <a:ext cx="963251" cy="938865"/>
          </a:xfrm>
          <a:prstGeom prst="rect">
            <a:avLst/>
          </a:prstGeom>
          <a:noFill/>
          <a:ln>
            <a:noFill/>
          </a:ln>
        </p:spPr>
      </p:pic>
      <p:sp>
        <p:nvSpPr>
          <p:cNvPr id="18" name="Google Shape;18;p5"/>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6"/>
          <p:cNvSpPr txBox="1">
            <a:spLocks noGrp="1"/>
          </p:cNvSpPr>
          <p:nvPr>
            <p:ph type="body" idx="1"/>
          </p:nvPr>
        </p:nvSpPr>
        <p:spPr>
          <a:xfrm>
            <a:off x="954779" y="1243798"/>
            <a:ext cx="10282441" cy="444681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6"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4" name="Google Shape;24;p6"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7">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7" descr="A picture containing text, lamp&#10;&#10;Description automatically generated"/>
          <p:cNvPicPr preferRelativeResize="0"/>
          <p:nvPr/>
        </p:nvPicPr>
        <p:blipFill rotWithShape="1">
          <a:blip r:embed="rId3">
            <a:alphaModFix/>
          </a:blip>
          <a:srcRect/>
          <a:stretch/>
        </p:blipFill>
        <p:spPr>
          <a:xfrm>
            <a:off x="11164077" y="5837009"/>
            <a:ext cx="914479" cy="914479"/>
          </a:xfrm>
          <a:prstGeom prst="rect">
            <a:avLst/>
          </a:prstGeom>
          <a:noFill/>
          <a:ln>
            <a:noFill/>
          </a:ln>
        </p:spPr>
      </p:pic>
      <p:pic>
        <p:nvPicPr>
          <p:cNvPr id="29" name="Google Shape;29;p7" descr="Calendar&#10;&#10;Description automatically generated with low confidence"/>
          <p:cNvPicPr preferRelativeResize="0"/>
          <p:nvPr/>
        </p:nvPicPr>
        <p:blipFill rotWithShape="1">
          <a:blip r:embed="rId4">
            <a:alphaModFix/>
          </a:blip>
          <a:srcRect/>
          <a:stretch/>
        </p:blipFill>
        <p:spPr>
          <a:xfrm>
            <a:off x="11139692" y="132686"/>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vectors/hand-card-holding-giving-ticket-307636/" TargetMode="External"/><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pixabay.com/photos/children-kindergarten-school-73394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2" name="Rectangle 1"/>
          <p:cNvSpPr/>
          <p:nvPr/>
        </p:nvSpPr>
        <p:spPr>
          <a:xfrm>
            <a:off x="0" y="2422171"/>
            <a:ext cx="12192000" cy="2431435"/>
          </a:xfrm>
          <a:prstGeom prst="rect">
            <a:avLst/>
          </a:prstGeom>
          <a:solidFill>
            <a:srgbClr val="CC0000"/>
          </a:solidFill>
        </p:spPr>
        <p:txBody>
          <a:bodyPr wrap="square">
            <a:spAutoFit/>
            <a:scene3d>
              <a:camera prst="orthographicFront"/>
              <a:lightRig rig="soft" dir="t">
                <a:rot lat="0" lon="0" rev="10800000"/>
              </a:lightRig>
            </a:scene3d>
            <a:sp3d>
              <a:bevelT w="27940" h="12700"/>
              <a:contourClr>
                <a:srgbClr val="DDDDDD"/>
              </a:contourClr>
            </a:sp3d>
          </a:bodyPr>
          <a:lstStyle/>
          <a:p>
            <a:pPr algn="ctr"/>
            <a:endParaRPr lang="en-IN" sz="44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endParaRPr>
          </a:p>
          <a:p>
            <a:pPr algn="ctr"/>
            <a:r>
              <a:rPr lang="en-IN" sz="54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rPr>
              <a:t>Fun with Words</a:t>
            </a:r>
            <a:endParaRPr lang="en-IN" sz="44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endParaRPr>
          </a:p>
          <a:p>
            <a:pPr algn="ctr"/>
            <a:endParaRPr lang="en-IN" sz="54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endParaRPr>
          </a:p>
        </p:txBody>
      </p:sp>
      <p:pic>
        <p:nvPicPr>
          <p:cNvPr id="4098" name="Picture 2" descr="Boys, Studying Children, Student, Stud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3666" y="4377"/>
            <a:ext cx="2756956" cy="24177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grpSp>
        <p:nvGrpSpPr>
          <p:cNvPr id="4" name="Group 3">
            <a:extLst>
              <a:ext uri="{FF2B5EF4-FFF2-40B4-BE49-F238E27FC236}">
                <a16:creationId xmlns:a16="http://schemas.microsoft.com/office/drawing/2014/main" id="{ED5A5985-C1A5-4A87-A5B2-5ECB75BB02CA}"/>
              </a:ext>
            </a:extLst>
          </p:cNvPr>
          <p:cNvGrpSpPr/>
          <p:nvPr/>
        </p:nvGrpSpPr>
        <p:grpSpPr>
          <a:xfrm>
            <a:off x="2439783" y="89462"/>
            <a:ext cx="7241023" cy="592015"/>
            <a:chOff x="2932975" y="225738"/>
            <a:chExt cx="6547401" cy="1008112"/>
          </a:xfrm>
        </p:grpSpPr>
        <p:sp>
          <p:nvSpPr>
            <p:cNvPr id="5" name="Freeform: Shape 2">
              <a:extLst>
                <a:ext uri="{FF2B5EF4-FFF2-40B4-BE49-F238E27FC236}">
                  <a16:creationId xmlns:a16="http://schemas.microsoft.com/office/drawing/2014/main" id="{FAAB2586-C7CE-4DF8-85D1-AE50B157EDA4}"/>
                </a:ext>
              </a:extLst>
            </p:cNvPr>
            <p:cNvSpPr/>
            <p:nvPr/>
          </p:nvSpPr>
          <p:spPr>
            <a:xfrm>
              <a:off x="3719736" y="225738"/>
              <a:ext cx="5760640" cy="1008112"/>
            </a:xfrm>
            <a:custGeom>
              <a:avLst/>
              <a:gdLst>
                <a:gd name="connsiteX0" fmla="*/ 0 w 7776864"/>
                <a:gd name="connsiteY0" fmla="*/ 0 h 3380429"/>
                <a:gd name="connsiteX1" fmla="*/ 3460517 w 7776864"/>
                <a:gd name="connsiteY1" fmla="*/ 0 h 3380429"/>
                <a:gd name="connsiteX2" fmla="*/ 5184576 w 7776864"/>
                <a:gd name="connsiteY2" fmla="*/ 0 h 3380429"/>
                <a:gd name="connsiteX3" fmla="*/ 6908635 w 7776864"/>
                <a:gd name="connsiteY3" fmla="*/ 0 h 3380429"/>
                <a:gd name="connsiteX4" fmla="*/ 7776864 w 7776864"/>
                <a:gd name="connsiteY4" fmla="*/ 868229 h 3380429"/>
                <a:gd name="connsiteX5" fmla="*/ 7776864 w 7776864"/>
                <a:gd name="connsiteY5" fmla="*/ 2512200 h 3380429"/>
                <a:gd name="connsiteX6" fmla="*/ 6908635 w 7776864"/>
                <a:gd name="connsiteY6" fmla="*/ 3380429 h 3380429"/>
                <a:gd name="connsiteX7" fmla="*/ 5184576 w 7776864"/>
                <a:gd name="connsiteY7" fmla="*/ 3380429 h 3380429"/>
                <a:gd name="connsiteX8" fmla="*/ 3460517 w 7776864"/>
                <a:gd name="connsiteY8" fmla="*/ 3380429 h 3380429"/>
                <a:gd name="connsiteX9" fmla="*/ 0 w 7776864"/>
                <a:gd name="connsiteY9" fmla="*/ 3380429 h 338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76864" h="3380429">
                  <a:moveTo>
                    <a:pt x="0" y="0"/>
                  </a:moveTo>
                  <a:lnTo>
                    <a:pt x="3460517" y="0"/>
                  </a:lnTo>
                  <a:lnTo>
                    <a:pt x="5184576" y="0"/>
                  </a:lnTo>
                  <a:lnTo>
                    <a:pt x="6908635" y="0"/>
                  </a:lnTo>
                  <a:cubicBezTo>
                    <a:pt x="7388145" y="0"/>
                    <a:pt x="7776864" y="388719"/>
                    <a:pt x="7776864" y="868229"/>
                  </a:cubicBezTo>
                  <a:lnTo>
                    <a:pt x="7776864" y="2512200"/>
                  </a:lnTo>
                  <a:cubicBezTo>
                    <a:pt x="7776864" y="2991710"/>
                    <a:pt x="7388145" y="3380429"/>
                    <a:pt x="6908635" y="3380429"/>
                  </a:cubicBezTo>
                  <a:lnTo>
                    <a:pt x="5184576" y="3380429"/>
                  </a:lnTo>
                  <a:lnTo>
                    <a:pt x="3460517" y="3380429"/>
                  </a:lnTo>
                  <a:lnTo>
                    <a:pt x="0" y="3380429"/>
                  </a:lnTo>
                  <a:close/>
                </a:path>
              </a:pathLst>
            </a:custGeom>
            <a:solidFill>
              <a:schemeClr val="bg1">
                <a:lumMod val="85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IN" sz="3600" dirty="0">
                  <a:solidFill>
                    <a:schemeClr val="tx1"/>
                  </a:solidFill>
                  <a:latin typeface="Calibri" pitchFamily="34" charset="0"/>
                  <a:cs typeface="Calibri" pitchFamily="34" charset="0"/>
                </a:rPr>
                <a:t>                    </a:t>
              </a:r>
              <a:r>
                <a:rPr lang="en-IN" sz="3600" b="1" dirty="0">
                  <a:solidFill>
                    <a:schemeClr val="tx1"/>
                  </a:solidFill>
                  <a:latin typeface="Calibri" pitchFamily="34" charset="0"/>
                  <a:cs typeface="Calibri" pitchFamily="34" charset="0"/>
                </a:rPr>
                <a:t>Have Fun</a:t>
              </a:r>
            </a:p>
          </p:txBody>
        </p:sp>
        <p:sp>
          <p:nvSpPr>
            <p:cNvPr id="6" name="Rectangle 5">
              <a:extLst>
                <a:ext uri="{FF2B5EF4-FFF2-40B4-BE49-F238E27FC236}">
                  <a16:creationId xmlns:a16="http://schemas.microsoft.com/office/drawing/2014/main" id="{87285F9C-E29C-4433-8EC5-7C5BBDFACC26}"/>
                </a:ext>
              </a:extLst>
            </p:cNvPr>
            <p:cNvSpPr/>
            <p:nvPr/>
          </p:nvSpPr>
          <p:spPr>
            <a:xfrm>
              <a:off x="2932975" y="225738"/>
              <a:ext cx="786761" cy="1008112"/>
            </a:xfrm>
            <a:prstGeom prst="rect">
              <a:avLst/>
            </a:prstGeom>
            <a:solidFill>
              <a:srgbClr val="CC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latin typeface="Calibri" pitchFamily="34" charset="0"/>
                <a:cs typeface="Calibri" pitchFamily="34" charset="0"/>
              </a:endParaRPr>
            </a:p>
          </p:txBody>
        </p:sp>
      </p:grpSp>
      <p:sp>
        <p:nvSpPr>
          <p:cNvPr id="2" name="Rectangle 1"/>
          <p:cNvSpPr/>
          <p:nvPr/>
        </p:nvSpPr>
        <p:spPr>
          <a:xfrm>
            <a:off x="1607578" y="1057222"/>
            <a:ext cx="8931817"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IN" sz="2800" dirty="0">
                <a:latin typeface="Calibri" pitchFamily="34" charset="0"/>
                <a:cs typeface="Calibri" pitchFamily="34" charset="0"/>
              </a:rPr>
              <a:t>Take a flash card and make a sentence with your friend</a:t>
            </a:r>
          </a:p>
        </p:txBody>
      </p:sp>
      <p:pic>
        <p:nvPicPr>
          <p:cNvPr id="3074" name="Picture 2" descr="Hand, Card, Holding, Giving, Ticket, Business, Cal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1759" y="1978857"/>
            <a:ext cx="3697300" cy="3607867"/>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3" name="Picture 4" descr="Children, Kindergarten, School, Learning">
            <a:extLst>
              <a:ext uri="{FF2B5EF4-FFF2-40B4-BE49-F238E27FC236}">
                <a16:creationId xmlns:a16="http://schemas.microsoft.com/office/drawing/2014/main" id="{A4516368-8F74-47FE-64F6-C3DB636529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712" y="1876925"/>
            <a:ext cx="5748514" cy="38323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D5A5985-C1A5-4A87-A5B2-5ECB75BB02CA}"/>
              </a:ext>
            </a:extLst>
          </p:cNvPr>
          <p:cNvGrpSpPr/>
          <p:nvPr/>
        </p:nvGrpSpPr>
        <p:grpSpPr>
          <a:xfrm>
            <a:off x="2515765" y="113503"/>
            <a:ext cx="7139223" cy="592016"/>
            <a:chOff x="2727327" y="182853"/>
            <a:chExt cx="6720253" cy="1008114"/>
          </a:xfrm>
        </p:grpSpPr>
        <p:sp>
          <p:nvSpPr>
            <p:cNvPr id="5" name="Freeform: Shape 2">
              <a:extLst>
                <a:ext uri="{FF2B5EF4-FFF2-40B4-BE49-F238E27FC236}">
                  <a16:creationId xmlns:a16="http://schemas.microsoft.com/office/drawing/2014/main" id="{FAAB2586-C7CE-4DF8-85D1-AE50B157EDA4}"/>
                </a:ext>
              </a:extLst>
            </p:cNvPr>
            <p:cNvSpPr/>
            <p:nvPr/>
          </p:nvSpPr>
          <p:spPr>
            <a:xfrm>
              <a:off x="3719736" y="182855"/>
              <a:ext cx="5727844" cy="1008112"/>
            </a:xfrm>
            <a:custGeom>
              <a:avLst/>
              <a:gdLst>
                <a:gd name="connsiteX0" fmla="*/ 0 w 7776864"/>
                <a:gd name="connsiteY0" fmla="*/ 0 h 3380429"/>
                <a:gd name="connsiteX1" fmla="*/ 3460517 w 7776864"/>
                <a:gd name="connsiteY1" fmla="*/ 0 h 3380429"/>
                <a:gd name="connsiteX2" fmla="*/ 5184576 w 7776864"/>
                <a:gd name="connsiteY2" fmla="*/ 0 h 3380429"/>
                <a:gd name="connsiteX3" fmla="*/ 6908635 w 7776864"/>
                <a:gd name="connsiteY3" fmla="*/ 0 h 3380429"/>
                <a:gd name="connsiteX4" fmla="*/ 7776864 w 7776864"/>
                <a:gd name="connsiteY4" fmla="*/ 868229 h 3380429"/>
                <a:gd name="connsiteX5" fmla="*/ 7776864 w 7776864"/>
                <a:gd name="connsiteY5" fmla="*/ 2512200 h 3380429"/>
                <a:gd name="connsiteX6" fmla="*/ 6908635 w 7776864"/>
                <a:gd name="connsiteY6" fmla="*/ 3380429 h 3380429"/>
                <a:gd name="connsiteX7" fmla="*/ 5184576 w 7776864"/>
                <a:gd name="connsiteY7" fmla="*/ 3380429 h 3380429"/>
                <a:gd name="connsiteX8" fmla="*/ 3460517 w 7776864"/>
                <a:gd name="connsiteY8" fmla="*/ 3380429 h 3380429"/>
                <a:gd name="connsiteX9" fmla="*/ 0 w 7776864"/>
                <a:gd name="connsiteY9" fmla="*/ 3380429 h 338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76864" h="3380429">
                  <a:moveTo>
                    <a:pt x="0" y="0"/>
                  </a:moveTo>
                  <a:lnTo>
                    <a:pt x="3460517" y="0"/>
                  </a:lnTo>
                  <a:lnTo>
                    <a:pt x="5184576" y="0"/>
                  </a:lnTo>
                  <a:lnTo>
                    <a:pt x="6908635" y="0"/>
                  </a:lnTo>
                  <a:cubicBezTo>
                    <a:pt x="7388145" y="0"/>
                    <a:pt x="7776864" y="388719"/>
                    <a:pt x="7776864" y="868229"/>
                  </a:cubicBezTo>
                  <a:lnTo>
                    <a:pt x="7776864" y="2512200"/>
                  </a:lnTo>
                  <a:cubicBezTo>
                    <a:pt x="7776864" y="2991710"/>
                    <a:pt x="7388145" y="3380429"/>
                    <a:pt x="6908635" y="3380429"/>
                  </a:cubicBezTo>
                  <a:lnTo>
                    <a:pt x="5184576" y="3380429"/>
                  </a:lnTo>
                  <a:lnTo>
                    <a:pt x="3460517" y="3380429"/>
                  </a:lnTo>
                  <a:lnTo>
                    <a:pt x="0" y="3380429"/>
                  </a:lnTo>
                  <a:close/>
                </a:path>
              </a:pathLst>
            </a:custGeom>
            <a:solidFill>
              <a:schemeClr val="bg1">
                <a:lumMod val="85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3600" b="1" dirty="0">
                  <a:solidFill>
                    <a:schemeClr val="tx1"/>
                  </a:solidFill>
                  <a:latin typeface="Calibri" pitchFamily="34" charset="0"/>
                  <a:cs typeface="Calibri" pitchFamily="34" charset="0"/>
                </a:rPr>
                <a:t>Answer Key</a:t>
              </a:r>
              <a:endParaRPr lang="en-IN" sz="3600" b="1" dirty="0">
                <a:latin typeface="Calibri" pitchFamily="34" charset="0"/>
                <a:cs typeface="Calibri" pitchFamily="34" charset="0"/>
              </a:endParaRPr>
            </a:p>
          </p:txBody>
        </p:sp>
        <p:sp>
          <p:nvSpPr>
            <p:cNvPr id="6" name="Rectangle 5">
              <a:extLst>
                <a:ext uri="{FF2B5EF4-FFF2-40B4-BE49-F238E27FC236}">
                  <a16:creationId xmlns:a16="http://schemas.microsoft.com/office/drawing/2014/main" id="{87285F9C-E29C-4433-8EC5-7C5BBDFACC26}"/>
                </a:ext>
              </a:extLst>
            </p:cNvPr>
            <p:cNvSpPr/>
            <p:nvPr/>
          </p:nvSpPr>
          <p:spPr>
            <a:xfrm>
              <a:off x="2727327" y="182853"/>
              <a:ext cx="1006164" cy="1008112"/>
            </a:xfrm>
            <a:prstGeom prst="rect">
              <a:avLst/>
            </a:prstGeom>
            <a:solidFill>
              <a:srgbClr val="CC0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600">
                <a:latin typeface="Calibri" pitchFamily="34" charset="0"/>
                <a:cs typeface="Calibri" pitchFamily="34" charset="0"/>
              </a:endParaRPr>
            </a:p>
          </p:txBody>
        </p:sp>
      </p:grpSp>
      <p:sp>
        <p:nvSpPr>
          <p:cNvPr id="7" name="Rectangle 6"/>
          <p:cNvSpPr/>
          <p:nvPr/>
        </p:nvSpPr>
        <p:spPr>
          <a:xfrm>
            <a:off x="2997810" y="828457"/>
            <a:ext cx="6260477" cy="557505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fontAlgn="base">
              <a:lnSpc>
                <a:spcPct val="150000"/>
              </a:lnSpc>
              <a:buFont typeface="Wingdings" pitchFamily="2" charset="2"/>
              <a:buChar char="Ø"/>
            </a:pPr>
            <a:r>
              <a:rPr lang="en-US" sz="2400" dirty="0">
                <a:latin typeface="Calibri" pitchFamily="34" charset="0"/>
                <a:cs typeface="Calibri" pitchFamily="34" charset="0"/>
              </a:rPr>
              <a:t>The baby(</a:t>
            </a:r>
            <a:r>
              <a:rPr lang="en-US" sz="2400" b="1" dirty="0">
                <a:latin typeface="Calibri" pitchFamily="34" charset="0"/>
                <a:cs typeface="Calibri" pitchFamily="34" charset="0"/>
              </a:rPr>
              <a:t>S</a:t>
            </a:r>
            <a:r>
              <a:rPr lang="en-US" sz="2400" dirty="0">
                <a:latin typeface="Calibri" pitchFamily="34" charset="0"/>
                <a:cs typeface="Calibri" pitchFamily="34" charset="0"/>
              </a:rPr>
              <a:t>) is drinking(</a:t>
            </a:r>
            <a:r>
              <a:rPr lang="en-US" sz="2400" b="1" dirty="0">
                <a:latin typeface="Calibri" pitchFamily="34" charset="0"/>
                <a:cs typeface="Calibri" pitchFamily="34" charset="0"/>
              </a:rPr>
              <a:t>V</a:t>
            </a:r>
            <a:r>
              <a:rPr lang="en-US" sz="2400" dirty="0">
                <a:latin typeface="Calibri" pitchFamily="34" charset="0"/>
                <a:cs typeface="Calibri" pitchFamily="34" charset="0"/>
              </a:rPr>
              <a:t>) milk(</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Students(</a:t>
            </a:r>
            <a:r>
              <a:rPr lang="en-US" sz="2400" b="1" dirty="0">
                <a:latin typeface="Calibri" pitchFamily="34" charset="0"/>
                <a:cs typeface="Calibri" pitchFamily="34" charset="0"/>
              </a:rPr>
              <a:t>S</a:t>
            </a:r>
            <a:r>
              <a:rPr lang="en-US" sz="2400" dirty="0">
                <a:latin typeface="Calibri" pitchFamily="34" charset="0"/>
                <a:cs typeface="Calibri" pitchFamily="34" charset="0"/>
              </a:rPr>
              <a:t>) have raised(</a:t>
            </a:r>
            <a:r>
              <a:rPr lang="en-US" sz="2400" b="1" dirty="0">
                <a:latin typeface="Calibri" pitchFamily="34" charset="0"/>
                <a:cs typeface="Calibri" pitchFamily="34" charset="0"/>
              </a:rPr>
              <a:t>V</a:t>
            </a:r>
            <a:r>
              <a:rPr lang="en-US" sz="2400" dirty="0">
                <a:latin typeface="Calibri" pitchFamily="34" charset="0"/>
                <a:cs typeface="Calibri" pitchFamily="34" charset="0"/>
              </a:rPr>
              <a:t>) their hands(</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The painter(</a:t>
            </a:r>
            <a:r>
              <a:rPr lang="en-US" sz="2400" b="1" dirty="0">
                <a:latin typeface="Calibri" pitchFamily="34" charset="0"/>
                <a:cs typeface="Calibri" pitchFamily="34" charset="0"/>
              </a:rPr>
              <a:t>S</a:t>
            </a:r>
            <a:r>
              <a:rPr lang="en-US" sz="2400" dirty="0">
                <a:latin typeface="Calibri" pitchFamily="34" charset="0"/>
                <a:cs typeface="Calibri" pitchFamily="34" charset="0"/>
              </a:rPr>
              <a:t>) is painting(</a:t>
            </a:r>
            <a:r>
              <a:rPr lang="en-US" sz="2400" b="1" dirty="0">
                <a:latin typeface="Calibri" pitchFamily="34" charset="0"/>
                <a:cs typeface="Calibri" pitchFamily="34" charset="0"/>
              </a:rPr>
              <a:t>V</a:t>
            </a:r>
            <a:r>
              <a:rPr lang="en-US" sz="2400" dirty="0">
                <a:latin typeface="Calibri" pitchFamily="34" charset="0"/>
                <a:cs typeface="Calibri" pitchFamily="34" charset="0"/>
              </a:rPr>
              <a:t>) the house(</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The musician(</a:t>
            </a:r>
            <a:r>
              <a:rPr lang="en-US" sz="2400" b="1" dirty="0">
                <a:latin typeface="Calibri" pitchFamily="34" charset="0"/>
                <a:cs typeface="Calibri" pitchFamily="34" charset="0"/>
              </a:rPr>
              <a:t>S</a:t>
            </a:r>
            <a:r>
              <a:rPr lang="en-US" sz="2400" dirty="0">
                <a:latin typeface="Calibri" pitchFamily="34" charset="0"/>
                <a:cs typeface="Calibri" pitchFamily="34" charset="0"/>
              </a:rPr>
              <a:t>) is playing(</a:t>
            </a:r>
            <a:r>
              <a:rPr lang="en-US" sz="2400" b="1" dirty="0">
                <a:latin typeface="Calibri" pitchFamily="34" charset="0"/>
                <a:cs typeface="Calibri" pitchFamily="34" charset="0"/>
              </a:rPr>
              <a:t>V</a:t>
            </a:r>
            <a:r>
              <a:rPr lang="en-US" sz="2400" dirty="0">
                <a:latin typeface="Calibri" pitchFamily="34" charset="0"/>
                <a:cs typeface="Calibri" pitchFamily="34" charset="0"/>
              </a:rPr>
              <a:t>) the violin(</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A pilot(</a:t>
            </a:r>
            <a:r>
              <a:rPr lang="en-US" sz="2400" b="1" dirty="0">
                <a:latin typeface="Calibri" pitchFamily="34" charset="0"/>
                <a:cs typeface="Calibri" pitchFamily="34" charset="0"/>
              </a:rPr>
              <a:t>S</a:t>
            </a:r>
            <a:r>
              <a:rPr lang="en-US" sz="2400" dirty="0">
                <a:latin typeface="Calibri" pitchFamily="34" charset="0"/>
                <a:cs typeface="Calibri" pitchFamily="34" charset="0"/>
              </a:rPr>
              <a:t>) flies(</a:t>
            </a:r>
            <a:r>
              <a:rPr lang="en-US" sz="2400" b="1" dirty="0">
                <a:latin typeface="Calibri" pitchFamily="34" charset="0"/>
                <a:cs typeface="Calibri" pitchFamily="34" charset="0"/>
              </a:rPr>
              <a:t>V</a:t>
            </a:r>
            <a:r>
              <a:rPr lang="en-US" sz="2400" dirty="0">
                <a:latin typeface="Calibri" pitchFamily="34" charset="0"/>
                <a:cs typeface="Calibri" pitchFamily="34" charset="0"/>
              </a:rPr>
              <a:t>) an aircraft(</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The postman(</a:t>
            </a:r>
            <a:r>
              <a:rPr lang="en-US" sz="2400" b="1" dirty="0">
                <a:latin typeface="Calibri" pitchFamily="34" charset="0"/>
                <a:cs typeface="Calibri" pitchFamily="34" charset="0"/>
              </a:rPr>
              <a:t>S</a:t>
            </a:r>
            <a:r>
              <a:rPr lang="en-US" sz="2400" dirty="0">
                <a:latin typeface="Calibri" pitchFamily="34" charset="0"/>
                <a:cs typeface="Calibri" pitchFamily="34" charset="0"/>
              </a:rPr>
              <a:t>) has delivered(</a:t>
            </a:r>
            <a:r>
              <a:rPr lang="en-US" sz="2400" b="1" dirty="0">
                <a:latin typeface="Calibri" pitchFamily="34" charset="0"/>
                <a:cs typeface="Calibri" pitchFamily="34" charset="0"/>
              </a:rPr>
              <a:t>V</a:t>
            </a:r>
            <a:r>
              <a:rPr lang="en-US" sz="2400" dirty="0">
                <a:latin typeface="Calibri" pitchFamily="34" charset="0"/>
                <a:cs typeface="Calibri" pitchFamily="34" charset="0"/>
              </a:rPr>
              <a:t>) a letter(</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The gardener(</a:t>
            </a:r>
            <a:r>
              <a:rPr lang="en-US" sz="2400" b="1" dirty="0">
                <a:latin typeface="Calibri" pitchFamily="34" charset="0"/>
                <a:cs typeface="Calibri" pitchFamily="34" charset="0"/>
              </a:rPr>
              <a:t>S</a:t>
            </a:r>
            <a:r>
              <a:rPr lang="en-US" sz="2400" dirty="0">
                <a:latin typeface="Calibri" pitchFamily="34" charset="0"/>
                <a:cs typeface="Calibri" pitchFamily="34" charset="0"/>
              </a:rPr>
              <a:t>) is watering (</a:t>
            </a:r>
            <a:r>
              <a:rPr lang="en-US" sz="2400" b="1" dirty="0">
                <a:latin typeface="Calibri" pitchFamily="34" charset="0"/>
                <a:cs typeface="Calibri" pitchFamily="34" charset="0"/>
              </a:rPr>
              <a:t>V</a:t>
            </a:r>
            <a:r>
              <a:rPr lang="en-US" sz="2400" dirty="0">
                <a:latin typeface="Calibri" pitchFamily="34" charset="0"/>
                <a:cs typeface="Calibri" pitchFamily="34" charset="0"/>
              </a:rPr>
              <a:t>) the plants(</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The doctor(</a:t>
            </a:r>
            <a:r>
              <a:rPr lang="en-US" sz="2400" b="1" dirty="0">
                <a:latin typeface="Calibri" pitchFamily="34" charset="0"/>
                <a:cs typeface="Calibri" pitchFamily="34" charset="0"/>
              </a:rPr>
              <a:t>S</a:t>
            </a:r>
            <a:r>
              <a:rPr lang="en-US" sz="2400" dirty="0">
                <a:latin typeface="Calibri" pitchFamily="34" charset="0"/>
                <a:cs typeface="Calibri" pitchFamily="34" charset="0"/>
              </a:rPr>
              <a:t>) is treating(</a:t>
            </a:r>
            <a:r>
              <a:rPr lang="en-US" sz="2400" b="1" dirty="0">
                <a:latin typeface="Calibri" pitchFamily="34" charset="0"/>
                <a:cs typeface="Calibri" pitchFamily="34" charset="0"/>
              </a:rPr>
              <a:t>V</a:t>
            </a:r>
            <a:r>
              <a:rPr lang="en-US" sz="2400" dirty="0">
                <a:latin typeface="Calibri" pitchFamily="34" charset="0"/>
                <a:cs typeface="Calibri" pitchFamily="34" charset="0"/>
              </a:rPr>
              <a:t>) a patient(</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Mother(</a:t>
            </a:r>
            <a:r>
              <a:rPr lang="en-US" sz="2400" b="1" dirty="0">
                <a:latin typeface="Calibri" pitchFamily="34" charset="0"/>
                <a:cs typeface="Calibri" pitchFamily="34" charset="0"/>
              </a:rPr>
              <a:t>S</a:t>
            </a:r>
            <a:r>
              <a:rPr lang="en-US" sz="2400" dirty="0">
                <a:latin typeface="Calibri" pitchFamily="34" charset="0"/>
                <a:cs typeface="Calibri" pitchFamily="34" charset="0"/>
              </a:rPr>
              <a:t>) is stitching(</a:t>
            </a:r>
            <a:r>
              <a:rPr lang="en-US" sz="2400" b="1" dirty="0">
                <a:latin typeface="Calibri" pitchFamily="34" charset="0"/>
                <a:cs typeface="Calibri" pitchFamily="34" charset="0"/>
              </a:rPr>
              <a:t>V</a:t>
            </a:r>
            <a:r>
              <a:rPr lang="en-US" sz="2400" dirty="0">
                <a:latin typeface="Calibri" pitchFamily="34" charset="0"/>
                <a:cs typeface="Calibri" pitchFamily="34" charset="0"/>
              </a:rPr>
              <a:t>) my gown(</a:t>
            </a:r>
            <a:r>
              <a:rPr lang="en-US" sz="2400" b="1" dirty="0">
                <a:latin typeface="Calibri" pitchFamily="34" charset="0"/>
                <a:cs typeface="Calibri" pitchFamily="34" charset="0"/>
              </a:rPr>
              <a:t>O</a:t>
            </a:r>
            <a:r>
              <a:rPr lang="en-US" sz="2400" dirty="0">
                <a:latin typeface="Calibri" pitchFamily="34" charset="0"/>
                <a:cs typeface="Calibri" pitchFamily="34" charset="0"/>
              </a:rPr>
              <a:t>).</a:t>
            </a:r>
          </a:p>
          <a:p>
            <a:pPr marL="457200" indent="-457200" fontAlgn="base">
              <a:lnSpc>
                <a:spcPct val="150000"/>
              </a:lnSpc>
              <a:buFont typeface="Wingdings" pitchFamily="2" charset="2"/>
              <a:buChar char="Ø"/>
            </a:pPr>
            <a:r>
              <a:rPr lang="en-US" sz="2400" dirty="0">
                <a:latin typeface="Calibri" pitchFamily="34" charset="0"/>
                <a:cs typeface="Calibri" pitchFamily="34" charset="0"/>
              </a:rPr>
              <a:t>Father(</a:t>
            </a:r>
            <a:r>
              <a:rPr lang="en-US" sz="2400" b="1" dirty="0">
                <a:latin typeface="Calibri" pitchFamily="34" charset="0"/>
                <a:cs typeface="Calibri" pitchFamily="34" charset="0"/>
              </a:rPr>
              <a:t>S</a:t>
            </a:r>
            <a:r>
              <a:rPr lang="en-US" sz="2400" dirty="0">
                <a:latin typeface="Calibri" pitchFamily="34" charset="0"/>
                <a:cs typeface="Calibri" pitchFamily="34" charset="0"/>
              </a:rPr>
              <a:t>) is reading(</a:t>
            </a:r>
            <a:r>
              <a:rPr lang="en-US" sz="2400" b="1" dirty="0">
                <a:latin typeface="Calibri" pitchFamily="34" charset="0"/>
                <a:cs typeface="Calibri" pitchFamily="34" charset="0"/>
              </a:rPr>
              <a:t>V</a:t>
            </a:r>
            <a:r>
              <a:rPr lang="en-US" sz="2400">
                <a:latin typeface="Calibri" pitchFamily="34" charset="0"/>
                <a:cs typeface="Calibri" pitchFamily="34" charset="0"/>
              </a:rPr>
              <a:t>) the </a:t>
            </a:r>
            <a:r>
              <a:rPr lang="en-US" sz="2400" dirty="0">
                <a:latin typeface="Calibri" pitchFamily="34" charset="0"/>
                <a:cs typeface="Calibri" pitchFamily="34" charset="0"/>
              </a:rPr>
              <a:t>newspaper(</a:t>
            </a:r>
            <a:r>
              <a:rPr lang="en-US" sz="2400" b="1" dirty="0">
                <a:latin typeface="Calibri" pitchFamily="34" charset="0"/>
                <a:cs typeface="Calibri" pitchFamily="34" charset="0"/>
              </a:rPr>
              <a:t>O</a:t>
            </a:r>
            <a:r>
              <a:rPr lang="en-US" sz="2400" dirty="0">
                <a:latin typeface="Calibri" pitchFamily="34" charset="0"/>
                <a:cs typeface="Calibri" pitchFamily="34" charset="0"/>
              </a:rPr>
              <a:t>).</a:t>
            </a:r>
          </a:p>
        </p:txBody>
      </p:sp>
    </p:spTree>
    <p:extLst>
      <p:ext uri="{BB962C8B-B14F-4D97-AF65-F5344CB8AC3E}">
        <p14:creationId xmlns:p14="http://schemas.microsoft.com/office/powerpoint/2010/main" val="355391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3"/>
          <p:cNvSpPr txBox="1">
            <a:spLocks noGrp="1"/>
          </p:cNvSpPr>
          <p:nvPr>
            <p:ph type="title"/>
          </p:nvPr>
        </p:nvSpPr>
        <p:spPr>
          <a:xfrm>
            <a:off x="4604352" y="102076"/>
            <a:ext cx="2983296"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50" name="Google Shape;50;p3"/>
          <p:cNvGraphicFramePr/>
          <p:nvPr>
            <p:extLst>
              <p:ext uri="{D42A27DB-BD31-4B8C-83A1-F6EECF244321}">
                <p14:modId xmlns:p14="http://schemas.microsoft.com/office/powerpoint/2010/main" val="721851117"/>
              </p:ext>
            </p:extLst>
          </p:nvPr>
        </p:nvGraphicFramePr>
        <p:xfrm>
          <a:off x="1127448" y="711775"/>
          <a:ext cx="9937100" cy="2070936"/>
        </p:xfrm>
        <a:graphic>
          <a:graphicData uri="http://schemas.openxmlformats.org/drawingml/2006/table">
            <a:tbl>
              <a:tblPr firstRow="1" bandRow="1">
                <a:noFill/>
                <a:tableStyleId>{EB613445-C238-4877-A156-789F06DB2CBB}</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dirty="0"/>
                        <a:t>Slide #</a:t>
                      </a:r>
                      <a:endParaRPr sz="2000" u="none" strike="noStrike" cap="none" dirty="0"/>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664472">
                <a:tc>
                  <a:txBody>
                    <a:bodyPr/>
                    <a:lstStyle/>
                    <a:p>
                      <a:pPr marL="0" marR="0" lvl="0" indent="0" algn="l" rtl="0">
                        <a:spcBef>
                          <a:spcPts val="0"/>
                        </a:spcBef>
                        <a:spcAft>
                          <a:spcPts val="0"/>
                        </a:spcAft>
                        <a:buNone/>
                      </a:pPr>
                      <a:endParaRPr lang="en-US" sz="900" dirty="0"/>
                    </a:p>
                    <a:p>
                      <a:pPr marL="0" marR="0" lvl="0" indent="0" algn="l" rtl="0">
                        <a:spcBef>
                          <a:spcPts val="0"/>
                        </a:spcBef>
                        <a:spcAft>
                          <a:spcPts val="0"/>
                        </a:spcAft>
                        <a:buNone/>
                      </a:pPr>
                      <a:r>
                        <a:rPr lang="en-US" sz="900" dirty="0"/>
                        <a:t>1</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900" b="0" i="0" u="none" strike="noStrike" dirty="0">
                          <a:solidFill>
                            <a:schemeClr val="dk1"/>
                          </a:solidFill>
                          <a:latin typeface="Calibri"/>
                          <a:ea typeface="Calibri"/>
                          <a:cs typeface="Calibri"/>
                          <a:sym typeface="Calibri"/>
                        </a:rPr>
                        <a:t> https://pixabay.com/vectors/</a:t>
                      </a:r>
                      <a:r>
                        <a:rPr lang="en-IN" sz="900" b="0" i="0" u="none" strike="noStrike">
                          <a:solidFill>
                            <a:schemeClr val="dk1"/>
                          </a:solidFill>
                          <a:latin typeface="Calibri"/>
                          <a:ea typeface="Calibri"/>
                          <a:cs typeface="Calibri"/>
                          <a:sym typeface="Calibri"/>
                        </a:rPr>
                        <a:t>boys-studying-children-student-1844435/</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900" dirty="0"/>
                    </a:p>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1"/>
                  </a:ext>
                </a:extLst>
              </a:tr>
              <a:tr h="620889">
                <a:tc>
                  <a:txBody>
                    <a:bodyPr/>
                    <a:lstStyle/>
                    <a:p>
                      <a:pPr marL="0" marR="0" lvl="0" indent="0" algn="l" rtl="0">
                        <a:spcBef>
                          <a:spcPts val="0"/>
                        </a:spcBef>
                        <a:spcAft>
                          <a:spcPts val="0"/>
                        </a:spcAft>
                        <a:buNone/>
                      </a:pPr>
                      <a:r>
                        <a:rPr lang="en-US" sz="900" dirty="0"/>
                        <a:t>2</a:t>
                      </a:r>
                      <a:endParaRPr sz="900" dirty="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rtl="0"/>
                      <a:r>
                        <a:rPr lang="en-US" sz="900" b="0" dirty="0">
                          <a:effectLst/>
                        </a:rPr>
                        <a:t>Flashcard: </a:t>
                      </a:r>
                      <a:r>
                        <a:rPr lang="en-US" sz="900" b="0" dirty="0">
                          <a:effectLst/>
                          <a:hlinkClick r:id="rId3"/>
                        </a:rPr>
                        <a:t>https://pixabay.com/vectors/hand-card-holding-giving-ticket-307636/</a:t>
                      </a:r>
                      <a:endParaRPr lang="en-US" sz="900" b="0" dirty="0">
                        <a:effectLst/>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900" b="0" i="0" u="none" strike="noStrike" cap="none" dirty="0">
                          <a:solidFill>
                            <a:schemeClr val="dk1"/>
                          </a:solidFill>
                          <a:effectLst/>
                          <a:latin typeface="Calibri"/>
                          <a:ea typeface="Calibri"/>
                          <a:cs typeface="Calibri"/>
                          <a:sym typeface="Calibri"/>
                        </a:rPr>
                        <a:t>Children: </a:t>
                      </a:r>
                      <a:r>
                        <a:rPr lang="en-US" sz="900" b="0" i="0" u="none" strike="noStrike" cap="none" dirty="0">
                          <a:solidFill>
                            <a:schemeClr val="dk1"/>
                          </a:solidFill>
                          <a:effectLst/>
                          <a:latin typeface="Calibri"/>
                          <a:ea typeface="Calibri"/>
                          <a:cs typeface="Calibri"/>
                          <a:sym typeface="Calibri"/>
                          <a:hlinkClick r:id="rId4"/>
                        </a:rPr>
                        <a:t>https://pixabay.com/photos/children-kindergarten-school-7339441/</a:t>
                      </a:r>
                      <a:endParaRPr lang="en-US" sz="900" b="0" i="0" u="none" strike="noStrike" cap="none" dirty="0">
                        <a:solidFill>
                          <a:schemeClr val="dk1"/>
                        </a:solidFill>
                        <a:effectLst/>
                        <a:latin typeface="Calibri"/>
                        <a:ea typeface="Calibri"/>
                        <a:cs typeface="Calibri"/>
                        <a:sym typeface="Calibri"/>
                      </a:endParaRPr>
                    </a:p>
                    <a:p>
                      <a:pPr rtl="0"/>
                      <a:endParaRPr lang="en-US" sz="900" b="0" dirty="0">
                        <a:effectLst/>
                      </a:endParaRPr>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extLst>
                  <a:ext uri="{0D108BD9-81ED-4DB2-BD59-A6C34878D82A}">
                    <a16:rowId xmlns:a16="http://schemas.microsoft.com/office/drawing/2014/main" val="10009"/>
                  </a:ext>
                </a:extLst>
              </a:tr>
            </a:tbl>
          </a:graphicData>
        </a:graphic>
      </p:graphicFrame>
      <p:pic>
        <p:nvPicPr>
          <p:cNvPr id="4" name="Picture 2" descr="Boys, Studying Children, Student, Stud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74210" y="1153554"/>
            <a:ext cx="533044" cy="46746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and, Card, Holding, Giving, Ticket, Business, Call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99" y="1871854"/>
            <a:ext cx="439077" cy="40174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9" name="Picture 4" descr="Children, Kindergarten, School, Learn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9152" y="1913335"/>
            <a:ext cx="540401" cy="3602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4780</TotalTime>
  <Words>343</Words>
  <Application>Microsoft Office PowerPoint</Application>
  <PresentationFormat>Widescreen</PresentationFormat>
  <Paragraphs>45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Noto Sans Symbols</vt:lpstr>
      <vt:lpstr>Wingdings</vt:lpstr>
      <vt:lpstr>DD</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38</cp:revision>
  <dcterms:created xsi:type="dcterms:W3CDTF">2020-08-28T09:38:22Z</dcterms:created>
  <dcterms:modified xsi:type="dcterms:W3CDTF">2022-10-01T23:31:59Z</dcterms:modified>
</cp:coreProperties>
</file>