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0" r:id="rId3"/>
    <p:sldId id="263" r:id="rId4"/>
    <p:sldId id="259" r:id="rId5"/>
    <p:sldId id="264" r:id="rId6"/>
    <p:sldId id="262" r:id="rId7"/>
    <p:sldId id="261" r:id="rId8"/>
    <p:sldId id="265" r:id="rId9"/>
    <p:sldId id="25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045" autoAdjust="0"/>
  </p:normalViewPr>
  <p:slideViewPr>
    <p:cSldViewPr>
      <p:cViewPr varScale="1">
        <p:scale>
          <a:sx n="36" d="100"/>
          <a:sy n="36" d="100"/>
        </p:scale>
        <p:origin x="1748" y="52"/>
      </p:cViewPr>
      <p:guideLst>
        <p:guide orient="horz" pos="2160"/>
        <p:guide pos="3840"/>
      </p:guideLst>
    </p:cSldViewPr>
  </p:slideViewPr>
  <p:notesTextViewPr>
    <p:cViewPr>
      <p:scale>
        <a:sx n="100" d="100"/>
        <a:sy n="100" d="100"/>
      </p:scale>
      <p:origin x="0" y="0"/>
    </p:cViewPr>
  </p:notesTextViewPr>
  <p:notesViewPr>
    <p:cSldViewPr>
      <p:cViewPr varScale="1">
        <p:scale>
          <a:sx n="52" d="100"/>
          <a:sy n="52" d="100"/>
        </p:scale>
        <p:origin x="-2844" y="-108"/>
      </p:cViewPr>
      <p:guideLst>
        <p:guide orient="horz" pos="2880"/>
        <p:guide pos="2160"/>
      </p:guideLst>
    </p:cSldViewPr>
  </p:notesViewPr>
  <p:gridSpacing cx="90012" cy="90012"/>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DD5F73-10C3-4CF1-9748-6957144C0F88}" type="datetimeFigureOut">
              <a:rPr lang="en-US" smtClean="0"/>
              <a:pPr/>
              <a:t>10/13/2022</a:t>
            </a:fld>
            <a:endParaRPr lang="en-I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DD9F57-8124-4820-B21D-41E3E4B5EDC9}"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&lt; Information for further reference or explanation &gt;</a:t>
            </a:r>
            <a:endParaRPr lang="en-IN" b="0" dirty="0"/>
          </a:p>
          <a:p>
            <a:pPr rtl="0"/>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a:t>
            </a:r>
          </a:p>
          <a:p>
            <a:pPr rtl="0"/>
            <a:r>
              <a:rPr lang="en-IN" sz="1200" b="0" i="0" u="none" strike="noStrike" kern="1200" dirty="0">
                <a:solidFill>
                  <a:schemeClr val="tx1"/>
                </a:solidFill>
                <a:latin typeface="+mn-lt"/>
                <a:ea typeface="+mn-ea"/>
                <a:cs typeface="+mn-cs"/>
              </a:rPr>
              <a:t>1. 1. Tree: https://www.hiclipart.com/free-transparent-background-png-clipart-ithyb/downloa</a:t>
            </a:r>
          </a:p>
        </p:txBody>
      </p:sp>
      <p:sp>
        <p:nvSpPr>
          <p:cNvPr id="4" name="Slide Number Placeholder 3"/>
          <p:cNvSpPr>
            <a:spLocks noGrp="1"/>
          </p:cNvSpPr>
          <p:nvPr>
            <p:ph type="sldNum" sz="quarter" idx="10"/>
          </p:nvPr>
        </p:nvSpPr>
        <p:spPr/>
        <p:txBody>
          <a:bodyPr/>
          <a:lstStyle/>
          <a:p>
            <a:fld id="{9FDD9F57-8124-4820-B21D-41E3E4B5EDC9}" type="slidenum">
              <a:rPr lang="en-IN" smtClean="0"/>
              <a:pPr/>
              <a:t>1</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&lt; Information for further reference or explanation &gt;</a:t>
            </a:r>
          </a:p>
          <a:p>
            <a:pPr rtl="0" fontAlgn="base"/>
            <a:r>
              <a:rPr lang="en-US" sz="1200" b="0" i="0" u="none" strike="noStrike" kern="1200" dirty="0">
                <a:solidFill>
                  <a:schemeClr val="tx1"/>
                </a:solidFill>
                <a:latin typeface="+mn-lt"/>
                <a:ea typeface="+mn-ea"/>
                <a:cs typeface="+mn-cs"/>
              </a:rPr>
              <a:t>Teacher will show the PPT on the </a:t>
            </a:r>
            <a:r>
              <a:rPr lang="en-US" sz="1200" b="0" i="1" u="none" strike="noStrike" kern="1200" dirty="0">
                <a:solidFill>
                  <a:schemeClr val="tx1"/>
                </a:solidFill>
                <a:latin typeface="+mn-lt"/>
                <a:ea typeface="+mn-ea"/>
                <a:cs typeface="+mn-cs"/>
              </a:rPr>
              <a:t>Importance of Trees</a:t>
            </a:r>
            <a:r>
              <a:rPr lang="en-US" sz="1200" b="0" i="0" u="none" strike="noStrike" kern="1200" dirty="0">
                <a:solidFill>
                  <a:schemeClr val="tx1"/>
                </a:solidFill>
                <a:latin typeface="+mn-lt"/>
                <a:ea typeface="+mn-ea"/>
                <a:cs typeface="+mn-cs"/>
              </a:rPr>
              <a:t> to the students.</a:t>
            </a:r>
          </a:p>
          <a:p>
            <a:pPr rtl="0" fontAlgn="base"/>
            <a:r>
              <a:rPr lang="en-US" sz="1200" b="0" i="0" u="none" strike="noStrike" kern="1200" dirty="0">
                <a:solidFill>
                  <a:schemeClr val="tx1"/>
                </a:solidFill>
                <a:latin typeface="+mn-lt"/>
                <a:ea typeface="+mn-ea"/>
                <a:cs typeface="+mn-cs"/>
              </a:rPr>
              <a:t>She will ask them to read the paragraph and identify Subject, Predicate and Object in each sentence.</a:t>
            </a:r>
          </a:p>
          <a:p>
            <a:pPr rtl="0" fontAlgn="base"/>
            <a:r>
              <a:rPr lang="en-US" sz="1200" b="0" i="0" u="none" strike="noStrike" kern="1200" dirty="0">
                <a:solidFill>
                  <a:schemeClr val="tx1"/>
                </a:solidFill>
                <a:latin typeface="+mn-lt"/>
                <a:ea typeface="+mn-ea"/>
                <a:cs typeface="+mn-cs"/>
              </a:rPr>
              <a:t>This will be the paragraph that will be shown:</a:t>
            </a:r>
          </a:p>
          <a:p>
            <a:pPr rtl="0" fontAlgn="base"/>
            <a:r>
              <a:rPr lang="en-IN" sz="1200" b="0" i="0" u="none" strike="noStrike" kern="1200" dirty="0">
                <a:solidFill>
                  <a:schemeClr val="tx1"/>
                </a:solidFill>
                <a:latin typeface="+mn-lt"/>
                <a:ea typeface="+mn-ea"/>
                <a:cs typeface="+mn-cs"/>
              </a:rPr>
              <a:t>Green - Subject</a:t>
            </a:r>
          </a:p>
          <a:p>
            <a:pPr rtl="0" fontAlgn="base"/>
            <a:r>
              <a:rPr lang="en-IN" sz="1200" b="0" i="0" u="none" strike="noStrike" kern="1200" dirty="0">
                <a:solidFill>
                  <a:schemeClr val="tx1"/>
                </a:solidFill>
                <a:latin typeface="+mn-lt"/>
                <a:ea typeface="+mn-ea"/>
                <a:cs typeface="+mn-cs"/>
              </a:rPr>
              <a:t>Blue – Verb</a:t>
            </a:r>
          </a:p>
          <a:p>
            <a:pPr rtl="0" fontAlgn="base"/>
            <a:r>
              <a:rPr lang="en-IN" sz="1200" b="0" i="0" u="none" strike="noStrike" kern="1200" dirty="0">
                <a:solidFill>
                  <a:schemeClr val="tx1"/>
                </a:solidFill>
                <a:latin typeface="+mn-lt"/>
                <a:ea typeface="+mn-ea"/>
                <a:cs typeface="+mn-cs"/>
              </a:rPr>
              <a:t>Orange - Object</a:t>
            </a:r>
          </a:p>
          <a:p>
            <a:pPr rtl="0"/>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a:t>
            </a:r>
          </a:p>
          <a:p>
            <a:pPr marL="228600" indent="-228600" rtl="0">
              <a:buAutoNum type="arabicPeriod"/>
            </a:pPr>
            <a:r>
              <a:rPr lang="en-IN" sz="1200" b="0" i="0" u="none" strike="noStrike" kern="1200" dirty="0">
                <a:solidFill>
                  <a:schemeClr val="tx1"/>
                </a:solidFill>
                <a:latin typeface="+mn-lt"/>
                <a:ea typeface="+mn-ea"/>
                <a:cs typeface="+mn-cs"/>
              </a:rPr>
              <a:t>Tree: https://www.hiclipart.com/free-transparent-background-png-clipart-ithyb/download</a:t>
            </a:r>
          </a:p>
        </p:txBody>
      </p:sp>
      <p:sp>
        <p:nvSpPr>
          <p:cNvPr id="4" name="Slide Number Placeholder 3"/>
          <p:cNvSpPr>
            <a:spLocks noGrp="1"/>
          </p:cNvSpPr>
          <p:nvPr>
            <p:ph type="sldNum" sz="quarter" idx="10"/>
          </p:nvPr>
        </p:nvSpPr>
        <p:spPr/>
        <p:txBody>
          <a:bodyPr/>
          <a:lstStyle/>
          <a:p>
            <a:fld id="{9FDD9F57-8124-4820-B21D-41E3E4B5EDC9}" type="slidenum">
              <a:rPr lang="en-IN" smtClean="0"/>
              <a:pPr/>
              <a:t>2</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fontAlgn="base"/>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&lt; Information for further reference or explanation &gt;</a:t>
            </a:r>
          </a:p>
          <a:p>
            <a:pPr rtl="0" fontAlgn="base"/>
            <a:r>
              <a:rPr lang="en-IN" sz="1200" b="0" i="0" u="none" strike="noStrike" kern="1200" dirty="0">
                <a:solidFill>
                  <a:schemeClr val="tx1"/>
                </a:solidFill>
                <a:latin typeface="+mn-lt"/>
                <a:ea typeface="+mn-ea"/>
                <a:cs typeface="+mn-cs"/>
              </a:rPr>
              <a:t>Green - Subject</a:t>
            </a:r>
          </a:p>
          <a:p>
            <a:pPr rtl="0" fontAlgn="base"/>
            <a:r>
              <a:rPr lang="en-IN" sz="1200" b="0" i="0" u="none" strike="noStrike" kern="1200" dirty="0">
                <a:solidFill>
                  <a:schemeClr val="tx1"/>
                </a:solidFill>
                <a:latin typeface="+mn-lt"/>
                <a:ea typeface="+mn-ea"/>
                <a:cs typeface="+mn-cs"/>
              </a:rPr>
              <a:t>Blue – Verb</a:t>
            </a:r>
          </a:p>
          <a:p>
            <a:pPr rtl="0" fontAlgn="base"/>
            <a:r>
              <a:rPr lang="en-IN" sz="1200" b="0" i="0" u="none" strike="noStrike" kern="1200" dirty="0">
                <a:solidFill>
                  <a:schemeClr val="tx1"/>
                </a:solidFill>
                <a:latin typeface="+mn-lt"/>
                <a:ea typeface="+mn-ea"/>
                <a:cs typeface="+mn-cs"/>
              </a:rPr>
              <a:t>Orange </a:t>
            </a:r>
            <a:r>
              <a:rPr lang="en-IN" sz="1200" b="0" i="0" u="none" strike="noStrike" kern="1200">
                <a:solidFill>
                  <a:schemeClr val="tx1"/>
                </a:solidFill>
                <a:latin typeface="+mn-lt"/>
                <a:ea typeface="+mn-ea"/>
                <a:cs typeface="+mn-cs"/>
              </a:rPr>
              <a:t>- Object</a:t>
            </a:r>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a:t>
            </a:r>
          </a:p>
          <a:p>
            <a:pPr marL="228600" indent="-228600" rtl="0">
              <a:buAutoNum type="arabicPeriod"/>
            </a:pPr>
            <a:r>
              <a:rPr lang="en-IN" sz="1200" b="0" i="0" u="none" strike="noStrike" kern="1200" dirty="0">
                <a:solidFill>
                  <a:schemeClr val="tx1"/>
                </a:solidFill>
                <a:latin typeface="+mn-lt"/>
                <a:ea typeface="+mn-ea"/>
                <a:cs typeface="+mn-cs"/>
              </a:rPr>
              <a:t>Tree: https://www.hiclipart.com/free-transparent-background-png-clipart-ithyb/download</a:t>
            </a:r>
          </a:p>
          <a:p>
            <a:pPr marL="228600" indent="-228600" rtl="0">
              <a:buAutoNum type="arabicPeriod"/>
            </a:pPr>
            <a:r>
              <a:rPr lang="en-IN" sz="1200" b="0" i="0" u="none" strike="noStrike" kern="1200" dirty="0">
                <a:solidFill>
                  <a:schemeClr val="tx1"/>
                </a:solidFill>
                <a:latin typeface="+mn-lt"/>
                <a:ea typeface="+mn-ea"/>
                <a:cs typeface="+mn-cs"/>
              </a:rPr>
              <a:t>Tiger: https://pixabay.com/photos/tiger-feline-stripes-big-cat-1868911/</a:t>
            </a:r>
          </a:p>
          <a:p>
            <a:pPr marL="228600" indent="-228600" rtl="0">
              <a:buAutoNum type="arabicPeriod"/>
            </a:pPr>
            <a:r>
              <a:rPr lang="en-IN" sz="1200" b="0" i="0" u="none" strike="noStrike" kern="1200" dirty="0">
                <a:solidFill>
                  <a:schemeClr val="tx1"/>
                </a:solidFill>
                <a:latin typeface="+mn-lt"/>
                <a:ea typeface="+mn-ea"/>
                <a:cs typeface="+mn-cs"/>
              </a:rPr>
              <a:t>Bird: https://pixabay.com/photos/macaw-bird-animal-parrot-410144/</a:t>
            </a:r>
          </a:p>
          <a:p>
            <a:pPr marL="228600" indent="-228600" rtl="0">
              <a:buAutoNum type="arabicPeriod"/>
            </a:pPr>
            <a:r>
              <a:rPr lang="en-IN" sz="1200" b="0" i="0" u="none" strike="noStrike" kern="1200" dirty="0">
                <a:solidFill>
                  <a:schemeClr val="tx1"/>
                </a:solidFill>
                <a:latin typeface="+mn-lt"/>
                <a:ea typeface="+mn-ea"/>
                <a:cs typeface="+mn-cs"/>
              </a:rPr>
              <a:t>Ladybird: https://pixabay.com/vectors/ladybug-beetle-insect-156624/</a:t>
            </a:r>
          </a:p>
          <a:p>
            <a:pPr marL="228600" indent="-228600" rtl="0">
              <a:buAutoNum type="arabicPeriod"/>
            </a:pPr>
            <a:r>
              <a:rPr lang="en-IN" sz="1200" b="0" i="0" u="none" strike="noStrike" kern="1200" dirty="0">
                <a:solidFill>
                  <a:schemeClr val="tx1"/>
                </a:solidFill>
                <a:latin typeface="+mn-lt"/>
                <a:ea typeface="+mn-ea"/>
                <a:cs typeface="+mn-cs"/>
              </a:rPr>
              <a:t>Butterfly: https://pixabay.com/vectors/animal-butterfly-chromatic-flying-2027356/</a:t>
            </a:r>
          </a:p>
          <a:p>
            <a:pPr marL="228600" indent="-228600" rtl="0">
              <a:buAutoNum type="arabicPeriod"/>
            </a:pPr>
            <a:r>
              <a:rPr lang="en-IN" sz="1200" b="0" i="0" u="none" strike="noStrike" kern="1200" dirty="0">
                <a:solidFill>
                  <a:schemeClr val="tx1"/>
                </a:solidFill>
                <a:latin typeface="+mn-lt"/>
                <a:ea typeface="+mn-ea"/>
                <a:cs typeface="+mn-cs"/>
              </a:rPr>
              <a:t>Butterfly Blue: https://pixabay.com/vectors/animal-butterfly-chromatic-colorful-1769728/</a:t>
            </a:r>
          </a:p>
        </p:txBody>
      </p:sp>
      <p:sp>
        <p:nvSpPr>
          <p:cNvPr id="4" name="Slide Number Placeholder 3"/>
          <p:cNvSpPr>
            <a:spLocks noGrp="1"/>
          </p:cNvSpPr>
          <p:nvPr>
            <p:ph type="sldNum" sz="quarter" idx="10"/>
          </p:nvPr>
        </p:nvSpPr>
        <p:spPr/>
        <p:txBody>
          <a:bodyPr/>
          <a:lstStyle/>
          <a:p>
            <a:fld id="{9FDD9F57-8124-4820-B21D-41E3E4B5EDC9}" type="slidenum">
              <a:rPr lang="en-IN" smtClean="0"/>
              <a:pPr/>
              <a:t>3</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fontAlgn="base"/>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a:t>
            </a:r>
          </a:p>
          <a:p>
            <a:pPr rtl="0" fontAlgn="base"/>
            <a:r>
              <a:rPr lang="en-IN" sz="1200" b="0" i="0" u="none" strike="noStrike" kern="1200" dirty="0">
                <a:solidFill>
                  <a:schemeClr val="tx1"/>
                </a:solidFill>
                <a:latin typeface="+mn-lt"/>
                <a:ea typeface="+mn-ea"/>
                <a:cs typeface="+mn-cs"/>
              </a:rPr>
              <a:t>Green - Subject</a:t>
            </a:r>
          </a:p>
          <a:p>
            <a:pPr rtl="0" fontAlgn="base"/>
            <a:r>
              <a:rPr lang="en-IN" sz="1200" b="0" i="0" u="none" strike="noStrike" kern="1200" dirty="0">
                <a:solidFill>
                  <a:schemeClr val="tx1"/>
                </a:solidFill>
                <a:latin typeface="+mn-lt"/>
                <a:ea typeface="+mn-ea"/>
                <a:cs typeface="+mn-cs"/>
              </a:rPr>
              <a:t>Blue – Verb</a:t>
            </a:r>
          </a:p>
          <a:p>
            <a:pPr rtl="0" fontAlgn="base"/>
            <a:r>
              <a:rPr lang="en-IN" sz="1200" b="0" i="0" u="none" strike="noStrike" kern="1200" dirty="0">
                <a:solidFill>
                  <a:schemeClr val="tx1"/>
                </a:solidFill>
                <a:latin typeface="+mn-lt"/>
                <a:ea typeface="+mn-ea"/>
                <a:cs typeface="+mn-cs"/>
              </a:rPr>
              <a:t>Orange - Object</a:t>
            </a:r>
          </a:p>
          <a:p>
            <a:pPr rtl="0" fontAlgn="base"/>
            <a:endParaRPr lang="en-IN" sz="1200" b="0" i="0" u="none" strike="noStrike" kern="1200" dirty="0">
              <a:solidFill>
                <a:schemeClr val="tx1"/>
              </a:solidFill>
              <a:latin typeface="+mn-lt"/>
              <a:ea typeface="+mn-ea"/>
              <a:cs typeface="+mn-cs"/>
            </a:endParaRPr>
          </a:p>
          <a:p>
            <a:pPr rtl="0" fontAlgn="base"/>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a:t>
            </a:r>
          </a:p>
          <a:p>
            <a:pPr marL="228600" indent="-228600" rtl="0">
              <a:buAutoNum type="arabicPeriod"/>
            </a:pPr>
            <a:r>
              <a:rPr lang="en-IN" sz="1200" b="0" i="0" u="none" strike="noStrike" kern="1200" baseline="0" dirty="0">
                <a:solidFill>
                  <a:schemeClr val="tx1"/>
                </a:solidFill>
                <a:latin typeface="+mn-lt"/>
                <a:ea typeface="+mn-ea"/>
                <a:cs typeface="+mn-cs"/>
              </a:rPr>
              <a:t>Flowers: https://pixabay.com/photos/almond-tree-blossoms-almond-blossom-1982539/</a:t>
            </a:r>
          </a:p>
          <a:p>
            <a:pPr marL="228600" indent="-228600" rtl="0">
              <a:buAutoNum type="arabicPeriod"/>
            </a:pPr>
            <a:r>
              <a:rPr lang="en-IN" sz="1200" b="0" i="0" u="none" strike="noStrike" kern="1200" baseline="0" dirty="0">
                <a:solidFill>
                  <a:schemeClr val="tx1"/>
                </a:solidFill>
                <a:latin typeface="+mn-lt"/>
                <a:ea typeface="+mn-ea"/>
                <a:cs typeface="+mn-cs"/>
              </a:rPr>
              <a:t>Tree: https://www.hiclipart.com/free-transparent-background-png-clipart-jrlxq/download</a:t>
            </a:r>
            <a:endParaRPr lang="en-IN" sz="1200" b="0" i="0" u="none" strike="noStrike"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DD9F57-8124-4820-B21D-41E3E4B5EDC9}" type="slidenum">
              <a:rPr lang="en-IN" smtClean="0"/>
              <a:pPr/>
              <a:t>4</a:t>
            </a:fld>
            <a:endParaRPr lang="en-I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fontAlgn="base"/>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a:t>
            </a:r>
          </a:p>
          <a:p>
            <a:pPr rtl="0" fontAlgn="base"/>
            <a:r>
              <a:rPr lang="en-IN" sz="1200" b="0" i="0" u="none" strike="noStrike" kern="1200" dirty="0">
                <a:solidFill>
                  <a:schemeClr val="tx1"/>
                </a:solidFill>
                <a:latin typeface="+mn-lt"/>
                <a:ea typeface="+mn-ea"/>
                <a:cs typeface="+mn-cs"/>
              </a:rPr>
              <a:t>Green - Subject</a:t>
            </a:r>
          </a:p>
          <a:p>
            <a:pPr rtl="0" fontAlgn="base"/>
            <a:r>
              <a:rPr lang="en-IN" sz="1200" b="0" i="0" u="none" strike="noStrike" kern="1200" dirty="0">
                <a:solidFill>
                  <a:schemeClr val="tx1"/>
                </a:solidFill>
                <a:latin typeface="+mn-lt"/>
                <a:ea typeface="+mn-ea"/>
                <a:cs typeface="+mn-cs"/>
              </a:rPr>
              <a:t>Blue – Verb</a:t>
            </a:r>
          </a:p>
          <a:p>
            <a:pPr rtl="0" fontAlgn="base"/>
            <a:r>
              <a:rPr lang="en-IN" sz="1200" b="0" i="0" u="none" strike="noStrike" kern="1200" dirty="0">
                <a:solidFill>
                  <a:schemeClr val="tx1"/>
                </a:solidFill>
                <a:latin typeface="+mn-lt"/>
                <a:ea typeface="+mn-ea"/>
                <a:cs typeface="+mn-cs"/>
              </a:rPr>
              <a:t>Orange - Object</a:t>
            </a:r>
          </a:p>
          <a:p>
            <a:pPr rtl="0" fontAlgn="base"/>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a:t>
            </a:r>
          </a:p>
          <a:p>
            <a:pPr marL="228600" indent="-228600" rtl="0">
              <a:buAutoNum type="arabicPeriod"/>
            </a:pPr>
            <a:r>
              <a:rPr lang="en-IN" sz="1200" b="0" i="0" u="none" strike="noStrike" kern="1200" baseline="0" dirty="0">
                <a:solidFill>
                  <a:schemeClr val="tx1"/>
                </a:solidFill>
                <a:latin typeface="+mn-lt"/>
                <a:ea typeface="+mn-ea"/>
                <a:cs typeface="+mn-cs"/>
              </a:rPr>
              <a:t>Firewood: https://www.hiclipart.com/free-transparent-background-png-clipart-irovi</a:t>
            </a:r>
          </a:p>
          <a:p>
            <a:pPr marL="228600" indent="-228600" rtl="0">
              <a:buAutoNum type="arabicPeriod"/>
            </a:pPr>
            <a:r>
              <a:rPr lang="en-IN" sz="1200" b="0" i="0" u="none" strike="noStrike" kern="1200" baseline="0" dirty="0">
                <a:solidFill>
                  <a:schemeClr val="tx1"/>
                </a:solidFill>
                <a:latin typeface="+mn-lt"/>
                <a:ea typeface="+mn-ea"/>
                <a:cs typeface="+mn-cs"/>
              </a:rPr>
              <a:t>Medicines: https://www.hiclipart.com/free-transparent-background-png-clipart-nctsh</a:t>
            </a:r>
          </a:p>
          <a:p>
            <a:pPr marL="228600" indent="-228600" rtl="0">
              <a:buAutoNum type="arabicPeriod"/>
            </a:pPr>
            <a:r>
              <a:rPr lang="en-IN" sz="1200" b="0" i="0" u="none" strike="noStrike" kern="1200" baseline="0" dirty="0">
                <a:solidFill>
                  <a:schemeClr val="tx1"/>
                </a:solidFill>
                <a:latin typeface="+mn-lt"/>
                <a:ea typeface="+mn-ea"/>
                <a:cs typeface="+mn-cs"/>
              </a:rPr>
              <a:t>Paper: https://pixabay.com/photos/forest-trees-pine-nature-landscape-4335520/</a:t>
            </a:r>
            <a:endParaRPr lang="en-IN" sz="1200" b="0" i="0" u="none" strike="noStrike"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DD9F57-8124-4820-B21D-41E3E4B5EDC9}" type="slidenum">
              <a:rPr lang="en-IN" smtClean="0"/>
              <a:pPr/>
              <a:t>5</a:t>
            </a:fld>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fontAlgn="base"/>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a:t>
            </a:r>
          </a:p>
          <a:p>
            <a:pPr rtl="0" fontAlgn="base"/>
            <a:r>
              <a:rPr lang="en-IN" sz="1200" b="0" i="0" u="none" strike="noStrike" kern="1200" dirty="0">
                <a:solidFill>
                  <a:schemeClr val="tx1"/>
                </a:solidFill>
                <a:latin typeface="+mn-lt"/>
                <a:ea typeface="+mn-ea"/>
                <a:cs typeface="+mn-cs"/>
              </a:rPr>
              <a:t>Green - Subject</a:t>
            </a:r>
          </a:p>
          <a:p>
            <a:pPr rtl="0" fontAlgn="base"/>
            <a:r>
              <a:rPr lang="en-IN" sz="1200" b="0" i="0" u="none" strike="noStrike" kern="1200" dirty="0">
                <a:solidFill>
                  <a:schemeClr val="tx1"/>
                </a:solidFill>
                <a:latin typeface="+mn-lt"/>
                <a:ea typeface="+mn-ea"/>
                <a:cs typeface="+mn-cs"/>
              </a:rPr>
              <a:t>Blue – Verb</a:t>
            </a:r>
          </a:p>
          <a:p>
            <a:pPr rtl="0" fontAlgn="base"/>
            <a:r>
              <a:rPr lang="en-IN" sz="1200" b="0" i="0" u="none" strike="noStrike" kern="1200" dirty="0">
                <a:solidFill>
                  <a:schemeClr val="tx1"/>
                </a:solidFill>
                <a:latin typeface="+mn-lt"/>
                <a:ea typeface="+mn-ea"/>
                <a:cs typeface="+mn-cs"/>
              </a:rPr>
              <a:t>Orange - Object</a:t>
            </a:r>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a:t>
            </a:r>
          </a:p>
          <a:p>
            <a:pPr marL="228600" indent="-228600" rtl="0">
              <a:buAutoNum type="arabicPeriod"/>
            </a:pPr>
            <a:r>
              <a:rPr lang="en-IN" sz="1200" b="0" i="0" u="none" strike="noStrike" kern="1200" dirty="0">
                <a:solidFill>
                  <a:schemeClr val="tx1"/>
                </a:solidFill>
                <a:latin typeface="+mn-lt"/>
                <a:ea typeface="+mn-ea"/>
                <a:cs typeface="+mn-cs"/>
              </a:rPr>
              <a:t>Tree: https://www.hiclipart.com/free-transparent-background-png-clipart-ithyb/download</a:t>
            </a:r>
          </a:p>
          <a:p>
            <a:pPr marL="228600" indent="-228600" rtl="0">
              <a:buAutoNum type="arabicPeriod"/>
            </a:pPr>
            <a:r>
              <a:rPr lang="en-IN" sz="1200" b="0" i="0" u="none" strike="noStrike" kern="1200" dirty="0">
                <a:solidFill>
                  <a:schemeClr val="tx1"/>
                </a:solidFill>
                <a:latin typeface="+mn-lt"/>
                <a:ea typeface="+mn-ea"/>
                <a:cs typeface="+mn-cs"/>
              </a:rPr>
              <a:t>Cloud: https://www.hiclipart.com/free-transparent-background-png-clipart-mzluh/download</a:t>
            </a:r>
          </a:p>
        </p:txBody>
      </p:sp>
      <p:sp>
        <p:nvSpPr>
          <p:cNvPr id="4" name="Slide Number Placeholder 3"/>
          <p:cNvSpPr>
            <a:spLocks noGrp="1"/>
          </p:cNvSpPr>
          <p:nvPr>
            <p:ph type="sldNum" sz="quarter" idx="10"/>
          </p:nvPr>
        </p:nvSpPr>
        <p:spPr/>
        <p:txBody>
          <a:bodyPr/>
          <a:lstStyle/>
          <a:p>
            <a:fld id="{9FDD9F57-8124-4820-B21D-41E3E4B5EDC9}" type="slidenum">
              <a:rPr lang="en-IN" smtClean="0"/>
              <a:pPr/>
              <a:t>6</a:t>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fontAlgn="base"/>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a:t>
            </a:r>
          </a:p>
          <a:p>
            <a:pPr rtl="0" fontAlgn="base"/>
            <a:r>
              <a:rPr lang="en-IN" sz="1200" b="0" i="0" u="none" strike="noStrike" kern="1200" dirty="0">
                <a:solidFill>
                  <a:schemeClr val="tx1"/>
                </a:solidFill>
                <a:latin typeface="+mn-lt"/>
                <a:ea typeface="+mn-ea"/>
                <a:cs typeface="+mn-cs"/>
              </a:rPr>
              <a:t>Green - Subject</a:t>
            </a:r>
          </a:p>
          <a:p>
            <a:pPr rtl="0" fontAlgn="base"/>
            <a:r>
              <a:rPr lang="en-IN" sz="1200" b="0" i="0" u="none" strike="noStrike" kern="1200" dirty="0">
                <a:solidFill>
                  <a:schemeClr val="tx1"/>
                </a:solidFill>
                <a:latin typeface="+mn-lt"/>
                <a:ea typeface="+mn-ea"/>
                <a:cs typeface="+mn-cs"/>
              </a:rPr>
              <a:t>Blue – Verb</a:t>
            </a:r>
          </a:p>
          <a:p>
            <a:pPr rtl="0" fontAlgn="base"/>
            <a:r>
              <a:rPr lang="en-IN" sz="1200" b="0" i="0" u="none" strike="noStrike" kern="1200" dirty="0">
                <a:solidFill>
                  <a:schemeClr val="tx1"/>
                </a:solidFill>
                <a:latin typeface="+mn-lt"/>
                <a:ea typeface="+mn-ea"/>
                <a:cs typeface="+mn-cs"/>
              </a:rPr>
              <a:t>Orange - Object</a:t>
            </a:r>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a:t>
            </a:r>
          </a:p>
          <a:p>
            <a:pPr marL="228600" indent="-228600" rtl="0">
              <a:buAutoNum type="arabicPeriod"/>
            </a:pPr>
            <a:r>
              <a:rPr lang="en-IN" sz="1200" b="0" i="0" u="none" strike="noStrike" kern="1200" dirty="0">
                <a:solidFill>
                  <a:schemeClr val="tx1"/>
                </a:solidFill>
                <a:latin typeface="+mn-lt"/>
                <a:ea typeface="+mn-ea"/>
                <a:cs typeface="+mn-cs"/>
              </a:rPr>
              <a:t>Tree floods:</a:t>
            </a:r>
            <a:r>
              <a:rPr lang="en-IN" sz="1200" b="0" i="0" u="none" strike="noStrike" kern="1200" baseline="0" dirty="0">
                <a:solidFill>
                  <a:schemeClr val="tx1"/>
                </a:solidFill>
                <a:latin typeface="+mn-lt"/>
                <a:ea typeface="+mn-ea"/>
                <a:cs typeface="+mn-cs"/>
              </a:rPr>
              <a:t> https://pixabay.com/photos/flood-flooded-floods-underwater-3067060/</a:t>
            </a:r>
            <a:endParaRPr lang="en-IN" sz="1200" b="0" i="0" u="none" strike="noStrike"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DD9F57-8124-4820-B21D-41E3E4B5EDC9}" type="slidenum">
              <a:rPr lang="en-IN" smtClean="0"/>
              <a:pPr/>
              <a:t>7</a:t>
            </a:fld>
            <a:endParaRPr lang="en-I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fontAlgn="base"/>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a:t>
            </a:r>
          </a:p>
          <a:p>
            <a:pPr rtl="0" fontAlgn="base"/>
            <a:r>
              <a:rPr lang="en-IN" sz="1200" b="0" i="0" u="none" strike="noStrike" kern="1200" dirty="0">
                <a:solidFill>
                  <a:schemeClr val="tx1"/>
                </a:solidFill>
                <a:latin typeface="+mn-lt"/>
                <a:ea typeface="+mn-ea"/>
                <a:cs typeface="+mn-cs"/>
              </a:rPr>
              <a:t>Green - Subject</a:t>
            </a:r>
          </a:p>
          <a:p>
            <a:pPr rtl="0" fontAlgn="base"/>
            <a:r>
              <a:rPr lang="en-IN" sz="1200" b="0" i="0" u="none" strike="noStrike" kern="1200" dirty="0">
                <a:solidFill>
                  <a:schemeClr val="tx1"/>
                </a:solidFill>
                <a:latin typeface="+mn-lt"/>
                <a:ea typeface="+mn-ea"/>
                <a:cs typeface="+mn-cs"/>
              </a:rPr>
              <a:t>Blue – Verb</a:t>
            </a:r>
          </a:p>
          <a:p>
            <a:pPr rtl="0" fontAlgn="base"/>
            <a:r>
              <a:rPr lang="en-IN" sz="1200" b="0" i="0" u="none" strike="noStrike" kern="1200" dirty="0">
                <a:solidFill>
                  <a:schemeClr val="tx1"/>
                </a:solidFill>
                <a:latin typeface="+mn-lt"/>
                <a:ea typeface="+mn-ea"/>
                <a:cs typeface="+mn-cs"/>
              </a:rPr>
              <a:t>Orange - Object</a:t>
            </a:r>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a:t>
            </a:r>
          </a:p>
          <a:p>
            <a:pPr marL="228600" indent="-228600" rtl="0">
              <a:buAutoNum type="arabicPeriod"/>
            </a:pPr>
            <a:r>
              <a:rPr lang="en-IN" sz="1200" b="0" i="0" u="none" strike="noStrike" kern="1200" dirty="0">
                <a:solidFill>
                  <a:schemeClr val="tx1"/>
                </a:solidFill>
                <a:latin typeface="+mn-lt"/>
                <a:ea typeface="+mn-ea"/>
                <a:cs typeface="+mn-cs"/>
              </a:rPr>
              <a:t>Tree: https://www.hiclipart.com/free-transparent-background-png-clipart-ithyb/download</a:t>
            </a:r>
          </a:p>
          <a:p>
            <a:pPr marL="228600" indent="-228600" rtl="0">
              <a:buAutoNum type="arabicPeriod"/>
            </a:pPr>
            <a:r>
              <a:rPr lang="en-IN" sz="1200" b="0" i="0" u="none" strike="noStrike" kern="1200" dirty="0">
                <a:solidFill>
                  <a:schemeClr val="tx1"/>
                </a:solidFill>
                <a:latin typeface="+mn-lt"/>
                <a:ea typeface="+mn-ea"/>
                <a:cs typeface="+mn-cs"/>
              </a:rPr>
              <a:t>Smoke: https://pixabay.com/photos/power-station-chimneys-factory-smog-6579092/ </a:t>
            </a:r>
          </a:p>
        </p:txBody>
      </p:sp>
      <p:sp>
        <p:nvSpPr>
          <p:cNvPr id="4" name="Slide Number Placeholder 3"/>
          <p:cNvSpPr>
            <a:spLocks noGrp="1"/>
          </p:cNvSpPr>
          <p:nvPr>
            <p:ph type="sldNum" sz="quarter" idx="10"/>
          </p:nvPr>
        </p:nvSpPr>
        <p:spPr/>
        <p:txBody>
          <a:bodyPr/>
          <a:lstStyle/>
          <a:p>
            <a:fld id="{9FDD9F57-8124-4820-B21D-41E3E4B5EDC9}" type="slidenum">
              <a:rPr lang="en-IN" smtClean="0"/>
              <a:pPr/>
              <a:t>8</a:t>
            </a:fld>
            <a:endParaRPr lang="en-I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&lt; Information for further reference or explanation &gt;</a:t>
            </a:r>
            <a:endParaRPr lang="en-IN" b="0" dirty="0"/>
          </a:p>
          <a:p>
            <a:pPr rtl="0"/>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&lt;Please</a:t>
            </a:r>
            <a:r>
              <a:rPr lang="en-IN" sz="1200" b="0" i="0" u="none" strike="noStrike" kern="1200" baseline="0" dirty="0">
                <a:solidFill>
                  <a:schemeClr val="tx1"/>
                </a:solidFill>
                <a:latin typeface="+mn-lt"/>
                <a:ea typeface="+mn-ea"/>
                <a:cs typeface="+mn-cs"/>
              </a:rPr>
              <a:t> provide source URL where we find the image and the license agreement&gt; </a:t>
            </a:r>
            <a:endParaRPr lang="en-IN" b="0" dirty="0"/>
          </a:p>
          <a:p>
            <a:endParaRPr lang="en-IN" dirty="0"/>
          </a:p>
        </p:txBody>
      </p:sp>
      <p:sp>
        <p:nvSpPr>
          <p:cNvPr id="4" name="Slide Number Placeholder 3"/>
          <p:cNvSpPr>
            <a:spLocks noGrp="1"/>
          </p:cNvSpPr>
          <p:nvPr>
            <p:ph type="sldNum" sz="quarter" idx="10"/>
          </p:nvPr>
        </p:nvSpPr>
        <p:spPr/>
        <p:txBody>
          <a:bodyPr/>
          <a:lstStyle/>
          <a:p>
            <a:fld id="{9FDD9F57-8124-4820-B21D-41E3E4B5EDC9}" type="slidenum">
              <a:rPr lang="en-IN" smtClean="0"/>
              <a:pPr/>
              <a:t>9</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risathyasaividyavahini.org/"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risathyasaividyavahini.org/"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risathyasaividyavahini.org/"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26533" y="890666"/>
            <a:ext cx="9718104" cy="1615170"/>
          </a:xfrm>
          <a:prstGeom prst="rect">
            <a:avLst/>
          </a:prstGeom>
        </p:spPr>
        <p:txBody>
          <a:bodyPr anchor="ctr">
            <a:noAutofit/>
          </a:bodyPr>
          <a:lstStyle>
            <a:lvl1pPr>
              <a:defRPr sz="5400"/>
            </a:lvl1pPr>
          </a:lstStyle>
          <a:p>
            <a:r>
              <a:rPr lang="en-US" dirty="0"/>
              <a:t>Click to add Asset Title</a:t>
            </a:r>
            <a:br>
              <a:rPr lang="en-US" dirty="0"/>
            </a:br>
            <a:r>
              <a:rPr lang="en-US" dirty="0"/>
              <a:t>(Size 54)</a:t>
            </a:r>
            <a:endParaRPr lang="en-IN" dirty="0"/>
          </a:p>
        </p:txBody>
      </p:sp>
      <p:sp>
        <p:nvSpPr>
          <p:cNvPr id="3" name="Subtitle 2"/>
          <p:cNvSpPr>
            <a:spLocks noGrp="1"/>
          </p:cNvSpPr>
          <p:nvPr>
            <p:ph type="subTitle" idx="1" hasCustomPrompt="1"/>
          </p:nvPr>
        </p:nvSpPr>
        <p:spPr>
          <a:xfrm>
            <a:off x="1703512" y="2933144"/>
            <a:ext cx="8534400" cy="1752600"/>
          </a:xfrm>
          <a:prstGeom prst="rect">
            <a:avLst/>
          </a:prstGeom>
        </p:spPr>
        <p:txBody>
          <a:bodyPr anchor="ctr"/>
          <a:lstStyle>
            <a:lvl1pPr marL="0" indent="0" algn="ctr">
              <a:buNone/>
              <a:defRPr lang="en-US" smtClean="0"/>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 (Size 32)</a:t>
            </a:r>
          </a:p>
        </p:txBody>
      </p:sp>
      <p:sp>
        <p:nvSpPr>
          <p:cNvPr id="8" name="Google Shape;11;p4">
            <a:hlinkClick r:id="rId2"/>
          </p:cNvPr>
          <p:cNvSpPr/>
          <p:nvPr userDrawn="1"/>
        </p:nvSpPr>
        <p:spPr>
          <a:xfrm>
            <a:off x="-406400" y="6488116"/>
            <a:ext cx="368300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1100" b="1" i="0" u="none" strike="noStrike" cap="none">
                <a:solidFill>
                  <a:srgbClr val="0000CC"/>
                </a:solidFill>
                <a:latin typeface="Calibri"/>
                <a:ea typeface="Calibri"/>
                <a:cs typeface="Calibri"/>
                <a:sym typeface="Calibri"/>
              </a:rPr>
              <a:t>©www.srisathyasaividyavahini.org</a:t>
            </a:r>
            <a:endParaRPr sz="1100" b="1" i="0" u="none" strike="noStrike" cap="none">
              <a:solidFill>
                <a:srgbClr val="0000CC"/>
              </a:solidFill>
              <a:latin typeface="Calibri"/>
              <a:ea typeface="Calibri"/>
              <a:cs typeface="Calibri"/>
              <a:sym typeface="Calibri"/>
            </a:endParaRPr>
          </a:p>
        </p:txBody>
      </p:sp>
      <p:sp>
        <p:nvSpPr>
          <p:cNvPr id="18" name="Google Shape;23;p5"/>
          <p:cNvSpPr/>
          <p:nvPr userDrawn="1"/>
        </p:nvSpPr>
        <p:spPr>
          <a:xfrm>
            <a:off x="7635688" y="6509319"/>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08482B"/>
                </a:solidFill>
                <a:latin typeface="Calibri"/>
                <a:ea typeface="Calibri"/>
                <a:cs typeface="Calibri"/>
                <a:sym typeface="Calibri"/>
              </a:rPr>
              <a:t>Integral Education</a:t>
            </a:r>
            <a:r>
              <a:rPr lang="en-US" sz="1400" b="0" i="0" u="none" strike="noStrike" cap="none">
                <a:solidFill>
                  <a:srgbClr val="08482B"/>
                </a:solidFill>
                <a:latin typeface="Calibri"/>
                <a:ea typeface="Calibri"/>
                <a:cs typeface="Calibri"/>
                <a:sym typeface="Calibri"/>
              </a:rPr>
              <a:t> </a:t>
            </a:r>
            <a:r>
              <a:rPr lang="en-US" sz="1400" b="1" i="0" u="none" strike="noStrike" cap="none">
                <a:solidFill>
                  <a:srgbClr val="002060"/>
                </a:solidFill>
                <a:latin typeface="Calibri"/>
                <a:ea typeface="Calibri"/>
                <a:cs typeface="Calibri"/>
                <a:sym typeface="Calibri"/>
              </a:rPr>
              <a:t>FOR  </a:t>
            </a:r>
            <a:r>
              <a:rPr lang="en-US" sz="1400" b="1" i="0" u="none" strike="noStrike" cap="none">
                <a:solidFill>
                  <a:srgbClr val="C00000"/>
                </a:solidFill>
                <a:latin typeface="Calibri"/>
                <a:ea typeface="Calibri"/>
                <a:cs typeface="Calibri"/>
                <a:sym typeface="Calibri"/>
              </a:rPr>
              <a:t>ALL, </a:t>
            </a:r>
            <a:r>
              <a:rPr lang="en-US" sz="1400" b="1" i="0" u="none" strike="noStrike" cap="none">
                <a:solidFill>
                  <a:srgbClr val="002060"/>
                </a:solidFill>
                <a:latin typeface="Calibri"/>
                <a:ea typeface="Calibri"/>
                <a:cs typeface="Calibri"/>
                <a:sym typeface="Calibri"/>
              </a:rPr>
              <a:t>BY</a:t>
            </a:r>
            <a:r>
              <a:rPr lang="en-US" sz="1400" b="1" i="0" u="none" strike="noStrike" cap="none">
                <a:solidFill>
                  <a:srgbClr val="C00000"/>
                </a:solidFill>
                <a:latin typeface="Calibri"/>
                <a:ea typeface="Calibri"/>
                <a:cs typeface="Calibri"/>
                <a:sym typeface="Calibri"/>
              </a:rPr>
              <a:t> ALL</a:t>
            </a:r>
            <a:endParaRPr sz="1800"/>
          </a:p>
        </p:txBody>
      </p:sp>
      <p:pic>
        <p:nvPicPr>
          <p:cNvPr id="5" name="Picture 4" descr="A picture containing text, clock&#10;&#10;Description automatically generated">
            <a:extLst>
              <a:ext uri="{FF2B5EF4-FFF2-40B4-BE49-F238E27FC236}">
                <a16:creationId xmlns:a16="http://schemas.microsoft.com/office/drawing/2014/main" id="{973F3153-D2E2-4CB5-92E1-0FDE2E66A4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336" y="85825"/>
            <a:ext cx="902286" cy="957155"/>
          </a:xfrm>
          <a:prstGeom prst="rect">
            <a:avLst/>
          </a:prstGeom>
        </p:spPr>
      </p:pic>
      <p:pic>
        <p:nvPicPr>
          <p:cNvPr id="20" name="Picture 19" descr="Calendar&#10;&#10;Description automatically generated with low confidence">
            <a:extLst>
              <a:ext uri="{FF2B5EF4-FFF2-40B4-BE49-F238E27FC236}">
                <a16:creationId xmlns:a16="http://schemas.microsoft.com/office/drawing/2014/main" id="{6EBBC086-E00A-4962-9292-B0040BE00F6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39694" y="104115"/>
            <a:ext cx="963251" cy="938865"/>
          </a:xfrm>
          <a:prstGeom prst="rect">
            <a:avLst/>
          </a:prstGeom>
        </p:spPr>
      </p:pic>
      <p:pic>
        <p:nvPicPr>
          <p:cNvPr id="22" name="Picture 21" descr="Graphical user interface&#10;&#10;Description automatically generated">
            <a:extLst>
              <a:ext uri="{FF2B5EF4-FFF2-40B4-BE49-F238E27FC236}">
                <a16:creationId xmlns:a16="http://schemas.microsoft.com/office/drawing/2014/main" id="{05DA5C60-62E1-4C74-BD39-4D382ABD82F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17985" y="5854048"/>
            <a:ext cx="914479" cy="914479"/>
          </a:xfrm>
          <a:prstGeom prst="rect">
            <a:avLst/>
          </a:prstGeom>
        </p:spPr>
      </p:pic>
      <p:sp>
        <p:nvSpPr>
          <p:cNvPr id="10" name="TextBox 9">
            <a:extLst>
              <a:ext uri="{FF2B5EF4-FFF2-40B4-BE49-F238E27FC236}">
                <a16:creationId xmlns:a16="http://schemas.microsoft.com/office/drawing/2014/main" id="{5C30149E-B435-4079-A99C-F6BCE4B5BC91}"/>
              </a:ext>
            </a:extLst>
          </p:cNvPr>
          <p:cNvSpPr txBox="1"/>
          <p:nvPr userDrawn="1"/>
        </p:nvSpPr>
        <p:spPr>
          <a:xfrm>
            <a:off x="1550132" y="5293602"/>
            <a:ext cx="9091736" cy="1215717"/>
          </a:xfrm>
          <a:prstGeom prst="rect">
            <a:avLst/>
          </a:prstGeom>
          <a:noFill/>
          <a:ln>
            <a:solidFill>
              <a:schemeClr val="tx1"/>
            </a:solidFill>
          </a:ln>
        </p:spPr>
        <p:txBody>
          <a:bodyPr wrap="square">
            <a:spAutoFit/>
          </a:bodyPr>
          <a:lstStyle/>
          <a:p>
            <a:pPr algn="ctr">
              <a:spcAft>
                <a:spcPts val="600"/>
              </a:spcAft>
            </a:pPr>
            <a:r>
              <a:rPr lang="en-US" sz="800" u="sng" dirty="0">
                <a:solidFill>
                  <a:schemeClr val="tx1"/>
                </a:solidFill>
              </a:rPr>
              <a:t>COPYRIGHT NOTICE</a:t>
            </a:r>
            <a:endParaRPr lang="en-US" sz="800" dirty="0">
              <a:solidFill>
                <a:schemeClr val="tx1"/>
              </a:solidFill>
            </a:endParaRPr>
          </a:p>
          <a:p>
            <a:pPr algn="ctr">
              <a:spcAft>
                <a:spcPts val="600"/>
              </a:spcAft>
              <a:buFont typeface="Wingdings" pitchFamily="2" charset="2"/>
              <a:buChar char="ü"/>
            </a:pPr>
            <a:r>
              <a:rPr lang="en-US" sz="800" dirty="0">
                <a:solidFill>
                  <a:schemeClr val="tx1"/>
                </a:solidFill>
              </a:rPr>
              <a:t>Strictly not for Commercial use. </a:t>
            </a:r>
          </a:p>
          <a:p>
            <a:pPr algn="ctr">
              <a:spcAft>
                <a:spcPts val="600"/>
              </a:spcAft>
              <a:buFont typeface="Wingdings" pitchFamily="2" charset="2"/>
              <a:buChar char="ü"/>
            </a:pPr>
            <a:r>
              <a:rPr lang="en-US" sz="800" dirty="0">
                <a:solidFill>
                  <a:schemeClr val="tx1"/>
                </a:solidFill>
              </a:rPr>
              <a:t>Provided on ‘as is’ basis with no warranties of any kind. </a:t>
            </a:r>
          </a:p>
          <a:p>
            <a:pPr algn="ctr">
              <a:spcAft>
                <a:spcPts val="600"/>
              </a:spcAft>
              <a:buFont typeface="Wingdings" pitchFamily="2" charset="2"/>
              <a:buChar char="ü"/>
            </a:pPr>
            <a:r>
              <a:rPr lang="en-US" sz="800" dirty="0">
                <a:solidFill>
                  <a:schemeClr val="tx1"/>
                </a:solidFill>
              </a:rPr>
              <a:t>Content that falls in Public Domain or common Knowledge facts can be used freely. </a:t>
            </a:r>
          </a:p>
          <a:p>
            <a:pPr algn="ctr">
              <a:spcAft>
                <a:spcPts val="600"/>
              </a:spcAft>
              <a:buFont typeface="Wingdings" pitchFamily="2" charset="2"/>
              <a:buChar char="ü"/>
            </a:pPr>
            <a:r>
              <a:rPr lang="en-US" sz="800" dirty="0">
                <a:solidFill>
                  <a:schemeClr val="tx1"/>
                </a:solidFill>
              </a:rPr>
              <a:t>Some of the contents are owned by the Third parties and are used in compliance with their licensing conditions. Any one infringing the Copyright of such Third parties will be doing so at their own risks and costs. </a:t>
            </a:r>
          </a:p>
          <a:p>
            <a:pPr algn="ctr">
              <a:spcAft>
                <a:spcPts val="600"/>
              </a:spcAft>
              <a:buFont typeface="Wingdings" pitchFamily="2" charset="2"/>
              <a:buChar char="ü"/>
            </a:pPr>
            <a:r>
              <a:rPr lang="en-US" sz="800" dirty="0">
                <a:solidFill>
                  <a:schemeClr val="tx1"/>
                </a:solidFill>
              </a:rPr>
              <a:t>Content can be downloaded and used for Personal, educational and informational purposes only.  Any attempt to remove, alter, circumvent or  distort  the data that is accessed Is Illegal and strictly prohibited.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6857" y="71414"/>
            <a:ext cx="9296427" cy="654032"/>
          </a:xfrm>
          <a:prstGeom prst="rect">
            <a:avLst/>
          </a:prstGeom>
        </p:spPr>
        <p:txBody>
          <a:bodyPr>
            <a:normAutofit/>
          </a:bodyPr>
          <a:lstStyle>
            <a:lvl1pPr>
              <a:defRPr sz="3600" baseline="0"/>
            </a:lvl1pPr>
          </a:lstStyle>
          <a:p>
            <a:r>
              <a:rPr lang="en-US" dirty="0"/>
              <a:t>Click to add slide title (Size 36)</a:t>
            </a:r>
            <a:endParaRPr lang="en-IN" dirty="0"/>
          </a:p>
        </p:txBody>
      </p:sp>
      <p:sp>
        <p:nvSpPr>
          <p:cNvPr id="9" name="Google Shape;11;p4">
            <a:hlinkClick r:id="rId2"/>
          </p:cNvPr>
          <p:cNvSpPr/>
          <p:nvPr userDrawn="1"/>
        </p:nvSpPr>
        <p:spPr>
          <a:xfrm>
            <a:off x="-406400" y="6488116"/>
            <a:ext cx="368300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1100" b="1" i="0" u="none" strike="noStrike" cap="none">
                <a:solidFill>
                  <a:srgbClr val="0000CC"/>
                </a:solidFill>
                <a:latin typeface="Calibri"/>
                <a:ea typeface="Calibri"/>
                <a:cs typeface="Calibri"/>
                <a:sym typeface="Calibri"/>
              </a:rPr>
              <a:t>©www.srisathyasaividyavahini.org</a:t>
            </a:r>
            <a:endParaRPr sz="1100" b="1" i="0" u="none" strike="noStrike" cap="none">
              <a:solidFill>
                <a:srgbClr val="0000CC"/>
              </a:solidFill>
              <a:latin typeface="Calibri"/>
              <a:ea typeface="Calibri"/>
              <a:cs typeface="Calibri"/>
              <a:sym typeface="Calibri"/>
            </a:endParaRPr>
          </a:p>
        </p:txBody>
      </p:sp>
      <p:sp>
        <p:nvSpPr>
          <p:cNvPr id="11" name="Text Placeholder 10"/>
          <p:cNvSpPr>
            <a:spLocks noGrp="1"/>
          </p:cNvSpPr>
          <p:nvPr>
            <p:ph type="body" sz="quarter" idx="10" hasCustomPrompt="1"/>
          </p:nvPr>
        </p:nvSpPr>
        <p:spPr>
          <a:xfrm>
            <a:off x="920341" y="1169591"/>
            <a:ext cx="10351317" cy="4518818"/>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3200" baseline="0"/>
            </a:lvl1pPr>
            <a:lvl2pPr>
              <a:defRPr/>
            </a:lvl2pPr>
            <a:lvl3pPr>
              <a:defRPr/>
            </a:lvl3pPr>
            <a:lvl4pPr>
              <a:defRPr sz="1800"/>
            </a:lvl4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Text font </a:t>
            </a:r>
            <a:r>
              <a:rPr lang="en-US" dirty="0" err="1"/>
              <a:t>calibri</a:t>
            </a:r>
            <a:r>
              <a:rPr lang="en-US" dirty="0"/>
              <a:t> , Size range 32 to 20.  Table / GO size &gt;= 18</a:t>
            </a:r>
          </a:p>
        </p:txBody>
      </p:sp>
      <p:pic>
        <p:nvPicPr>
          <p:cNvPr id="4" name="Picture 3" descr="Graphical user interface&#10;&#10;Description automatically generated">
            <a:extLst>
              <a:ext uri="{FF2B5EF4-FFF2-40B4-BE49-F238E27FC236}">
                <a16:creationId xmlns:a16="http://schemas.microsoft.com/office/drawing/2014/main" id="{85DBA303-D024-4521-A193-E3AB28334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8568" y="5887505"/>
            <a:ext cx="914479" cy="914479"/>
          </a:xfrm>
          <a:prstGeom prst="rect">
            <a:avLst/>
          </a:prstGeom>
        </p:spPr>
      </p:pic>
      <p:pic>
        <p:nvPicPr>
          <p:cNvPr id="6" name="Picture 5" descr="Calendar&#10;&#10;Description automatically generated with low confidence">
            <a:extLst>
              <a:ext uri="{FF2B5EF4-FFF2-40B4-BE49-F238E27FC236}">
                <a16:creationId xmlns:a16="http://schemas.microsoft.com/office/drawing/2014/main" id="{D9480DD8-19E9-4AC1-82D6-82D57BD60F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3625" y="71414"/>
            <a:ext cx="963251" cy="93886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32344" y="116632"/>
            <a:ext cx="3127312" cy="500042"/>
          </a:xfrm>
          <a:prstGeom prst="rect">
            <a:avLst/>
          </a:prstGeom>
        </p:spPr>
        <p:txBody>
          <a:bodyPr anchor="t">
            <a:normAutofit/>
          </a:bodyPr>
          <a:lstStyle>
            <a:lvl1pPr algn="ctr">
              <a:defRPr sz="3600" b="1" cap="all"/>
            </a:lvl1pPr>
          </a:lstStyle>
          <a:p>
            <a:r>
              <a:rPr lang="en-US" dirty="0"/>
              <a:t>MM Index</a:t>
            </a:r>
            <a:endParaRPr lang="en-IN" dirty="0"/>
          </a:p>
        </p:txBody>
      </p:sp>
      <p:sp>
        <p:nvSpPr>
          <p:cNvPr id="10" name="Google Shape;11;p4">
            <a:hlinkClick r:id="rId2"/>
          </p:cNvPr>
          <p:cNvSpPr/>
          <p:nvPr userDrawn="1"/>
        </p:nvSpPr>
        <p:spPr>
          <a:xfrm>
            <a:off x="-406400" y="6488116"/>
            <a:ext cx="368300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1100" b="1" i="0" u="none" strike="noStrike" cap="none">
                <a:solidFill>
                  <a:srgbClr val="0000CC"/>
                </a:solidFill>
                <a:latin typeface="Calibri"/>
                <a:ea typeface="Calibri"/>
                <a:cs typeface="Calibri"/>
                <a:sym typeface="Calibri"/>
              </a:rPr>
              <a:t>©www.srisathyasaividyavahini.org</a:t>
            </a:r>
            <a:endParaRPr sz="1100" b="1" i="0" u="none" strike="noStrike" cap="none">
              <a:solidFill>
                <a:srgbClr val="0000CC"/>
              </a:solidFill>
              <a:latin typeface="Calibri"/>
              <a:ea typeface="Calibri"/>
              <a:cs typeface="Calibri"/>
              <a:sym typeface="Calibri"/>
            </a:endParaRPr>
          </a:p>
        </p:txBody>
      </p:sp>
      <p:pic>
        <p:nvPicPr>
          <p:cNvPr id="6" name="Picture 5" descr="Graphical user interface&#10;&#10;Description automatically generated">
            <a:extLst>
              <a:ext uri="{FF2B5EF4-FFF2-40B4-BE49-F238E27FC236}">
                <a16:creationId xmlns:a16="http://schemas.microsoft.com/office/drawing/2014/main" id="{7F2A4449-9196-447D-8D22-7EDED6D549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8568" y="5923293"/>
            <a:ext cx="914479" cy="914479"/>
          </a:xfrm>
          <a:prstGeom prst="rect">
            <a:avLst/>
          </a:prstGeom>
        </p:spPr>
      </p:pic>
      <p:pic>
        <p:nvPicPr>
          <p:cNvPr id="5" name="Picture 4" descr="Calendar&#10;&#10;Description automatically generated with low confidence">
            <a:extLst>
              <a:ext uri="{FF2B5EF4-FFF2-40B4-BE49-F238E27FC236}">
                <a16:creationId xmlns:a16="http://schemas.microsoft.com/office/drawing/2014/main" id="{5FC82D0F-6676-431E-9073-5F9C57D014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3625" y="71414"/>
            <a:ext cx="963251" cy="93886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eg"/><Relationship Id="rId18" Type="http://schemas.openxmlformats.org/officeDocument/2006/relationships/image" Target="../media/image42.png"/><Relationship Id="rId3" Type="http://schemas.openxmlformats.org/officeDocument/2006/relationships/image" Target="../media/image28.png"/><Relationship Id="rId7" Type="http://schemas.openxmlformats.org/officeDocument/2006/relationships/image" Target="../media/image13.jpe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notesSlide" Target="../notesSlides/notesSlide9.xml"/><Relationship Id="rId16" Type="http://schemas.openxmlformats.org/officeDocument/2006/relationships/image" Target="../media/image40.jpe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5.jpeg"/><Relationship Id="rId5" Type="http://schemas.openxmlformats.org/officeDocument/2006/relationships/image" Target="../media/image30.jpeg"/><Relationship Id="rId15" Type="http://schemas.openxmlformats.org/officeDocument/2006/relationships/image" Target="../media/image39.jpeg"/><Relationship Id="rId10" Type="http://schemas.openxmlformats.org/officeDocument/2006/relationships/image" Target="../media/image34.png"/><Relationship Id="rId19" Type="http://schemas.openxmlformats.org/officeDocument/2006/relationships/image" Target="../media/image43.jpeg"/><Relationship Id="rId4" Type="http://schemas.openxmlformats.org/officeDocument/2006/relationships/image" Target="../media/image29.png"/><Relationship Id="rId9" Type="http://schemas.openxmlformats.org/officeDocument/2006/relationships/image" Target="../media/image33.png"/><Relationship Id="rId1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82000" y="171432"/>
            <a:ext cx="8028000" cy="1615170"/>
          </a:xfr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0" scaled="1"/>
            <a:tileRect/>
          </a:gradFill>
          <a:scene3d>
            <a:camera prst="orthographicFront"/>
            <a:lightRig rig="threePt" dir="t"/>
          </a:scene3d>
          <a:sp3d>
            <a:bevelT/>
          </a:sp3d>
        </p:spPr>
        <p:txBody>
          <a:bodyPr/>
          <a:lstStyle/>
          <a:p>
            <a:r>
              <a:rPr lang="en-IN" b="1" dirty="0">
                <a:solidFill>
                  <a:schemeClr val="bg1"/>
                </a:solidFill>
              </a:rPr>
              <a:t>Importance of Trees</a:t>
            </a:r>
          </a:p>
        </p:txBody>
      </p:sp>
      <p:grpSp>
        <p:nvGrpSpPr>
          <p:cNvPr id="11" name="Group 10"/>
          <p:cNvGrpSpPr/>
          <p:nvPr/>
        </p:nvGrpSpPr>
        <p:grpSpPr>
          <a:xfrm>
            <a:off x="1023802" y="1890704"/>
            <a:ext cx="10144397" cy="3330487"/>
            <a:chOff x="1038608" y="1890704"/>
            <a:chExt cx="10144397" cy="3330487"/>
          </a:xfrm>
        </p:grpSpPr>
        <p:pic>
          <p:nvPicPr>
            <p:cNvPr id="7" name="Picture 6"/>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458625" y="1890704"/>
              <a:ext cx="2724380" cy="3312000"/>
            </a:xfrm>
            <a:prstGeom prst="rect">
              <a:avLst/>
            </a:prstGeom>
            <a:noFill/>
            <a:ln w="9525">
              <a:noFill/>
              <a:miter lim="800000"/>
              <a:headEnd/>
              <a:tailEnd/>
            </a:ln>
            <a:effectLst/>
          </p:spPr>
        </p:pic>
        <p:pic>
          <p:nvPicPr>
            <p:cNvPr id="4"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4748617" y="1981191"/>
              <a:ext cx="5204615" cy="3240000"/>
            </a:xfrm>
            <a:prstGeom prst="rect">
              <a:avLst/>
            </a:prstGeom>
            <a:noFill/>
            <a:ln w="9525">
              <a:noFill/>
              <a:miter lim="800000"/>
              <a:headEnd/>
              <a:tailEnd/>
            </a:ln>
            <a:effectLst/>
          </p:spPr>
        </p:pic>
        <p:pic>
          <p:nvPicPr>
            <p:cNvPr id="6" name="Picture 5"/>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1038608" y="2010748"/>
              <a:ext cx="5146786" cy="3204000"/>
            </a:xfrm>
            <a:prstGeom prst="rect">
              <a:avLst/>
            </a:prstGeom>
            <a:noFill/>
            <a:ln w="9525">
              <a:noFill/>
              <a:miter lim="800000"/>
              <a:headEnd/>
              <a:tailEnd/>
            </a:ln>
            <a:effectLst/>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54260" y="1166800"/>
            <a:ext cx="5367956" cy="5293856"/>
          </a:xfrm>
          <a:prstGeom prst="rect">
            <a:avLst/>
          </a:prstGeom>
          <a:noFill/>
          <a:ln w="9525">
            <a:noFill/>
            <a:miter lim="800000"/>
            <a:headEnd/>
            <a:tailEnd/>
          </a:ln>
          <a:effectLst/>
        </p:spPr>
      </p:pic>
      <p:sp>
        <p:nvSpPr>
          <p:cNvPr id="8" name="Title 1"/>
          <p:cNvSpPr txBox="1">
            <a:spLocks/>
          </p:cNvSpPr>
          <p:nvPr/>
        </p:nvSpPr>
        <p:spPr>
          <a:xfrm>
            <a:off x="1447787" y="80944"/>
            <a:ext cx="9296427" cy="654032"/>
          </a:xfrm>
          <a:prstGeom prst="rect">
            <a:avLst/>
          </a:prstGeom>
          <a:solidFill>
            <a:schemeClr val="accent3">
              <a:lumMod val="75000"/>
            </a:schemeClr>
          </a:solidFill>
          <a:scene3d>
            <a:camera prst="orthographicFront"/>
            <a:lightRig rig="threePt" dir="t"/>
          </a:scene3d>
          <a:sp3d>
            <a:bevelT/>
          </a:sp3d>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3600" b="1" i="0" u="none" strike="noStrike" kern="1200" cap="none" spc="0" normalizeH="0" baseline="0" noProof="0" dirty="0">
                <a:ln>
                  <a:noFill/>
                </a:ln>
                <a:solidFill>
                  <a:schemeClr val="bg1"/>
                </a:solidFill>
                <a:effectLst/>
                <a:uLnTx/>
                <a:uFillTx/>
                <a:latin typeface="+mj-lt"/>
                <a:ea typeface="+mj-ea"/>
                <a:cs typeface="+mj-cs"/>
              </a:rPr>
              <a:t>Importance of Trees</a:t>
            </a:r>
          </a:p>
        </p:txBody>
      </p:sp>
      <p:sp>
        <p:nvSpPr>
          <p:cNvPr id="9" name="Rectangle 8"/>
          <p:cNvSpPr>
            <a:spLocks noChangeAspect="1"/>
          </p:cNvSpPr>
          <p:nvPr/>
        </p:nvSpPr>
        <p:spPr>
          <a:xfrm>
            <a:off x="5383911" y="1898796"/>
            <a:ext cx="6620020" cy="3539430"/>
          </a:xfrm>
          <a:prstGeom prst="rect">
            <a:avLst/>
          </a:prstGeom>
          <a:solidFill>
            <a:schemeClr val="bg2"/>
          </a:solidFill>
          <a:scene3d>
            <a:camera prst="orthographicFront"/>
            <a:lightRig rig="threePt" dir="t"/>
          </a:scene3d>
          <a:sp3d>
            <a:bevelT/>
          </a:sp3d>
        </p:spPr>
        <p:txBody>
          <a:bodyPr wrap="square">
            <a:spAutoFit/>
          </a:bodyPr>
          <a:lstStyle/>
          <a:p>
            <a:r>
              <a:rPr lang="en-US" sz="2800" dirty="0"/>
              <a:t>Trees help life on Earth. They shelter animals, birds and insects. Trees give fruits and flowers. They provide firewood, medicines and paper. Trees release oxygen and cool breeze. They bring clouds and rainfall. Trees hold soil and prevent floods. They absorb harmful gases and control pollution. So, we must respect trees.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787" y="80944"/>
            <a:ext cx="9296427" cy="654032"/>
          </a:xfrm>
          <a:solidFill>
            <a:schemeClr val="accent3">
              <a:lumMod val="75000"/>
            </a:schemeClr>
          </a:solidFill>
          <a:scene3d>
            <a:camera prst="orthographicFront"/>
            <a:lightRig rig="threePt" dir="t"/>
          </a:scene3d>
          <a:sp3d>
            <a:bevelT/>
          </a:sp3d>
        </p:spPr>
        <p:txBody>
          <a:bodyPr/>
          <a:lstStyle/>
          <a:p>
            <a:r>
              <a:rPr lang="en-IN" b="1" dirty="0">
                <a:solidFill>
                  <a:schemeClr val="bg1"/>
                </a:solidFill>
              </a:rPr>
              <a:t>Importance of Trees</a:t>
            </a: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4828940" y="653152"/>
            <a:ext cx="5429508" cy="5400000"/>
          </a:xfrm>
          <a:prstGeom prst="rect">
            <a:avLst/>
          </a:prstGeom>
          <a:noFill/>
          <a:ln w="9525">
            <a:noFill/>
            <a:miter lim="800000"/>
            <a:headEnd/>
            <a:tailEnd/>
          </a:ln>
          <a:effectLst/>
        </p:spPr>
      </p:pic>
      <p:sp>
        <p:nvSpPr>
          <p:cNvPr id="10" name="Rectangle 9"/>
          <p:cNvSpPr/>
          <p:nvPr/>
        </p:nvSpPr>
        <p:spPr>
          <a:xfrm>
            <a:off x="6603193" y="3338512"/>
            <a:ext cx="184731" cy="523220"/>
          </a:xfrm>
          <a:prstGeom prst="rect">
            <a:avLst/>
          </a:prstGeom>
        </p:spPr>
        <p:txBody>
          <a:bodyPr wrap="none">
            <a:spAutoFit/>
          </a:bodyPr>
          <a:lstStyle/>
          <a:p>
            <a:endParaRPr lang="en-US" sz="2800" dirty="0">
              <a:solidFill>
                <a:schemeClr val="accent5">
                  <a:lumMod val="75000"/>
                </a:schemeClr>
              </a:solidFill>
            </a:endParaRPr>
          </a:p>
        </p:txBody>
      </p:sp>
      <p:pic>
        <p:nvPicPr>
          <p:cNvPr id="8199" name="Picture 7" descr="Tiger, Feline, Stripes, Big Cat, Safari"/>
          <p:cNvPicPr>
            <a:picLocks noChangeAspect="1" noChangeArrowheads="1"/>
          </p:cNvPicPr>
          <p:nvPr/>
        </p:nvPicPr>
        <p:blipFill>
          <a:blip r:embed="rId4"/>
          <a:srcRect l="27941" t="16765" r="14313" b="22058"/>
          <a:stretch>
            <a:fillRect/>
          </a:stretch>
        </p:blipFill>
        <p:spPr bwMode="auto">
          <a:xfrm>
            <a:off x="8503440" y="5329248"/>
            <a:ext cx="1121364" cy="792000"/>
          </a:xfrm>
          <a:prstGeom prst="rect">
            <a:avLst/>
          </a:prstGeom>
          <a:ln>
            <a:noFill/>
          </a:ln>
          <a:effectLst>
            <a:softEdge rad="112500"/>
          </a:effectLst>
        </p:spPr>
      </p:pic>
      <p:pic>
        <p:nvPicPr>
          <p:cNvPr id="25" name="Picture 10" descr="Free photos of Macaw"/>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960513" y="2790454"/>
            <a:ext cx="648000" cy="548058"/>
          </a:xfrm>
          <a:prstGeom prst="rect">
            <a:avLst/>
          </a:prstGeom>
          <a:noFill/>
        </p:spPr>
      </p:pic>
      <p:sp>
        <p:nvSpPr>
          <p:cNvPr id="11" name="Rectangle 10"/>
          <p:cNvSpPr/>
          <p:nvPr/>
        </p:nvSpPr>
        <p:spPr>
          <a:xfrm>
            <a:off x="2765556" y="6137818"/>
            <a:ext cx="6660000" cy="584775"/>
          </a:xfrm>
          <a:prstGeom prst="rect">
            <a:avLst/>
          </a:prstGeom>
        </p:spPr>
        <p:txBody>
          <a:bodyPr wrap="square">
            <a:spAutoFit/>
          </a:bodyPr>
          <a:lstStyle/>
          <a:p>
            <a:r>
              <a:rPr lang="en-US" sz="3200" dirty="0">
                <a:solidFill>
                  <a:srgbClr val="008000"/>
                </a:solidFill>
              </a:rPr>
              <a:t>They</a:t>
            </a:r>
            <a:r>
              <a:rPr lang="en-US" sz="3200" dirty="0">
                <a:solidFill>
                  <a:srgbClr val="C00000"/>
                </a:solidFill>
              </a:rPr>
              <a:t> </a:t>
            </a:r>
            <a:r>
              <a:rPr lang="en-US" sz="3200" dirty="0">
                <a:solidFill>
                  <a:srgbClr val="0070C0"/>
                </a:solidFill>
              </a:rPr>
              <a:t>shelter</a:t>
            </a:r>
            <a:r>
              <a:rPr lang="en-US" sz="3200" dirty="0"/>
              <a:t> </a:t>
            </a:r>
            <a:r>
              <a:rPr lang="en-US" sz="3200" dirty="0">
                <a:solidFill>
                  <a:srgbClr val="C00000"/>
                </a:solidFill>
              </a:rPr>
              <a:t>animals, birds and insects.</a:t>
            </a:r>
            <a:r>
              <a:rPr lang="en-US" sz="3200" dirty="0">
                <a:solidFill>
                  <a:schemeClr val="accent5">
                    <a:lumMod val="75000"/>
                  </a:schemeClr>
                </a:solidFill>
              </a:rPr>
              <a:t> </a:t>
            </a:r>
            <a:endParaRPr lang="en-US" sz="2800" dirty="0">
              <a:solidFill>
                <a:schemeClr val="accent5">
                  <a:lumMod val="75000"/>
                </a:schemeClr>
              </a:solidFill>
            </a:endParaRPr>
          </a:p>
        </p:txBody>
      </p:sp>
      <p:sp>
        <p:nvSpPr>
          <p:cNvPr id="13" name="Rectangle 12"/>
          <p:cNvSpPr/>
          <p:nvPr/>
        </p:nvSpPr>
        <p:spPr>
          <a:xfrm>
            <a:off x="123792" y="1257288"/>
            <a:ext cx="4192430" cy="584775"/>
          </a:xfrm>
          <a:prstGeom prst="rect">
            <a:avLst/>
          </a:prstGeom>
        </p:spPr>
        <p:txBody>
          <a:bodyPr wrap="none">
            <a:spAutoFit/>
          </a:bodyPr>
          <a:lstStyle/>
          <a:p>
            <a:r>
              <a:rPr lang="en-US" sz="3200" dirty="0">
                <a:solidFill>
                  <a:srgbClr val="008000"/>
                </a:solidFill>
              </a:rPr>
              <a:t>Trees</a:t>
            </a:r>
            <a:r>
              <a:rPr lang="en-US" sz="3200" dirty="0">
                <a:solidFill>
                  <a:schemeClr val="accent2">
                    <a:lumMod val="75000"/>
                  </a:schemeClr>
                </a:solidFill>
              </a:rPr>
              <a:t> </a:t>
            </a:r>
            <a:r>
              <a:rPr lang="en-US" sz="3200" dirty="0">
                <a:solidFill>
                  <a:srgbClr val="0070C0"/>
                </a:solidFill>
              </a:rPr>
              <a:t>help</a:t>
            </a:r>
            <a:r>
              <a:rPr lang="en-US" sz="3200" dirty="0"/>
              <a:t> </a:t>
            </a:r>
            <a:r>
              <a:rPr lang="en-US" sz="3200" dirty="0">
                <a:solidFill>
                  <a:srgbClr val="C00000"/>
                </a:solidFill>
              </a:rPr>
              <a:t>life on Earth.</a:t>
            </a:r>
            <a:r>
              <a:rPr lang="en-US" sz="3200" dirty="0">
                <a:solidFill>
                  <a:schemeClr val="accent5">
                    <a:lumMod val="75000"/>
                  </a:schemeClr>
                </a:solidFill>
              </a:rPr>
              <a:t> </a:t>
            </a:r>
            <a:endParaRPr lang="en-US" sz="2800" dirty="0">
              <a:solidFill>
                <a:schemeClr val="accent5">
                  <a:lumMod val="75000"/>
                </a:schemeClr>
              </a:solidFill>
            </a:endParaRPr>
          </a:p>
        </p:txBody>
      </p:sp>
      <p:pic>
        <p:nvPicPr>
          <p:cNvPr id="2052" name="Picture 4" descr="Ladybug, Beetle, Insect, Ladybird Beetle"/>
          <p:cNvPicPr>
            <a:picLocks noChangeAspect="1" noChangeArrowheads="1"/>
          </p:cNvPicPr>
          <p:nvPr/>
        </p:nvPicPr>
        <p:blipFill>
          <a:blip r:embed="rId6"/>
          <a:srcRect/>
          <a:stretch>
            <a:fillRect/>
          </a:stretch>
        </p:blipFill>
        <p:spPr bwMode="auto">
          <a:xfrm rot="16200000">
            <a:off x="6518555" y="5049441"/>
            <a:ext cx="1188000" cy="1141019"/>
          </a:xfrm>
          <a:prstGeom prst="rect">
            <a:avLst/>
          </a:prstGeom>
          <a:noFill/>
          <a:scene3d>
            <a:camera prst="isometricOffAxis2Right"/>
            <a:lightRig rig="threePt" dir="t"/>
          </a:scene3d>
        </p:spPr>
      </p:pic>
      <p:pic>
        <p:nvPicPr>
          <p:cNvPr id="16" name="Picture 3"/>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1140609" y="1800216"/>
            <a:ext cx="2811038" cy="4248000"/>
          </a:xfrm>
          <a:prstGeom prst="rect">
            <a:avLst/>
          </a:prstGeom>
          <a:noFill/>
          <a:ln w="9525">
            <a:noFill/>
            <a:miter lim="800000"/>
            <a:headEnd/>
            <a:tailEnd/>
          </a:ln>
          <a:effectLst/>
        </p:spPr>
      </p:pic>
      <p:pic>
        <p:nvPicPr>
          <p:cNvPr id="17" name="Picture 3"/>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3345625" y="1800216"/>
            <a:ext cx="2811038" cy="4248000"/>
          </a:xfrm>
          <a:prstGeom prst="rect">
            <a:avLst/>
          </a:prstGeom>
          <a:noFill/>
          <a:ln w="9525">
            <a:noFill/>
            <a:miter lim="800000"/>
            <a:headEnd/>
            <a:tailEnd/>
          </a:ln>
          <a:effectLst/>
        </p:spPr>
      </p:pic>
      <p:pic>
        <p:nvPicPr>
          <p:cNvPr id="26" name="Picture 10" descr="Free photos of Macaw"/>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988305" y="2976560"/>
            <a:ext cx="427955" cy="361952"/>
          </a:xfrm>
          <a:prstGeom prst="rect">
            <a:avLst/>
          </a:prstGeom>
          <a:noFill/>
        </p:spPr>
      </p:pic>
      <p:pic>
        <p:nvPicPr>
          <p:cNvPr id="2054" name="Picture 6" descr="Free vector graphics of Animal"/>
          <p:cNvPicPr>
            <a:picLocks noChangeAspect="1" noChangeArrowheads="1"/>
          </p:cNvPicPr>
          <p:nvPr/>
        </p:nvPicPr>
        <p:blipFill>
          <a:blip r:embed="rId9" cstate="print"/>
          <a:srcRect/>
          <a:stretch>
            <a:fillRect/>
          </a:stretch>
        </p:blipFill>
        <p:spPr bwMode="auto">
          <a:xfrm rot="17732369">
            <a:off x="4554670" y="4880350"/>
            <a:ext cx="571930" cy="393202"/>
          </a:xfrm>
          <a:prstGeom prst="rect">
            <a:avLst/>
          </a:prstGeom>
          <a:noFill/>
        </p:spPr>
      </p:pic>
      <p:pic>
        <p:nvPicPr>
          <p:cNvPr id="2056" name="Picture 8" descr="Free vector graphics of Animal"/>
          <p:cNvPicPr>
            <a:picLocks noChangeAspect="1" noChangeArrowheads="1"/>
          </p:cNvPicPr>
          <p:nvPr/>
        </p:nvPicPr>
        <p:blipFill>
          <a:blip r:embed="rId10" cstate="print"/>
          <a:srcRect/>
          <a:stretch>
            <a:fillRect/>
          </a:stretch>
        </p:blipFill>
        <p:spPr bwMode="auto">
          <a:xfrm rot="17994448">
            <a:off x="1746058" y="5219132"/>
            <a:ext cx="618044" cy="424905"/>
          </a:xfrm>
          <a:prstGeom prst="rect">
            <a:avLst/>
          </a:prstGeom>
          <a:noFill/>
        </p:spPr>
      </p:pic>
      <p:pic>
        <p:nvPicPr>
          <p:cNvPr id="20" name="Picture 10" descr="Free photos of Macaw"/>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010144" y="2071680"/>
            <a:ext cx="427955" cy="3619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195"/>
                                        </p:tgtEl>
                                        <p:attrNameLst>
                                          <p:attrName>style.visibility</p:attrName>
                                        </p:attrNameLst>
                                      </p:cBhvr>
                                      <p:to>
                                        <p:strVal val="visible"/>
                                      </p:to>
                                    </p:set>
                                    <p:animEffect transition="in" filter="fade">
                                      <p:cBhvr>
                                        <p:cTn id="11" dur="1000"/>
                                        <p:tgtEl>
                                          <p:spTgt spid="8195"/>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8199"/>
                                        </p:tgtEl>
                                        <p:attrNameLst>
                                          <p:attrName>style.visibility</p:attrName>
                                        </p:attrNameLst>
                                      </p:cBhvr>
                                      <p:to>
                                        <p:strVal val="visible"/>
                                      </p:to>
                                    </p:set>
                                    <p:animEffect transition="in" filter="fade">
                                      <p:cBhvr>
                                        <p:cTn id="38" dur="1000"/>
                                        <p:tgtEl>
                                          <p:spTgt spid="8199"/>
                                        </p:tgtEl>
                                      </p:cBhvr>
                                    </p:animEffect>
                                  </p:childTnLst>
                                </p:cTn>
                              </p:par>
                            </p:childTnLst>
                          </p:cTn>
                        </p:par>
                        <p:par>
                          <p:cTn id="39" fill="hold">
                            <p:stCondLst>
                              <p:cond delay="5000"/>
                            </p:stCondLst>
                            <p:childTnLst>
                              <p:par>
                                <p:cTn id="40" presetID="10" presetClass="entr" presetSubtype="0" fill="hold" nodeType="afterEffect">
                                  <p:stCondLst>
                                    <p:cond delay="0"/>
                                  </p:stCondLst>
                                  <p:childTnLst>
                                    <p:set>
                                      <p:cBhvr>
                                        <p:cTn id="41" dur="1" fill="hold">
                                          <p:stCondLst>
                                            <p:cond delay="0"/>
                                          </p:stCondLst>
                                        </p:cTn>
                                        <p:tgtEl>
                                          <p:spTgt spid="2052"/>
                                        </p:tgtEl>
                                        <p:attrNameLst>
                                          <p:attrName>style.visibility</p:attrName>
                                        </p:attrNameLst>
                                      </p:cBhvr>
                                      <p:to>
                                        <p:strVal val="visible"/>
                                      </p:to>
                                    </p:set>
                                    <p:animEffect transition="in" filter="fade">
                                      <p:cBhvr>
                                        <p:cTn id="42" dur="1000"/>
                                        <p:tgtEl>
                                          <p:spTgt spid="2052"/>
                                        </p:tgtEl>
                                      </p:cBhvr>
                                    </p:animEffect>
                                  </p:childTnLst>
                                </p:cTn>
                              </p:par>
                            </p:childTnLst>
                          </p:cTn>
                        </p:par>
                        <p:par>
                          <p:cTn id="43" fill="hold">
                            <p:stCondLst>
                              <p:cond delay="6000"/>
                            </p:stCondLst>
                            <p:childTnLst>
                              <p:par>
                                <p:cTn id="44" presetID="10" presetClass="entr" presetSubtype="0" fill="hold" nodeType="afterEffect">
                                  <p:stCondLst>
                                    <p:cond delay="0"/>
                                  </p:stCondLst>
                                  <p:childTnLst>
                                    <p:set>
                                      <p:cBhvr>
                                        <p:cTn id="45" dur="1" fill="hold">
                                          <p:stCondLst>
                                            <p:cond delay="0"/>
                                          </p:stCondLst>
                                        </p:cTn>
                                        <p:tgtEl>
                                          <p:spTgt spid="2054"/>
                                        </p:tgtEl>
                                        <p:attrNameLst>
                                          <p:attrName>style.visibility</p:attrName>
                                        </p:attrNameLst>
                                      </p:cBhvr>
                                      <p:to>
                                        <p:strVal val="visible"/>
                                      </p:to>
                                    </p:set>
                                    <p:animEffect transition="in" filter="fade">
                                      <p:cBhvr>
                                        <p:cTn id="46" dur="1000"/>
                                        <p:tgtEl>
                                          <p:spTgt spid="2054"/>
                                        </p:tgtEl>
                                      </p:cBhvr>
                                    </p:animEffect>
                                  </p:childTnLst>
                                </p:cTn>
                              </p:par>
                            </p:childTnLst>
                          </p:cTn>
                        </p:par>
                        <p:par>
                          <p:cTn id="47" fill="hold">
                            <p:stCondLst>
                              <p:cond delay="7000"/>
                            </p:stCondLst>
                            <p:childTnLst>
                              <p:par>
                                <p:cTn id="48" presetID="10" presetClass="entr" presetSubtype="0" fill="hold" nodeType="afterEffect">
                                  <p:stCondLst>
                                    <p:cond delay="0"/>
                                  </p:stCondLst>
                                  <p:childTnLst>
                                    <p:set>
                                      <p:cBhvr>
                                        <p:cTn id="49" dur="1" fill="hold">
                                          <p:stCondLst>
                                            <p:cond delay="0"/>
                                          </p:stCondLst>
                                        </p:cTn>
                                        <p:tgtEl>
                                          <p:spTgt spid="2056"/>
                                        </p:tgtEl>
                                        <p:attrNameLst>
                                          <p:attrName>style.visibility</p:attrName>
                                        </p:attrNameLst>
                                      </p:cBhvr>
                                      <p:to>
                                        <p:strVal val="visible"/>
                                      </p:to>
                                    </p:set>
                                    <p:animEffect transition="in" filter="fade">
                                      <p:cBhvr>
                                        <p:cTn id="50" dur="1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787" y="80944"/>
            <a:ext cx="9296427" cy="654032"/>
          </a:xfrm>
          <a:solidFill>
            <a:schemeClr val="accent3">
              <a:lumMod val="75000"/>
            </a:schemeClr>
          </a:solidFill>
          <a:scene3d>
            <a:camera prst="orthographicFront"/>
            <a:lightRig rig="threePt" dir="t"/>
          </a:scene3d>
          <a:sp3d>
            <a:bevelT/>
          </a:sp3d>
        </p:spPr>
        <p:txBody>
          <a:bodyPr/>
          <a:lstStyle/>
          <a:p>
            <a:r>
              <a:rPr lang="en-IN" b="1" dirty="0">
                <a:solidFill>
                  <a:schemeClr val="bg1"/>
                </a:solidFill>
              </a:rPr>
              <a:t>Importance of Trees</a:t>
            </a:r>
          </a:p>
        </p:txBody>
      </p:sp>
      <p:sp>
        <p:nvSpPr>
          <p:cNvPr id="10" name="Rectangle 9"/>
          <p:cNvSpPr/>
          <p:nvPr/>
        </p:nvSpPr>
        <p:spPr>
          <a:xfrm>
            <a:off x="5462584" y="3338512"/>
            <a:ext cx="184731" cy="523220"/>
          </a:xfrm>
          <a:prstGeom prst="rect">
            <a:avLst/>
          </a:prstGeom>
        </p:spPr>
        <p:txBody>
          <a:bodyPr wrap="none">
            <a:spAutoFit/>
          </a:bodyPr>
          <a:lstStyle/>
          <a:p>
            <a:endParaRPr lang="en-US" sz="2800" dirty="0">
              <a:solidFill>
                <a:schemeClr val="accent5">
                  <a:lumMod val="75000"/>
                </a:schemeClr>
              </a:solidFill>
            </a:endParaRPr>
          </a:p>
        </p:txBody>
      </p:sp>
      <p:sp>
        <p:nvSpPr>
          <p:cNvPr id="11" name="Rectangle 10"/>
          <p:cNvSpPr/>
          <p:nvPr/>
        </p:nvSpPr>
        <p:spPr>
          <a:xfrm>
            <a:off x="3652824" y="3609976"/>
            <a:ext cx="4932000" cy="584775"/>
          </a:xfrm>
          <a:prstGeom prst="rect">
            <a:avLst/>
          </a:prstGeom>
        </p:spPr>
        <p:txBody>
          <a:bodyPr wrap="square">
            <a:spAutoFit/>
          </a:bodyPr>
          <a:lstStyle/>
          <a:p>
            <a:r>
              <a:rPr lang="en-US" sz="3200" dirty="0">
                <a:solidFill>
                  <a:srgbClr val="008000"/>
                </a:solidFill>
              </a:rPr>
              <a:t>Trees</a:t>
            </a:r>
            <a:r>
              <a:rPr lang="en-US" sz="3200" dirty="0"/>
              <a:t> </a:t>
            </a:r>
            <a:r>
              <a:rPr lang="en-US" sz="3200" dirty="0">
                <a:solidFill>
                  <a:srgbClr val="0070C0"/>
                </a:solidFill>
              </a:rPr>
              <a:t>give</a:t>
            </a:r>
            <a:r>
              <a:rPr lang="en-US" sz="3200" dirty="0"/>
              <a:t> </a:t>
            </a:r>
            <a:r>
              <a:rPr lang="en-US" sz="3200" dirty="0">
                <a:solidFill>
                  <a:srgbClr val="C00000"/>
                </a:solidFill>
              </a:rPr>
              <a:t>fruits and flowers.</a:t>
            </a:r>
            <a:r>
              <a:rPr lang="en-US" sz="3200" dirty="0">
                <a:solidFill>
                  <a:schemeClr val="accent5">
                    <a:lumMod val="75000"/>
                  </a:schemeClr>
                </a:solidFill>
              </a:rPr>
              <a:t> </a:t>
            </a:r>
          </a:p>
        </p:txBody>
      </p:sp>
      <p:grpSp>
        <p:nvGrpSpPr>
          <p:cNvPr id="17" name="Group 16"/>
          <p:cNvGrpSpPr/>
          <p:nvPr/>
        </p:nvGrpSpPr>
        <p:grpSpPr>
          <a:xfrm>
            <a:off x="123792" y="1076312"/>
            <a:ext cx="3833800" cy="5057786"/>
            <a:chOff x="0" y="1166800"/>
            <a:chExt cx="3833800" cy="5057786"/>
          </a:xfrm>
        </p:grpSpPr>
        <p:pic>
          <p:nvPicPr>
            <p:cNvPr id="10244" name="Picture 4"/>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290503" y="1166800"/>
              <a:ext cx="3543297" cy="5057786"/>
            </a:xfrm>
            <a:prstGeom prst="rect">
              <a:avLst/>
            </a:prstGeom>
            <a:noFill/>
            <a:ln w="9525">
              <a:noFill/>
              <a:miter lim="800000"/>
              <a:headEnd/>
              <a:tailEnd/>
            </a:ln>
            <a:effectLst/>
          </p:spPr>
        </p:pic>
        <p:pic>
          <p:nvPicPr>
            <p:cNvPr id="16" name="Picture 4"/>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0" y="2795584"/>
              <a:ext cx="1809760" cy="3242979"/>
            </a:xfrm>
            <a:prstGeom prst="rect">
              <a:avLst/>
            </a:prstGeom>
            <a:noFill/>
            <a:ln w="9525">
              <a:noFill/>
              <a:miter lim="800000"/>
              <a:headEnd/>
              <a:tailEnd/>
            </a:ln>
            <a:effectLst/>
          </p:spPr>
        </p:pic>
      </p:grpSp>
      <p:pic>
        <p:nvPicPr>
          <p:cNvPr id="12294" name="Picture 6" descr="Free photos of Almond tree"/>
          <p:cNvPicPr>
            <a:picLocks noChangeAspect="1" noChangeArrowheads="1"/>
          </p:cNvPicPr>
          <p:nvPr/>
        </p:nvPicPr>
        <p:blipFill>
          <a:blip r:embed="rId4">
            <a:lum bright="20000"/>
          </a:blip>
          <a:srcRect/>
          <a:stretch>
            <a:fillRect/>
          </a:stretch>
        </p:blipFill>
        <p:spPr bwMode="auto">
          <a:xfrm>
            <a:off x="8539176" y="1619240"/>
            <a:ext cx="3381360" cy="425293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2294"/>
                                        </p:tgtEl>
                                        <p:attrNameLst>
                                          <p:attrName>style.visibility</p:attrName>
                                        </p:attrNameLst>
                                      </p:cBhvr>
                                      <p:to>
                                        <p:strVal val="visible"/>
                                      </p:to>
                                    </p:set>
                                    <p:animEffect transition="in" filter="fade">
                                      <p:cBhvr>
                                        <p:cTn id="15" dur="10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787" y="80944"/>
            <a:ext cx="9296427" cy="654032"/>
          </a:xfrm>
          <a:solidFill>
            <a:schemeClr val="accent3">
              <a:lumMod val="75000"/>
            </a:schemeClr>
          </a:solidFill>
          <a:scene3d>
            <a:camera prst="orthographicFront"/>
            <a:lightRig rig="threePt" dir="t"/>
          </a:scene3d>
          <a:sp3d>
            <a:bevelT/>
          </a:sp3d>
        </p:spPr>
        <p:txBody>
          <a:bodyPr/>
          <a:lstStyle/>
          <a:p>
            <a:r>
              <a:rPr lang="en-IN" b="1" dirty="0">
                <a:solidFill>
                  <a:schemeClr val="bg1"/>
                </a:solidFill>
              </a:rPr>
              <a:t>Importance of Trees</a:t>
            </a:r>
          </a:p>
        </p:txBody>
      </p:sp>
      <p:sp>
        <p:nvSpPr>
          <p:cNvPr id="10" name="Rectangle 9"/>
          <p:cNvSpPr/>
          <p:nvPr/>
        </p:nvSpPr>
        <p:spPr>
          <a:xfrm>
            <a:off x="5462584" y="3338512"/>
            <a:ext cx="184731" cy="523220"/>
          </a:xfrm>
          <a:prstGeom prst="rect">
            <a:avLst/>
          </a:prstGeom>
        </p:spPr>
        <p:txBody>
          <a:bodyPr wrap="none">
            <a:spAutoFit/>
          </a:bodyPr>
          <a:lstStyle/>
          <a:p>
            <a:endParaRPr lang="en-US" sz="2800" dirty="0">
              <a:solidFill>
                <a:schemeClr val="accent5">
                  <a:lumMod val="75000"/>
                </a:schemeClr>
              </a:solidFill>
            </a:endParaRPr>
          </a:p>
        </p:txBody>
      </p:sp>
      <p:sp>
        <p:nvSpPr>
          <p:cNvPr id="12" name="Rectangle 11"/>
          <p:cNvSpPr/>
          <p:nvPr/>
        </p:nvSpPr>
        <p:spPr>
          <a:xfrm>
            <a:off x="2158852" y="1800216"/>
            <a:ext cx="7874296" cy="584775"/>
          </a:xfrm>
          <a:prstGeom prst="rect">
            <a:avLst/>
          </a:prstGeom>
        </p:spPr>
        <p:txBody>
          <a:bodyPr wrap="square">
            <a:spAutoFit/>
          </a:bodyPr>
          <a:lstStyle/>
          <a:p>
            <a:r>
              <a:rPr lang="en-US" sz="3200" dirty="0">
                <a:solidFill>
                  <a:srgbClr val="008000"/>
                </a:solidFill>
              </a:rPr>
              <a:t>They</a:t>
            </a:r>
            <a:r>
              <a:rPr lang="en-US" sz="3200" dirty="0">
                <a:solidFill>
                  <a:schemeClr val="accent2">
                    <a:lumMod val="75000"/>
                  </a:schemeClr>
                </a:solidFill>
              </a:rPr>
              <a:t> </a:t>
            </a:r>
            <a:r>
              <a:rPr lang="en-US" sz="3200" dirty="0">
                <a:solidFill>
                  <a:srgbClr val="0070C0"/>
                </a:solidFill>
              </a:rPr>
              <a:t>provide</a:t>
            </a:r>
            <a:r>
              <a:rPr lang="en-US" sz="3200" dirty="0"/>
              <a:t> </a:t>
            </a:r>
            <a:r>
              <a:rPr lang="en-US" sz="3200" dirty="0">
                <a:solidFill>
                  <a:srgbClr val="C00000"/>
                </a:solidFill>
              </a:rPr>
              <a:t>firewood, medicines and paper.</a:t>
            </a:r>
          </a:p>
        </p:txBody>
      </p:sp>
      <p:pic>
        <p:nvPicPr>
          <p:cNvPr id="21506" name="Picture 2" descr="firewood on fire, Desktop Bench, campfire transparent background PNG clipart thumbnail"/>
          <p:cNvPicPr>
            <a:picLocks noChangeAspect="1" noChangeArrowheads="1"/>
          </p:cNvPicPr>
          <p:nvPr/>
        </p:nvPicPr>
        <p:blipFill>
          <a:blip r:embed="rId3">
            <a:clrChange>
              <a:clrFrom>
                <a:srgbClr val="DDDDDD"/>
              </a:clrFrom>
              <a:clrTo>
                <a:srgbClr val="DDDDDD">
                  <a:alpha val="0"/>
                </a:srgbClr>
              </a:clrTo>
            </a:clrChange>
          </a:blip>
          <a:srcRect/>
          <a:stretch>
            <a:fillRect/>
          </a:stretch>
        </p:blipFill>
        <p:spPr bwMode="auto">
          <a:xfrm>
            <a:off x="865120" y="3157535"/>
            <a:ext cx="2556000" cy="2556000"/>
          </a:xfrm>
          <a:prstGeom prst="rect">
            <a:avLst/>
          </a:prstGeom>
          <a:noFill/>
        </p:spPr>
      </p:pic>
      <p:pic>
        <p:nvPicPr>
          <p:cNvPr id="21508" name="Picture 4" descr="green leafed plants, Neem Tree Neem oil Extract Plant, neem leaf transparent background PNG clipart thumbnail"/>
          <p:cNvPicPr>
            <a:picLocks noChangeAspect="1" noChangeArrowheads="1"/>
          </p:cNvPicPr>
          <p:nvPr/>
        </p:nvPicPr>
        <p:blipFill>
          <a:blip r:embed="rId4">
            <a:clrChange>
              <a:clrFrom>
                <a:srgbClr val="DCDCDC"/>
              </a:clrFrom>
              <a:clrTo>
                <a:srgbClr val="DCDCDC">
                  <a:alpha val="0"/>
                </a:srgbClr>
              </a:clrTo>
            </a:clrChange>
          </a:blip>
          <a:srcRect/>
          <a:stretch>
            <a:fillRect/>
          </a:stretch>
        </p:blipFill>
        <p:spPr bwMode="auto">
          <a:xfrm>
            <a:off x="4286240" y="3157535"/>
            <a:ext cx="2556000" cy="2556000"/>
          </a:xfrm>
          <a:prstGeom prst="rect">
            <a:avLst/>
          </a:prstGeom>
          <a:noFill/>
        </p:spPr>
      </p:pic>
      <p:pic>
        <p:nvPicPr>
          <p:cNvPr id="21510" name="Picture 6" descr="Free photos of Forest"/>
          <p:cNvPicPr>
            <a:picLocks noChangeAspect="1" noChangeArrowheads="1"/>
          </p:cNvPicPr>
          <p:nvPr/>
        </p:nvPicPr>
        <p:blipFill>
          <a:blip r:embed="rId5">
            <a:lum bright="30000"/>
          </a:blip>
          <a:srcRect/>
          <a:stretch>
            <a:fillRect/>
          </a:stretch>
        </p:blipFill>
        <p:spPr bwMode="auto">
          <a:xfrm>
            <a:off x="7707360" y="3157535"/>
            <a:ext cx="3619520" cy="2556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18" presetClass="entr" presetSubtype="6" fill="hold" nodeType="afterEffect">
                                  <p:stCondLst>
                                    <p:cond delay="0"/>
                                  </p:stCondLst>
                                  <p:childTnLst>
                                    <p:set>
                                      <p:cBhvr>
                                        <p:cTn id="10" dur="1" fill="hold">
                                          <p:stCondLst>
                                            <p:cond delay="0"/>
                                          </p:stCondLst>
                                        </p:cTn>
                                        <p:tgtEl>
                                          <p:spTgt spid="21506"/>
                                        </p:tgtEl>
                                        <p:attrNameLst>
                                          <p:attrName>style.visibility</p:attrName>
                                        </p:attrNameLst>
                                      </p:cBhvr>
                                      <p:to>
                                        <p:strVal val="visible"/>
                                      </p:to>
                                    </p:set>
                                    <p:animEffect transition="in" filter="strips(downRight)">
                                      <p:cBhvr>
                                        <p:cTn id="11" dur="1000"/>
                                        <p:tgtEl>
                                          <p:spTgt spid="21506"/>
                                        </p:tgtEl>
                                      </p:cBhvr>
                                    </p:animEffect>
                                  </p:childTnLst>
                                </p:cTn>
                              </p:par>
                            </p:childTnLst>
                          </p:cTn>
                        </p:par>
                        <p:par>
                          <p:cTn id="12" fill="hold">
                            <p:stCondLst>
                              <p:cond delay="2000"/>
                            </p:stCondLst>
                            <p:childTnLst>
                              <p:par>
                                <p:cTn id="13" presetID="18" presetClass="entr" presetSubtype="6" fill="hold" nodeType="afterEffect">
                                  <p:stCondLst>
                                    <p:cond delay="0"/>
                                  </p:stCondLst>
                                  <p:childTnLst>
                                    <p:set>
                                      <p:cBhvr>
                                        <p:cTn id="14" dur="1" fill="hold">
                                          <p:stCondLst>
                                            <p:cond delay="0"/>
                                          </p:stCondLst>
                                        </p:cTn>
                                        <p:tgtEl>
                                          <p:spTgt spid="21508"/>
                                        </p:tgtEl>
                                        <p:attrNameLst>
                                          <p:attrName>style.visibility</p:attrName>
                                        </p:attrNameLst>
                                      </p:cBhvr>
                                      <p:to>
                                        <p:strVal val="visible"/>
                                      </p:to>
                                    </p:set>
                                    <p:animEffect transition="in" filter="strips(downRight)">
                                      <p:cBhvr>
                                        <p:cTn id="15" dur="1000"/>
                                        <p:tgtEl>
                                          <p:spTgt spid="21508"/>
                                        </p:tgtEl>
                                      </p:cBhvr>
                                    </p:animEffect>
                                  </p:childTnLst>
                                </p:cTn>
                              </p:par>
                            </p:childTnLst>
                          </p:cTn>
                        </p:par>
                        <p:par>
                          <p:cTn id="16" fill="hold">
                            <p:stCondLst>
                              <p:cond delay="3000"/>
                            </p:stCondLst>
                            <p:childTnLst>
                              <p:par>
                                <p:cTn id="17" presetID="18" presetClass="entr" presetSubtype="6" fill="hold" nodeType="afterEffect">
                                  <p:stCondLst>
                                    <p:cond delay="0"/>
                                  </p:stCondLst>
                                  <p:childTnLst>
                                    <p:set>
                                      <p:cBhvr>
                                        <p:cTn id="18" dur="1" fill="hold">
                                          <p:stCondLst>
                                            <p:cond delay="0"/>
                                          </p:stCondLst>
                                        </p:cTn>
                                        <p:tgtEl>
                                          <p:spTgt spid="21510"/>
                                        </p:tgtEl>
                                        <p:attrNameLst>
                                          <p:attrName>style.visibility</p:attrName>
                                        </p:attrNameLst>
                                      </p:cBhvr>
                                      <p:to>
                                        <p:strVal val="visible"/>
                                      </p:to>
                                    </p:set>
                                    <p:animEffect transition="in" filter="strips(downRight)">
                                      <p:cBhvr>
                                        <p:cTn id="19" dur="10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787" y="80944"/>
            <a:ext cx="9296427" cy="654032"/>
          </a:xfrm>
          <a:solidFill>
            <a:schemeClr val="accent3">
              <a:lumMod val="75000"/>
            </a:schemeClr>
          </a:solidFill>
          <a:scene3d>
            <a:camera prst="orthographicFront"/>
            <a:lightRig rig="threePt" dir="t"/>
          </a:scene3d>
          <a:sp3d>
            <a:bevelT/>
          </a:sp3d>
        </p:spPr>
        <p:txBody>
          <a:bodyPr/>
          <a:lstStyle/>
          <a:p>
            <a:r>
              <a:rPr lang="en-IN" b="1" dirty="0">
                <a:solidFill>
                  <a:schemeClr val="bg1"/>
                </a:solidFill>
              </a:rPr>
              <a:t>Importance of Trees</a:t>
            </a: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300136" y="2071680"/>
            <a:ext cx="4185186" cy="4162448"/>
          </a:xfrm>
          <a:prstGeom prst="rect">
            <a:avLst/>
          </a:prstGeom>
          <a:noFill/>
          <a:ln w="9525">
            <a:noFill/>
            <a:miter lim="800000"/>
            <a:headEnd/>
            <a:tailEnd/>
          </a:ln>
          <a:effectLst/>
        </p:spPr>
      </p:pic>
      <p:sp>
        <p:nvSpPr>
          <p:cNvPr id="10" name="Rectangle 9"/>
          <p:cNvSpPr/>
          <p:nvPr/>
        </p:nvSpPr>
        <p:spPr>
          <a:xfrm>
            <a:off x="5462584" y="3338512"/>
            <a:ext cx="184731" cy="523220"/>
          </a:xfrm>
          <a:prstGeom prst="rect">
            <a:avLst/>
          </a:prstGeom>
        </p:spPr>
        <p:txBody>
          <a:bodyPr wrap="none">
            <a:spAutoFit/>
          </a:bodyPr>
          <a:lstStyle/>
          <a:p>
            <a:endParaRPr lang="en-US" sz="2800" dirty="0">
              <a:solidFill>
                <a:schemeClr val="accent5">
                  <a:lumMod val="75000"/>
                </a:schemeClr>
              </a:solidFill>
            </a:endParaRPr>
          </a:p>
        </p:txBody>
      </p:sp>
      <p:sp>
        <p:nvSpPr>
          <p:cNvPr id="11" name="Rectangle 10"/>
          <p:cNvSpPr/>
          <p:nvPr/>
        </p:nvSpPr>
        <p:spPr>
          <a:xfrm>
            <a:off x="5657606" y="4695832"/>
            <a:ext cx="6096000" cy="584775"/>
          </a:xfrm>
          <a:prstGeom prst="rect">
            <a:avLst/>
          </a:prstGeom>
        </p:spPr>
        <p:txBody>
          <a:bodyPr>
            <a:spAutoFit/>
          </a:bodyPr>
          <a:lstStyle/>
          <a:p>
            <a:r>
              <a:rPr lang="en-US" sz="3200" dirty="0">
                <a:solidFill>
                  <a:srgbClr val="008000"/>
                </a:solidFill>
              </a:rPr>
              <a:t>They</a:t>
            </a:r>
            <a:r>
              <a:rPr lang="en-US" sz="3200" dirty="0">
                <a:solidFill>
                  <a:srgbClr val="C00000"/>
                </a:solidFill>
              </a:rPr>
              <a:t> </a:t>
            </a:r>
            <a:r>
              <a:rPr lang="en-US" sz="3200" dirty="0">
                <a:solidFill>
                  <a:srgbClr val="0070C0"/>
                </a:solidFill>
              </a:rPr>
              <a:t>bring</a:t>
            </a:r>
            <a:r>
              <a:rPr lang="en-US" sz="3200" dirty="0"/>
              <a:t> </a:t>
            </a:r>
            <a:r>
              <a:rPr lang="en-US" sz="3200" dirty="0">
                <a:solidFill>
                  <a:srgbClr val="C00000"/>
                </a:solidFill>
              </a:rPr>
              <a:t>clouds and rainfall. </a:t>
            </a:r>
          </a:p>
        </p:txBody>
      </p:sp>
      <p:sp>
        <p:nvSpPr>
          <p:cNvPr id="12" name="Rectangle 11"/>
          <p:cNvSpPr/>
          <p:nvPr/>
        </p:nvSpPr>
        <p:spPr>
          <a:xfrm>
            <a:off x="5433493" y="2071680"/>
            <a:ext cx="6544227" cy="584775"/>
          </a:xfrm>
          <a:prstGeom prst="rect">
            <a:avLst/>
          </a:prstGeom>
        </p:spPr>
        <p:txBody>
          <a:bodyPr wrap="none">
            <a:spAutoFit/>
          </a:bodyPr>
          <a:lstStyle/>
          <a:p>
            <a:r>
              <a:rPr lang="en-US" sz="3200" dirty="0">
                <a:solidFill>
                  <a:srgbClr val="008000"/>
                </a:solidFill>
              </a:rPr>
              <a:t>Trees</a:t>
            </a:r>
            <a:r>
              <a:rPr lang="en-US" sz="3200" dirty="0"/>
              <a:t> </a:t>
            </a:r>
            <a:r>
              <a:rPr lang="en-US" sz="3200" dirty="0">
                <a:solidFill>
                  <a:srgbClr val="0070C0"/>
                </a:solidFill>
              </a:rPr>
              <a:t>release</a:t>
            </a:r>
            <a:r>
              <a:rPr lang="en-US" sz="3200" dirty="0"/>
              <a:t> </a:t>
            </a:r>
            <a:r>
              <a:rPr lang="en-US" sz="3200" dirty="0">
                <a:solidFill>
                  <a:srgbClr val="C00000"/>
                </a:solidFill>
              </a:rPr>
              <a:t>oxygen and cool breeze. </a:t>
            </a:r>
          </a:p>
        </p:txBody>
      </p:sp>
      <p:pic>
        <p:nvPicPr>
          <p:cNvPr id="13"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123792" y="2162168"/>
            <a:ext cx="2533664" cy="4060653"/>
          </a:xfrm>
          <a:prstGeom prst="rect">
            <a:avLst/>
          </a:prstGeom>
          <a:noFill/>
          <a:ln w="9525">
            <a:noFill/>
            <a:miter lim="800000"/>
            <a:headEnd/>
            <a:tailEnd/>
          </a:ln>
          <a:effectLst/>
        </p:spPr>
      </p:pic>
      <p:pic>
        <p:nvPicPr>
          <p:cNvPr id="19" name="Picture 2" descr="blue and green raining cloud graphic, Cloud Rain, Blue clouds and raindrops transparent background PNG clipart thumbnail"/>
          <p:cNvPicPr>
            <a:picLocks noChangeAspect="1" noChangeArrowheads="1"/>
          </p:cNvPicPr>
          <p:nvPr/>
        </p:nvPicPr>
        <p:blipFill>
          <a:blip r:embed="rId5">
            <a:clrChange>
              <a:clrFrom>
                <a:srgbClr val="DFDFDF"/>
              </a:clrFrom>
              <a:clrTo>
                <a:srgbClr val="DFDFDF">
                  <a:alpha val="0"/>
                </a:srgbClr>
              </a:clrTo>
            </a:clrChange>
          </a:blip>
          <a:srcRect l="15790" t="15789" r="15789" b="15790"/>
          <a:stretch>
            <a:fillRect/>
          </a:stretch>
        </p:blipFill>
        <p:spPr bwMode="auto">
          <a:xfrm>
            <a:off x="3200384" y="1076312"/>
            <a:ext cx="1176344" cy="1176344"/>
          </a:xfrm>
          <a:prstGeom prst="rect">
            <a:avLst/>
          </a:prstGeom>
          <a:noFill/>
        </p:spPr>
      </p:pic>
      <p:pic>
        <p:nvPicPr>
          <p:cNvPr id="20" name="Picture 2" descr="blue and green raining cloud graphic, Cloud Rain, Blue clouds and raindrops transparent background PNG clipart thumbnail"/>
          <p:cNvPicPr>
            <a:picLocks noChangeAspect="1" noChangeArrowheads="1"/>
          </p:cNvPicPr>
          <p:nvPr/>
        </p:nvPicPr>
        <p:blipFill>
          <a:blip r:embed="rId5">
            <a:clrChange>
              <a:clrFrom>
                <a:srgbClr val="DFDFDF"/>
              </a:clrFrom>
              <a:clrTo>
                <a:srgbClr val="DFDFDF">
                  <a:alpha val="0"/>
                </a:srgbClr>
              </a:clrTo>
            </a:clrChange>
          </a:blip>
          <a:srcRect l="15790" t="15789" r="15789" b="15790"/>
          <a:stretch>
            <a:fillRect/>
          </a:stretch>
        </p:blipFill>
        <p:spPr bwMode="auto">
          <a:xfrm>
            <a:off x="2114528" y="1076312"/>
            <a:ext cx="1176344" cy="1176344"/>
          </a:xfrm>
          <a:prstGeom prst="rect">
            <a:avLst/>
          </a:prstGeom>
          <a:noFill/>
        </p:spPr>
      </p:pic>
      <p:pic>
        <p:nvPicPr>
          <p:cNvPr id="24" name="Picture 2" descr="blue and green raining cloud graphic, Cloud Rain, Blue clouds and raindrops transparent background PNG clipart thumbnail"/>
          <p:cNvPicPr>
            <a:picLocks noChangeAspect="1" noChangeArrowheads="1"/>
          </p:cNvPicPr>
          <p:nvPr/>
        </p:nvPicPr>
        <p:blipFill>
          <a:blip r:embed="rId5">
            <a:clrChange>
              <a:clrFrom>
                <a:srgbClr val="DFDFDF"/>
              </a:clrFrom>
              <a:clrTo>
                <a:srgbClr val="DFDFDF">
                  <a:alpha val="0"/>
                </a:srgbClr>
              </a:clrTo>
            </a:clrChange>
          </a:blip>
          <a:srcRect l="15790" t="15789" r="15789" b="15790"/>
          <a:stretch>
            <a:fillRect/>
          </a:stretch>
        </p:blipFill>
        <p:spPr bwMode="auto">
          <a:xfrm>
            <a:off x="1119160" y="985824"/>
            <a:ext cx="1176344" cy="1176344"/>
          </a:xfrm>
          <a:prstGeom prst="rect">
            <a:avLst/>
          </a:prstGeom>
          <a:noFill/>
        </p:spPr>
      </p:pic>
      <p:pic>
        <p:nvPicPr>
          <p:cNvPr id="27" name="Picture 2" descr="blue and green raining cloud graphic, Cloud Rain, Blue clouds and raindrops transparent background PNG clipart thumbnail"/>
          <p:cNvPicPr>
            <a:picLocks noChangeAspect="1" noChangeArrowheads="1"/>
          </p:cNvPicPr>
          <p:nvPr/>
        </p:nvPicPr>
        <p:blipFill>
          <a:blip r:embed="rId5">
            <a:clrChange>
              <a:clrFrom>
                <a:srgbClr val="DFDFDF"/>
              </a:clrFrom>
              <a:clrTo>
                <a:srgbClr val="DFDFDF">
                  <a:alpha val="0"/>
                </a:srgbClr>
              </a:clrTo>
            </a:clrChange>
          </a:blip>
          <a:srcRect l="15790" t="15789" r="15789" b="15790"/>
          <a:stretch>
            <a:fillRect/>
          </a:stretch>
        </p:blipFill>
        <p:spPr bwMode="auto">
          <a:xfrm>
            <a:off x="0" y="1528752"/>
            <a:ext cx="1176344" cy="1176344"/>
          </a:xfrm>
          <a:prstGeom prst="rect">
            <a:avLst/>
          </a:prstGeom>
          <a:noFill/>
        </p:spPr>
      </p:pic>
      <p:pic>
        <p:nvPicPr>
          <p:cNvPr id="28" name="Picture 2" descr="blue and green raining cloud graphic, Cloud Rain, Blue clouds and raindrops transparent background PNG clipart thumbnail"/>
          <p:cNvPicPr>
            <a:picLocks noChangeAspect="1" noChangeArrowheads="1"/>
          </p:cNvPicPr>
          <p:nvPr/>
        </p:nvPicPr>
        <p:blipFill>
          <a:blip r:embed="rId5">
            <a:clrChange>
              <a:clrFrom>
                <a:srgbClr val="DFDFDF"/>
              </a:clrFrom>
              <a:clrTo>
                <a:srgbClr val="DFDFDF">
                  <a:alpha val="0"/>
                </a:srgbClr>
              </a:clrTo>
            </a:clrChange>
          </a:blip>
          <a:srcRect l="15790" t="15789" r="15789" b="15790"/>
          <a:stretch>
            <a:fillRect/>
          </a:stretch>
        </p:blipFill>
        <p:spPr bwMode="auto">
          <a:xfrm>
            <a:off x="4286240" y="1347776"/>
            <a:ext cx="1176344" cy="11763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195"/>
                                        </p:tgtEl>
                                        <p:attrNameLst>
                                          <p:attrName>style.visibility</p:attrName>
                                        </p:attrNameLst>
                                      </p:cBhvr>
                                      <p:to>
                                        <p:strVal val="visible"/>
                                      </p:to>
                                    </p:set>
                                    <p:animEffect transition="in" filter="fade">
                                      <p:cBhvr>
                                        <p:cTn id="15" dur="1000"/>
                                        <p:tgtEl>
                                          <p:spTgt spid="8195"/>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787" y="80944"/>
            <a:ext cx="9296427" cy="654032"/>
          </a:xfrm>
          <a:solidFill>
            <a:schemeClr val="accent3">
              <a:lumMod val="75000"/>
            </a:schemeClr>
          </a:solidFill>
          <a:scene3d>
            <a:camera prst="orthographicFront"/>
            <a:lightRig rig="threePt" dir="t"/>
          </a:scene3d>
          <a:sp3d>
            <a:bevelT/>
          </a:sp3d>
        </p:spPr>
        <p:txBody>
          <a:bodyPr/>
          <a:lstStyle/>
          <a:p>
            <a:r>
              <a:rPr lang="en-IN" b="1" dirty="0">
                <a:solidFill>
                  <a:schemeClr val="bg1"/>
                </a:solidFill>
              </a:rPr>
              <a:t>Importance of Trees</a:t>
            </a:r>
          </a:p>
        </p:txBody>
      </p:sp>
      <p:sp>
        <p:nvSpPr>
          <p:cNvPr id="10" name="Rectangle 9"/>
          <p:cNvSpPr/>
          <p:nvPr/>
        </p:nvSpPr>
        <p:spPr>
          <a:xfrm>
            <a:off x="5462584" y="3338512"/>
            <a:ext cx="184731" cy="523220"/>
          </a:xfrm>
          <a:prstGeom prst="rect">
            <a:avLst/>
          </a:prstGeom>
        </p:spPr>
        <p:txBody>
          <a:bodyPr wrap="none">
            <a:spAutoFit/>
          </a:bodyPr>
          <a:lstStyle/>
          <a:p>
            <a:endParaRPr lang="en-US" sz="2800" dirty="0">
              <a:solidFill>
                <a:schemeClr val="accent5">
                  <a:lumMod val="75000"/>
                </a:schemeClr>
              </a:solidFill>
            </a:endParaRPr>
          </a:p>
        </p:txBody>
      </p:sp>
      <p:pic>
        <p:nvPicPr>
          <p:cNvPr id="6146" name="Picture 2" descr="Free photos of Flood"/>
          <p:cNvPicPr>
            <a:picLocks noChangeAspect="1" noChangeArrowheads="1"/>
          </p:cNvPicPr>
          <p:nvPr/>
        </p:nvPicPr>
        <p:blipFill>
          <a:blip r:embed="rId3"/>
          <a:srcRect/>
          <a:stretch>
            <a:fillRect/>
          </a:stretch>
        </p:blipFill>
        <p:spPr bwMode="auto">
          <a:xfrm>
            <a:off x="1074000" y="1078047"/>
            <a:ext cx="10044000" cy="4703641"/>
          </a:xfrm>
          <a:prstGeom prst="rect">
            <a:avLst/>
          </a:prstGeom>
          <a:noFill/>
        </p:spPr>
      </p:pic>
      <p:sp>
        <p:nvSpPr>
          <p:cNvPr id="12" name="Rectangle 11"/>
          <p:cNvSpPr/>
          <p:nvPr/>
        </p:nvSpPr>
        <p:spPr>
          <a:xfrm>
            <a:off x="3035592" y="5976975"/>
            <a:ext cx="6696112" cy="1077218"/>
          </a:xfrm>
          <a:prstGeom prst="rect">
            <a:avLst/>
          </a:prstGeom>
        </p:spPr>
        <p:txBody>
          <a:bodyPr wrap="square" anchor="t">
            <a:spAutoFit/>
          </a:bodyPr>
          <a:lstStyle/>
          <a:p>
            <a:pPr algn="ctr"/>
            <a:r>
              <a:rPr lang="en-US" sz="3200" dirty="0">
                <a:solidFill>
                  <a:srgbClr val="008000"/>
                </a:solidFill>
              </a:rPr>
              <a:t>Trees</a:t>
            </a:r>
            <a:r>
              <a:rPr lang="en-US" sz="3200" dirty="0"/>
              <a:t> </a:t>
            </a:r>
            <a:r>
              <a:rPr lang="en-US" sz="3200" dirty="0">
                <a:solidFill>
                  <a:srgbClr val="0070C0"/>
                </a:solidFill>
              </a:rPr>
              <a:t>hold</a:t>
            </a:r>
            <a:r>
              <a:rPr lang="en-US" sz="3200" dirty="0"/>
              <a:t> </a:t>
            </a:r>
            <a:r>
              <a:rPr lang="en-US" sz="3200" dirty="0">
                <a:solidFill>
                  <a:srgbClr val="C00000"/>
                </a:solidFill>
              </a:rPr>
              <a:t>soil</a:t>
            </a:r>
            <a:r>
              <a:rPr lang="en-US" sz="3200" dirty="0">
                <a:solidFill>
                  <a:schemeClr val="accent5">
                    <a:lumMod val="75000"/>
                  </a:schemeClr>
                </a:solidFill>
              </a:rPr>
              <a:t> </a:t>
            </a:r>
            <a:r>
              <a:rPr lang="en-US" sz="3200" dirty="0"/>
              <a:t>and</a:t>
            </a:r>
            <a:r>
              <a:rPr lang="en-US" sz="3200" dirty="0">
                <a:solidFill>
                  <a:schemeClr val="accent5">
                    <a:lumMod val="75000"/>
                  </a:schemeClr>
                </a:solidFill>
              </a:rPr>
              <a:t> </a:t>
            </a:r>
            <a:r>
              <a:rPr lang="en-US" sz="3200" dirty="0">
                <a:solidFill>
                  <a:srgbClr val="0070C0"/>
                </a:solidFill>
              </a:rPr>
              <a:t>prevent</a:t>
            </a:r>
            <a:r>
              <a:rPr lang="en-US" sz="3200" dirty="0">
                <a:solidFill>
                  <a:schemeClr val="accent5">
                    <a:lumMod val="75000"/>
                  </a:schemeClr>
                </a:solidFill>
              </a:rPr>
              <a:t> </a:t>
            </a:r>
            <a:r>
              <a:rPr lang="en-US" sz="3200" dirty="0">
                <a:solidFill>
                  <a:srgbClr val="C00000"/>
                </a:solidFill>
              </a:rPr>
              <a:t>floods</a:t>
            </a:r>
            <a:r>
              <a:rPr lang="en-US" sz="3200" dirty="0"/>
              <a:t>. </a:t>
            </a:r>
            <a:endParaRPr lang="en-US" sz="3200" dirty="0">
              <a:solidFill>
                <a:schemeClr val="accent5">
                  <a:lumMod val="75000"/>
                </a:schemeClr>
              </a:solidFill>
            </a:endParaRPr>
          </a:p>
          <a:p>
            <a:pPr algn="ctr"/>
            <a:r>
              <a:rPr lang="en-US" sz="32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ree photos of Power station"/>
          <p:cNvPicPr>
            <a:picLocks noChangeAspect="1" noChangeArrowheads="1"/>
          </p:cNvPicPr>
          <p:nvPr/>
        </p:nvPicPr>
        <p:blipFill>
          <a:blip r:embed="rId3">
            <a:lum bright="20000"/>
          </a:blip>
          <a:srcRect/>
          <a:stretch>
            <a:fillRect/>
          </a:stretch>
        </p:blipFill>
        <p:spPr bwMode="auto">
          <a:xfrm>
            <a:off x="4286240" y="1894333"/>
            <a:ext cx="2566968" cy="4701747"/>
          </a:xfrm>
          <a:prstGeom prst="rect">
            <a:avLst/>
          </a:prstGeom>
          <a:ln>
            <a:noFill/>
          </a:ln>
          <a:effectLst>
            <a:softEdge rad="112500"/>
          </a:effectLst>
        </p:spPr>
      </p:pic>
      <p:pic>
        <p:nvPicPr>
          <p:cNvPr id="14"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4014776" y="2343144"/>
            <a:ext cx="1357320" cy="4162448"/>
          </a:xfrm>
          <a:prstGeom prst="rect">
            <a:avLst/>
          </a:prstGeom>
          <a:noFill/>
          <a:ln w="9525">
            <a:noFill/>
            <a:miter lim="800000"/>
            <a:headEnd/>
            <a:tailEnd/>
          </a:ln>
          <a:effectLst/>
        </p:spPr>
      </p:pic>
      <p:sp>
        <p:nvSpPr>
          <p:cNvPr id="2" name="Title 1"/>
          <p:cNvSpPr>
            <a:spLocks noGrp="1"/>
          </p:cNvSpPr>
          <p:nvPr>
            <p:ph type="title"/>
          </p:nvPr>
        </p:nvSpPr>
        <p:spPr>
          <a:xfrm>
            <a:off x="1447787" y="80944"/>
            <a:ext cx="9296427" cy="654032"/>
          </a:xfrm>
          <a:solidFill>
            <a:schemeClr val="accent3">
              <a:lumMod val="75000"/>
            </a:schemeClr>
          </a:solidFill>
          <a:scene3d>
            <a:camera prst="orthographicFront"/>
            <a:lightRig rig="threePt" dir="t"/>
          </a:scene3d>
          <a:sp3d>
            <a:bevelT/>
          </a:sp3d>
        </p:spPr>
        <p:txBody>
          <a:bodyPr/>
          <a:lstStyle/>
          <a:p>
            <a:r>
              <a:rPr lang="en-IN" b="1" dirty="0">
                <a:solidFill>
                  <a:schemeClr val="bg1"/>
                </a:solidFill>
              </a:rPr>
              <a:t>Importance of Trees</a:t>
            </a:r>
          </a:p>
        </p:txBody>
      </p:sp>
      <p:pic>
        <p:nvPicPr>
          <p:cNvPr id="8195" name="Picture 3"/>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460040" y="1800216"/>
            <a:ext cx="4731080" cy="4705376"/>
          </a:xfrm>
          <a:prstGeom prst="rect">
            <a:avLst/>
          </a:prstGeom>
          <a:noFill/>
          <a:ln w="9525">
            <a:noFill/>
            <a:miter lim="800000"/>
            <a:headEnd/>
            <a:tailEnd/>
          </a:ln>
          <a:effectLst/>
        </p:spPr>
      </p:pic>
      <p:sp>
        <p:nvSpPr>
          <p:cNvPr id="10" name="Rectangle 9"/>
          <p:cNvSpPr/>
          <p:nvPr/>
        </p:nvSpPr>
        <p:spPr>
          <a:xfrm>
            <a:off x="5462584" y="3338512"/>
            <a:ext cx="184731" cy="523220"/>
          </a:xfrm>
          <a:prstGeom prst="rect">
            <a:avLst/>
          </a:prstGeom>
        </p:spPr>
        <p:txBody>
          <a:bodyPr wrap="none">
            <a:spAutoFit/>
          </a:bodyPr>
          <a:lstStyle/>
          <a:p>
            <a:endParaRPr lang="en-US" sz="2800" dirty="0">
              <a:solidFill>
                <a:schemeClr val="accent5">
                  <a:lumMod val="75000"/>
                </a:schemeClr>
              </a:solidFill>
            </a:endParaRPr>
          </a:p>
        </p:txBody>
      </p:sp>
      <p:sp>
        <p:nvSpPr>
          <p:cNvPr id="11" name="Rectangle 10"/>
          <p:cNvSpPr/>
          <p:nvPr/>
        </p:nvSpPr>
        <p:spPr>
          <a:xfrm>
            <a:off x="7243232" y="1890704"/>
            <a:ext cx="4644000" cy="1077218"/>
          </a:xfrm>
          <a:prstGeom prst="rect">
            <a:avLst/>
          </a:prstGeom>
        </p:spPr>
        <p:txBody>
          <a:bodyPr wrap="square">
            <a:spAutoFit/>
          </a:bodyPr>
          <a:lstStyle/>
          <a:p>
            <a:r>
              <a:rPr lang="en-US" sz="3200" dirty="0">
                <a:solidFill>
                  <a:srgbClr val="008000"/>
                </a:solidFill>
              </a:rPr>
              <a:t>They</a:t>
            </a:r>
            <a:r>
              <a:rPr lang="en-US" sz="3200" dirty="0">
                <a:solidFill>
                  <a:schemeClr val="accent2">
                    <a:lumMod val="75000"/>
                  </a:schemeClr>
                </a:solidFill>
              </a:rPr>
              <a:t> </a:t>
            </a:r>
            <a:r>
              <a:rPr lang="en-US" sz="3200" dirty="0">
                <a:solidFill>
                  <a:srgbClr val="0070C0"/>
                </a:solidFill>
              </a:rPr>
              <a:t>absorb</a:t>
            </a:r>
            <a:r>
              <a:rPr lang="en-US" sz="3200" dirty="0"/>
              <a:t> </a:t>
            </a:r>
            <a:r>
              <a:rPr lang="en-US" sz="3200" dirty="0">
                <a:solidFill>
                  <a:srgbClr val="C00000"/>
                </a:solidFill>
              </a:rPr>
              <a:t>harmful gases</a:t>
            </a:r>
            <a:r>
              <a:rPr lang="en-US" sz="3200" dirty="0">
                <a:solidFill>
                  <a:schemeClr val="accent5">
                    <a:lumMod val="75000"/>
                  </a:schemeClr>
                </a:solidFill>
              </a:rPr>
              <a:t> </a:t>
            </a:r>
            <a:r>
              <a:rPr lang="en-US" sz="3200" dirty="0"/>
              <a:t>and </a:t>
            </a:r>
            <a:r>
              <a:rPr lang="en-US" sz="3200" dirty="0">
                <a:solidFill>
                  <a:srgbClr val="0070C0"/>
                </a:solidFill>
              </a:rPr>
              <a:t>control</a:t>
            </a:r>
            <a:r>
              <a:rPr lang="en-US" sz="3200" dirty="0"/>
              <a:t> </a:t>
            </a:r>
            <a:r>
              <a:rPr lang="en-US" sz="3200" dirty="0">
                <a:solidFill>
                  <a:srgbClr val="C00000"/>
                </a:solidFill>
              </a:rPr>
              <a:t>pollution</a:t>
            </a:r>
            <a:r>
              <a:rPr lang="en-US" sz="3200" dirty="0">
                <a:solidFill>
                  <a:schemeClr val="accent5">
                    <a:lumMod val="75000"/>
                  </a:schemeClr>
                </a:solidFill>
              </a:rPr>
              <a:t>.</a:t>
            </a:r>
          </a:p>
        </p:txBody>
      </p:sp>
      <p:sp>
        <p:nvSpPr>
          <p:cNvPr id="12" name="Rectangle 11"/>
          <p:cNvSpPr/>
          <p:nvPr/>
        </p:nvSpPr>
        <p:spPr>
          <a:xfrm>
            <a:off x="7272344" y="5057784"/>
            <a:ext cx="4661084" cy="584775"/>
          </a:xfrm>
          <a:prstGeom prst="rect">
            <a:avLst/>
          </a:prstGeom>
        </p:spPr>
        <p:txBody>
          <a:bodyPr wrap="none">
            <a:spAutoFit/>
          </a:bodyPr>
          <a:lstStyle/>
          <a:p>
            <a:r>
              <a:rPr lang="en-US" sz="3200" dirty="0"/>
              <a:t>So, </a:t>
            </a:r>
            <a:r>
              <a:rPr lang="en-US" sz="3200" dirty="0">
                <a:solidFill>
                  <a:srgbClr val="008000"/>
                </a:solidFill>
              </a:rPr>
              <a:t>we</a:t>
            </a:r>
            <a:r>
              <a:rPr lang="en-US" sz="3200" dirty="0"/>
              <a:t> </a:t>
            </a:r>
            <a:r>
              <a:rPr lang="en-US" sz="3200" dirty="0">
                <a:solidFill>
                  <a:srgbClr val="0070C0"/>
                </a:solidFill>
              </a:rPr>
              <a:t>must</a:t>
            </a:r>
            <a:r>
              <a:rPr lang="en-US" sz="3200" dirty="0"/>
              <a:t> </a:t>
            </a:r>
            <a:r>
              <a:rPr lang="en-US" sz="3200" dirty="0">
                <a:solidFill>
                  <a:srgbClr val="0070C0"/>
                </a:solidFill>
              </a:rPr>
              <a:t>respect</a:t>
            </a:r>
            <a:r>
              <a:rPr lang="en-US" sz="3200" dirty="0">
                <a:solidFill>
                  <a:schemeClr val="accent5">
                    <a:lumMod val="75000"/>
                  </a:schemeClr>
                </a:solidFill>
              </a:rPr>
              <a:t> </a:t>
            </a:r>
            <a:r>
              <a:rPr lang="en-US" sz="3200" dirty="0">
                <a:solidFill>
                  <a:srgbClr val="C00000"/>
                </a:solidFill>
              </a:rPr>
              <a:t>trees</a:t>
            </a:r>
            <a:r>
              <a:rPr lang="en-US" sz="3200" dirty="0">
                <a:solidFill>
                  <a:schemeClr val="accent5">
                    <a:lumMod val="75000"/>
                  </a:schemeClr>
                </a:solidFill>
              </a:rPr>
              <a:t>. </a:t>
            </a:r>
          </a:p>
        </p:txBody>
      </p:sp>
      <p:pic>
        <p:nvPicPr>
          <p:cNvPr id="13" name="Picture 3"/>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336248" y="1166800"/>
            <a:ext cx="1357320" cy="533879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195"/>
                                        </p:tgtEl>
                                        <p:attrNameLst>
                                          <p:attrName>style.visibility</p:attrName>
                                        </p:attrNameLst>
                                      </p:cBhvr>
                                      <p:to>
                                        <p:strVal val="visible"/>
                                      </p:to>
                                    </p:set>
                                    <p:animEffect transition="in" filter="fade">
                                      <p:cBhvr>
                                        <p:cTn id="15" dur="1000"/>
                                        <p:tgtEl>
                                          <p:spTgt spid="8195"/>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3554"/>
                                        </p:tgtEl>
                                        <p:attrNameLst>
                                          <p:attrName>style.visibility</p:attrName>
                                        </p:attrNameLst>
                                      </p:cBhvr>
                                      <p:to>
                                        <p:strVal val="visible"/>
                                      </p:to>
                                    </p:set>
                                    <p:animEffect transition="in" filter="fade">
                                      <p:cBhvr>
                                        <p:cTn id="25"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a:t>MM Index</a:t>
            </a:r>
            <a:endParaRPr lang="en-IN" dirty="0"/>
          </a:p>
        </p:txBody>
      </p:sp>
      <p:graphicFrame>
        <p:nvGraphicFramePr>
          <p:cNvPr id="3" name="Table 2"/>
          <p:cNvGraphicFramePr>
            <a:graphicFrameLocks noGrp="1"/>
          </p:cNvGraphicFramePr>
          <p:nvPr>
            <p:extLst>
              <p:ext uri="{D42A27DB-BD31-4B8C-83A1-F6EECF244321}">
                <p14:modId xmlns:p14="http://schemas.microsoft.com/office/powerpoint/2010/main" val="1370185126"/>
              </p:ext>
            </p:extLst>
          </p:nvPr>
        </p:nvGraphicFramePr>
        <p:xfrm>
          <a:off x="1127448" y="700345"/>
          <a:ext cx="9937104" cy="5185243"/>
        </p:xfrm>
        <a:graphic>
          <a:graphicData uri="http://schemas.openxmlformats.org/drawingml/2006/table">
            <a:tbl>
              <a:tblPr firstRow="1" bandRow="1">
                <a:tableStyleId>{5C22544A-7EE6-4342-B048-85BDC9FD1C3A}</a:tableStyleId>
              </a:tblPr>
              <a:tblGrid>
                <a:gridCol w="928702">
                  <a:extLst>
                    <a:ext uri="{9D8B030D-6E8A-4147-A177-3AD203B41FA5}">
                      <a16:colId xmlns:a16="http://schemas.microsoft.com/office/drawing/2014/main" val="20000"/>
                    </a:ext>
                  </a:extLst>
                </a:gridCol>
                <a:gridCol w="1958626">
                  <a:extLst>
                    <a:ext uri="{9D8B030D-6E8A-4147-A177-3AD203B41FA5}">
                      <a16:colId xmlns:a16="http://schemas.microsoft.com/office/drawing/2014/main" val="20001"/>
                    </a:ext>
                  </a:extLst>
                </a:gridCol>
                <a:gridCol w="7049776">
                  <a:extLst>
                    <a:ext uri="{9D8B030D-6E8A-4147-A177-3AD203B41FA5}">
                      <a16:colId xmlns:a16="http://schemas.microsoft.com/office/drawing/2014/main" val="20002"/>
                    </a:ext>
                  </a:extLst>
                </a:gridCol>
              </a:tblGrid>
              <a:tr h="389313">
                <a:tc>
                  <a:txBody>
                    <a:bodyPr/>
                    <a:lstStyle/>
                    <a:p>
                      <a:pPr algn="ctr"/>
                      <a:r>
                        <a:rPr lang="en-IN" sz="2000" dirty="0"/>
                        <a:t>Slide</a:t>
                      </a:r>
                      <a:r>
                        <a:rPr lang="en-IN" sz="2000" baseline="0" dirty="0"/>
                        <a:t> #</a:t>
                      </a:r>
                      <a:endParaRPr lang="en-IN" sz="2000" dirty="0"/>
                    </a:p>
                  </a:txBody>
                  <a:tcPr/>
                </a:tc>
                <a:tc>
                  <a:txBody>
                    <a:bodyPr/>
                    <a:lstStyle/>
                    <a:p>
                      <a:pPr algn="ctr"/>
                      <a:r>
                        <a:rPr lang="en-IN" sz="2000" dirty="0"/>
                        <a:t>Thumbnail</a:t>
                      </a:r>
                    </a:p>
                  </a:txBody>
                  <a:tcPr/>
                </a:tc>
                <a:tc>
                  <a:txBody>
                    <a:bodyPr/>
                    <a:lstStyle/>
                    <a:p>
                      <a:pPr algn="ctr"/>
                      <a:r>
                        <a:rPr lang="en-IN" sz="2000" dirty="0"/>
                        <a:t>Source link and Attribution</a:t>
                      </a:r>
                    </a:p>
                  </a:txBody>
                  <a:tcPr/>
                </a:tc>
                <a:extLst>
                  <a:ext uri="{0D108BD9-81ED-4DB2-BD59-A6C34878D82A}">
                    <a16:rowId xmlns:a16="http://schemas.microsoft.com/office/drawing/2014/main" val="10000"/>
                  </a:ext>
                </a:extLst>
              </a:tr>
              <a:tr h="389313">
                <a:tc>
                  <a:txBody>
                    <a:bodyPr/>
                    <a:lstStyle/>
                    <a:p>
                      <a:r>
                        <a:rPr lang="en-IN" sz="900" dirty="0"/>
                        <a:t>1,2</a:t>
                      </a:r>
                    </a:p>
                  </a:txBody>
                  <a:tcPr/>
                </a:tc>
                <a:tc>
                  <a:txBody>
                    <a:bodyPr/>
                    <a:lstStyle/>
                    <a:p>
                      <a:endParaRPr lang="en-IN" sz="900" dirty="0"/>
                    </a:p>
                  </a:txBody>
                  <a:tcPr/>
                </a:tc>
                <a:tc>
                  <a:txBody>
                    <a:bodyPr/>
                    <a:lstStyle/>
                    <a:p>
                      <a:r>
                        <a:rPr lang="en-IN" sz="900" b="0" i="0" u="none" strike="noStrike" kern="1200" dirty="0">
                          <a:solidFill>
                            <a:schemeClr val="tx1"/>
                          </a:solidFill>
                          <a:latin typeface="+mn-lt"/>
                          <a:ea typeface="+mn-ea"/>
                          <a:cs typeface="+mn-cs"/>
                        </a:rPr>
                        <a:t>1. Tree: https://www.hiclipart.com/free-transparent-background-png-clipart-ithyb</a:t>
                      </a:r>
                      <a:endParaRPr lang="en-IN" sz="900" dirty="0"/>
                    </a:p>
                    <a:p>
                      <a:endParaRPr lang="en-IN" sz="900" dirty="0"/>
                    </a:p>
                    <a:p>
                      <a:endParaRPr lang="en-IN" sz="900" dirty="0"/>
                    </a:p>
                  </a:txBody>
                  <a:tcPr/>
                </a:tc>
                <a:extLst>
                  <a:ext uri="{0D108BD9-81ED-4DB2-BD59-A6C34878D82A}">
                    <a16:rowId xmlns:a16="http://schemas.microsoft.com/office/drawing/2014/main" val="10001"/>
                  </a:ext>
                </a:extLst>
              </a:tr>
              <a:tr h="389313">
                <a:tc>
                  <a:txBody>
                    <a:bodyPr/>
                    <a:lstStyle/>
                    <a:p>
                      <a:r>
                        <a:rPr lang="en-IN" sz="900" dirty="0"/>
                        <a:t>3</a:t>
                      </a:r>
                    </a:p>
                  </a:txBody>
                  <a:tcPr/>
                </a:tc>
                <a:tc>
                  <a:txBody>
                    <a:bodyPr/>
                    <a:lstStyle/>
                    <a:p>
                      <a:endParaRPr lang="en-IN" sz="900" dirty="0"/>
                    </a:p>
                  </a:txBody>
                  <a:tcPr/>
                </a:tc>
                <a:tc>
                  <a:txBody>
                    <a:bodyPr/>
                    <a:lstStyle/>
                    <a:p>
                      <a:pPr marL="228600" indent="-228600" rtl="0">
                        <a:buAutoNum type="arabicPeriod"/>
                      </a:pPr>
                      <a:r>
                        <a:rPr lang="en-IN" sz="900" b="0" i="0" u="none" strike="noStrike" kern="1200" dirty="0">
                          <a:solidFill>
                            <a:schemeClr val="tx1"/>
                          </a:solidFill>
                          <a:latin typeface="+mn-lt"/>
                          <a:ea typeface="+mn-ea"/>
                          <a:cs typeface="+mn-cs"/>
                        </a:rPr>
                        <a:t>Tree: https://www.hiclipart.com/free-transparent-background-png-clipart-ithyb</a:t>
                      </a:r>
                    </a:p>
                    <a:p>
                      <a:pPr marL="228600" indent="-228600" rtl="0">
                        <a:buAutoNum type="arabicPeriod"/>
                      </a:pPr>
                      <a:r>
                        <a:rPr lang="en-IN" sz="900" b="0" i="0" u="none" strike="noStrike" kern="1200" dirty="0">
                          <a:solidFill>
                            <a:schemeClr val="tx1"/>
                          </a:solidFill>
                          <a:latin typeface="+mn-lt"/>
                          <a:ea typeface="+mn-ea"/>
                          <a:cs typeface="+mn-cs"/>
                        </a:rPr>
                        <a:t>Tiger: https://pixabay.com/photos/tiger-feline-stripes-big-cat-1868911/</a:t>
                      </a:r>
                    </a:p>
                    <a:p>
                      <a:pPr marL="228600" indent="-228600" rtl="0">
                        <a:buAutoNum type="arabicPeriod"/>
                      </a:pPr>
                      <a:r>
                        <a:rPr lang="en-IN" sz="900" b="0" i="0" u="none" strike="noStrike" kern="1200" dirty="0">
                          <a:solidFill>
                            <a:schemeClr val="tx1"/>
                          </a:solidFill>
                          <a:latin typeface="+mn-lt"/>
                          <a:ea typeface="+mn-ea"/>
                          <a:cs typeface="+mn-cs"/>
                        </a:rPr>
                        <a:t>Bird: https://pixabay.com/photos/macaw-bird-animal-parrot-410144/</a:t>
                      </a:r>
                    </a:p>
                    <a:p>
                      <a:pPr marL="228600" indent="-228600" rtl="0">
                        <a:buAutoNum type="arabicPeriod"/>
                      </a:pPr>
                      <a:r>
                        <a:rPr lang="en-IN" sz="900" b="0" i="0" u="none" strike="noStrike" kern="1200" dirty="0">
                          <a:solidFill>
                            <a:schemeClr val="tx1"/>
                          </a:solidFill>
                          <a:latin typeface="+mn-lt"/>
                          <a:ea typeface="+mn-ea"/>
                          <a:cs typeface="+mn-cs"/>
                        </a:rPr>
                        <a:t>Ladybird: https://pixabay.com/vectors/ladybug-beetle-insect-156624/</a:t>
                      </a:r>
                    </a:p>
                    <a:p>
                      <a:pPr marL="228600" indent="-228600" rtl="0">
                        <a:buAutoNum type="arabicPeriod"/>
                      </a:pPr>
                      <a:r>
                        <a:rPr lang="en-IN" sz="900" b="0" i="0" u="none" strike="noStrike" kern="1200" dirty="0">
                          <a:solidFill>
                            <a:schemeClr val="tx1"/>
                          </a:solidFill>
                          <a:latin typeface="+mn-lt"/>
                          <a:ea typeface="+mn-ea"/>
                          <a:cs typeface="+mn-cs"/>
                        </a:rPr>
                        <a:t>Butterfly: https://pixabay.com/vectors/animal-butterfly-chromatic-flying-2027356/</a:t>
                      </a:r>
                    </a:p>
                    <a:p>
                      <a:pPr marL="228600" indent="-228600" rtl="0">
                        <a:buAutoNum type="arabicPeriod"/>
                      </a:pPr>
                      <a:r>
                        <a:rPr lang="en-IN" sz="900" b="0" i="0" u="none" strike="noStrike" kern="1200" dirty="0">
                          <a:solidFill>
                            <a:schemeClr val="tx1"/>
                          </a:solidFill>
                          <a:latin typeface="+mn-lt"/>
                          <a:ea typeface="+mn-ea"/>
                          <a:cs typeface="+mn-cs"/>
                        </a:rPr>
                        <a:t>Butterfly Blue: https://pixabay.com/vectors/animal-butterfly-chromatic-colorful-1769728/</a:t>
                      </a:r>
                    </a:p>
                    <a:p>
                      <a:endParaRPr lang="en-IN" sz="900" dirty="0"/>
                    </a:p>
                  </a:txBody>
                  <a:tcPr/>
                </a:tc>
                <a:extLst>
                  <a:ext uri="{0D108BD9-81ED-4DB2-BD59-A6C34878D82A}">
                    <a16:rowId xmlns:a16="http://schemas.microsoft.com/office/drawing/2014/main" val="10003"/>
                  </a:ext>
                </a:extLst>
              </a:tr>
              <a:tr h="389313">
                <a:tc>
                  <a:txBody>
                    <a:bodyPr/>
                    <a:lstStyle/>
                    <a:p>
                      <a:r>
                        <a:rPr lang="en-IN" sz="900" dirty="0"/>
                        <a:t>4</a:t>
                      </a:r>
                    </a:p>
                  </a:txBody>
                  <a:tcPr/>
                </a:tc>
                <a:tc>
                  <a:txBody>
                    <a:bodyPr/>
                    <a:lstStyle/>
                    <a:p>
                      <a:endParaRPr lang="en-IN" sz="900" dirty="0"/>
                    </a:p>
                  </a:txBody>
                  <a:tcPr/>
                </a:tc>
                <a:tc>
                  <a:txBody>
                    <a:bodyPr/>
                    <a:lstStyle/>
                    <a:p>
                      <a:pPr marL="228600" indent="-228600" rtl="0">
                        <a:buAutoNum type="arabicPeriod"/>
                      </a:pPr>
                      <a:r>
                        <a:rPr lang="en-IN" sz="900" b="0" i="0" u="none" strike="noStrike" kern="1200" baseline="0" dirty="0">
                          <a:solidFill>
                            <a:schemeClr val="tx1"/>
                          </a:solidFill>
                          <a:latin typeface="+mn-lt"/>
                          <a:ea typeface="+mn-ea"/>
                          <a:cs typeface="+mn-cs"/>
                        </a:rPr>
                        <a:t>Flowers: https://pixabay.com/photos/almond-tree-blossoms-almond-blossom-1982539/</a:t>
                      </a:r>
                    </a:p>
                    <a:p>
                      <a:pPr marL="228600" indent="-228600" rtl="0">
                        <a:buAutoNum type="arabicPeriod"/>
                      </a:pPr>
                      <a:r>
                        <a:rPr lang="en-IN" sz="900" b="0" i="0" u="none" strike="noStrike" kern="1200" baseline="0" dirty="0">
                          <a:solidFill>
                            <a:schemeClr val="tx1"/>
                          </a:solidFill>
                          <a:latin typeface="+mn-lt"/>
                          <a:ea typeface="+mn-ea"/>
                          <a:cs typeface="+mn-cs"/>
                        </a:rPr>
                        <a:t>Tree: https://www.hiclipart.com/free-transparent-background-png-clipart-jrlxq</a:t>
                      </a:r>
                      <a:endParaRPr lang="en-IN" sz="900" b="0" i="0" u="none" strike="noStrike" kern="1200" dirty="0">
                        <a:solidFill>
                          <a:schemeClr val="tx1"/>
                        </a:solidFill>
                        <a:latin typeface="+mn-lt"/>
                        <a:ea typeface="+mn-ea"/>
                        <a:cs typeface="+mn-cs"/>
                      </a:endParaRPr>
                    </a:p>
                    <a:p>
                      <a:endParaRPr lang="en-IN" sz="900" dirty="0"/>
                    </a:p>
                    <a:p>
                      <a:endParaRPr lang="en-IN" sz="900" dirty="0"/>
                    </a:p>
                  </a:txBody>
                  <a:tcPr/>
                </a:tc>
                <a:extLst>
                  <a:ext uri="{0D108BD9-81ED-4DB2-BD59-A6C34878D82A}">
                    <a16:rowId xmlns:a16="http://schemas.microsoft.com/office/drawing/2014/main" val="10004"/>
                  </a:ext>
                </a:extLst>
              </a:tr>
              <a:tr h="389313">
                <a:tc>
                  <a:txBody>
                    <a:bodyPr/>
                    <a:lstStyle/>
                    <a:p>
                      <a:r>
                        <a:rPr lang="en-IN" sz="900" dirty="0"/>
                        <a:t>5</a:t>
                      </a:r>
                    </a:p>
                  </a:txBody>
                  <a:tcPr/>
                </a:tc>
                <a:tc>
                  <a:txBody>
                    <a:bodyPr/>
                    <a:lstStyle/>
                    <a:p>
                      <a:endParaRPr lang="en-IN" sz="900" dirty="0"/>
                    </a:p>
                  </a:txBody>
                  <a:tcPr/>
                </a:tc>
                <a:tc>
                  <a:txBody>
                    <a:bodyPr/>
                    <a:lstStyle/>
                    <a:p>
                      <a:pPr marL="228600" indent="-228600" rtl="0">
                        <a:buAutoNum type="arabicPeriod"/>
                      </a:pPr>
                      <a:r>
                        <a:rPr lang="en-IN" sz="900" b="0" i="0" u="none" strike="noStrike" kern="1200" baseline="0" dirty="0">
                          <a:solidFill>
                            <a:schemeClr val="tx1"/>
                          </a:solidFill>
                          <a:latin typeface="+mn-lt"/>
                          <a:ea typeface="+mn-ea"/>
                          <a:cs typeface="+mn-cs"/>
                        </a:rPr>
                        <a:t>Firewood: https://www.hiclipart.com/free-transparent-background-png-clipart-irovi</a:t>
                      </a:r>
                    </a:p>
                    <a:p>
                      <a:pPr marL="228600" indent="-228600" rtl="0">
                        <a:buAutoNum type="arabicPeriod"/>
                      </a:pPr>
                      <a:r>
                        <a:rPr lang="en-IN" sz="900" b="0" i="0" u="none" strike="noStrike" kern="1200" baseline="0" dirty="0">
                          <a:solidFill>
                            <a:schemeClr val="tx1"/>
                          </a:solidFill>
                          <a:latin typeface="+mn-lt"/>
                          <a:ea typeface="+mn-ea"/>
                          <a:cs typeface="+mn-cs"/>
                        </a:rPr>
                        <a:t>Medicines: https://www.hiclipart.com/free-transparent-background-png-clipart-nctsh</a:t>
                      </a:r>
                    </a:p>
                    <a:p>
                      <a:pPr marL="228600" indent="-228600" rtl="0">
                        <a:buAutoNum type="arabicPeriod"/>
                      </a:pPr>
                      <a:r>
                        <a:rPr lang="en-IN" sz="900" b="0" i="0" u="none" strike="noStrike" kern="1200" baseline="0" dirty="0">
                          <a:solidFill>
                            <a:schemeClr val="tx1"/>
                          </a:solidFill>
                          <a:latin typeface="+mn-lt"/>
                          <a:ea typeface="+mn-ea"/>
                          <a:cs typeface="+mn-cs"/>
                        </a:rPr>
                        <a:t>Paper: https://pixabay.com/photos/forest-trees-pine-nature-landscape-4335520/</a:t>
                      </a:r>
                      <a:endParaRPr lang="en-IN" sz="900" dirty="0"/>
                    </a:p>
                    <a:p>
                      <a:endParaRPr lang="en-IN" sz="900" dirty="0"/>
                    </a:p>
                    <a:p>
                      <a:endParaRPr lang="en-IN" sz="900" dirty="0"/>
                    </a:p>
                  </a:txBody>
                  <a:tcPr/>
                </a:tc>
                <a:extLst>
                  <a:ext uri="{0D108BD9-81ED-4DB2-BD59-A6C34878D82A}">
                    <a16:rowId xmlns:a16="http://schemas.microsoft.com/office/drawing/2014/main" val="10005"/>
                  </a:ext>
                </a:extLst>
              </a:tr>
              <a:tr h="389313">
                <a:tc>
                  <a:txBody>
                    <a:bodyPr/>
                    <a:lstStyle/>
                    <a:p>
                      <a:r>
                        <a:rPr lang="en-IN" sz="900" dirty="0"/>
                        <a:t>6</a:t>
                      </a:r>
                    </a:p>
                  </a:txBody>
                  <a:tcPr/>
                </a:tc>
                <a:tc>
                  <a:txBody>
                    <a:bodyPr/>
                    <a:lstStyle/>
                    <a:p>
                      <a:endParaRPr lang="en-IN" sz="900" dirty="0"/>
                    </a:p>
                  </a:txBody>
                  <a:tcPr/>
                </a:tc>
                <a:tc>
                  <a:txBody>
                    <a:bodyPr/>
                    <a:lstStyle/>
                    <a:p>
                      <a:pPr marL="228600" indent="-228600" rtl="0">
                        <a:buAutoNum type="arabicPeriod"/>
                      </a:pPr>
                      <a:r>
                        <a:rPr lang="en-IN" sz="900" b="0" i="0" u="none" strike="noStrike" kern="1200" dirty="0">
                          <a:solidFill>
                            <a:schemeClr val="tx1"/>
                          </a:solidFill>
                          <a:latin typeface="+mn-lt"/>
                          <a:ea typeface="+mn-ea"/>
                          <a:cs typeface="+mn-cs"/>
                        </a:rPr>
                        <a:t>Tree: https://www.hiclipart.com/free-transparent-background-png-clipart-ithyb</a:t>
                      </a:r>
                    </a:p>
                    <a:p>
                      <a:pPr marL="228600" indent="-228600" rtl="0">
                        <a:buAutoNum type="arabicPeriod"/>
                      </a:pPr>
                      <a:r>
                        <a:rPr lang="en-IN" sz="900" b="0" i="0" u="none" strike="noStrike" kern="1200" dirty="0">
                          <a:solidFill>
                            <a:schemeClr val="tx1"/>
                          </a:solidFill>
                          <a:latin typeface="+mn-lt"/>
                          <a:ea typeface="+mn-ea"/>
                          <a:cs typeface="+mn-cs"/>
                        </a:rPr>
                        <a:t>Cloud: https://www.hiclipart.com/free-transparent-background-png-clipart-mzluh</a:t>
                      </a:r>
                    </a:p>
                    <a:p>
                      <a:endParaRPr lang="en-IN" sz="900" dirty="0"/>
                    </a:p>
                    <a:p>
                      <a:endParaRPr lang="en-IN" sz="900" dirty="0"/>
                    </a:p>
                  </a:txBody>
                  <a:tcPr/>
                </a:tc>
                <a:extLst>
                  <a:ext uri="{0D108BD9-81ED-4DB2-BD59-A6C34878D82A}">
                    <a16:rowId xmlns:a16="http://schemas.microsoft.com/office/drawing/2014/main" val="10006"/>
                  </a:ext>
                </a:extLst>
              </a:tr>
              <a:tr h="537043">
                <a:tc>
                  <a:txBody>
                    <a:bodyPr/>
                    <a:lstStyle/>
                    <a:p>
                      <a:r>
                        <a:rPr lang="en-IN" sz="900" dirty="0"/>
                        <a:t>7</a:t>
                      </a:r>
                    </a:p>
                  </a:txBody>
                  <a:tcPr/>
                </a:tc>
                <a:tc>
                  <a:txBody>
                    <a:bodyPr/>
                    <a:lstStyle/>
                    <a:p>
                      <a:endParaRPr lang="en-IN" sz="900" dirty="0"/>
                    </a:p>
                  </a:txBody>
                  <a:tcPr/>
                </a:tc>
                <a:tc>
                  <a:txBody>
                    <a:bodyPr/>
                    <a:lstStyle/>
                    <a:p>
                      <a:r>
                        <a:rPr lang="en-IN" sz="900" b="0" i="0" u="none" strike="noStrike" kern="1200" dirty="0">
                          <a:solidFill>
                            <a:schemeClr val="tx1"/>
                          </a:solidFill>
                          <a:latin typeface="+mn-lt"/>
                          <a:ea typeface="+mn-ea"/>
                          <a:cs typeface="+mn-cs"/>
                        </a:rPr>
                        <a:t>1.    Tree floods:</a:t>
                      </a:r>
                      <a:r>
                        <a:rPr lang="en-IN" sz="900" b="0" i="0" u="none" strike="noStrike" kern="1200" baseline="0" dirty="0">
                          <a:solidFill>
                            <a:schemeClr val="tx1"/>
                          </a:solidFill>
                          <a:latin typeface="+mn-lt"/>
                          <a:ea typeface="+mn-ea"/>
                          <a:cs typeface="+mn-cs"/>
                        </a:rPr>
                        <a:t> https://pixabay.com/photos/flood-flooded-floods-underwater-3067060/</a:t>
                      </a:r>
                      <a:endParaRPr lang="en-IN" sz="900" dirty="0"/>
                    </a:p>
                  </a:txBody>
                  <a:tcPr/>
                </a:tc>
                <a:extLst>
                  <a:ext uri="{0D108BD9-81ED-4DB2-BD59-A6C34878D82A}">
                    <a16:rowId xmlns:a16="http://schemas.microsoft.com/office/drawing/2014/main" val="10007"/>
                  </a:ext>
                </a:extLst>
              </a:tr>
              <a:tr h="389313">
                <a:tc>
                  <a:txBody>
                    <a:bodyPr/>
                    <a:lstStyle/>
                    <a:p>
                      <a:r>
                        <a:rPr lang="en-IN" sz="900" dirty="0"/>
                        <a:t>8</a:t>
                      </a:r>
                    </a:p>
                  </a:txBody>
                  <a:tcPr/>
                </a:tc>
                <a:tc>
                  <a:txBody>
                    <a:bodyPr/>
                    <a:lstStyle/>
                    <a:p>
                      <a:endParaRPr lang="en-IN" sz="900" dirty="0"/>
                    </a:p>
                  </a:txBody>
                  <a:tcPr/>
                </a:tc>
                <a:tc>
                  <a:txBody>
                    <a:bodyPr/>
                    <a:lstStyle/>
                    <a:p>
                      <a:pPr marL="228600" indent="-228600" rtl="0">
                        <a:buAutoNum type="arabicPeriod"/>
                      </a:pPr>
                      <a:r>
                        <a:rPr lang="en-IN" sz="900" b="0" i="0" u="none" strike="noStrike" kern="1200" dirty="0">
                          <a:solidFill>
                            <a:schemeClr val="tx1"/>
                          </a:solidFill>
                          <a:latin typeface="+mn-lt"/>
                          <a:ea typeface="+mn-ea"/>
                          <a:cs typeface="+mn-cs"/>
                        </a:rPr>
                        <a:t>Tree: https://www.hiclipart.com/free-transparent-background-png-clipart-ithyb</a:t>
                      </a:r>
                    </a:p>
                    <a:p>
                      <a:pPr marL="228600" indent="-228600" rtl="0">
                        <a:buAutoNum type="arabicPeriod"/>
                      </a:pPr>
                      <a:r>
                        <a:rPr lang="en-IN" sz="900" b="0" i="0" u="none" strike="noStrike" kern="1200" dirty="0">
                          <a:solidFill>
                            <a:schemeClr val="tx1"/>
                          </a:solidFill>
                          <a:latin typeface="+mn-lt"/>
                          <a:ea typeface="+mn-ea"/>
                          <a:cs typeface="+mn-cs"/>
                        </a:rPr>
                        <a:t>Smoke: https://pixabay.com/photos/power-station-chimneys-factory-smog-6579092/ </a:t>
                      </a:r>
                    </a:p>
                    <a:p>
                      <a:endParaRPr lang="en-IN" sz="900" dirty="0"/>
                    </a:p>
                    <a:p>
                      <a:endParaRPr lang="en-IN" sz="900" dirty="0"/>
                    </a:p>
                  </a:txBody>
                  <a:tcPr/>
                </a:tc>
                <a:extLst>
                  <a:ext uri="{0D108BD9-81ED-4DB2-BD59-A6C34878D82A}">
                    <a16:rowId xmlns:a16="http://schemas.microsoft.com/office/drawing/2014/main" val="10008"/>
                  </a:ext>
                </a:extLst>
              </a:tr>
            </a:tbl>
          </a:graphicData>
        </a:graphic>
      </p:graphicFrame>
      <p:pic>
        <p:nvPicPr>
          <p:cNvPr id="4"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357150" y="1166800"/>
            <a:ext cx="300306" cy="288000"/>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114528" y="2071680"/>
            <a:ext cx="516455" cy="513648"/>
          </a:xfrm>
          <a:prstGeom prst="rect">
            <a:avLst/>
          </a:prstGeom>
          <a:noFill/>
          <a:ln w="9525">
            <a:noFill/>
            <a:miter lim="800000"/>
            <a:headEnd/>
            <a:tailEnd/>
          </a:ln>
          <a:effectLst/>
        </p:spPr>
      </p:pic>
      <p:pic>
        <p:nvPicPr>
          <p:cNvPr id="9" name="Picture 7" descr="Tiger, Feline, Stripes, Big Cat, Safari"/>
          <p:cNvPicPr>
            <a:picLocks noChangeAspect="1" noChangeArrowheads="1"/>
          </p:cNvPicPr>
          <p:nvPr/>
        </p:nvPicPr>
        <p:blipFill>
          <a:blip r:embed="rId5" cstate="print"/>
          <a:stretch>
            <a:fillRect/>
          </a:stretch>
        </p:blipFill>
        <p:spPr bwMode="auto">
          <a:xfrm>
            <a:off x="3381360" y="1619240"/>
            <a:ext cx="452427" cy="301618"/>
          </a:xfrm>
          <a:prstGeom prst="rect">
            <a:avLst/>
          </a:prstGeom>
          <a:noFill/>
          <a:ln>
            <a:noFill/>
          </a:ln>
        </p:spPr>
      </p:pic>
      <p:pic>
        <p:nvPicPr>
          <p:cNvPr id="12" name="Picture 4" descr="Ladybug, Beetle, Insect, Ladybird Beetle"/>
          <p:cNvPicPr>
            <a:picLocks noChangeAspect="1" noChangeArrowheads="1"/>
          </p:cNvPicPr>
          <p:nvPr/>
        </p:nvPicPr>
        <p:blipFill>
          <a:blip r:embed="rId6" cstate="print"/>
          <a:stretch>
            <a:fillRect/>
          </a:stretch>
        </p:blipFill>
        <p:spPr bwMode="auto">
          <a:xfrm>
            <a:off x="2747944" y="2162168"/>
            <a:ext cx="385442" cy="370199"/>
          </a:xfrm>
          <a:prstGeom prst="rect">
            <a:avLst/>
          </a:prstGeom>
          <a:noFill/>
          <a:ln>
            <a:noFill/>
          </a:ln>
        </p:spPr>
      </p:pic>
      <p:pic>
        <p:nvPicPr>
          <p:cNvPr id="13" name="Picture 10" descr="Free photos of Macaw"/>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205016" y="1619240"/>
            <a:ext cx="427955" cy="361952"/>
          </a:xfrm>
          <a:prstGeom prst="rect">
            <a:avLst/>
          </a:prstGeom>
          <a:noFill/>
        </p:spPr>
      </p:pic>
      <p:pic>
        <p:nvPicPr>
          <p:cNvPr id="14" name="Picture 6" descr="Free vector graphics of Animal"/>
          <p:cNvPicPr>
            <a:picLocks noChangeAspect="1" noChangeArrowheads="1"/>
          </p:cNvPicPr>
          <p:nvPr/>
        </p:nvPicPr>
        <p:blipFill>
          <a:blip r:embed="rId8" cstate="print"/>
          <a:srcRect/>
          <a:stretch>
            <a:fillRect/>
          </a:stretch>
        </p:blipFill>
        <p:spPr bwMode="auto">
          <a:xfrm rot="17732369">
            <a:off x="3391549" y="2150660"/>
            <a:ext cx="396000" cy="272250"/>
          </a:xfrm>
          <a:prstGeom prst="rect">
            <a:avLst/>
          </a:prstGeom>
          <a:noFill/>
        </p:spPr>
      </p:pic>
      <p:pic>
        <p:nvPicPr>
          <p:cNvPr id="15" name="Picture 8" descr="Free vector graphics of Animal"/>
          <p:cNvPicPr>
            <a:picLocks noChangeAspect="1" noChangeArrowheads="1"/>
          </p:cNvPicPr>
          <p:nvPr/>
        </p:nvPicPr>
        <p:blipFill>
          <a:blip r:embed="rId9" cstate="print"/>
          <a:srcRect/>
          <a:stretch>
            <a:fillRect/>
          </a:stretch>
        </p:blipFill>
        <p:spPr bwMode="auto">
          <a:xfrm rot="17994448">
            <a:off x="2765690" y="1717238"/>
            <a:ext cx="375383" cy="258076"/>
          </a:xfrm>
          <a:prstGeom prst="rect">
            <a:avLst/>
          </a:prstGeom>
          <a:noFill/>
        </p:spPr>
      </p:pic>
      <p:pic>
        <p:nvPicPr>
          <p:cNvPr id="18" name="Picture 4"/>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295504" y="2705096"/>
            <a:ext cx="302984" cy="542928"/>
          </a:xfrm>
          <a:prstGeom prst="rect">
            <a:avLst/>
          </a:prstGeom>
          <a:noFill/>
          <a:ln w="9525">
            <a:noFill/>
            <a:miter lim="800000"/>
            <a:headEnd/>
            <a:tailEnd/>
          </a:ln>
          <a:effectLst/>
        </p:spPr>
      </p:pic>
      <p:pic>
        <p:nvPicPr>
          <p:cNvPr id="20" name="Picture 2" descr="firewood on fire, Desktop Bench, campfire transparent background PNG clipart thumbnail"/>
          <p:cNvPicPr>
            <a:picLocks noChangeAspect="1" noChangeArrowheads="1"/>
          </p:cNvPicPr>
          <p:nvPr/>
        </p:nvPicPr>
        <p:blipFill>
          <a:blip r:embed="rId11" cstate="print">
            <a:clrChange>
              <a:clrFrom>
                <a:srgbClr val="DDDDDD"/>
              </a:clrFrom>
              <a:clrTo>
                <a:srgbClr val="DDDDDD">
                  <a:alpha val="0"/>
                </a:srgbClr>
              </a:clrTo>
            </a:clrChange>
          </a:blip>
          <a:srcRect/>
          <a:stretch>
            <a:fillRect/>
          </a:stretch>
        </p:blipFill>
        <p:spPr bwMode="auto">
          <a:xfrm>
            <a:off x="2205016" y="3350352"/>
            <a:ext cx="259624" cy="259624"/>
          </a:xfrm>
          <a:prstGeom prst="rect">
            <a:avLst/>
          </a:prstGeom>
          <a:noFill/>
        </p:spPr>
      </p:pic>
      <p:pic>
        <p:nvPicPr>
          <p:cNvPr id="21" name="Picture 4" descr="green leafed plants, Neem Tree Neem oil Extract Plant, neem leaf transparent background PNG clipart thumbnail"/>
          <p:cNvPicPr>
            <a:picLocks noChangeAspect="1" noChangeArrowheads="1"/>
          </p:cNvPicPr>
          <p:nvPr/>
        </p:nvPicPr>
        <p:blipFill>
          <a:blip r:embed="rId12" cstate="print">
            <a:clrChange>
              <a:clrFrom>
                <a:srgbClr val="DCDCDC"/>
              </a:clrFrom>
              <a:clrTo>
                <a:srgbClr val="DCDCDC">
                  <a:alpha val="0"/>
                </a:srgbClr>
              </a:clrTo>
            </a:clrChange>
          </a:blip>
          <a:srcRect/>
          <a:stretch>
            <a:fillRect/>
          </a:stretch>
        </p:blipFill>
        <p:spPr bwMode="auto">
          <a:xfrm>
            <a:off x="2747944" y="3338512"/>
            <a:ext cx="259624" cy="259624"/>
          </a:xfrm>
          <a:prstGeom prst="rect">
            <a:avLst/>
          </a:prstGeom>
          <a:noFill/>
        </p:spPr>
      </p:pic>
      <p:pic>
        <p:nvPicPr>
          <p:cNvPr id="22" name="Picture 6" descr="Free photos of Forest"/>
          <p:cNvPicPr>
            <a:picLocks noChangeAspect="1" noChangeArrowheads="1"/>
          </p:cNvPicPr>
          <p:nvPr/>
        </p:nvPicPr>
        <p:blipFill>
          <a:blip r:embed="rId13" cstate="print"/>
          <a:srcRect/>
          <a:stretch>
            <a:fillRect/>
          </a:stretch>
        </p:blipFill>
        <p:spPr bwMode="auto">
          <a:xfrm>
            <a:off x="3471848" y="3338512"/>
            <a:ext cx="259624" cy="259624"/>
          </a:xfrm>
          <a:prstGeom prst="rect">
            <a:avLst/>
          </a:prstGeom>
          <a:noFill/>
        </p:spPr>
      </p:pic>
      <p:pic>
        <p:nvPicPr>
          <p:cNvPr id="23" name="Picture 3"/>
          <p:cNvPicPr>
            <a:picLocks noChangeAspect="1" noChangeArrowheads="1"/>
          </p:cNvPicPr>
          <p:nvPr/>
        </p:nvPicPr>
        <p:blipFill>
          <a:blip r:embed="rId14" cstate="print">
            <a:clrChange>
              <a:clrFrom>
                <a:srgbClr val="000000"/>
              </a:clrFrom>
              <a:clrTo>
                <a:srgbClr val="000000">
                  <a:alpha val="0"/>
                </a:srgbClr>
              </a:clrTo>
            </a:clrChange>
          </a:blip>
          <a:srcRect/>
          <a:stretch>
            <a:fillRect/>
          </a:stretch>
        </p:blipFill>
        <p:spPr bwMode="auto">
          <a:xfrm>
            <a:off x="2476480" y="4243392"/>
            <a:ext cx="271464" cy="269989"/>
          </a:xfrm>
          <a:prstGeom prst="rect">
            <a:avLst/>
          </a:prstGeom>
          <a:noFill/>
          <a:ln w="9525">
            <a:noFill/>
            <a:miter lim="800000"/>
            <a:headEnd/>
            <a:tailEnd/>
          </a:ln>
          <a:effectLst/>
        </p:spPr>
      </p:pic>
      <p:pic>
        <p:nvPicPr>
          <p:cNvPr id="24" name="Picture 2" descr="blue and green raining cloud graphic, Cloud Rain, Blue clouds and raindrops transparent background PNG clipart thumbnail"/>
          <p:cNvPicPr>
            <a:picLocks noChangeAspect="1" noChangeArrowheads="1"/>
          </p:cNvPicPr>
          <p:nvPr/>
        </p:nvPicPr>
        <p:blipFill>
          <a:blip r:embed="rId15" cstate="print">
            <a:clrChange>
              <a:clrFrom>
                <a:srgbClr val="DADFDB"/>
              </a:clrFrom>
              <a:clrTo>
                <a:srgbClr val="DADFDB">
                  <a:alpha val="0"/>
                </a:srgbClr>
              </a:clrTo>
            </a:clrChange>
          </a:blip>
          <a:srcRect l="15790" t="15789" r="15789" b="15790"/>
          <a:stretch>
            <a:fillRect/>
          </a:stretch>
        </p:blipFill>
        <p:spPr bwMode="auto">
          <a:xfrm>
            <a:off x="3290872" y="4152904"/>
            <a:ext cx="361952" cy="361952"/>
          </a:xfrm>
          <a:prstGeom prst="rect">
            <a:avLst/>
          </a:prstGeom>
          <a:noFill/>
        </p:spPr>
      </p:pic>
      <p:pic>
        <p:nvPicPr>
          <p:cNvPr id="25" name="Picture 2" descr="Free photos of Flood"/>
          <p:cNvPicPr>
            <a:picLocks noChangeAspect="1" noChangeArrowheads="1"/>
          </p:cNvPicPr>
          <p:nvPr/>
        </p:nvPicPr>
        <p:blipFill>
          <a:blip r:embed="rId16" cstate="print"/>
          <a:srcRect/>
          <a:stretch>
            <a:fillRect/>
          </a:stretch>
        </p:blipFill>
        <p:spPr bwMode="auto">
          <a:xfrm>
            <a:off x="2838431" y="4876808"/>
            <a:ext cx="579673" cy="271464"/>
          </a:xfrm>
          <a:prstGeom prst="rect">
            <a:avLst/>
          </a:prstGeom>
          <a:noFill/>
        </p:spPr>
      </p:pic>
      <p:pic>
        <p:nvPicPr>
          <p:cNvPr id="26" name="Picture 2" descr="Free photos of Power station"/>
          <p:cNvPicPr>
            <a:picLocks noChangeAspect="1" noChangeArrowheads="1"/>
          </p:cNvPicPr>
          <p:nvPr/>
        </p:nvPicPr>
        <p:blipFill>
          <a:blip r:embed="rId17" cstate="print"/>
          <a:stretch>
            <a:fillRect/>
          </a:stretch>
        </p:blipFill>
        <p:spPr bwMode="auto">
          <a:xfrm>
            <a:off x="3109896" y="5510224"/>
            <a:ext cx="266021" cy="177347"/>
          </a:xfrm>
          <a:prstGeom prst="rect">
            <a:avLst/>
          </a:prstGeom>
          <a:noFill/>
          <a:ln>
            <a:noFill/>
          </a:ln>
        </p:spPr>
      </p:pic>
      <p:pic>
        <p:nvPicPr>
          <p:cNvPr id="27" name="Picture 3"/>
          <p:cNvPicPr>
            <a:picLocks noChangeAspect="1" noChangeArrowheads="1"/>
          </p:cNvPicPr>
          <p:nvPr/>
        </p:nvPicPr>
        <p:blipFill>
          <a:blip r:embed="rId18" cstate="print">
            <a:clrChange>
              <a:clrFrom>
                <a:srgbClr val="000000"/>
              </a:clrFrom>
              <a:clrTo>
                <a:srgbClr val="000000">
                  <a:alpha val="0"/>
                </a:srgbClr>
              </a:clrTo>
            </a:clrChange>
          </a:blip>
          <a:srcRect/>
          <a:stretch>
            <a:fillRect/>
          </a:stretch>
        </p:blipFill>
        <p:spPr bwMode="auto">
          <a:xfrm>
            <a:off x="2295504" y="5419736"/>
            <a:ext cx="361952" cy="359986"/>
          </a:xfrm>
          <a:prstGeom prst="rect">
            <a:avLst/>
          </a:prstGeom>
          <a:noFill/>
          <a:ln w="9525">
            <a:noFill/>
            <a:miter lim="800000"/>
            <a:headEnd/>
            <a:tailEnd/>
          </a:ln>
          <a:effectLst/>
        </p:spPr>
      </p:pic>
      <p:pic>
        <p:nvPicPr>
          <p:cNvPr id="28" name="Picture 6" descr="Free photos of Almond tree"/>
          <p:cNvPicPr>
            <a:picLocks noChangeAspect="1" noChangeArrowheads="1"/>
          </p:cNvPicPr>
          <p:nvPr/>
        </p:nvPicPr>
        <p:blipFill>
          <a:blip r:embed="rId19" cstate="print">
            <a:lum bright="20000"/>
          </a:blip>
          <a:srcRect/>
          <a:stretch>
            <a:fillRect/>
          </a:stretch>
        </p:blipFill>
        <p:spPr bwMode="auto">
          <a:xfrm>
            <a:off x="3471848" y="2795584"/>
            <a:ext cx="215831" cy="27146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theme/theme1.xml><?xml version="1.0" encoding="utf-8"?>
<a:theme xmlns:a="http://schemas.openxmlformats.org/drawingml/2006/main" name="D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DD</Template>
  <TotalTime>556</TotalTime>
  <Words>1047</Words>
  <Application>Microsoft Office PowerPoint</Application>
  <PresentationFormat>Widescreen</PresentationFormat>
  <Paragraphs>122</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Wingdings</vt:lpstr>
      <vt:lpstr>DD</vt:lpstr>
      <vt:lpstr>Importance of Trees</vt:lpstr>
      <vt:lpstr>PowerPoint Presentation</vt:lpstr>
      <vt:lpstr>Importance of Trees</vt:lpstr>
      <vt:lpstr>Importance of Trees</vt:lpstr>
      <vt:lpstr>Importance of Trees</vt:lpstr>
      <vt:lpstr>Importance of Trees</vt:lpstr>
      <vt:lpstr>Importance of Trees</vt:lpstr>
      <vt:lpstr>Importance of Trees</vt:lpstr>
      <vt:lpstr>MM Index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sssvv</dc:creator>
  <cp:lastModifiedBy>Mahesh Mahadevan</cp:lastModifiedBy>
  <cp:revision>65</cp:revision>
  <dcterms:created xsi:type="dcterms:W3CDTF">2020-08-28T09:38:22Z</dcterms:created>
  <dcterms:modified xsi:type="dcterms:W3CDTF">2022-10-13T14:42:15Z</dcterms:modified>
</cp:coreProperties>
</file>