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61" r:id="rId5"/>
    <p:sldId id="262" r:id="rId6"/>
    <p:sldId id="263" r:id="rId7"/>
    <p:sldId id="264" r:id="rId8"/>
    <p:sldId id="265" r:id="rId9"/>
    <p:sldId id="266" r:id="rId10"/>
    <p:sldId id="267"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003300"/>
    <a:srgbClr val="99FF33"/>
    <a:srgbClr val="006600"/>
    <a:srgbClr val="000000"/>
    <a:srgbClr val="0000CC"/>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792" autoAdjust="0"/>
  </p:normalViewPr>
  <p:slideViewPr>
    <p:cSldViewPr>
      <p:cViewPr varScale="1">
        <p:scale>
          <a:sx n="69" d="100"/>
          <a:sy n="69" d="100"/>
        </p:scale>
        <p:origin x="-274" y="-7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1BF7C-301E-4BE4-8FCB-4F7D9CA80CDE}" type="datetimeFigureOut">
              <a:rPr lang="en-US" smtClean="0"/>
              <a:pPr/>
              <a:t>10/11/2022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42D79-7DA7-456D-B99E-39FC92F0DEB2}" type="slidenum">
              <a:rPr lang="en-IN" smtClean="0"/>
              <a:pPr/>
              <a:t>‹#›</a:t>
            </a:fld>
            <a:endParaRPr lang="en-IN"/>
          </a:p>
        </p:txBody>
      </p:sp>
    </p:spTree>
    <p:extLst>
      <p:ext uri="{BB962C8B-B14F-4D97-AF65-F5344CB8AC3E}">
        <p14:creationId xmlns:p14="http://schemas.microsoft.com/office/powerpoint/2010/main" xmlns="" val="253255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10</a:t>
            </a:fld>
            <a:endParaRPr lang="en-IN"/>
          </a:p>
        </p:txBody>
      </p:sp>
    </p:spTree>
    <p:extLst>
      <p:ext uri="{BB962C8B-B14F-4D97-AF65-F5344CB8AC3E}">
        <p14:creationId xmlns:p14="http://schemas.microsoft.com/office/powerpoint/2010/main" xmlns="" val="4106327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11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53842D79-7DA7-456D-B99E-39FC92F0DEB2}"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3</a:t>
            </a:fld>
            <a:endParaRPr lang="en-IN"/>
          </a:p>
        </p:txBody>
      </p:sp>
    </p:spTree>
    <p:extLst>
      <p:ext uri="{BB962C8B-B14F-4D97-AF65-F5344CB8AC3E}">
        <p14:creationId xmlns:p14="http://schemas.microsoft.com/office/powerpoint/2010/main" xmlns="" val="210121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4</a:t>
            </a:fld>
            <a:endParaRPr lang="en-IN"/>
          </a:p>
        </p:txBody>
      </p:sp>
    </p:spTree>
    <p:extLst>
      <p:ext uri="{BB962C8B-B14F-4D97-AF65-F5344CB8AC3E}">
        <p14:creationId xmlns:p14="http://schemas.microsoft.com/office/powerpoint/2010/main" xmlns="" val="31571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5</a:t>
            </a:fld>
            <a:endParaRPr lang="en-IN"/>
          </a:p>
        </p:txBody>
      </p:sp>
    </p:spTree>
    <p:extLst>
      <p:ext uri="{BB962C8B-B14F-4D97-AF65-F5344CB8AC3E}">
        <p14:creationId xmlns:p14="http://schemas.microsoft.com/office/powerpoint/2010/main" xmlns="" val="1982818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6</a:t>
            </a:fld>
            <a:endParaRPr lang="en-IN"/>
          </a:p>
        </p:txBody>
      </p:sp>
    </p:spTree>
    <p:extLst>
      <p:ext uri="{BB962C8B-B14F-4D97-AF65-F5344CB8AC3E}">
        <p14:creationId xmlns:p14="http://schemas.microsoft.com/office/powerpoint/2010/main" xmlns="" val="488278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7</a:t>
            </a:fld>
            <a:endParaRPr lang="en-IN"/>
          </a:p>
        </p:txBody>
      </p:sp>
    </p:spTree>
    <p:extLst>
      <p:ext uri="{BB962C8B-B14F-4D97-AF65-F5344CB8AC3E}">
        <p14:creationId xmlns:p14="http://schemas.microsoft.com/office/powerpoint/2010/main" xmlns="" val="2991318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8</a:t>
            </a:fld>
            <a:endParaRPr lang="en-IN"/>
          </a:p>
        </p:txBody>
      </p:sp>
    </p:spTree>
    <p:extLst>
      <p:ext uri="{BB962C8B-B14F-4D97-AF65-F5344CB8AC3E}">
        <p14:creationId xmlns:p14="http://schemas.microsoft.com/office/powerpoint/2010/main" xmlns="" val="2530909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US" dirty="0"/>
          </a:p>
        </p:txBody>
      </p:sp>
      <p:sp>
        <p:nvSpPr>
          <p:cNvPr id="4" name="Slide Number Placeholder 3"/>
          <p:cNvSpPr>
            <a:spLocks noGrp="1"/>
          </p:cNvSpPr>
          <p:nvPr>
            <p:ph type="sldNum" sz="quarter" idx="5"/>
          </p:nvPr>
        </p:nvSpPr>
        <p:spPr/>
        <p:txBody>
          <a:bodyPr/>
          <a:lstStyle/>
          <a:p>
            <a:fld id="{53842D79-7DA7-456D-B99E-39FC92F0DEB2}" type="slidenum">
              <a:rPr lang="en-IN" smtClean="0"/>
              <a:pPr/>
              <a:t>9</a:t>
            </a:fld>
            <a:endParaRPr lang="en-IN"/>
          </a:p>
        </p:txBody>
      </p:sp>
    </p:spTree>
    <p:extLst>
      <p:ext uri="{BB962C8B-B14F-4D97-AF65-F5344CB8AC3E}">
        <p14:creationId xmlns:p14="http://schemas.microsoft.com/office/powerpoint/2010/main" xmlns="" val="30101755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99867"/>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899"/>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close - up of a flame&#10;&#10;Description automatically generated with medium confidence">
            <a:extLst>
              <a:ext uri="{FF2B5EF4-FFF2-40B4-BE49-F238E27FC236}">
                <a16:creationId xmlns:a16="http://schemas.microsoft.com/office/drawing/2014/main" xmlns="" id="{E3E64C44-6D70-44DB-AF8F-6F24534956D7}"/>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20" name="Picture 19" descr="A picture containing text, clock&#10;&#10;Description automatically generated">
            <a:extLst>
              <a:ext uri="{FF2B5EF4-FFF2-40B4-BE49-F238E27FC236}">
                <a16:creationId xmlns:a16="http://schemas.microsoft.com/office/drawing/2014/main" xmlns="" id="{40564502-EC8A-4904-B3D4-613F15514ABC}"/>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89057" y="35699"/>
            <a:ext cx="902286" cy="957155"/>
          </a:xfrm>
          <a:prstGeom prst="rect">
            <a:avLst/>
          </a:prstGeom>
        </p:spPr>
      </p:pic>
      <p:pic>
        <p:nvPicPr>
          <p:cNvPr id="22" name="Picture 21" descr="Calendar&#10;&#10;Description automatically generated with low confidence">
            <a:extLst>
              <a:ext uri="{FF2B5EF4-FFF2-40B4-BE49-F238E27FC236}">
                <a16:creationId xmlns:a16="http://schemas.microsoft.com/office/drawing/2014/main" xmlns="" id="{D7D1C3CD-6CB2-4992-B386-29C6267D5DEE}"/>
              </a:ext>
            </a:extLst>
          </p:cNvPr>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xmlns="" id="{E7FE6A87-8349-4FBE-AD71-8BEA564B95D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slide </a:t>
            </a:r>
            <a:r>
              <a:rPr lang="en-US" dirty="0"/>
              <a:t>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marL="1371600" indent="0">
              <a:buNone/>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12" name="Picture 11" descr="A close - up of a flame&#10;&#10;Description automatically generated with medium confidence">
            <a:extLst>
              <a:ext uri="{FF2B5EF4-FFF2-40B4-BE49-F238E27FC236}">
                <a16:creationId xmlns:a16="http://schemas.microsoft.com/office/drawing/2014/main" xmlns="" id="{A7552FBC-F380-4664-AA6B-27217D3B575D}"/>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7317" y="5861904"/>
            <a:ext cx="914422" cy="920559"/>
          </a:xfrm>
          <a:prstGeom prst="rect">
            <a:avLst/>
          </a:prstGeom>
        </p:spPr>
      </p:pic>
      <p:pic>
        <p:nvPicPr>
          <p:cNvPr id="13" name="Picture 12" descr="Calendar&#10;&#10;Description automatically generated with low confidence">
            <a:extLst>
              <a:ext uri="{FF2B5EF4-FFF2-40B4-BE49-F238E27FC236}">
                <a16:creationId xmlns:a16="http://schemas.microsoft.com/office/drawing/2014/main" xmlns="" id="{C4585C04-7C0A-4F88-B3A0-0F58020E2F67}"/>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0284" y="30618"/>
            <a:ext cx="313143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A close - up of a flame&#10;&#10;Description automatically generated with medium confidence">
            <a:extLst>
              <a:ext uri="{FF2B5EF4-FFF2-40B4-BE49-F238E27FC236}">
                <a16:creationId xmlns:a16="http://schemas.microsoft.com/office/drawing/2014/main" xmlns="" id="{8B5B0D0E-05EF-4162-9772-B8EB755757E4}"/>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88521" y="5937441"/>
            <a:ext cx="914422" cy="920559"/>
          </a:xfrm>
          <a:prstGeom prst="rect">
            <a:avLst/>
          </a:prstGeom>
        </p:spPr>
      </p:pic>
      <p:pic>
        <p:nvPicPr>
          <p:cNvPr id="8" name="Picture 7" descr="Calendar&#10;&#10;Description automatically generated with low confidence">
            <a:extLst>
              <a:ext uri="{FF2B5EF4-FFF2-40B4-BE49-F238E27FC236}">
                <a16:creationId xmlns:a16="http://schemas.microsoft.com/office/drawing/2014/main" xmlns="" id="{ACEBFC95-9162-4F58-995F-CC0E4FB94C16}"/>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hyperlink" Target="https://pixabay.com/vectors/teacher-students-schoolboys-pupils-158711/" TargetMode="External"/><Relationship Id="rId7" Type="http://schemas.openxmlformats.org/officeDocument/2006/relationships/hyperlink" Target="https://pixabay.com/vectors/classroom-students-sitting-three-36509/" TargetMode="External"/><Relationship Id="rId12"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pixabay.com/illustrations/board-school-blackboard-empty-114656/" TargetMode="External"/><Relationship Id="rId11" Type="http://schemas.openxmlformats.org/officeDocument/2006/relationships/image" Target="../media/image20.png"/><Relationship Id="rId5" Type="http://schemas.openxmlformats.org/officeDocument/2006/relationships/hyperlink" Target="https://pixabay.com/vectors/teacher-silhouette-black-isolated-309533/" TargetMode="External"/><Relationship Id="rId10" Type="http://schemas.openxmlformats.org/officeDocument/2006/relationships/image" Target="../media/image19.png"/><Relationship Id="rId4" Type="http://schemas.openxmlformats.org/officeDocument/2006/relationships/hyperlink" Target="https://pixabay.com/illustrations/teacher-school-university-board-1015630/" TargetMode="External"/><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51651"/>
            <a:ext cx="10363200" cy="1201903"/>
          </a:xfrm>
          <a:solidFill>
            <a:schemeClr val="tx2">
              <a:lumMod val="40000"/>
              <a:lumOff val="60000"/>
            </a:schemeClr>
          </a:solidFill>
          <a:ln>
            <a:solidFill>
              <a:schemeClr val="tx2">
                <a:lumMod val="60000"/>
                <a:lumOff val="4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lstStyle/>
          <a:p>
            <a:r>
              <a:rPr lang="en-IN" b="1" dirty="0">
                <a:solidFill>
                  <a:schemeClr val="tx1"/>
                </a:solidFill>
              </a:rPr>
              <a:t>Types of Objects</a:t>
            </a:r>
          </a:p>
        </p:txBody>
      </p:sp>
      <p:sp>
        <p:nvSpPr>
          <p:cNvPr id="3" name="Subtitle 2"/>
          <p:cNvSpPr>
            <a:spLocks noGrp="1"/>
          </p:cNvSpPr>
          <p:nvPr>
            <p:ph type="subTitle" idx="1"/>
          </p:nvPr>
        </p:nvSpPr>
        <p:spPr>
          <a:xfrm>
            <a:off x="1847528" y="3009899"/>
            <a:ext cx="8515672" cy="1752600"/>
          </a:xfrm>
        </p:spPr>
        <p:txBody>
          <a:bodyPr/>
          <a:lstStyle/>
          <a:p>
            <a:endParaRPr lang="en-IN"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07768" y="2636912"/>
            <a:ext cx="4176464" cy="2520280"/>
          </a:xfrm>
          <a:prstGeom prst="rect">
            <a:avLst/>
          </a:prstGeom>
        </p:spPr>
      </p:pic>
      <p:sp>
        <p:nvSpPr>
          <p:cNvPr id="5" name="Rectangle 4"/>
          <p:cNvSpPr/>
          <p:nvPr/>
        </p:nvSpPr>
        <p:spPr>
          <a:xfrm>
            <a:off x="6384032" y="3140968"/>
            <a:ext cx="1080120" cy="5040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100" b="1" dirty="0"/>
              <a:t>Direct/Indirect objects</a:t>
            </a: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847528" y="2996952"/>
            <a:ext cx="2160240" cy="1800200"/>
          </a:xfrm>
          <a:prstGeom prst="rect">
            <a:avLst/>
          </a:prstGeom>
          <a:ln>
            <a:noFill/>
          </a:ln>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184232" y="2996952"/>
            <a:ext cx="2232248" cy="1800200"/>
          </a:xfrm>
          <a:prstGeom prst="rect">
            <a:avLst/>
          </a:prstGeom>
          <a:ln>
            <a:noFill/>
          </a:ln>
        </p:spPr>
      </p:pic>
      <p:sp>
        <p:nvSpPr>
          <p:cNvPr id="9" name="TextBox 8"/>
          <p:cNvSpPr txBox="1"/>
          <p:nvPr/>
        </p:nvSpPr>
        <p:spPr>
          <a:xfrm>
            <a:off x="2423592" y="3284984"/>
            <a:ext cx="1152128" cy="769441"/>
          </a:xfrm>
          <a:prstGeom prst="rect">
            <a:avLst/>
          </a:prstGeom>
          <a:noFill/>
        </p:spPr>
        <p:txBody>
          <a:bodyPr wrap="square" rtlCol="0">
            <a:spAutoFit/>
          </a:bodyPr>
          <a:lstStyle/>
          <a:p>
            <a:pPr algn="r"/>
            <a:r>
              <a:rPr lang="en-US" sz="1100" b="1" dirty="0">
                <a:solidFill>
                  <a:schemeClr val="bg1"/>
                </a:solidFill>
              </a:rPr>
              <a:t>Direct object answers the question ‘what’</a:t>
            </a:r>
          </a:p>
          <a:p>
            <a:endParaRPr lang="en-US" sz="1100" dirty="0">
              <a:solidFill>
                <a:schemeClr val="bg1"/>
              </a:solidFill>
            </a:endParaRPr>
          </a:p>
        </p:txBody>
      </p:sp>
      <p:sp>
        <p:nvSpPr>
          <p:cNvPr id="10" name="TextBox 9"/>
          <p:cNvSpPr txBox="1"/>
          <p:nvPr/>
        </p:nvSpPr>
        <p:spPr>
          <a:xfrm>
            <a:off x="8724979" y="3284984"/>
            <a:ext cx="1403469" cy="600164"/>
          </a:xfrm>
          <a:prstGeom prst="rect">
            <a:avLst/>
          </a:prstGeom>
          <a:noFill/>
        </p:spPr>
        <p:txBody>
          <a:bodyPr wrap="square" rtlCol="0">
            <a:spAutoFit/>
          </a:bodyPr>
          <a:lstStyle/>
          <a:p>
            <a:pPr algn="r"/>
            <a:r>
              <a:rPr lang="en-US" sz="1100" b="1" dirty="0">
                <a:solidFill>
                  <a:schemeClr val="bg1"/>
                </a:solidFill>
              </a:rPr>
              <a:t>Indirect object answers the question ‘to whom’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792" y="71414"/>
            <a:ext cx="3672408" cy="654032"/>
          </a:xfrm>
          <a:ln>
            <a:solidFill>
              <a:srgbClr val="0033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lstStyle/>
          <a:p>
            <a:r>
              <a:rPr lang="en-US" b="1" dirty="0">
                <a:solidFill>
                  <a:srgbClr val="003300"/>
                </a:solidFill>
              </a:rPr>
              <a:t>Summarizing</a:t>
            </a:r>
          </a:p>
        </p:txBody>
      </p:sp>
      <p:sp>
        <p:nvSpPr>
          <p:cNvPr id="3" name="Text Placeholder 2"/>
          <p:cNvSpPr>
            <a:spLocks noGrp="1"/>
          </p:cNvSpPr>
          <p:nvPr>
            <p:ph type="body" sz="quarter" idx="10"/>
          </p:nvPr>
        </p:nvSpPr>
        <p:spPr/>
        <p:txBody>
          <a:bodyPr/>
          <a:lstStyle/>
          <a:p>
            <a:pPr marL="0" indent="0">
              <a:buNone/>
            </a:pPr>
            <a:r>
              <a:rPr lang="en-US" dirty="0"/>
              <a:t>		</a:t>
            </a:r>
          </a:p>
          <a:p>
            <a:pPr marL="0" indent="0">
              <a:buNone/>
            </a:pPr>
            <a:r>
              <a:rPr lang="en-US" dirty="0"/>
              <a:t>            </a:t>
            </a:r>
            <a:r>
              <a:rPr lang="en-US" b="1" u="sng" dirty="0">
                <a:solidFill>
                  <a:srgbClr val="006600"/>
                </a:solidFill>
              </a:rPr>
              <a:t>Mother</a:t>
            </a:r>
            <a:r>
              <a:rPr lang="en-US" b="1" dirty="0">
                <a:solidFill>
                  <a:srgbClr val="006600"/>
                </a:solidFill>
              </a:rPr>
              <a:t>  </a:t>
            </a:r>
            <a:r>
              <a:rPr lang="en-US" dirty="0"/>
              <a:t>    </a:t>
            </a:r>
            <a:r>
              <a:rPr lang="en-US" b="1" u="sng" dirty="0">
                <a:solidFill>
                  <a:srgbClr val="FF00FF"/>
                </a:solidFill>
              </a:rPr>
              <a:t>gave</a:t>
            </a:r>
            <a:r>
              <a:rPr lang="en-US" dirty="0"/>
              <a:t>               </a:t>
            </a:r>
            <a:r>
              <a:rPr lang="en-US" b="1" u="sng" dirty="0">
                <a:solidFill>
                  <a:srgbClr val="0070C0"/>
                </a:solidFill>
              </a:rPr>
              <a:t>me</a:t>
            </a:r>
            <a:r>
              <a:rPr lang="en-US" dirty="0"/>
              <a:t>                  </a:t>
            </a:r>
            <a:r>
              <a:rPr lang="en-US" b="1" u="sng" dirty="0">
                <a:solidFill>
                  <a:srgbClr val="FF0000"/>
                </a:solidFill>
              </a:rPr>
              <a:t>an apple.</a:t>
            </a:r>
          </a:p>
          <a:p>
            <a:pPr marL="0" indent="0">
              <a:buNone/>
            </a:pPr>
            <a:r>
              <a:rPr lang="en-US" dirty="0"/>
              <a:t>                 ↓             ↓                  ↓                          ↓</a:t>
            </a:r>
          </a:p>
          <a:p>
            <a:pPr marL="0" indent="0">
              <a:buNone/>
            </a:pPr>
            <a:r>
              <a:rPr lang="en-US" dirty="0"/>
              <a:t>	 </a:t>
            </a:r>
            <a:r>
              <a:rPr lang="en-US" b="1" dirty="0">
                <a:solidFill>
                  <a:srgbClr val="006600"/>
                </a:solidFill>
              </a:rPr>
              <a:t>Subject</a:t>
            </a:r>
            <a:r>
              <a:rPr lang="en-US" dirty="0"/>
              <a:t>    </a:t>
            </a:r>
            <a:r>
              <a:rPr lang="en-US" dirty="0" smtClean="0"/>
              <a:t>   </a:t>
            </a:r>
            <a:r>
              <a:rPr lang="en-US" b="1" dirty="0" smtClean="0">
                <a:solidFill>
                  <a:srgbClr val="FF00FF"/>
                </a:solidFill>
              </a:rPr>
              <a:t>Verb</a:t>
            </a:r>
            <a:r>
              <a:rPr lang="en-US" dirty="0" smtClean="0"/>
              <a:t>     </a:t>
            </a:r>
            <a:r>
              <a:rPr lang="en-US" b="1" dirty="0" smtClean="0">
                <a:solidFill>
                  <a:srgbClr val="0070C0"/>
                </a:solidFill>
              </a:rPr>
              <a:t>Indirect</a:t>
            </a:r>
            <a:r>
              <a:rPr lang="en-US" dirty="0" smtClean="0"/>
              <a:t> </a:t>
            </a:r>
            <a:r>
              <a:rPr lang="en-US" b="1" dirty="0">
                <a:solidFill>
                  <a:srgbClr val="0070C0"/>
                </a:solidFill>
              </a:rPr>
              <a:t>Object</a:t>
            </a:r>
            <a:r>
              <a:rPr lang="en-US" dirty="0"/>
              <a:t>   </a:t>
            </a:r>
            <a:r>
              <a:rPr lang="en-US" dirty="0" smtClean="0"/>
              <a:t>  </a:t>
            </a:r>
            <a:r>
              <a:rPr lang="en-US" b="1" dirty="0" smtClean="0">
                <a:solidFill>
                  <a:srgbClr val="FF0000"/>
                </a:solidFill>
              </a:rPr>
              <a:t>Direct</a:t>
            </a:r>
            <a:r>
              <a:rPr lang="en-US" dirty="0" smtClean="0"/>
              <a:t> </a:t>
            </a:r>
            <a:r>
              <a:rPr lang="en-US" b="1" dirty="0">
                <a:solidFill>
                  <a:srgbClr val="FF0000"/>
                </a:solidFill>
              </a:rPr>
              <a:t>Object</a:t>
            </a:r>
          </a:p>
          <a:p>
            <a:pPr marL="0" indent="0">
              <a:buNone/>
            </a:pPr>
            <a:endParaRPr lang="en-US" dirty="0"/>
          </a:p>
        </p:txBody>
      </p:sp>
    </p:spTree>
    <p:extLst>
      <p:ext uri="{BB962C8B-B14F-4D97-AF65-F5344CB8AC3E}">
        <p14:creationId xmlns:p14="http://schemas.microsoft.com/office/powerpoint/2010/main" xmlns="" val="179246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6" presetClass="entr" presetSubtype="16"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xmlns="" id="{B00E2BD6-6C09-4DCA-9091-FA7A9F2C8FEB}"/>
              </a:ext>
            </a:extLst>
          </p:cNvPr>
          <p:cNvGraphicFramePr>
            <a:graphicFrameLocks noGrp="1"/>
          </p:cNvGraphicFramePr>
          <p:nvPr>
            <p:extLst>
              <p:ext uri="{D42A27DB-BD31-4B8C-83A1-F6EECF244321}">
                <p14:modId xmlns:p14="http://schemas.microsoft.com/office/powerpoint/2010/main" xmlns="" val="1758262901"/>
              </p:ext>
            </p:extLst>
          </p:nvPr>
        </p:nvGraphicFramePr>
        <p:xfrm>
          <a:off x="1055440" y="620688"/>
          <a:ext cx="9937104" cy="326345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1230308">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929932">
                <a:tc>
                  <a:txBody>
                    <a:bodyPr/>
                    <a:lstStyle/>
                    <a:p>
                      <a:r>
                        <a:rPr lang="en-IN" sz="900" dirty="0"/>
                        <a:t>1</a:t>
                      </a:r>
                    </a:p>
                  </a:txBody>
                  <a:tcPr/>
                </a:tc>
                <a:tc>
                  <a:txBody>
                    <a:bodyPr/>
                    <a:lstStyle/>
                    <a:p>
                      <a:endParaRPr lang="en-IN" sz="900" dirty="0"/>
                    </a:p>
                  </a:txBody>
                  <a:tcPr/>
                </a:tc>
                <a:tc>
                  <a:txBody>
                    <a:bodyPr/>
                    <a:lstStyle/>
                    <a:p>
                      <a:endParaRPr lang="en-IN" sz="900" dirty="0"/>
                    </a:p>
                    <a:p>
                      <a:r>
                        <a:rPr lang="en-IN" sz="900" dirty="0">
                          <a:hlinkClick r:id="rId3"/>
                        </a:rPr>
                        <a:t>https://pixabay.com/vectors/teacher-students-schoolboys-pupils-158711/</a:t>
                      </a:r>
                      <a:endParaRPr lang="en-IN" sz="900" dirty="0"/>
                    </a:p>
                    <a:p>
                      <a:r>
                        <a:rPr lang="en-IN" sz="900" dirty="0">
                          <a:hlinkClick r:id="rId4"/>
                        </a:rPr>
                        <a:t>https://pixabay.com/illustrations/teacher-school-university-board-1015630/</a:t>
                      </a:r>
                      <a:endParaRPr lang="en-IN" sz="900" dirty="0"/>
                    </a:p>
                    <a:p>
                      <a:endParaRPr lang="en-IN" sz="900" dirty="0"/>
                    </a:p>
                  </a:txBody>
                  <a:tcPr/>
                </a:tc>
                <a:extLst>
                  <a:ext uri="{0D108BD9-81ED-4DB2-BD59-A6C34878D82A}">
                    <a16:rowId xmlns:a16="http://schemas.microsoft.com/office/drawing/2014/main" xmlns="" val="10001"/>
                  </a:ext>
                </a:extLst>
              </a:tr>
              <a:tr h="1103213">
                <a:tc>
                  <a:txBody>
                    <a:bodyPr/>
                    <a:lstStyle/>
                    <a:p>
                      <a:r>
                        <a:rPr lang="en-IN" sz="900" dirty="0"/>
                        <a:t>2,3,4,5,6,7,8,9</a:t>
                      </a:r>
                    </a:p>
                  </a:txBody>
                  <a:tcPr/>
                </a:tc>
                <a:tc>
                  <a:txBody>
                    <a:bodyPr/>
                    <a:lstStyle/>
                    <a:p>
                      <a:endParaRPr lang="en-IN" sz="900" dirty="0"/>
                    </a:p>
                  </a:txBody>
                  <a:tcPr/>
                </a:tc>
                <a:tc>
                  <a:txBody>
                    <a:bodyPr/>
                    <a:lstStyle/>
                    <a:p>
                      <a:r>
                        <a:rPr lang="en-IN" sz="900" dirty="0">
                          <a:hlinkClick r:id="rId5"/>
                        </a:rPr>
                        <a:t>https://pixabay.com/vectors/teacher-silhouette-black-isolated-309533/</a:t>
                      </a:r>
                      <a:endParaRPr lang="en-IN" sz="900" dirty="0"/>
                    </a:p>
                    <a:p>
                      <a:r>
                        <a:rPr lang="en-IN" sz="900" dirty="0">
                          <a:hlinkClick r:id="rId6"/>
                        </a:rPr>
                        <a:t>https://pixabay.com/illustrations/board-school-blackboard-empty-114656/</a:t>
                      </a:r>
                      <a:endParaRPr lang="en-IN" sz="900" dirty="0"/>
                    </a:p>
                    <a:p>
                      <a:r>
                        <a:rPr lang="en-IN" sz="900" dirty="0">
                          <a:hlinkClick r:id="rId7"/>
                        </a:rPr>
                        <a:t>https://pixabay.com/vectors/classroom-students-sitting-three-36509/</a:t>
                      </a:r>
                      <a:endParaRPr lang="en-IN" sz="900" dirty="0"/>
                    </a:p>
                    <a:p>
                      <a:endParaRPr lang="en-IN" sz="900" dirty="0"/>
                    </a:p>
                    <a:p>
                      <a:endParaRPr lang="en-IN" sz="900" dirty="0"/>
                    </a:p>
                  </a:txBody>
                  <a:tcPr/>
                </a:tc>
                <a:extLst>
                  <a:ext uri="{0D108BD9-81ED-4DB2-BD59-A6C34878D82A}">
                    <a16:rowId xmlns:a16="http://schemas.microsoft.com/office/drawing/2014/main" xmlns="" val="10002"/>
                  </a:ext>
                </a:extLst>
              </a:tr>
            </a:tbl>
          </a:graphicData>
        </a:graphic>
      </p:graphicFrame>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flipH="1" flipV="1">
            <a:off x="2773177" y="3028356"/>
            <a:ext cx="576065" cy="188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2141942" y="2853494"/>
            <a:ext cx="506413" cy="506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2704626" y="3444313"/>
            <a:ext cx="506413" cy="176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5"/>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2112519" y="1916832"/>
            <a:ext cx="527719" cy="433041"/>
          </a:xfrm>
          <a:prstGeom prst="rect">
            <a:avLst/>
          </a:prstGeom>
        </p:spPr>
      </p:pic>
      <p:pic>
        <p:nvPicPr>
          <p:cNvPr id="7" name="Picture 6"/>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2773177" y="1916832"/>
            <a:ext cx="498627" cy="43304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5329" y="188640"/>
            <a:ext cx="4248472" cy="654032"/>
          </a:xfrm>
          <a:ln>
            <a:solidFill>
              <a:srgbClr val="002060"/>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lstStyle/>
          <a:p>
            <a:r>
              <a:rPr lang="en-IN" b="1" dirty="0">
                <a:solidFill>
                  <a:srgbClr val="002060"/>
                </a:solidFill>
              </a:rPr>
              <a:t>Subject</a:t>
            </a:r>
            <a:endParaRPr lang="en-IN"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677549" y="1412775"/>
            <a:ext cx="4176464" cy="1750945"/>
          </a:xfrm>
          <a:prstGeom prst="rect">
            <a:avLst/>
          </a:prstGeom>
        </p:spPr>
      </p:pic>
      <p:sp>
        <p:nvSpPr>
          <p:cNvPr id="6" name="TextBox 5"/>
          <p:cNvSpPr txBox="1"/>
          <p:nvPr/>
        </p:nvSpPr>
        <p:spPr>
          <a:xfrm>
            <a:off x="4042273" y="1844824"/>
            <a:ext cx="1152128" cy="461665"/>
          </a:xfrm>
          <a:prstGeom prst="rect">
            <a:avLst/>
          </a:prstGeom>
          <a:noFill/>
        </p:spPr>
        <p:txBody>
          <a:bodyPr wrap="square" rtlCol="0">
            <a:spAutoFit/>
          </a:bodyPr>
          <a:lstStyle/>
          <a:p>
            <a:pPr algn="r"/>
            <a:r>
              <a:rPr lang="en-US" sz="2400" b="1" dirty="0">
                <a:solidFill>
                  <a:schemeClr val="bg1"/>
                </a:solidFill>
              </a:rPr>
              <a:t>Mother </a:t>
            </a:r>
            <a:endParaRPr lang="en-US" b="1" dirty="0">
              <a:solidFill>
                <a:schemeClr val="bg1"/>
              </a:solidFill>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193701" y="2195408"/>
            <a:ext cx="1800200" cy="2418655"/>
          </a:xfrm>
          <a:prstGeom prst="rect">
            <a:avLst/>
          </a:prstGeom>
        </p:spPr>
      </p:pic>
      <p:sp>
        <p:nvSpPr>
          <p:cNvPr id="19" name="Cloud 18"/>
          <p:cNvSpPr/>
          <p:nvPr/>
        </p:nvSpPr>
        <p:spPr>
          <a:xfrm rot="21272868">
            <a:off x="9159965" y="1307510"/>
            <a:ext cx="2373516" cy="1865502"/>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dirty="0">
                <a:solidFill>
                  <a:srgbClr val="FF0000"/>
                </a:solidFill>
              </a:rPr>
              <a:t> </a:t>
            </a:r>
            <a:r>
              <a:rPr lang="en-US" sz="2200" b="1" dirty="0">
                <a:solidFill>
                  <a:srgbClr val="FF0000"/>
                </a:solidFill>
              </a:rPr>
              <a:t>What is the Subject in this sentence?</a:t>
            </a:r>
          </a:p>
        </p:txBody>
      </p:sp>
      <p:sp>
        <p:nvSpPr>
          <p:cNvPr id="20" name="Cloud 19"/>
          <p:cNvSpPr/>
          <p:nvPr/>
        </p:nvSpPr>
        <p:spPr>
          <a:xfrm>
            <a:off x="8942310" y="2054460"/>
            <a:ext cx="261527" cy="330423"/>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Cloud 20"/>
          <p:cNvSpPr/>
          <p:nvPr/>
        </p:nvSpPr>
        <p:spPr>
          <a:xfrm>
            <a:off x="8629810" y="2219672"/>
            <a:ext cx="288032" cy="285495"/>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8" name="Picture 7"/>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2999656" y="3933053"/>
            <a:ext cx="3744416" cy="1747267"/>
          </a:xfrm>
          <a:prstGeom prst="rect">
            <a:avLst/>
          </a:prstGeom>
        </p:spPr>
      </p:pic>
      <p:sp>
        <p:nvSpPr>
          <p:cNvPr id="9" name="Cloud 8"/>
          <p:cNvSpPr/>
          <p:nvPr/>
        </p:nvSpPr>
        <p:spPr>
          <a:xfrm rot="20749979">
            <a:off x="1011120" y="2599239"/>
            <a:ext cx="1745041" cy="1345369"/>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Mother</a:t>
            </a:r>
          </a:p>
        </p:txBody>
      </p:sp>
      <p:sp>
        <p:nvSpPr>
          <p:cNvPr id="10" name="Cloud 9"/>
          <p:cNvSpPr/>
          <p:nvPr/>
        </p:nvSpPr>
        <p:spPr>
          <a:xfrm>
            <a:off x="2324169" y="3656699"/>
            <a:ext cx="432048" cy="22860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Cloud 10"/>
          <p:cNvSpPr/>
          <p:nvPr/>
        </p:nvSpPr>
        <p:spPr>
          <a:xfrm>
            <a:off x="2671294" y="3885299"/>
            <a:ext cx="216024" cy="179047"/>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5088034" y="1844824"/>
            <a:ext cx="2496517" cy="461665"/>
          </a:xfrm>
          <a:prstGeom prst="rect">
            <a:avLst/>
          </a:prstGeom>
          <a:noFill/>
        </p:spPr>
        <p:txBody>
          <a:bodyPr wrap="none" rtlCol="0">
            <a:spAutoFit/>
          </a:bodyPr>
          <a:lstStyle/>
          <a:p>
            <a:r>
              <a:rPr lang="en-US" sz="2400" b="1" dirty="0">
                <a:solidFill>
                  <a:schemeClr val="bg1"/>
                </a:solidFill>
              </a:rPr>
              <a:t>gave me an apple.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1000"/>
                                        <p:tgtEl>
                                          <p:spTgt spid="19"/>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circle(in)">
                                      <p:cBhvr>
                                        <p:cTn id="11" dur="500"/>
                                        <p:tgtEl>
                                          <p:spTgt spid="20"/>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circle(in)">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1000"/>
                                        <p:tgtEl>
                                          <p:spTgt spid="9"/>
                                        </p:tgtEl>
                                      </p:cBhvr>
                                    </p:animEffect>
                                  </p:childTnLst>
                                </p:cTn>
                              </p:par>
                            </p:childTnLst>
                          </p:cTn>
                        </p:par>
                        <p:par>
                          <p:cTn id="21" fill="hold">
                            <p:stCondLst>
                              <p:cond delay="1000"/>
                            </p:stCondLst>
                            <p:childTnLst>
                              <p:par>
                                <p:cTn id="22" presetID="6"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500"/>
                                        <p:tgtEl>
                                          <p:spTgt spid="10"/>
                                        </p:tgtEl>
                                      </p:cBhvr>
                                    </p:animEffect>
                                  </p:childTnLst>
                                </p:cTn>
                              </p:par>
                            </p:childTnLst>
                          </p:cTn>
                        </p:par>
                        <p:par>
                          <p:cTn id="25" fill="hold">
                            <p:stCondLst>
                              <p:cond delay="1500"/>
                            </p:stCondLst>
                            <p:childTnLst>
                              <p:par>
                                <p:cTn id="26" presetID="6" presetClass="entr" presetSubtype="16"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500"/>
                                        <p:tgtEl>
                                          <p:spTgt spid="11"/>
                                        </p:tgtEl>
                                      </p:cBhvr>
                                    </p:animEffect>
                                  </p:childTnLst>
                                </p:cTn>
                              </p:par>
                            </p:childTnLst>
                          </p:cTn>
                        </p:par>
                        <p:par>
                          <p:cTn id="29" fill="hold">
                            <p:stCondLst>
                              <p:cond delay="2000"/>
                            </p:stCondLst>
                            <p:childTnLst>
                              <p:par>
                                <p:cTn id="30" presetID="18" presetClass="emph" presetSubtype="0" fill="hold" grpId="0" nodeType="afterEffect">
                                  <p:stCondLst>
                                    <p:cond delay="0"/>
                                  </p:stCondLst>
                                  <p:iterate type="lt">
                                    <p:tmPct val="4000"/>
                                  </p:iterate>
                                  <p:childTnLst>
                                    <p:set>
                                      <p:cBhvr override="childStyle">
                                        <p:cTn id="31" dur="2000" fill="hold"/>
                                        <p:tgtEl>
                                          <p:spTgt spid="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animBg="1"/>
      <p:bldP spid="20" grpId="0" animBg="1"/>
      <p:bldP spid="21"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9346" y="188640"/>
            <a:ext cx="4298544" cy="654032"/>
          </a:xfrm>
          <a:ln>
            <a:solidFill>
              <a:srgbClr val="FF0000"/>
            </a:soli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a:lstStyle/>
          <a:p>
            <a:r>
              <a:rPr lang="en-US" b="1" dirty="0" smtClean="0">
                <a:solidFill>
                  <a:srgbClr val="FF0000"/>
                </a:solidFill>
              </a:rPr>
              <a:t>Verb</a:t>
            </a:r>
            <a:endParaRPr lang="en-US" b="1" dirty="0">
              <a:solidFill>
                <a:srgbClr val="FF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900380" y="1276350"/>
            <a:ext cx="4320480" cy="186461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694244" y="2452184"/>
            <a:ext cx="1656184" cy="1872208"/>
          </a:xfrm>
          <a:prstGeom prst="rect">
            <a:avLst/>
          </a:prstGeom>
        </p:spPr>
      </p:pic>
      <p:sp>
        <p:nvSpPr>
          <p:cNvPr id="12" name="Rectangle 11"/>
          <p:cNvSpPr/>
          <p:nvPr/>
        </p:nvSpPr>
        <p:spPr>
          <a:xfrm>
            <a:off x="4379118" y="2031197"/>
            <a:ext cx="1252790" cy="466344"/>
          </a:xfrm>
          <a:prstGeom prst="rect">
            <a:avLst/>
          </a:prstGeom>
        </p:spPr>
        <p:txBody>
          <a:bodyPr wrap="square">
            <a:spAutoFit/>
          </a:bodyPr>
          <a:lstStyle/>
          <a:p>
            <a:r>
              <a:rPr lang="en-US" sz="2400" b="1" dirty="0">
                <a:solidFill>
                  <a:schemeClr val="bg1"/>
                </a:solidFill>
              </a:rPr>
              <a:t>Mother</a:t>
            </a:r>
          </a:p>
        </p:txBody>
      </p:sp>
      <p:sp>
        <p:nvSpPr>
          <p:cNvPr id="13" name="Cloud 12"/>
          <p:cNvSpPr/>
          <p:nvPr/>
        </p:nvSpPr>
        <p:spPr>
          <a:xfrm rot="21292789">
            <a:off x="9464156" y="1203940"/>
            <a:ext cx="2338982" cy="1943438"/>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What is the </a:t>
            </a:r>
            <a:r>
              <a:rPr lang="en-US" sz="2200" b="1" dirty="0" smtClean="0">
                <a:solidFill>
                  <a:srgbClr val="FF0000"/>
                </a:solidFill>
              </a:rPr>
              <a:t>Verb?</a:t>
            </a:r>
            <a:endParaRPr lang="en-US" sz="2200" b="1" dirty="0">
              <a:solidFill>
                <a:srgbClr val="FF0000"/>
              </a:solidFill>
            </a:endParaRPr>
          </a:p>
        </p:txBody>
      </p:sp>
      <p:sp>
        <p:nvSpPr>
          <p:cNvPr id="14" name="Cloud 13"/>
          <p:cNvSpPr/>
          <p:nvPr/>
        </p:nvSpPr>
        <p:spPr>
          <a:xfrm>
            <a:off x="9232198" y="2262030"/>
            <a:ext cx="186066" cy="206322"/>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Cloud 14"/>
          <p:cNvSpPr/>
          <p:nvPr/>
        </p:nvSpPr>
        <p:spPr>
          <a:xfrm>
            <a:off x="9007205" y="2399245"/>
            <a:ext cx="136982" cy="187234"/>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7" name="Picture 1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3071664" y="3717032"/>
            <a:ext cx="3768080" cy="1800200"/>
          </a:xfrm>
          <a:prstGeom prst="rect">
            <a:avLst/>
          </a:prstGeom>
        </p:spPr>
      </p:pic>
      <p:sp>
        <p:nvSpPr>
          <p:cNvPr id="18" name="Cloud 17"/>
          <p:cNvSpPr/>
          <p:nvPr/>
        </p:nvSpPr>
        <p:spPr>
          <a:xfrm>
            <a:off x="2742463" y="3613664"/>
            <a:ext cx="228600" cy="164372"/>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Cloud 18"/>
          <p:cNvSpPr/>
          <p:nvPr/>
        </p:nvSpPr>
        <p:spPr>
          <a:xfrm rot="20022124">
            <a:off x="2149385" y="3159687"/>
            <a:ext cx="518638" cy="45720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Cloud 19"/>
          <p:cNvSpPr/>
          <p:nvPr/>
        </p:nvSpPr>
        <p:spPr>
          <a:xfrm rot="20188001">
            <a:off x="1113659" y="2232642"/>
            <a:ext cx="1371600" cy="1045306"/>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gave</a:t>
            </a:r>
          </a:p>
        </p:txBody>
      </p:sp>
      <p:sp>
        <p:nvSpPr>
          <p:cNvPr id="6" name="TextBox 5"/>
          <p:cNvSpPr txBox="1"/>
          <p:nvPr/>
        </p:nvSpPr>
        <p:spPr>
          <a:xfrm>
            <a:off x="5405219" y="2031196"/>
            <a:ext cx="771686" cy="466344"/>
          </a:xfrm>
          <a:prstGeom prst="rect">
            <a:avLst/>
          </a:prstGeom>
          <a:noFill/>
        </p:spPr>
        <p:txBody>
          <a:bodyPr wrap="none" rtlCol="0">
            <a:spAutoFit/>
          </a:bodyPr>
          <a:lstStyle/>
          <a:p>
            <a:r>
              <a:rPr lang="en-US" sz="2400" b="1" dirty="0">
                <a:solidFill>
                  <a:schemeClr val="bg1"/>
                </a:solidFill>
              </a:rPr>
              <a:t>gave</a:t>
            </a:r>
          </a:p>
        </p:txBody>
      </p:sp>
      <p:sp>
        <p:nvSpPr>
          <p:cNvPr id="7" name="TextBox 6"/>
          <p:cNvSpPr txBox="1"/>
          <p:nvPr/>
        </p:nvSpPr>
        <p:spPr>
          <a:xfrm>
            <a:off x="6055632" y="2031196"/>
            <a:ext cx="1840568" cy="466344"/>
          </a:xfrm>
          <a:prstGeom prst="rect">
            <a:avLst/>
          </a:prstGeom>
          <a:noFill/>
        </p:spPr>
        <p:txBody>
          <a:bodyPr wrap="none" rtlCol="0">
            <a:spAutoFit/>
          </a:bodyPr>
          <a:lstStyle/>
          <a:p>
            <a:r>
              <a:rPr lang="en-US" sz="2400" b="1" dirty="0">
                <a:solidFill>
                  <a:schemeClr val="bg1"/>
                </a:solidFill>
              </a:rPr>
              <a:t>me an apple.</a:t>
            </a:r>
          </a:p>
        </p:txBody>
      </p:sp>
    </p:spTree>
    <p:extLst>
      <p:ext uri="{BB962C8B-B14F-4D97-AF65-F5344CB8AC3E}">
        <p14:creationId xmlns:p14="http://schemas.microsoft.com/office/powerpoint/2010/main" xmlns="" val="86398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1000"/>
                                        <p:tgtEl>
                                          <p:spTgt spid="13"/>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in)">
                                      <p:cBhvr>
                                        <p:cTn id="11" dur="500"/>
                                        <p:tgtEl>
                                          <p:spTgt spid="14"/>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circle(in)">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circle(in)">
                                      <p:cBhvr>
                                        <p:cTn id="20" dur="1000"/>
                                        <p:tgtEl>
                                          <p:spTgt spid="20"/>
                                        </p:tgtEl>
                                      </p:cBhvr>
                                    </p:animEffect>
                                  </p:childTnLst>
                                </p:cTn>
                              </p:par>
                            </p:childTnLst>
                          </p:cTn>
                        </p:par>
                        <p:par>
                          <p:cTn id="21" fill="hold">
                            <p:stCondLst>
                              <p:cond delay="1000"/>
                            </p:stCondLst>
                            <p:childTnLst>
                              <p:par>
                                <p:cTn id="22" presetID="6" presetClass="entr" presetSubtype="16"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circle(in)">
                                      <p:cBhvr>
                                        <p:cTn id="24" dur="500"/>
                                        <p:tgtEl>
                                          <p:spTgt spid="19"/>
                                        </p:tgtEl>
                                      </p:cBhvr>
                                    </p:animEffect>
                                  </p:childTnLst>
                                </p:cTn>
                              </p:par>
                            </p:childTnLst>
                          </p:cTn>
                        </p:par>
                        <p:par>
                          <p:cTn id="25" fill="hold">
                            <p:stCondLst>
                              <p:cond delay="1500"/>
                            </p:stCondLst>
                            <p:childTnLst>
                              <p:par>
                                <p:cTn id="26" presetID="6" presetClass="entr" presetSubtype="16"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circle(in)">
                                      <p:cBhvr>
                                        <p:cTn id="28" dur="500"/>
                                        <p:tgtEl>
                                          <p:spTgt spid="18"/>
                                        </p:tgtEl>
                                      </p:cBhvr>
                                    </p:animEffect>
                                  </p:childTnLst>
                                </p:cTn>
                              </p:par>
                            </p:childTnLst>
                          </p:cTn>
                        </p:par>
                        <p:par>
                          <p:cTn id="29" fill="hold">
                            <p:stCondLst>
                              <p:cond delay="2000"/>
                            </p:stCondLst>
                            <p:childTnLst>
                              <p:par>
                                <p:cTn id="30" presetID="18" presetClass="emph" presetSubtype="0" fill="hold" grpId="0" nodeType="afterEffect">
                                  <p:stCondLst>
                                    <p:cond delay="0"/>
                                  </p:stCondLst>
                                  <p:iterate type="lt">
                                    <p:tmPct val="4000"/>
                                  </p:iterate>
                                  <p:childTnLst>
                                    <p:set>
                                      <p:cBhvr override="childStyle">
                                        <p:cTn id="31" dur="500" fill="hold"/>
                                        <p:tgtEl>
                                          <p:spTgt spid="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8" grpId="0" animBg="1"/>
      <p:bldP spid="19" grpId="0" animBg="1"/>
      <p:bldP spid="20"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242" y="116632"/>
            <a:ext cx="3960440" cy="654032"/>
          </a:xfrm>
          <a:ln>
            <a:solidFill>
              <a:srgbClr val="00660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lstStyle/>
          <a:p>
            <a:r>
              <a:rPr lang="en-US" b="1" dirty="0">
                <a:solidFill>
                  <a:srgbClr val="006600"/>
                </a:solidFill>
              </a:rPr>
              <a:t>Object</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07768" y="1341386"/>
            <a:ext cx="4176464" cy="1936626"/>
          </a:xfrm>
          <a:prstGeom prst="rect">
            <a:avLst/>
          </a:prstGeom>
        </p:spPr>
      </p:pic>
      <p:sp>
        <p:nvSpPr>
          <p:cNvPr id="5" name="Rectangle 4"/>
          <p:cNvSpPr/>
          <p:nvPr/>
        </p:nvSpPr>
        <p:spPr>
          <a:xfrm>
            <a:off x="4304953" y="2031231"/>
            <a:ext cx="1937135" cy="461665"/>
          </a:xfrm>
          <a:prstGeom prst="rect">
            <a:avLst/>
          </a:prstGeom>
        </p:spPr>
        <p:txBody>
          <a:bodyPr wrap="square">
            <a:spAutoFit/>
          </a:bodyPr>
          <a:lstStyle/>
          <a:p>
            <a:pPr algn="ctr"/>
            <a:r>
              <a:rPr lang="en-US" sz="2400" b="1" dirty="0">
                <a:solidFill>
                  <a:schemeClr val="bg1"/>
                </a:solidFill>
              </a:rPr>
              <a:t>Mother gave</a:t>
            </a: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749151" y="2405242"/>
            <a:ext cx="1380787" cy="226876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3215680" y="3645024"/>
            <a:ext cx="3600400" cy="1800200"/>
          </a:xfrm>
          <a:prstGeom prst="rect">
            <a:avLst/>
          </a:prstGeom>
        </p:spPr>
      </p:pic>
      <p:sp>
        <p:nvSpPr>
          <p:cNvPr id="8" name="Cloud 7"/>
          <p:cNvSpPr/>
          <p:nvPr/>
        </p:nvSpPr>
        <p:spPr>
          <a:xfrm rot="218687">
            <a:off x="9571353" y="1413688"/>
            <a:ext cx="1772693" cy="1437345"/>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And the Object?</a:t>
            </a:r>
          </a:p>
        </p:txBody>
      </p:sp>
      <p:sp>
        <p:nvSpPr>
          <p:cNvPr id="9" name="Cloud 8"/>
          <p:cNvSpPr/>
          <p:nvPr/>
        </p:nvSpPr>
        <p:spPr>
          <a:xfrm>
            <a:off x="9238683" y="2227022"/>
            <a:ext cx="228600" cy="369092"/>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Cloud 9"/>
          <p:cNvSpPr/>
          <p:nvPr/>
        </p:nvSpPr>
        <p:spPr>
          <a:xfrm>
            <a:off x="8969110" y="2440449"/>
            <a:ext cx="160828" cy="30274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Cloud 11"/>
          <p:cNvSpPr/>
          <p:nvPr/>
        </p:nvSpPr>
        <p:spPr>
          <a:xfrm rot="20929017">
            <a:off x="2267199" y="2710969"/>
            <a:ext cx="1058183" cy="645854"/>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me</a:t>
            </a:r>
          </a:p>
        </p:txBody>
      </p:sp>
      <p:sp>
        <p:nvSpPr>
          <p:cNvPr id="13" name="Cloud 12"/>
          <p:cNvSpPr/>
          <p:nvPr/>
        </p:nvSpPr>
        <p:spPr>
          <a:xfrm>
            <a:off x="3029583" y="3366985"/>
            <a:ext cx="180020" cy="17264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Cloud 13"/>
          <p:cNvSpPr/>
          <p:nvPr/>
        </p:nvSpPr>
        <p:spPr>
          <a:xfrm rot="19446600">
            <a:off x="1362846" y="3758420"/>
            <a:ext cx="1672258" cy="9144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an apple</a:t>
            </a:r>
          </a:p>
        </p:txBody>
      </p:sp>
      <p:sp>
        <p:nvSpPr>
          <p:cNvPr id="15" name="Cloud 14"/>
          <p:cNvSpPr/>
          <p:nvPr/>
        </p:nvSpPr>
        <p:spPr>
          <a:xfrm>
            <a:off x="2601693" y="4674008"/>
            <a:ext cx="263823" cy="37143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6034690" y="2031231"/>
            <a:ext cx="590226" cy="461665"/>
          </a:xfrm>
          <a:prstGeom prst="rect">
            <a:avLst/>
          </a:prstGeom>
          <a:noFill/>
        </p:spPr>
        <p:txBody>
          <a:bodyPr wrap="none" rtlCol="0">
            <a:spAutoFit/>
          </a:bodyPr>
          <a:lstStyle/>
          <a:p>
            <a:r>
              <a:rPr lang="en-US" sz="2400" b="1" dirty="0">
                <a:solidFill>
                  <a:schemeClr val="bg1"/>
                </a:solidFill>
              </a:rPr>
              <a:t>me</a:t>
            </a:r>
          </a:p>
        </p:txBody>
      </p:sp>
      <p:sp>
        <p:nvSpPr>
          <p:cNvPr id="16" name="TextBox 15"/>
          <p:cNvSpPr txBox="1"/>
          <p:nvPr/>
        </p:nvSpPr>
        <p:spPr>
          <a:xfrm>
            <a:off x="6530120" y="2031231"/>
            <a:ext cx="1366080" cy="461665"/>
          </a:xfrm>
          <a:prstGeom prst="rect">
            <a:avLst/>
          </a:prstGeom>
          <a:noFill/>
        </p:spPr>
        <p:txBody>
          <a:bodyPr wrap="none" rtlCol="0">
            <a:spAutoFit/>
          </a:bodyPr>
          <a:lstStyle/>
          <a:p>
            <a:r>
              <a:rPr lang="en-US" sz="2400" b="1" dirty="0">
                <a:solidFill>
                  <a:schemeClr val="bg1"/>
                </a:solidFill>
              </a:rPr>
              <a:t>an apple.</a:t>
            </a:r>
          </a:p>
        </p:txBody>
      </p:sp>
    </p:spTree>
    <p:extLst>
      <p:ext uri="{BB962C8B-B14F-4D97-AF65-F5344CB8AC3E}">
        <p14:creationId xmlns:p14="http://schemas.microsoft.com/office/powerpoint/2010/main" xmlns="" val="249731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ircle(in)">
                                      <p:cBhvr>
                                        <p:cTn id="11" dur="500"/>
                                        <p:tgtEl>
                                          <p:spTgt spid="9"/>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ircle(in)">
                                      <p:cBhvr>
                                        <p:cTn id="20" dur="1000"/>
                                        <p:tgtEl>
                                          <p:spTgt spid="12"/>
                                        </p:tgtEl>
                                      </p:cBhvr>
                                    </p:animEffect>
                                  </p:childTnLst>
                                </p:cTn>
                              </p:par>
                            </p:childTnLst>
                          </p:cTn>
                        </p:par>
                        <p:par>
                          <p:cTn id="21" fill="hold">
                            <p:stCondLst>
                              <p:cond delay="1000"/>
                            </p:stCondLst>
                            <p:childTnLst>
                              <p:par>
                                <p:cTn id="22" presetID="6" presetClass="entr" presetSubtype="1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ircle(in)">
                                      <p:cBhvr>
                                        <p:cTn id="24" dur="500"/>
                                        <p:tgtEl>
                                          <p:spTgt spid="13"/>
                                        </p:tgtEl>
                                      </p:cBhvr>
                                    </p:animEffect>
                                  </p:childTnLst>
                                </p:cTn>
                              </p:par>
                            </p:childTnLst>
                          </p:cTn>
                        </p:par>
                        <p:par>
                          <p:cTn id="25" fill="hold">
                            <p:stCondLst>
                              <p:cond delay="1500"/>
                            </p:stCondLst>
                            <p:childTnLst>
                              <p:par>
                                <p:cTn id="26" presetID="6"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1000"/>
                                        <p:tgtEl>
                                          <p:spTgt spid="14"/>
                                        </p:tgtEl>
                                      </p:cBhvr>
                                    </p:animEffect>
                                  </p:childTnLst>
                                </p:cTn>
                              </p:par>
                            </p:childTnLst>
                          </p:cTn>
                        </p:par>
                        <p:par>
                          <p:cTn id="29" fill="hold">
                            <p:stCondLst>
                              <p:cond delay="2500"/>
                            </p:stCondLst>
                            <p:childTnLst>
                              <p:par>
                                <p:cTn id="30" presetID="6"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500"/>
                                        <p:tgtEl>
                                          <p:spTgt spid="15"/>
                                        </p:tgtEl>
                                      </p:cBhvr>
                                    </p:animEffect>
                                  </p:childTnLst>
                                </p:cTn>
                              </p:par>
                            </p:childTnLst>
                          </p:cTn>
                        </p:par>
                        <p:par>
                          <p:cTn id="33" fill="hold">
                            <p:stCondLst>
                              <p:cond delay="3000"/>
                            </p:stCondLst>
                            <p:childTnLst>
                              <p:par>
                                <p:cTn id="34" presetID="18" presetClass="emph" presetSubtype="0" fill="hold" grpId="0" nodeType="afterEffect">
                                  <p:stCondLst>
                                    <p:cond delay="0"/>
                                  </p:stCondLst>
                                  <p:iterate type="lt">
                                    <p:tmPct val="4000"/>
                                  </p:iterate>
                                  <p:childTnLst>
                                    <p:set>
                                      <p:cBhvr override="childStyle">
                                        <p:cTn id="35" dur="1000" fill="hold"/>
                                        <p:tgtEl>
                                          <p:spTgt spid="11"/>
                                        </p:tgtEl>
                                        <p:attrNameLst>
                                          <p:attrName>style.textDecorationUnderline</p:attrName>
                                        </p:attrNameLst>
                                      </p:cBhvr>
                                      <p:to>
                                        <p:strVal val="true"/>
                                      </p:to>
                                    </p:set>
                                  </p:childTnLst>
                                </p:cTn>
                              </p:par>
                            </p:childTnLst>
                          </p:cTn>
                        </p:par>
                        <p:par>
                          <p:cTn id="36" fill="hold">
                            <p:stCondLst>
                              <p:cond delay="4040"/>
                            </p:stCondLst>
                            <p:childTnLst>
                              <p:par>
                                <p:cTn id="37" presetID="18" presetClass="emph" presetSubtype="0" fill="hold" grpId="0" nodeType="afterEffect">
                                  <p:stCondLst>
                                    <p:cond delay="0"/>
                                  </p:stCondLst>
                                  <p:iterate type="lt">
                                    <p:tmPct val="4000"/>
                                  </p:iterate>
                                  <p:childTnLst>
                                    <p:set>
                                      <p:cBhvr override="childStyle">
                                        <p:cTn id="38" dur="1000" fill="hold"/>
                                        <p:tgtEl>
                                          <p:spTgt spid="1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5" grpId="0" animBg="1"/>
      <p:bldP spid="11"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70C0"/>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a:lstStyle/>
          <a:p>
            <a:r>
              <a:rPr lang="en-US" b="1" dirty="0">
                <a:solidFill>
                  <a:srgbClr val="0070C0"/>
                </a:solidFill>
              </a:rPr>
              <a:t>How many objects are there in the sentence?</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79776" y="1276350"/>
            <a:ext cx="4032448" cy="2008634"/>
          </a:xfrm>
          <a:prstGeom prst="rect">
            <a:avLst/>
          </a:prstGeom>
        </p:spPr>
      </p:pic>
      <p:sp>
        <p:nvSpPr>
          <p:cNvPr id="5" name="Rectangle 4"/>
          <p:cNvSpPr/>
          <p:nvPr/>
        </p:nvSpPr>
        <p:spPr>
          <a:xfrm>
            <a:off x="4295800" y="1911335"/>
            <a:ext cx="3672408" cy="461665"/>
          </a:xfrm>
          <a:prstGeom prst="rect">
            <a:avLst/>
          </a:prstGeom>
        </p:spPr>
        <p:txBody>
          <a:bodyPr wrap="square">
            <a:spAutoFit/>
          </a:bodyPr>
          <a:lstStyle/>
          <a:p>
            <a:r>
              <a:rPr lang="en-US" sz="2400" b="1" dirty="0">
                <a:solidFill>
                  <a:schemeClr val="bg1"/>
                </a:solidFill>
              </a:rPr>
              <a:t>Mother gave </a:t>
            </a:r>
            <a:r>
              <a:rPr lang="en-US" sz="2400" b="1" u="sng" dirty="0">
                <a:solidFill>
                  <a:schemeClr val="bg1"/>
                </a:solidFill>
              </a:rPr>
              <a:t>me</a:t>
            </a:r>
            <a:r>
              <a:rPr lang="en-US" sz="2400" b="1" dirty="0">
                <a:solidFill>
                  <a:schemeClr val="bg1"/>
                </a:solidFill>
              </a:rPr>
              <a:t> </a:t>
            </a:r>
            <a:r>
              <a:rPr lang="en-US" sz="2400" b="1" u="sng" dirty="0">
                <a:solidFill>
                  <a:schemeClr val="bg1"/>
                </a:solidFill>
              </a:rPr>
              <a:t>an apple</a:t>
            </a:r>
            <a:r>
              <a:rPr lang="en-US" sz="2400" b="1" dirty="0">
                <a:solidFill>
                  <a:schemeClr val="bg1"/>
                </a:solidFill>
              </a:rPr>
              <a:t>.</a:t>
            </a: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692037" y="2371587"/>
            <a:ext cx="1368152" cy="201622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3287688" y="3717032"/>
            <a:ext cx="3456384" cy="1872208"/>
          </a:xfrm>
          <a:prstGeom prst="rect">
            <a:avLst/>
          </a:prstGeom>
        </p:spPr>
      </p:pic>
      <p:sp>
        <p:nvSpPr>
          <p:cNvPr id="8" name="Cloud 7"/>
          <p:cNvSpPr/>
          <p:nvPr/>
        </p:nvSpPr>
        <p:spPr>
          <a:xfrm>
            <a:off x="9222569" y="1287915"/>
            <a:ext cx="2501915" cy="2260449"/>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Do you agree that there are two Objects here?</a:t>
            </a:r>
          </a:p>
        </p:txBody>
      </p:sp>
      <p:sp>
        <p:nvSpPr>
          <p:cNvPr id="10" name="Cloud 9"/>
          <p:cNvSpPr/>
          <p:nvPr/>
        </p:nvSpPr>
        <p:spPr>
          <a:xfrm>
            <a:off x="8747005" y="2280667"/>
            <a:ext cx="313184" cy="173504"/>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Cloud 10"/>
          <p:cNvSpPr/>
          <p:nvPr/>
        </p:nvSpPr>
        <p:spPr>
          <a:xfrm rot="19928041">
            <a:off x="1479885" y="2343726"/>
            <a:ext cx="1993771" cy="1071989"/>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Yes teacher</a:t>
            </a:r>
          </a:p>
        </p:txBody>
      </p:sp>
      <p:sp>
        <p:nvSpPr>
          <p:cNvPr id="12" name="Cloud 11"/>
          <p:cNvSpPr/>
          <p:nvPr/>
        </p:nvSpPr>
        <p:spPr>
          <a:xfrm>
            <a:off x="2909646" y="3379699"/>
            <a:ext cx="252028" cy="337333"/>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xmlns="" val="86918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1000"/>
                                        <p:tgtEl>
                                          <p:spTgt spid="11"/>
                                        </p:tgtEl>
                                      </p:cBhvr>
                                    </p:animEffect>
                                  </p:childTnLst>
                                </p:cTn>
                              </p:par>
                            </p:childTnLst>
                          </p:cTn>
                        </p:par>
                        <p:par>
                          <p:cTn id="17" fill="hold">
                            <p:stCondLst>
                              <p:cond delay="1000"/>
                            </p:stCondLst>
                            <p:childTnLst>
                              <p:par>
                                <p:cTn id="18" presetID="6"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ircle(in)">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71414"/>
            <a:ext cx="5832648" cy="654032"/>
          </a:xfrm>
          <a:ln>
            <a:solidFill>
              <a:srgbClr val="000000"/>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r>
              <a:rPr lang="en-US" b="1" dirty="0">
                <a:solidFill>
                  <a:schemeClr val="tx1"/>
                </a:solidFill>
              </a:rPr>
              <a:t>Explaining the 2 objects</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63752" y="1276350"/>
            <a:ext cx="4248472" cy="193662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752182" y="2244663"/>
            <a:ext cx="1296146" cy="183240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3359696" y="3789040"/>
            <a:ext cx="3456384" cy="1757486"/>
          </a:xfrm>
          <a:prstGeom prst="rect">
            <a:avLst/>
          </a:prstGeom>
        </p:spPr>
      </p:pic>
      <p:sp>
        <p:nvSpPr>
          <p:cNvPr id="7" name="Cloud 6"/>
          <p:cNvSpPr/>
          <p:nvPr/>
        </p:nvSpPr>
        <p:spPr>
          <a:xfrm>
            <a:off x="9480376" y="1276349"/>
            <a:ext cx="2070978" cy="1884517"/>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tabLst>
                <a:tab pos="517525" algn="l"/>
              </a:tabLst>
            </a:pPr>
            <a:r>
              <a:rPr lang="en-US" sz="2200" b="1" dirty="0">
                <a:solidFill>
                  <a:srgbClr val="FF0000"/>
                </a:solidFill>
              </a:rPr>
              <a:t>What did the mother give?</a:t>
            </a:r>
          </a:p>
        </p:txBody>
      </p:sp>
      <p:sp>
        <p:nvSpPr>
          <p:cNvPr id="8" name="Cloud 7"/>
          <p:cNvSpPr/>
          <p:nvPr/>
        </p:nvSpPr>
        <p:spPr>
          <a:xfrm rot="20437208">
            <a:off x="1448466" y="2193460"/>
            <a:ext cx="1584176" cy="1371600"/>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An apple</a:t>
            </a:r>
          </a:p>
        </p:txBody>
      </p:sp>
      <p:sp>
        <p:nvSpPr>
          <p:cNvPr id="9" name="Cloud 8"/>
          <p:cNvSpPr/>
          <p:nvPr/>
        </p:nvSpPr>
        <p:spPr>
          <a:xfrm>
            <a:off x="2849339" y="3457600"/>
            <a:ext cx="366341" cy="33144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Cloud 9"/>
          <p:cNvSpPr/>
          <p:nvPr/>
        </p:nvSpPr>
        <p:spPr>
          <a:xfrm>
            <a:off x="8840114" y="2111218"/>
            <a:ext cx="352230" cy="237662"/>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0"/>
          <p:cNvSpPr/>
          <p:nvPr/>
        </p:nvSpPr>
        <p:spPr>
          <a:xfrm>
            <a:off x="4151784" y="2015980"/>
            <a:ext cx="2304256" cy="461665"/>
          </a:xfrm>
          <a:prstGeom prst="rect">
            <a:avLst/>
          </a:prstGeom>
        </p:spPr>
        <p:txBody>
          <a:bodyPr wrap="square">
            <a:spAutoFit/>
          </a:bodyPr>
          <a:lstStyle/>
          <a:p>
            <a:r>
              <a:rPr lang="en-US" sz="2400" b="1" dirty="0">
                <a:solidFill>
                  <a:schemeClr val="bg1"/>
                </a:solidFill>
              </a:rPr>
              <a:t>Mother gave me</a:t>
            </a:r>
          </a:p>
        </p:txBody>
      </p:sp>
      <p:sp>
        <p:nvSpPr>
          <p:cNvPr id="12" name="TextBox 11"/>
          <p:cNvSpPr txBox="1"/>
          <p:nvPr/>
        </p:nvSpPr>
        <p:spPr>
          <a:xfrm>
            <a:off x="6294773" y="2013830"/>
            <a:ext cx="1368151" cy="461665"/>
          </a:xfrm>
          <a:prstGeom prst="rect">
            <a:avLst/>
          </a:prstGeom>
          <a:noFill/>
        </p:spPr>
        <p:txBody>
          <a:bodyPr wrap="square" rtlCol="0">
            <a:spAutoFit/>
          </a:bodyPr>
          <a:lstStyle/>
          <a:p>
            <a:r>
              <a:rPr lang="en-US" sz="2400" b="1" dirty="0">
                <a:solidFill>
                  <a:schemeClr val="bg1"/>
                </a:solidFill>
              </a:rPr>
              <a:t>an apple.</a:t>
            </a:r>
          </a:p>
        </p:txBody>
      </p:sp>
    </p:spTree>
    <p:extLst>
      <p:ext uri="{BB962C8B-B14F-4D97-AF65-F5344CB8AC3E}">
        <p14:creationId xmlns:p14="http://schemas.microsoft.com/office/powerpoint/2010/main" xmlns="" val="126075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000"/>
                                        <p:tgtEl>
                                          <p:spTgt spid="7"/>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1000"/>
                                        <p:tgtEl>
                                          <p:spTgt spid="8"/>
                                        </p:tgtEl>
                                      </p:cBhvr>
                                    </p:animEffect>
                                  </p:childTnLst>
                                </p:cTn>
                              </p:par>
                            </p:childTnLst>
                          </p:cTn>
                        </p:par>
                        <p:par>
                          <p:cTn id="17" fill="hold">
                            <p:stCondLst>
                              <p:cond delay="1000"/>
                            </p:stCondLst>
                            <p:childTnLst>
                              <p:par>
                                <p:cTn id="18" presetID="6" presetClass="entr" presetSubtype="16"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500"/>
                                        <p:tgtEl>
                                          <p:spTgt spid="9"/>
                                        </p:tgtEl>
                                      </p:cBhvr>
                                    </p:animEffect>
                                  </p:childTnLst>
                                </p:cTn>
                              </p:par>
                            </p:childTnLst>
                          </p:cTn>
                        </p:par>
                        <p:par>
                          <p:cTn id="21" fill="hold">
                            <p:stCondLst>
                              <p:cond delay="1500"/>
                            </p:stCondLst>
                            <p:childTnLst>
                              <p:par>
                                <p:cTn id="22" presetID="18" presetClass="emph" presetSubtype="0" fill="hold" grpId="0" nodeType="afterEffect">
                                  <p:stCondLst>
                                    <p:cond delay="0"/>
                                  </p:stCondLst>
                                  <p:iterate type="lt">
                                    <p:tmPct val="4000"/>
                                  </p:iterate>
                                  <p:childTnLst>
                                    <p:set>
                                      <p:cBhvr override="childStyle">
                                        <p:cTn id="23" dur="1000" fill="hold"/>
                                        <p:tgtEl>
                                          <p:spTgt spid="1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777" y="71414"/>
            <a:ext cx="4212467" cy="654032"/>
          </a:xfrm>
          <a:ln>
            <a:solidFill>
              <a:srgbClr val="000000"/>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a:lstStyle/>
          <a:p>
            <a:r>
              <a:rPr lang="en-US" b="1" dirty="0">
                <a:solidFill>
                  <a:schemeClr val="bg2">
                    <a:lumMod val="10000"/>
                  </a:schemeClr>
                </a:solidFill>
              </a:rPr>
              <a:t>Direct Object</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935760" y="1276350"/>
            <a:ext cx="4248472" cy="1936626"/>
          </a:xfrm>
          <a:prstGeom prst="rect">
            <a:avLst/>
          </a:prstGeom>
        </p:spPr>
      </p:pic>
      <p:sp>
        <p:nvSpPr>
          <p:cNvPr id="5" name="Rectangle 4"/>
          <p:cNvSpPr/>
          <p:nvPr/>
        </p:nvSpPr>
        <p:spPr>
          <a:xfrm>
            <a:off x="4328304" y="1854986"/>
            <a:ext cx="3463384" cy="461665"/>
          </a:xfrm>
          <a:prstGeom prst="rect">
            <a:avLst/>
          </a:prstGeom>
        </p:spPr>
        <p:txBody>
          <a:bodyPr wrap="none">
            <a:spAutoFit/>
          </a:bodyPr>
          <a:lstStyle/>
          <a:p>
            <a:r>
              <a:rPr lang="en-US" sz="2400" dirty="0">
                <a:solidFill>
                  <a:schemeClr val="bg1"/>
                </a:solidFill>
              </a:rPr>
              <a:t>Mother gave me </a:t>
            </a:r>
            <a:r>
              <a:rPr lang="en-US" sz="2400" u="sng" dirty="0">
                <a:solidFill>
                  <a:schemeClr val="bg1"/>
                </a:solidFill>
              </a:rPr>
              <a:t>an apple</a:t>
            </a:r>
            <a:r>
              <a:rPr lang="en-US" sz="2400" dirty="0">
                <a:solidFill>
                  <a:schemeClr val="bg1"/>
                </a:solidFill>
              </a:rPr>
              <a:t>.</a:t>
            </a: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608168" y="2637215"/>
            <a:ext cx="1368152" cy="197186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3258986" y="3789041"/>
            <a:ext cx="3624064" cy="1713392"/>
          </a:xfrm>
          <a:prstGeom prst="rect">
            <a:avLst/>
          </a:prstGeom>
        </p:spPr>
      </p:pic>
      <p:sp>
        <p:nvSpPr>
          <p:cNvPr id="8" name="Cloud 7"/>
          <p:cNvSpPr/>
          <p:nvPr/>
        </p:nvSpPr>
        <p:spPr>
          <a:xfrm>
            <a:off x="8976320" y="1276350"/>
            <a:ext cx="2880320" cy="3520802"/>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Right! </a:t>
            </a:r>
            <a:r>
              <a:rPr lang="en-US" sz="2200" b="1" dirty="0">
                <a:solidFill>
                  <a:srgbClr val="006600"/>
                </a:solidFill>
              </a:rPr>
              <a:t>An apple</a:t>
            </a:r>
            <a:r>
              <a:rPr lang="en-US" sz="2200" b="1" dirty="0">
                <a:solidFill>
                  <a:srgbClr val="FF0000"/>
                </a:solidFill>
              </a:rPr>
              <a:t> answers the question </a:t>
            </a:r>
            <a:r>
              <a:rPr lang="en-US" sz="2200" b="1" dirty="0">
                <a:solidFill>
                  <a:srgbClr val="006600"/>
                </a:solidFill>
              </a:rPr>
              <a:t>‘what’ </a:t>
            </a:r>
            <a:r>
              <a:rPr lang="en-US" sz="2200" b="1" dirty="0">
                <a:solidFill>
                  <a:srgbClr val="FF0000"/>
                </a:solidFill>
              </a:rPr>
              <a:t>and is therefore called the </a:t>
            </a:r>
            <a:r>
              <a:rPr lang="en-US" sz="2200" b="1" dirty="0">
                <a:solidFill>
                  <a:srgbClr val="006600"/>
                </a:solidFill>
              </a:rPr>
              <a:t>direct object</a:t>
            </a:r>
            <a:r>
              <a:rPr lang="en-US" sz="2200" b="1" dirty="0">
                <a:solidFill>
                  <a:srgbClr val="FF0000"/>
                </a:solidFill>
              </a:rPr>
              <a:t>.</a:t>
            </a:r>
          </a:p>
        </p:txBody>
      </p:sp>
      <p:sp>
        <p:nvSpPr>
          <p:cNvPr id="11" name="Cloud 10"/>
          <p:cNvSpPr/>
          <p:nvPr/>
        </p:nvSpPr>
        <p:spPr>
          <a:xfrm>
            <a:off x="8652284" y="2405334"/>
            <a:ext cx="216024" cy="23188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4133494" y="1412776"/>
            <a:ext cx="3258650" cy="36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rgbClr val="003300"/>
                </a:solidFill>
              </a:rPr>
              <a:t>answers the question ‘what’</a:t>
            </a:r>
          </a:p>
        </p:txBody>
      </p:sp>
      <p:cxnSp>
        <p:nvCxnSpPr>
          <p:cNvPr id="19" name="Straight Arrow Connector 18"/>
          <p:cNvCxnSpPr>
            <a:cxnSpLocks/>
          </p:cNvCxnSpPr>
          <p:nvPr/>
        </p:nvCxnSpPr>
        <p:spPr>
          <a:xfrm>
            <a:off x="6960096" y="1772816"/>
            <a:ext cx="288032" cy="246511"/>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33" name="Straight Arrow Connector 32"/>
          <p:cNvCxnSpPr/>
          <p:nvPr/>
        </p:nvCxnSpPr>
        <p:spPr>
          <a:xfrm>
            <a:off x="7248128" y="2244663"/>
            <a:ext cx="0" cy="39255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37" name="Rectangle 36"/>
          <p:cNvSpPr/>
          <p:nvPr/>
        </p:nvSpPr>
        <p:spPr>
          <a:xfrm>
            <a:off x="5715273" y="2637215"/>
            <a:ext cx="1868708" cy="3238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rgbClr val="003300"/>
                </a:solidFill>
              </a:rPr>
              <a:t>Direct Object</a:t>
            </a:r>
          </a:p>
        </p:txBody>
      </p:sp>
    </p:spTree>
    <p:extLst>
      <p:ext uri="{BB962C8B-B14F-4D97-AF65-F5344CB8AC3E}">
        <p14:creationId xmlns:p14="http://schemas.microsoft.com/office/powerpoint/2010/main" xmlns="" val="268372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ircle(in)">
                                      <p:cBhvr>
                                        <p:cTn id="11" dur="500"/>
                                        <p:tgtEl>
                                          <p:spTgt spid="11"/>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in)">
                                      <p:cBhvr>
                                        <p:cTn id="15" dur="1000"/>
                                        <p:tgtEl>
                                          <p:spTgt spid="14"/>
                                        </p:tgtEl>
                                      </p:cBhvr>
                                    </p:animEffect>
                                  </p:childTnLst>
                                </p:cTn>
                              </p:par>
                            </p:childTnLst>
                          </p:cTn>
                        </p:par>
                        <p:par>
                          <p:cTn id="16" fill="hold">
                            <p:stCondLst>
                              <p:cond delay="2500"/>
                            </p:stCondLst>
                            <p:childTnLst>
                              <p:par>
                                <p:cTn id="17" presetID="6" presetClass="entr" presetSubtype="16"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circle(in)">
                                      <p:cBhvr>
                                        <p:cTn id="19" dur="500"/>
                                        <p:tgtEl>
                                          <p:spTgt spid="19"/>
                                        </p:tgtEl>
                                      </p:cBhvr>
                                    </p:animEffect>
                                  </p:childTnLst>
                                </p:cTn>
                              </p:par>
                            </p:childTnLst>
                          </p:cTn>
                        </p:par>
                        <p:par>
                          <p:cTn id="20" fill="hold">
                            <p:stCondLst>
                              <p:cond delay="3000"/>
                            </p:stCondLst>
                            <p:childTnLst>
                              <p:par>
                                <p:cTn id="21" presetID="6" presetClass="entr" presetSubtype="16"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circle(in)">
                                      <p:cBhvr>
                                        <p:cTn id="23" dur="500"/>
                                        <p:tgtEl>
                                          <p:spTgt spid="33"/>
                                        </p:tgtEl>
                                      </p:cBhvr>
                                    </p:animEffect>
                                  </p:childTnLst>
                                </p:cTn>
                              </p:par>
                            </p:childTnLst>
                          </p:cTn>
                        </p:par>
                        <p:par>
                          <p:cTn id="24" fill="hold">
                            <p:stCondLst>
                              <p:cond delay="3500"/>
                            </p:stCondLst>
                            <p:childTnLst>
                              <p:par>
                                <p:cTn id="25" presetID="6" presetClass="entr" presetSubtype="16"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circle(in)">
                                      <p:cBhvr>
                                        <p:cTn id="27"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4" grpId="0" animBg="1"/>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884" y="71414"/>
            <a:ext cx="5931683" cy="654032"/>
          </a:xfrm>
          <a:ln>
            <a:solidFill>
              <a:srgbClr val="FF00FF"/>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r>
              <a:rPr lang="en-US" b="1" dirty="0">
                <a:solidFill>
                  <a:srgbClr val="FF0066"/>
                </a:solidFill>
              </a:rPr>
              <a:t>Explaining the second object</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63752" y="1276350"/>
            <a:ext cx="4248472" cy="2008634"/>
          </a:xfrm>
          <a:prstGeom prst="rect">
            <a:avLst/>
          </a:prstGeom>
        </p:spPr>
      </p:pic>
      <p:sp>
        <p:nvSpPr>
          <p:cNvPr id="5" name="Rectangle 4"/>
          <p:cNvSpPr/>
          <p:nvPr/>
        </p:nvSpPr>
        <p:spPr>
          <a:xfrm>
            <a:off x="4369882" y="2060848"/>
            <a:ext cx="1867968" cy="461665"/>
          </a:xfrm>
          <a:prstGeom prst="rect">
            <a:avLst/>
          </a:prstGeom>
        </p:spPr>
        <p:txBody>
          <a:bodyPr wrap="square">
            <a:spAutoFit/>
          </a:bodyPr>
          <a:lstStyle/>
          <a:p>
            <a:r>
              <a:rPr lang="en-US" sz="2400" b="1" dirty="0">
                <a:solidFill>
                  <a:schemeClr val="bg1"/>
                </a:solidFill>
              </a:rPr>
              <a:t>Mother gave</a:t>
            </a: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756421" y="2448751"/>
            <a:ext cx="1296146" cy="1898105"/>
          </a:xfrm>
          <a:prstGeom prst="rect">
            <a:avLst/>
          </a:prstGeom>
        </p:spPr>
      </p:pic>
      <p:sp>
        <p:nvSpPr>
          <p:cNvPr id="7" name="Cloud 6"/>
          <p:cNvSpPr/>
          <p:nvPr/>
        </p:nvSpPr>
        <p:spPr>
          <a:xfrm>
            <a:off x="9192343" y="1276349"/>
            <a:ext cx="2524517" cy="2169582"/>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To whom did the mother give an apple?</a:t>
            </a:r>
          </a:p>
        </p:txBody>
      </p:sp>
      <p:sp>
        <p:nvSpPr>
          <p:cNvPr id="8" name="Cloud 7"/>
          <p:cNvSpPr/>
          <p:nvPr/>
        </p:nvSpPr>
        <p:spPr>
          <a:xfrm>
            <a:off x="8764535" y="2235387"/>
            <a:ext cx="288032" cy="234576"/>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9" name="Picture 8"/>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3359696" y="3861048"/>
            <a:ext cx="3168352" cy="1584176"/>
          </a:xfrm>
          <a:prstGeom prst="rect">
            <a:avLst/>
          </a:prstGeom>
        </p:spPr>
      </p:pic>
      <p:sp>
        <p:nvSpPr>
          <p:cNvPr id="11" name="Cloud 10"/>
          <p:cNvSpPr/>
          <p:nvPr/>
        </p:nvSpPr>
        <p:spPr>
          <a:xfrm rot="19746585">
            <a:off x="1756970" y="2498353"/>
            <a:ext cx="1758379" cy="1054509"/>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To ‘me’</a:t>
            </a:r>
          </a:p>
        </p:txBody>
      </p:sp>
      <p:sp>
        <p:nvSpPr>
          <p:cNvPr id="12" name="Cloud 11"/>
          <p:cNvSpPr/>
          <p:nvPr/>
        </p:nvSpPr>
        <p:spPr>
          <a:xfrm rot="19999930">
            <a:off x="2916463" y="3524375"/>
            <a:ext cx="408845" cy="25014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Box 9"/>
          <p:cNvSpPr txBox="1"/>
          <p:nvPr/>
        </p:nvSpPr>
        <p:spPr>
          <a:xfrm>
            <a:off x="6026064" y="2060848"/>
            <a:ext cx="590226" cy="461665"/>
          </a:xfrm>
          <a:prstGeom prst="rect">
            <a:avLst/>
          </a:prstGeom>
          <a:noFill/>
        </p:spPr>
        <p:txBody>
          <a:bodyPr wrap="none" rtlCol="0">
            <a:spAutoFit/>
          </a:bodyPr>
          <a:lstStyle/>
          <a:p>
            <a:r>
              <a:rPr lang="en-US" sz="2400" b="1" dirty="0">
                <a:solidFill>
                  <a:schemeClr val="bg1"/>
                </a:solidFill>
              </a:rPr>
              <a:t>me</a:t>
            </a:r>
          </a:p>
        </p:txBody>
      </p:sp>
      <p:sp>
        <p:nvSpPr>
          <p:cNvPr id="13" name="TextBox 12"/>
          <p:cNvSpPr txBox="1"/>
          <p:nvPr/>
        </p:nvSpPr>
        <p:spPr>
          <a:xfrm>
            <a:off x="6458112" y="2060848"/>
            <a:ext cx="1366080" cy="461665"/>
          </a:xfrm>
          <a:prstGeom prst="rect">
            <a:avLst/>
          </a:prstGeom>
          <a:noFill/>
        </p:spPr>
        <p:txBody>
          <a:bodyPr wrap="none" rtlCol="0">
            <a:spAutoFit/>
          </a:bodyPr>
          <a:lstStyle/>
          <a:p>
            <a:r>
              <a:rPr lang="en-US" sz="2400" b="1" dirty="0">
                <a:solidFill>
                  <a:schemeClr val="bg1"/>
                </a:solidFill>
              </a:rPr>
              <a:t>an apple.</a:t>
            </a:r>
          </a:p>
        </p:txBody>
      </p:sp>
    </p:spTree>
    <p:extLst>
      <p:ext uri="{BB962C8B-B14F-4D97-AF65-F5344CB8AC3E}">
        <p14:creationId xmlns:p14="http://schemas.microsoft.com/office/powerpoint/2010/main" xmlns="" val="160222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000"/>
                                        <p:tgtEl>
                                          <p:spTgt spid="7"/>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1000"/>
                                        <p:tgtEl>
                                          <p:spTgt spid="11"/>
                                        </p:tgtEl>
                                      </p:cBhvr>
                                    </p:animEffect>
                                  </p:childTnLst>
                                </p:cTn>
                              </p:par>
                            </p:childTnLst>
                          </p:cTn>
                        </p:par>
                        <p:par>
                          <p:cTn id="17" fill="hold">
                            <p:stCondLst>
                              <p:cond delay="1000"/>
                            </p:stCondLst>
                            <p:childTnLst>
                              <p:par>
                                <p:cTn id="18" presetID="6" presetClass="entr" presetSubtype="16"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ircle(in)">
                                      <p:cBhvr>
                                        <p:cTn id="20" dur="500"/>
                                        <p:tgtEl>
                                          <p:spTgt spid="12"/>
                                        </p:tgtEl>
                                      </p:cBhvr>
                                    </p:animEffect>
                                  </p:childTnLst>
                                </p:cTn>
                              </p:par>
                            </p:childTnLst>
                          </p:cTn>
                        </p:par>
                        <p:par>
                          <p:cTn id="21" fill="hold">
                            <p:stCondLst>
                              <p:cond delay="1500"/>
                            </p:stCondLst>
                            <p:childTnLst>
                              <p:par>
                                <p:cTn id="22" presetID="18" presetClass="emph" presetSubtype="0" fill="hold" grpId="0" nodeType="afterEffect">
                                  <p:stCondLst>
                                    <p:cond delay="0"/>
                                  </p:stCondLst>
                                  <p:iterate type="lt">
                                    <p:tmPct val="4000"/>
                                  </p:iterate>
                                  <p:childTnLst>
                                    <p:set>
                                      <p:cBhvr override="childStyle">
                                        <p:cTn id="23" dur="1000" fill="hold"/>
                                        <p:tgtEl>
                                          <p:spTgt spid="1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753" y="71414"/>
            <a:ext cx="4104455" cy="654032"/>
          </a:xfrm>
          <a:ln>
            <a:solidFill>
              <a:srgbClr val="003300"/>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lstStyle/>
          <a:p>
            <a:r>
              <a:rPr lang="en-US" b="1" dirty="0">
                <a:solidFill>
                  <a:srgbClr val="003300"/>
                </a:solidFill>
              </a:rPr>
              <a:t>Indirect Object</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863752" y="1196752"/>
            <a:ext cx="4104456" cy="21602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7752184" y="2345587"/>
            <a:ext cx="1224136" cy="2019517"/>
          </a:xfrm>
          <a:prstGeom prst="rect">
            <a:avLst/>
          </a:prstGeom>
        </p:spPr>
      </p:pic>
      <p:sp>
        <p:nvSpPr>
          <p:cNvPr id="6" name="Rectangle 5"/>
          <p:cNvSpPr/>
          <p:nvPr/>
        </p:nvSpPr>
        <p:spPr>
          <a:xfrm>
            <a:off x="4147547" y="1953336"/>
            <a:ext cx="3536866" cy="461665"/>
          </a:xfrm>
          <a:prstGeom prst="rect">
            <a:avLst/>
          </a:prstGeom>
        </p:spPr>
        <p:txBody>
          <a:bodyPr wrap="none">
            <a:spAutoFit/>
          </a:bodyPr>
          <a:lstStyle/>
          <a:p>
            <a:r>
              <a:rPr lang="en-US" sz="2400" b="1" dirty="0">
                <a:solidFill>
                  <a:schemeClr val="bg1"/>
                </a:solidFill>
              </a:rPr>
              <a:t>Mother gave </a:t>
            </a:r>
            <a:r>
              <a:rPr lang="en-US" sz="2400" b="1" u="sng" dirty="0">
                <a:solidFill>
                  <a:schemeClr val="bg1"/>
                </a:solidFill>
              </a:rPr>
              <a:t>me</a:t>
            </a:r>
            <a:r>
              <a:rPr lang="en-US" sz="2400" b="1" dirty="0">
                <a:solidFill>
                  <a:schemeClr val="bg1"/>
                </a:solidFill>
              </a:rPr>
              <a:t> an apple.</a:t>
            </a:r>
          </a:p>
        </p:txBody>
      </p:sp>
      <p:sp>
        <p:nvSpPr>
          <p:cNvPr id="7" name="Cloud 6"/>
          <p:cNvSpPr/>
          <p:nvPr/>
        </p:nvSpPr>
        <p:spPr>
          <a:xfrm>
            <a:off x="9264352" y="1276350"/>
            <a:ext cx="2808312" cy="3880842"/>
          </a:xfrm>
          <a:prstGeom prst="cloud">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200" b="1" dirty="0">
                <a:solidFill>
                  <a:srgbClr val="FF0000"/>
                </a:solidFill>
              </a:rPr>
              <a:t>Good! </a:t>
            </a:r>
            <a:r>
              <a:rPr lang="en-US" sz="2200" b="1" dirty="0">
                <a:solidFill>
                  <a:srgbClr val="006600"/>
                </a:solidFill>
              </a:rPr>
              <a:t>‘me’ </a:t>
            </a:r>
            <a:r>
              <a:rPr lang="en-US" sz="2200" b="1" dirty="0">
                <a:solidFill>
                  <a:srgbClr val="FF0000"/>
                </a:solidFill>
              </a:rPr>
              <a:t>here is the </a:t>
            </a:r>
            <a:r>
              <a:rPr lang="en-US" sz="2200" b="1" dirty="0">
                <a:solidFill>
                  <a:srgbClr val="006600"/>
                </a:solidFill>
              </a:rPr>
              <a:t>indirect object </a:t>
            </a:r>
            <a:r>
              <a:rPr lang="en-US" sz="2200" b="1" dirty="0">
                <a:solidFill>
                  <a:srgbClr val="FF0000"/>
                </a:solidFill>
              </a:rPr>
              <a:t>because it answers the question </a:t>
            </a:r>
            <a:r>
              <a:rPr lang="en-US" sz="2200" b="1" dirty="0">
                <a:solidFill>
                  <a:srgbClr val="006600"/>
                </a:solidFill>
              </a:rPr>
              <a:t>‘to whom’.</a:t>
            </a:r>
          </a:p>
        </p:txBody>
      </p:sp>
      <p:sp>
        <p:nvSpPr>
          <p:cNvPr id="8" name="Cloud 7"/>
          <p:cNvSpPr/>
          <p:nvPr/>
        </p:nvSpPr>
        <p:spPr>
          <a:xfrm>
            <a:off x="8832304" y="2316670"/>
            <a:ext cx="360040" cy="320241"/>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1" name="Picture 10"/>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flipV="1">
            <a:off x="3359696" y="3896573"/>
            <a:ext cx="3168352" cy="1524000"/>
          </a:xfrm>
          <a:prstGeom prst="rect">
            <a:avLst/>
          </a:prstGeom>
        </p:spPr>
      </p:pic>
      <p:sp>
        <p:nvSpPr>
          <p:cNvPr id="9" name="TextBox 8"/>
          <p:cNvSpPr txBox="1"/>
          <p:nvPr/>
        </p:nvSpPr>
        <p:spPr>
          <a:xfrm>
            <a:off x="4223792" y="1340768"/>
            <a:ext cx="3608104"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US" sz="2000" b="1" dirty="0">
                <a:solidFill>
                  <a:srgbClr val="003300"/>
                </a:solidFill>
              </a:rPr>
              <a:t>answers the question ‘to whom’</a:t>
            </a:r>
          </a:p>
        </p:txBody>
      </p:sp>
      <p:cxnSp>
        <p:nvCxnSpPr>
          <p:cNvPr id="12" name="Straight Arrow Connector 11"/>
          <p:cNvCxnSpPr/>
          <p:nvPr/>
        </p:nvCxnSpPr>
        <p:spPr>
          <a:xfrm>
            <a:off x="6096000" y="1782688"/>
            <a:ext cx="0" cy="27816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5" name="Straight Arrow Connector 14"/>
          <p:cNvCxnSpPr/>
          <p:nvPr/>
        </p:nvCxnSpPr>
        <p:spPr>
          <a:xfrm>
            <a:off x="6096000" y="2345587"/>
            <a:ext cx="0" cy="435341"/>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5294819" y="2780928"/>
            <a:ext cx="1765548"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en-US" sz="2000" b="1" dirty="0">
                <a:solidFill>
                  <a:srgbClr val="003300"/>
                </a:solidFill>
              </a:rPr>
              <a:t>Indirect Object</a:t>
            </a:r>
          </a:p>
        </p:txBody>
      </p:sp>
    </p:spTree>
    <p:extLst>
      <p:ext uri="{BB962C8B-B14F-4D97-AF65-F5344CB8AC3E}">
        <p14:creationId xmlns:p14="http://schemas.microsoft.com/office/powerpoint/2010/main" xmlns="" val="8312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000"/>
                                        <p:tgtEl>
                                          <p:spTgt spid="7"/>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500"/>
                                        <p:tgtEl>
                                          <p:spTgt spid="8"/>
                                        </p:tgtEl>
                                      </p:cBhvr>
                                    </p:animEffect>
                                  </p:childTnLst>
                                </p:cTn>
                              </p:par>
                            </p:childTnLst>
                          </p:cTn>
                        </p:par>
                        <p:par>
                          <p:cTn id="12" fill="hold">
                            <p:stCondLst>
                              <p:cond delay="1500"/>
                            </p:stCondLst>
                            <p:childTnLst>
                              <p:par>
                                <p:cTn id="13" presetID="6"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1000"/>
                                        <p:tgtEl>
                                          <p:spTgt spid="9"/>
                                        </p:tgtEl>
                                      </p:cBhvr>
                                    </p:animEffect>
                                  </p:childTnLst>
                                </p:cTn>
                              </p:par>
                            </p:childTnLst>
                          </p:cTn>
                        </p:par>
                        <p:par>
                          <p:cTn id="16" fill="hold">
                            <p:stCondLst>
                              <p:cond delay="2500"/>
                            </p:stCondLst>
                            <p:childTnLst>
                              <p:par>
                                <p:cTn id="17" presetID="6"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ircle(in)">
                                      <p:cBhvr>
                                        <p:cTn id="19" dur="500"/>
                                        <p:tgtEl>
                                          <p:spTgt spid="12"/>
                                        </p:tgtEl>
                                      </p:cBhvr>
                                    </p:animEffect>
                                  </p:childTnLst>
                                </p:cTn>
                              </p:par>
                            </p:childTnLst>
                          </p:cTn>
                        </p:par>
                        <p:par>
                          <p:cTn id="20" fill="hold">
                            <p:stCondLst>
                              <p:cond delay="3000"/>
                            </p:stCondLst>
                            <p:childTnLst>
                              <p:par>
                                <p:cTn id="21" presetID="6" presetClass="entr" presetSubtype="16"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ircle(in)">
                                      <p:cBhvr>
                                        <p:cTn id="23" dur="500"/>
                                        <p:tgtEl>
                                          <p:spTgt spid="15"/>
                                        </p:tgtEl>
                                      </p:cBhvr>
                                    </p:animEffect>
                                  </p:childTnLst>
                                </p:cTn>
                              </p:par>
                            </p:childTnLst>
                          </p:cTn>
                        </p:par>
                        <p:par>
                          <p:cTn id="24" fill="hold">
                            <p:stCondLst>
                              <p:cond delay="3500"/>
                            </p:stCondLst>
                            <p:childTnLst>
                              <p:par>
                                <p:cTn id="25" presetID="6" presetClass="entr" presetSubtype="16"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ircle(in)">
                                      <p:cBhvr>
                                        <p:cTn id="2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8" grpId="0" animBg="1"/>
    </p:bld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13</TotalTime>
  <Words>379</Words>
  <Application>Microsoft Office PowerPoint</Application>
  <PresentationFormat>Custom</PresentationFormat>
  <Paragraphs>108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DD</vt:lpstr>
      <vt:lpstr>Types of Objects</vt:lpstr>
      <vt:lpstr>Subject</vt:lpstr>
      <vt:lpstr>Verb</vt:lpstr>
      <vt:lpstr>Object</vt:lpstr>
      <vt:lpstr>How many objects are there in the sentence?</vt:lpstr>
      <vt:lpstr>Explaining the 2 objects</vt:lpstr>
      <vt:lpstr>Direct Object</vt:lpstr>
      <vt:lpstr>Explaining the second object</vt:lpstr>
      <vt:lpstr>Indirect Object</vt:lpstr>
      <vt:lpstr>Summarizing</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Kaza</cp:lastModifiedBy>
  <cp:revision>67</cp:revision>
  <dcterms:created xsi:type="dcterms:W3CDTF">2020-08-28T09:38:22Z</dcterms:created>
  <dcterms:modified xsi:type="dcterms:W3CDTF">2022-10-11T11:51:09Z</dcterms:modified>
</cp:coreProperties>
</file>