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60"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05" autoAdjust="0"/>
  </p:normalViewPr>
  <p:slideViewPr>
    <p:cSldViewPr>
      <p:cViewPr varScale="1">
        <p:scale>
          <a:sx n="52" d="100"/>
          <a:sy n="52" d="100"/>
        </p:scale>
        <p:origin x="580" y="5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10/11/2022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flickr.com/photos/ambernectar/"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b="0" i="0" dirty="0">
                <a:solidFill>
                  <a:srgbClr val="30272E"/>
                </a:solidFill>
                <a:effectLst/>
                <a:latin typeface="Inter"/>
              </a:rPr>
              <a:t>Portrait of a Smiling Little Indian Girl - https://www.flickr.com/photos/47850033@N08/24849131082 – Attribute to Nithi Anand</a:t>
            </a:r>
          </a:p>
          <a:p>
            <a:r>
              <a:rPr lang="en-IN" b="0" i="0" dirty="0">
                <a:solidFill>
                  <a:srgbClr val="212124"/>
                </a:solidFill>
                <a:effectLst/>
                <a:latin typeface="Proxima Nova"/>
              </a:rPr>
              <a:t>Fruit Basket - https://www.flickr.com/photos/69903173@N00/1198031704 – Attribute to Jason Jacobs</a:t>
            </a:r>
            <a:endParaRPr lang="en-IN" b="0"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b="0" i="0" dirty="0">
                <a:solidFill>
                  <a:srgbClr val="30272E"/>
                </a:solidFill>
                <a:effectLst/>
                <a:latin typeface="Inter"/>
              </a:rPr>
              <a:t>chilli chocolate bar</a:t>
            </a:r>
            <a:r>
              <a:rPr lang="en-IN" b="1" i="0" dirty="0">
                <a:solidFill>
                  <a:srgbClr val="30272E"/>
                </a:solidFill>
                <a:effectLst/>
                <a:latin typeface="Inter"/>
              </a:rPr>
              <a:t> -</a:t>
            </a:r>
            <a:r>
              <a:rPr lang="en-IN" b="0" i="0" dirty="0">
                <a:solidFill>
                  <a:srgbClr val="30272E"/>
                </a:solidFill>
                <a:effectLst/>
                <a:latin typeface="Inter"/>
              </a:rPr>
              <a:t> https://www.flickr.com/photos/16036153@N04/3915624132 – Attribute to </a:t>
            </a:r>
            <a:r>
              <a:rPr lang="en-IN" b="0" i="0" u="sng" dirty="0" err="1">
                <a:solidFill>
                  <a:srgbClr val="006DAC"/>
                </a:solidFill>
                <a:effectLst/>
                <a:latin typeface="Proxima Nova"/>
                <a:hlinkClick r:id="rId3" tooltip="Go to Ambernectar 13’s photostream"/>
              </a:rPr>
              <a:t>Ambernectar</a:t>
            </a:r>
            <a:r>
              <a:rPr lang="en-IN" b="0" i="0" u="sng" dirty="0">
                <a:solidFill>
                  <a:srgbClr val="006DAC"/>
                </a:solidFill>
                <a:effectLst/>
                <a:latin typeface="Proxima Nova"/>
                <a:hlinkClick r:id="rId3" tooltip="Go to Ambernectar 13’s photostream"/>
              </a:rPr>
              <a:t> 13</a:t>
            </a:r>
            <a:endParaRPr lang="en-IN" b="0" i="0" u="sng" dirty="0">
              <a:solidFill>
                <a:srgbClr val="006DAC"/>
              </a:solidFill>
              <a:effectLst/>
              <a:latin typeface="Proxima Nov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0" i="0" u="none" dirty="0">
                <a:solidFill>
                  <a:srgbClr val="006DAC"/>
                </a:solidFill>
                <a:effectLst/>
                <a:latin typeface="Proxima Nova"/>
              </a:rPr>
              <a:t>Cute happy smiling child - https://www.freepik.com/free-vector/cute-happy-smiling-child-isolated-white_5135263.htm – Attribute to </a:t>
            </a:r>
            <a:r>
              <a:rPr lang="en-IN" b="0" i="0" u="none" dirty="0" err="1">
                <a:solidFill>
                  <a:srgbClr val="006DAC"/>
                </a:solidFill>
                <a:effectLst/>
                <a:latin typeface="Proxima Nova"/>
              </a:rPr>
              <a:t>brgfx</a:t>
            </a:r>
            <a:endParaRPr lang="en-IN" b="0" i="0" u="none" dirty="0">
              <a:solidFill>
                <a:srgbClr val="006DAC"/>
              </a:solidFill>
              <a:effectLst/>
              <a:latin typeface="Proxima Nov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0" i="0" u="none" dirty="0">
                <a:solidFill>
                  <a:srgbClr val="30272E"/>
                </a:solidFill>
                <a:effectLst/>
                <a:latin typeface="Inter"/>
              </a:rPr>
              <a:t>Girl - https://www.freepik.com/free-vector/indian-school-girl-happy-elementary-school-pupil-back-school_16495316.htm - Attribute to </a:t>
            </a:r>
            <a:r>
              <a:rPr lang="en-IN" b="0" i="0" u="none" dirty="0" err="1">
                <a:solidFill>
                  <a:srgbClr val="30272E"/>
                </a:solidFill>
                <a:effectLst/>
                <a:latin typeface="Inter"/>
              </a:rPr>
              <a:t>nizovatina</a:t>
            </a:r>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3</a:t>
            </a:fld>
            <a:endParaRPr lang="en-IN"/>
          </a:p>
        </p:txBody>
      </p:sp>
    </p:spTree>
    <p:extLst>
      <p:ext uri="{BB962C8B-B14F-4D97-AF65-F5344CB8AC3E}">
        <p14:creationId xmlns:p14="http://schemas.microsoft.com/office/powerpoint/2010/main" val="1176620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44" y="1288385"/>
            <a:ext cx="12194544" cy="772463"/>
          </a:xfrm>
        </p:spPr>
        <p:style>
          <a:lnRef idx="1">
            <a:schemeClr val="accent2"/>
          </a:lnRef>
          <a:fillRef idx="2">
            <a:schemeClr val="accent2"/>
          </a:fillRef>
          <a:effectRef idx="1">
            <a:schemeClr val="accent2"/>
          </a:effectRef>
          <a:fontRef idx="minor">
            <a:schemeClr val="dk1"/>
          </a:fontRef>
        </p:style>
        <p:txBody>
          <a:bodyPr/>
          <a:lstStyle/>
          <a:p>
            <a:r>
              <a:rPr lang="en-IN"/>
              <a:t>Summary Sentence Formation</a:t>
            </a:r>
            <a:endParaRPr lang="en-IN" dirty="0"/>
          </a:p>
        </p:txBody>
      </p:sp>
      <p:pic>
        <p:nvPicPr>
          <p:cNvPr id="4" name="Picture 4" descr="Indian school girl happy elementary school pupil back to school">
            <a:extLst>
              <a:ext uri="{FF2B5EF4-FFF2-40B4-BE49-F238E27FC236}">
                <a16:creationId xmlns:a16="http://schemas.microsoft.com/office/drawing/2014/main" id="{C5C38596-AC9B-4978-AE32-546348854458}"/>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8723" t="7732" r="19810" b="7732"/>
          <a:stretch/>
        </p:blipFill>
        <p:spPr bwMode="auto">
          <a:xfrm>
            <a:off x="5534772" y="2230107"/>
            <a:ext cx="1150190" cy="15818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te happy smiling child isolated on white">
            <a:extLst>
              <a:ext uri="{FF2B5EF4-FFF2-40B4-BE49-F238E27FC236}">
                <a16:creationId xmlns:a16="http://schemas.microsoft.com/office/drawing/2014/main" id="{A371A62C-8B48-4ACB-86B9-3A01A81EE54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55640" y="2169523"/>
            <a:ext cx="1004874" cy="16424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F6E9634-084C-4B40-A81A-337908D99170}"/>
              </a:ext>
            </a:extLst>
          </p:cNvPr>
          <p:cNvSpPr txBox="1"/>
          <p:nvPr/>
        </p:nvSpPr>
        <p:spPr>
          <a:xfrm>
            <a:off x="2855640" y="3786961"/>
            <a:ext cx="6912768" cy="434330"/>
          </a:xfrm>
          <a:prstGeom prst="rect">
            <a:avLst/>
          </a:prstGeom>
          <a:noFill/>
        </p:spPr>
        <p:txBody>
          <a:bodyPr wrap="square">
            <a:spAutoFit/>
          </a:bodyPr>
          <a:lstStyle/>
          <a:p>
            <a:r>
              <a:rPr lang="en-IN" sz="2200" b="1" dirty="0"/>
              <a:t>    He              gave                  her                       a chocolate</a:t>
            </a:r>
          </a:p>
        </p:txBody>
      </p:sp>
      <p:cxnSp>
        <p:nvCxnSpPr>
          <p:cNvPr id="7" name="Straight Arrow Connector 6">
            <a:extLst>
              <a:ext uri="{FF2B5EF4-FFF2-40B4-BE49-F238E27FC236}">
                <a16:creationId xmlns:a16="http://schemas.microsoft.com/office/drawing/2014/main" id="{A983847F-9A17-4C9A-9F66-1D5FF4B2C204}"/>
              </a:ext>
            </a:extLst>
          </p:cNvPr>
          <p:cNvCxnSpPr>
            <a:cxnSpLocks/>
          </p:cNvCxnSpPr>
          <p:nvPr/>
        </p:nvCxnSpPr>
        <p:spPr>
          <a:xfrm flipV="1">
            <a:off x="3337558" y="4258637"/>
            <a:ext cx="0" cy="53643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8" name="TextBox 7">
            <a:extLst>
              <a:ext uri="{FF2B5EF4-FFF2-40B4-BE49-F238E27FC236}">
                <a16:creationId xmlns:a16="http://schemas.microsoft.com/office/drawing/2014/main" id="{3A53FBAB-7B0D-425A-99F0-E7BBC9CD9118}"/>
              </a:ext>
            </a:extLst>
          </p:cNvPr>
          <p:cNvSpPr txBox="1"/>
          <p:nvPr/>
        </p:nvSpPr>
        <p:spPr>
          <a:xfrm>
            <a:off x="2792776" y="4817719"/>
            <a:ext cx="1118853" cy="411480"/>
          </a:xfrm>
          <a:prstGeom prst="rect">
            <a:avLst/>
          </a:prstGeom>
          <a:noFill/>
        </p:spPr>
        <p:txBody>
          <a:bodyPr wrap="square">
            <a:spAutoFit/>
          </a:bodyPr>
          <a:lstStyle/>
          <a:p>
            <a:pPr algn="ctr"/>
            <a:r>
              <a:rPr lang="en-IN" sz="2200" dirty="0"/>
              <a:t>Subject</a:t>
            </a:r>
            <a:endParaRPr lang="en-IN" sz="2200" u="sng" dirty="0"/>
          </a:p>
        </p:txBody>
      </p:sp>
      <p:sp>
        <p:nvSpPr>
          <p:cNvPr id="9" name="TextBox 8">
            <a:extLst>
              <a:ext uri="{FF2B5EF4-FFF2-40B4-BE49-F238E27FC236}">
                <a16:creationId xmlns:a16="http://schemas.microsoft.com/office/drawing/2014/main" id="{A8D0D94B-572A-405A-8822-78E1B0510011}"/>
              </a:ext>
            </a:extLst>
          </p:cNvPr>
          <p:cNvSpPr txBox="1"/>
          <p:nvPr/>
        </p:nvSpPr>
        <p:spPr>
          <a:xfrm>
            <a:off x="4295800" y="4817719"/>
            <a:ext cx="840611" cy="411480"/>
          </a:xfrm>
          <a:prstGeom prst="rect">
            <a:avLst/>
          </a:prstGeom>
          <a:noFill/>
        </p:spPr>
        <p:txBody>
          <a:bodyPr wrap="square" anchor="ctr">
            <a:spAutoFit/>
          </a:bodyPr>
          <a:lstStyle/>
          <a:p>
            <a:pPr algn="ctr"/>
            <a:r>
              <a:rPr lang="en-IN" sz="2200" dirty="0"/>
              <a:t>Verb</a:t>
            </a:r>
            <a:endParaRPr lang="en-IN" sz="2200" u="sng" dirty="0"/>
          </a:p>
        </p:txBody>
      </p:sp>
      <p:sp>
        <p:nvSpPr>
          <p:cNvPr id="10" name="TextBox 9">
            <a:extLst>
              <a:ext uri="{FF2B5EF4-FFF2-40B4-BE49-F238E27FC236}">
                <a16:creationId xmlns:a16="http://schemas.microsoft.com/office/drawing/2014/main" id="{6E317B35-1DAA-4A21-89A9-B75636EBE796}"/>
              </a:ext>
            </a:extLst>
          </p:cNvPr>
          <p:cNvSpPr txBox="1"/>
          <p:nvPr/>
        </p:nvSpPr>
        <p:spPr>
          <a:xfrm>
            <a:off x="5267336" y="4817720"/>
            <a:ext cx="2016224" cy="411480"/>
          </a:xfrm>
          <a:prstGeom prst="rect">
            <a:avLst/>
          </a:prstGeom>
          <a:noFill/>
        </p:spPr>
        <p:txBody>
          <a:bodyPr wrap="square">
            <a:spAutoFit/>
          </a:bodyPr>
          <a:lstStyle/>
          <a:p>
            <a:pPr algn="ctr"/>
            <a:r>
              <a:rPr lang="en-IN" sz="2200" dirty="0"/>
              <a:t>Indirect Object</a:t>
            </a:r>
            <a:endParaRPr lang="en-IN" sz="2200" u="sng" dirty="0"/>
          </a:p>
        </p:txBody>
      </p:sp>
      <p:sp>
        <p:nvSpPr>
          <p:cNvPr id="11" name="TextBox 10">
            <a:extLst>
              <a:ext uri="{FF2B5EF4-FFF2-40B4-BE49-F238E27FC236}">
                <a16:creationId xmlns:a16="http://schemas.microsoft.com/office/drawing/2014/main" id="{8E73F947-0783-4895-99C2-BF3E70FC195F}"/>
              </a:ext>
            </a:extLst>
          </p:cNvPr>
          <p:cNvSpPr txBox="1"/>
          <p:nvPr/>
        </p:nvSpPr>
        <p:spPr>
          <a:xfrm>
            <a:off x="7608168" y="4817719"/>
            <a:ext cx="2016224" cy="411480"/>
          </a:xfrm>
          <a:prstGeom prst="rect">
            <a:avLst/>
          </a:prstGeom>
          <a:noFill/>
        </p:spPr>
        <p:txBody>
          <a:bodyPr wrap="square" anchor="ctr">
            <a:spAutoFit/>
          </a:bodyPr>
          <a:lstStyle/>
          <a:p>
            <a:pPr algn="ctr"/>
            <a:r>
              <a:rPr lang="en-IN" sz="2200" dirty="0"/>
              <a:t>Direct Object</a:t>
            </a:r>
            <a:endParaRPr lang="en-IN" sz="2200" u="sng" dirty="0"/>
          </a:p>
        </p:txBody>
      </p:sp>
      <p:pic>
        <p:nvPicPr>
          <p:cNvPr id="12" name="Picture 2" descr="chilli chocolate bar">
            <a:extLst>
              <a:ext uri="{FF2B5EF4-FFF2-40B4-BE49-F238E27FC236}">
                <a16:creationId xmlns:a16="http://schemas.microsoft.com/office/drawing/2014/main" id="{A364001D-264D-44B4-8F58-305937EE8E1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48977" y="2825423"/>
            <a:ext cx="1315375" cy="986531"/>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Arrow Connector 12">
            <a:extLst>
              <a:ext uri="{FF2B5EF4-FFF2-40B4-BE49-F238E27FC236}">
                <a16:creationId xmlns:a16="http://schemas.microsoft.com/office/drawing/2014/main" id="{EFAEDBFE-6156-4546-B362-0C69D1FA0077}"/>
              </a:ext>
            </a:extLst>
          </p:cNvPr>
          <p:cNvCxnSpPr>
            <a:cxnSpLocks/>
          </p:cNvCxnSpPr>
          <p:nvPr/>
        </p:nvCxnSpPr>
        <p:spPr>
          <a:xfrm flipV="1">
            <a:off x="4694001" y="4258637"/>
            <a:ext cx="0" cy="53643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4" name="Straight Arrow Connector 13">
            <a:extLst>
              <a:ext uri="{FF2B5EF4-FFF2-40B4-BE49-F238E27FC236}">
                <a16:creationId xmlns:a16="http://schemas.microsoft.com/office/drawing/2014/main" id="{CD2CB5D4-D1EF-457F-B5DE-B7369B01C33A}"/>
              </a:ext>
            </a:extLst>
          </p:cNvPr>
          <p:cNvCxnSpPr>
            <a:cxnSpLocks/>
          </p:cNvCxnSpPr>
          <p:nvPr/>
        </p:nvCxnSpPr>
        <p:spPr>
          <a:xfrm flipV="1">
            <a:off x="6259192" y="4258637"/>
            <a:ext cx="0" cy="53643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5" name="Straight Arrow Connector 14">
            <a:extLst>
              <a:ext uri="{FF2B5EF4-FFF2-40B4-BE49-F238E27FC236}">
                <a16:creationId xmlns:a16="http://schemas.microsoft.com/office/drawing/2014/main" id="{4C5D082A-7BDD-4A30-B216-15E718C2D505}"/>
              </a:ext>
            </a:extLst>
          </p:cNvPr>
          <p:cNvCxnSpPr>
            <a:cxnSpLocks/>
          </p:cNvCxnSpPr>
          <p:nvPr/>
        </p:nvCxnSpPr>
        <p:spPr>
          <a:xfrm flipV="1">
            <a:off x="8611406" y="4258637"/>
            <a:ext cx="0" cy="53643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535" y="116632"/>
            <a:ext cx="9171377" cy="654032"/>
          </a:xfrm>
        </p:spPr>
        <p:style>
          <a:lnRef idx="1">
            <a:schemeClr val="accent6"/>
          </a:lnRef>
          <a:fillRef idx="2">
            <a:schemeClr val="accent6"/>
          </a:fillRef>
          <a:effectRef idx="1">
            <a:schemeClr val="accent6"/>
          </a:effectRef>
          <a:fontRef idx="minor">
            <a:schemeClr val="dk1"/>
          </a:fontRef>
        </p:style>
        <p:txBody>
          <a:bodyPr anchor="ctr">
            <a:normAutofit/>
          </a:bodyPr>
          <a:lstStyle/>
          <a:p>
            <a:r>
              <a:rPr lang="en-IN" u="sng" dirty="0"/>
              <a:t>Common Way of Forming Sentence</a:t>
            </a:r>
          </a:p>
        </p:txBody>
      </p:sp>
      <p:sp>
        <p:nvSpPr>
          <p:cNvPr id="7" name="Rectangle: Rounded Corners 6">
            <a:extLst>
              <a:ext uri="{FF2B5EF4-FFF2-40B4-BE49-F238E27FC236}">
                <a16:creationId xmlns:a16="http://schemas.microsoft.com/office/drawing/2014/main" id="{FD378EA8-B726-6358-B361-389872A1D4C9}"/>
              </a:ext>
            </a:extLst>
          </p:cNvPr>
          <p:cNvSpPr/>
          <p:nvPr/>
        </p:nvSpPr>
        <p:spPr>
          <a:xfrm>
            <a:off x="335760" y="1167478"/>
            <a:ext cx="3600000" cy="1155211"/>
          </a:xfrm>
          <a:prstGeom prst="roundRect">
            <a:avLst/>
          </a:prstGeom>
          <a:solidFill>
            <a:srgbClr val="00206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bg1"/>
                </a:solidFill>
              </a:rPr>
              <a:t>SUBJECT</a:t>
            </a:r>
          </a:p>
        </p:txBody>
      </p:sp>
      <p:sp>
        <p:nvSpPr>
          <p:cNvPr id="11" name="Rectangle: Rounded Corners 10">
            <a:extLst>
              <a:ext uri="{FF2B5EF4-FFF2-40B4-BE49-F238E27FC236}">
                <a16:creationId xmlns:a16="http://schemas.microsoft.com/office/drawing/2014/main" id="{CD4AA290-2CBB-3C95-4D99-04AC8CAC4791}"/>
              </a:ext>
            </a:extLst>
          </p:cNvPr>
          <p:cNvSpPr/>
          <p:nvPr/>
        </p:nvSpPr>
        <p:spPr>
          <a:xfrm>
            <a:off x="4295800" y="1152839"/>
            <a:ext cx="3600400" cy="1184488"/>
          </a:xfrm>
          <a:prstGeom prst="roundRect">
            <a:avLst/>
          </a:prstGeom>
          <a:solidFill>
            <a:srgbClr val="C00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bg1"/>
                </a:solidFill>
              </a:rPr>
              <a:t>PREDICATE / VERB</a:t>
            </a:r>
            <a:endParaRPr lang="en-IN" sz="2800" dirty="0">
              <a:solidFill>
                <a:schemeClr val="tx1"/>
              </a:solidFill>
            </a:endParaRPr>
          </a:p>
        </p:txBody>
      </p:sp>
      <p:sp>
        <p:nvSpPr>
          <p:cNvPr id="15" name="Rectangle: Rounded Corners 14">
            <a:extLst>
              <a:ext uri="{FF2B5EF4-FFF2-40B4-BE49-F238E27FC236}">
                <a16:creationId xmlns:a16="http://schemas.microsoft.com/office/drawing/2014/main" id="{477D11B9-EE7D-D514-D3CC-3914156EF189}"/>
              </a:ext>
            </a:extLst>
          </p:cNvPr>
          <p:cNvSpPr/>
          <p:nvPr/>
        </p:nvSpPr>
        <p:spPr>
          <a:xfrm>
            <a:off x="8256240" y="1152839"/>
            <a:ext cx="3600000" cy="1184488"/>
          </a:xfrm>
          <a:prstGeom prst="roundRect">
            <a:avLst/>
          </a:prstGeom>
          <a:solidFill>
            <a:schemeClr val="accent3">
              <a:lumMod val="50000"/>
            </a:schemeClr>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bg1"/>
                </a:solidFill>
              </a:rPr>
              <a:t>OBJECT</a:t>
            </a:r>
          </a:p>
        </p:txBody>
      </p:sp>
      <p:cxnSp>
        <p:nvCxnSpPr>
          <p:cNvPr id="17" name="Straight Arrow Connector 16">
            <a:extLst>
              <a:ext uri="{FF2B5EF4-FFF2-40B4-BE49-F238E27FC236}">
                <a16:creationId xmlns:a16="http://schemas.microsoft.com/office/drawing/2014/main" id="{3601B9E7-AAA4-DBB5-4322-12C022A01BDE}"/>
              </a:ext>
            </a:extLst>
          </p:cNvPr>
          <p:cNvCxnSpPr>
            <a:cxnSpLocks/>
          </p:cNvCxnSpPr>
          <p:nvPr/>
        </p:nvCxnSpPr>
        <p:spPr>
          <a:xfrm flipV="1">
            <a:off x="3935760" y="1736718"/>
            <a:ext cx="360040" cy="1"/>
          </a:xfrm>
          <a:prstGeom prst="straightConnector1">
            <a:avLst/>
          </a:prstGeom>
          <a:ln w="44450">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34F47DD-F53F-CF1F-7E2B-4E91237354FE}"/>
              </a:ext>
            </a:extLst>
          </p:cNvPr>
          <p:cNvCxnSpPr>
            <a:cxnSpLocks/>
          </p:cNvCxnSpPr>
          <p:nvPr/>
        </p:nvCxnSpPr>
        <p:spPr>
          <a:xfrm>
            <a:off x="7896200" y="1745083"/>
            <a:ext cx="360040" cy="0"/>
          </a:xfrm>
          <a:prstGeom prst="straightConnector1">
            <a:avLst/>
          </a:prstGeom>
          <a:ln w="44450">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Rectangle: Rounded Corners 19">
            <a:extLst>
              <a:ext uri="{FF2B5EF4-FFF2-40B4-BE49-F238E27FC236}">
                <a16:creationId xmlns:a16="http://schemas.microsoft.com/office/drawing/2014/main" id="{6E33B2AE-7A02-C00A-253B-E187FF7B9B6D}"/>
              </a:ext>
            </a:extLst>
          </p:cNvPr>
          <p:cNvSpPr/>
          <p:nvPr/>
        </p:nvSpPr>
        <p:spPr>
          <a:xfrm>
            <a:off x="335760" y="2417805"/>
            <a:ext cx="3600000" cy="1155211"/>
          </a:xfrm>
          <a:prstGeom prst="roundRect">
            <a:avLst/>
          </a:prstGeom>
          <a:solidFill>
            <a:schemeClr val="accent1">
              <a:lumMod val="20000"/>
              <a:lumOff val="80000"/>
            </a:schemeClr>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0" i="0" u="none" strike="noStrike" dirty="0">
                <a:solidFill>
                  <a:srgbClr val="000000"/>
                </a:solidFill>
                <a:effectLst/>
                <a:latin typeface="Calibri" panose="020F0502020204030204" pitchFamily="34" charset="0"/>
              </a:rPr>
              <a:t>The </a:t>
            </a:r>
            <a:r>
              <a:rPr lang="en-IN" sz="2400" b="1" i="1" u="none" strike="noStrike" dirty="0">
                <a:solidFill>
                  <a:srgbClr val="000000"/>
                </a:solidFill>
                <a:effectLst/>
                <a:latin typeface="Calibri" panose="020F0502020204030204" pitchFamily="34" charset="0"/>
              </a:rPr>
              <a:t>person or thing </a:t>
            </a:r>
            <a:r>
              <a:rPr lang="en-IN" sz="2400" b="0" i="0" u="none" strike="noStrike" dirty="0">
                <a:solidFill>
                  <a:srgbClr val="000000"/>
                </a:solidFill>
                <a:effectLst/>
                <a:latin typeface="Calibri" panose="020F0502020204030204" pitchFamily="34" charset="0"/>
              </a:rPr>
              <a:t>that performs the action</a:t>
            </a:r>
            <a:endParaRPr lang="en-IN" sz="2400" b="1" dirty="0">
              <a:solidFill>
                <a:schemeClr val="tx1"/>
              </a:solidFill>
            </a:endParaRPr>
          </a:p>
        </p:txBody>
      </p:sp>
      <p:sp>
        <p:nvSpPr>
          <p:cNvPr id="21" name="Rectangle: Rounded Corners 20">
            <a:extLst>
              <a:ext uri="{FF2B5EF4-FFF2-40B4-BE49-F238E27FC236}">
                <a16:creationId xmlns:a16="http://schemas.microsoft.com/office/drawing/2014/main" id="{CED2DA0E-3A5A-EB5D-5BE2-DDFB5286A603}"/>
              </a:ext>
            </a:extLst>
          </p:cNvPr>
          <p:cNvSpPr/>
          <p:nvPr/>
        </p:nvSpPr>
        <p:spPr>
          <a:xfrm>
            <a:off x="4291658" y="2417805"/>
            <a:ext cx="3600000" cy="1155211"/>
          </a:xfrm>
          <a:prstGeom prst="roundRect">
            <a:avLst/>
          </a:prstGeom>
          <a:solidFill>
            <a:schemeClr val="accent6">
              <a:lumMod val="20000"/>
              <a:lumOff val="80000"/>
            </a:schemeClr>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i="1" u="none" strike="noStrike" dirty="0">
                <a:solidFill>
                  <a:srgbClr val="000000"/>
                </a:solidFill>
                <a:effectLst/>
                <a:latin typeface="Calibri" panose="020F0502020204030204" pitchFamily="34" charset="0"/>
              </a:rPr>
              <a:t>Expresses </a:t>
            </a:r>
            <a:r>
              <a:rPr lang="en-IN" sz="2400" b="0" i="0" u="none" strike="noStrike" dirty="0">
                <a:solidFill>
                  <a:srgbClr val="000000"/>
                </a:solidFill>
                <a:effectLst/>
                <a:latin typeface="Calibri" panose="020F0502020204030204" pitchFamily="34" charset="0"/>
              </a:rPr>
              <a:t>the action done by the subject</a:t>
            </a:r>
            <a:endParaRPr lang="en-IN" sz="2400" b="1" dirty="0">
              <a:solidFill>
                <a:schemeClr val="tx1"/>
              </a:solidFill>
            </a:endParaRPr>
          </a:p>
        </p:txBody>
      </p:sp>
      <p:sp>
        <p:nvSpPr>
          <p:cNvPr id="22" name="Rectangle: Rounded Corners 21">
            <a:extLst>
              <a:ext uri="{FF2B5EF4-FFF2-40B4-BE49-F238E27FC236}">
                <a16:creationId xmlns:a16="http://schemas.microsoft.com/office/drawing/2014/main" id="{DA295A93-4EED-AAE8-765F-9B34ADC67349}"/>
              </a:ext>
            </a:extLst>
          </p:cNvPr>
          <p:cNvSpPr/>
          <p:nvPr/>
        </p:nvSpPr>
        <p:spPr>
          <a:xfrm>
            <a:off x="8258522" y="2417805"/>
            <a:ext cx="3600000" cy="1155211"/>
          </a:xfrm>
          <a:prstGeom prst="roundRect">
            <a:avLst/>
          </a:prstGeom>
          <a:solidFill>
            <a:schemeClr val="accent3">
              <a:lumMod val="20000"/>
              <a:lumOff val="80000"/>
            </a:schemeClr>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i="1" u="none" strike="noStrike" dirty="0">
                <a:solidFill>
                  <a:srgbClr val="000000"/>
                </a:solidFill>
                <a:effectLst/>
                <a:latin typeface="Calibri" panose="020F0502020204030204" pitchFamily="34" charset="0"/>
              </a:rPr>
              <a:t>Receives </a:t>
            </a:r>
            <a:r>
              <a:rPr lang="en-IN" sz="2400" b="0" i="0" u="none" strike="noStrike" dirty="0">
                <a:solidFill>
                  <a:srgbClr val="000000"/>
                </a:solidFill>
                <a:effectLst/>
                <a:latin typeface="Calibri" panose="020F0502020204030204" pitchFamily="34" charset="0"/>
              </a:rPr>
              <a:t>the action of the verb</a:t>
            </a:r>
            <a:endParaRPr lang="en-IN" sz="2400" b="1" dirty="0">
              <a:solidFill>
                <a:schemeClr val="tx1"/>
              </a:solidFill>
            </a:endParaRPr>
          </a:p>
        </p:txBody>
      </p:sp>
      <p:pic>
        <p:nvPicPr>
          <p:cNvPr id="1026" name="Picture 2" descr="Portrait of a Smiling Little Indian Girl">
            <a:extLst>
              <a:ext uri="{FF2B5EF4-FFF2-40B4-BE49-F238E27FC236}">
                <a16:creationId xmlns:a16="http://schemas.microsoft.com/office/drawing/2014/main" id="{9E160B2B-C3B2-BCC1-F05D-CB0F3661838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639" y="3740927"/>
            <a:ext cx="2204379" cy="2687051"/>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a:extLst>
              <a:ext uri="{FF2B5EF4-FFF2-40B4-BE49-F238E27FC236}">
                <a16:creationId xmlns:a16="http://schemas.microsoft.com/office/drawing/2014/main" id="{94390A30-AFE6-2F5B-A542-B6B7441EA0A3}"/>
              </a:ext>
            </a:extLst>
          </p:cNvPr>
          <p:cNvPicPr>
            <a:picLocks noChangeAspect="1"/>
          </p:cNvPicPr>
          <p:nvPr/>
        </p:nvPicPr>
        <p:blipFill>
          <a:blip r:embed="rId4"/>
          <a:stretch>
            <a:fillRect/>
          </a:stretch>
        </p:blipFill>
        <p:spPr>
          <a:xfrm>
            <a:off x="8914009" y="3869327"/>
            <a:ext cx="2942631" cy="2079953"/>
          </a:xfrm>
          <a:prstGeom prst="rect">
            <a:avLst/>
          </a:prstGeom>
        </p:spPr>
      </p:pic>
      <p:sp>
        <p:nvSpPr>
          <p:cNvPr id="28" name="TextBox 27">
            <a:extLst>
              <a:ext uri="{FF2B5EF4-FFF2-40B4-BE49-F238E27FC236}">
                <a16:creationId xmlns:a16="http://schemas.microsoft.com/office/drawing/2014/main" id="{3C2CDA43-5837-D754-545B-6E5494328DDD}"/>
              </a:ext>
            </a:extLst>
          </p:cNvPr>
          <p:cNvSpPr txBox="1"/>
          <p:nvPr/>
        </p:nvSpPr>
        <p:spPr>
          <a:xfrm>
            <a:off x="4011148" y="4941168"/>
            <a:ext cx="4186073" cy="646331"/>
          </a:xfrm>
          <a:prstGeom prst="rect">
            <a:avLst/>
          </a:prstGeom>
          <a:noFill/>
        </p:spPr>
        <p:txBody>
          <a:bodyPr wrap="square">
            <a:spAutoFit/>
          </a:bodyPr>
          <a:lstStyle/>
          <a:p>
            <a:r>
              <a:rPr lang="en-IN" sz="3600" b="1" dirty="0"/>
              <a:t> She       likes      fruits</a:t>
            </a:r>
          </a:p>
        </p:txBody>
      </p:sp>
      <p:sp>
        <p:nvSpPr>
          <p:cNvPr id="5" name="Arrow: Down 4">
            <a:extLst>
              <a:ext uri="{FF2B5EF4-FFF2-40B4-BE49-F238E27FC236}">
                <a16:creationId xmlns:a16="http://schemas.microsoft.com/office/drawing/2014/main" id="{25AB6858-4E83-18B5-35E2-9D2CC3D09138}"/>
              </a:ext>
            </a:extLst>
          </p:cNvPr>
          <p:cNvSpPr/>
          <p:nvPr/>
        </p:nvSpPr>
        <p:spPr>
          <a:xfrm rot="18602483">
            <a:off x="3339987" y="3647451"/>
            <a:ext cx="502246" cy="1428152"/>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Arrow: Down 5">
            <a:extLst>
              <a:ext uri="{FF2B5EF4-FFF2-40B4-BE49-F238E27FC236}">
                <a16:creationId xmlns:a16="http://schemas.microsoft.com/office/drawing/2014/main" id="{7E0EDB42-F623-B5AC-1B03-3BD253619539}"/>
              </a:ext>
            </a:extLst>
          </p:cNvPr>
          <p:cNvSpPr/>
          <p:nvPr/>
        </p:nvSpPr>
        <p:spPr>
          <a:xfrm rot="2997517" flipH="1">
            <a:off x="7849261" y="3647451"/>
            <a:ext cx="502246" cy="1428152"/>
          </a:xfrm>
          <a:prstGeom prst="down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Arrow: Down 7">
            <a:extLst>
              <a:ext uri="{FF2B5EF4-FFF2-40B4-BE49-F238E27FC236}">
                <a16:creationId xmlns:a16="http://schemas.microsoft.com/office/drawing/2014/main" id="{0409F37A-C71E-D7C1-B8B1-986E7C583AAF}"/>
              </a:ext>
            </a:extLst>
          </p:cNvPr>
          <p:cNvSpPr/>
          <p:nvPr/>
        </p:nvSpPr>
        <p:spPr>
          <a:xfrm>
            <a:off x="5850504" y="3843508"/>
            <a:ext cx="502246" cy="934688"/>
          </a:xfrm>
          <a:prstGeom prst="down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p:tgtEl>
                                          <p:spTgt spid="17"/>
                                        </p:tgtEl>
                                        <p:attrNameLst>
                                          <p:attrName>ppt_x</p:attrName>
                                        </p:attrNameLst>
                                      </p:cBhvr>
                                      <p:tavLst>
                                        <p:tav tm="0">
                                          <p:val>
                                            <p:strVal val="#ppt_x-#ppt_w*1.125000"/>
                                          </p:val>
                                        </p:tav>
                                        <p:tav tm="100000">
                                          <p:val>
                                            <p:strVal val="#ppt_x"/>
                                          </p:val>
                                        </p:tav>
                                      </p:tavLst>
                                    </p:anim>
                                    <p:animEffect transition="in" filter="wipe(right)">
                                      <p:cBhvr>
                                        <p:cTn id="8" dur="500"/>
                                        <p:tgtEl>
                                          <p:spTgt spid="17"/>
                                        </p:tgtEl>
                                      </p:cBhvr>
                                    </p:animEffect>
                                  </p:childTnLst>
                                </p:cTn>
                              </p:par>
                            </p:childTnLst>
                          </p:cTn>
                        </p:par>
                        <p:par>
                          <p:cTn id="9" fill="hold">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1000"/>
                                        <p:tgtEl>
                                          <p:spTgt spid="11"/>
                                        </p:tgtEl>
                                        <p:attrNameLst>
                                          <p:attrName>ppt_x</p:attrName>
                                        </p:attrNameLst>
                                      </p:cBhvr>
                                      <p:tavLst>
                                        <p:tav tm="0">
                                          <p:val>
                                            <p:strVal val="#ppt_x-#ppt_w*1.125000"/>
                                          </p:val>
                                        </p:tav>
                                        <p:tav tm="100000">
                                          <p:val>
                                            <p:strVal val="#ppt_x"/>
                                          </p:val>
                                        </p:tav>
                                      </p:tavLst>
                                    </p:anim>
                                    <p:animEffect transition="in" filter="wipe(right)">
                                      <p:cBhvr>
                                        <p:cTn id="13" dur="1000"/>
                                        <p:tgtEl>
                                          <p:spTgt spid="11"/>
                                        </p:tgtEl>
                                      </p:cBhvr>
                                    </p:animEffect>
                                  </p:childTnLst>
                                </p:cTn>
                              </p:par>
                            </p:childTnLst>
                          </p:cTn>
                        </p:par>
                        <p:par>
                          <p:cTn id="14" fill="hold">
                            <p:stCondLst>
                              <p:cond delay="1500"/>
                            </p:stCondLst>
                            <p:childTnLst>
                              <p:par>
                                <p:cTn id="15" presetID="12" presetClass="entr" presetSubtype="1"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1000"/>
                                        <p:tgtEl>
                                          <p:spTgt spid="21"/>
                                        </p:tgtEl>
                                        <p:attrNameLst>
                                          <p:attrName>ppt_y</p:attrName>
                                        </p:attrNameLst>
                                      </p:cBhvr>
                                      <p:tavLst>
                                        <p:tav tm="0">
                                          <p:val>
                                            <p:strVal val="#ppt_y-#ppt_h*1.125000"/>
                                          </p:val>
                                        </p:tav>
                                        <p:tav tm="100000">
                                          <p:val>
                                            <p:strVal val="#ppt_y"/>
                                          </p:val>
                                        </p:tav>
                                      </p:tavLst>
                                    </p:anim>
                                    <p:animEffect transition="in" filter="wipe(down)">
                                      <p:cBhvr>
                                        <p:cTn id="18" dur="10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8"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p:tgtEl>
                                          <p:spTgt spid="19"/>
                                        </p:tgtEl>
                                        <p:attrNameLst>
                                          <p:attrName>ppt_x</p:attrName>
                                        </p:attrNameLst>
                                      </p:cBhvr>
                                      <p:tavLst>
                                        <p:tav tm="0">
                                          <p:val>
                                            <p:strVal val="#ppt_x-#ppt_w*1.125000"/>
                                          </p:val>
                                        </p:tav>
                                        <p:tav tm="100000">
                                          <p:val>
                                            <p:strVal val="#ppt_x"/>
                                          </p:val>
                                        </p:tav>
                                      </p:tavLst>
                                    </p:anim>
                                    <p:animEffect transition="in" filter="wipe(right)">
                                      <p:cBhvr>
                                        <p:cTn id="24" dur="500"/>
                                        <p:tgtEl>
                                          <p:spTgt spid="19"/>
                                        </p:tgtEl>
                                      </p:cBhvr>
                                    </p:animEffect>
                                  </p:childTnLst>
                                </p:cTn>
                              </p:par>
                            </p:childTnLst>
                          </p:cTn>
                        </p:par>
                        <p:par>
                          <p:cTn id="25" fill="hold">
                            <p:stCondLst>
                              <p:cond delay="500"/>
                            </p:stCondLst>
                            <p:childTnLst>
                              <p:par>
                                <p:cTn id="26" presetID="12" presetClass="entr" presetSubtype="8"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1000"/>
                                        <p:tgtEl>
                                          <p:spTgt spid="15"/>
                                        </p:tgtEl>
                                        <p:attrNameLst>
                                          <p:attrName>ppt_x</p:attrName>
                                        </p:attrNameLst>
                                      </p:cBhvr>
                                      <p:tavLst>
                                        <p:tav tm="0">
                                          <p:val>
                                            <p:strVal val="#ppt_x-#ppt_w*1.125000"/>
                                          </p:val>
                                        </p:tav>
                                        <p:tav tm="100000">
                                          <p:val>
                                            <p:strVal val="#ppt_x"/>
                                          </p:val>
                                        </p:tav>
                                      </p:tavLst>
                                    </p:anim>
                                    <p:animEffect transition="in" filter="wipe(right)">
                                      <p:cBhvr>
                                        <p:cTn id="29" dur="1000"/>
                                        <p:tgtEl>
                                          <p:spTgt spid="15"/>
                                        </p:tgtEl>
                                      </p:cBhvr>
                                    </p:animEffect>
                                  </p:childTnLst>
                                </p:cTn>
                              </p:par>
                            </p:childTnLst>
                          </p:cTn>
                        </p:par>
                        <p:par>
                          <p:cTn id="30" fill="hold">
                            <p:stCondLst>
                              <p:cond delay="1500"/>
                            </p:stCondLst>
                            <p:childTnLst>
                              <p:par>
                                <p:cTn id="31" presetID="12" presetClass="entr" presetSubtype="1" fill="hold" grpId="0"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1000"/>
                                        <p:tgtEl>
                                          <p:spTgt spid="22"/>
                                        </p:tgtEl>
                                        <p:attrNameLst>
                                          <p:attrName>ppt_y</p:attrName>
                                        </p:attrNameLst>
                                      </p:cBhvr>
                                      <p:tavLst>
                                        <p:tav tm="0">
                                          <p:val>
                                            <p:strVal val="#ppt_y-#ppt_h*1.125000"/>
                                          </p:val>
                                        </p:tav>
                                        <p:tav tm="100000">
                                          <p:val>
                                            <p:strVal val="#ppt_y"/>
                                          </p:val>
                                        </p:tav>
                                      </p:tavLst>
                                    </p:anim>
                                    <p:animEffect transition="in" filter="wipe(down)">
                                      <p:cBhvr>
                                        <p:cTn id="34" dur="10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2000"/>
                                        <p:tgtEl>
                                          <p:spTgt spid="28"/>
                                        </p:tgtEl>
                                      </p:cBhvr>
                                    </p:animEffect>
                                  </p:childTnLst>
                                </p:cTn>
                              </p:par>
                              <p:par>
                                <p:cTn id="40" presetID="10" presetClass="entr" presetSubtype="0" fill="hold" nodeType="withEffect">
                                  <p:stCondLst>
                                    <p:cond delay="0"/>
                                  </p:stCondLst>
                                  <p:childTnLst>
                                    <p:set>
                                      <p:cBhvr>
                                        <p:cTn id="41" dur="1" fill="hold">
                                          <p:stCondLst>
                                            <p:cond delay="0"/>
                                          </p:stCondLst>
                                        </p:cTn>
                                        <p:tgtEl>
                                          <p:spTgt spid="1026"/>
                                        </p:tgtEl>
                                        <p:attrNameLst>
                                          <p:attrName>style.visibility</p:attrName>
                                        </p:attrNameLst>
                                      </p:cBhvr>
                                      <p:to>
                                        <p:strVal val="visible"/>
                                      </p:to>
                                    </p:set>
                                    <p:animEffect transition="in" filter="fade">
                                      <p:cBhvr>
                                        <p:cTn id="42" dur="2000"/>
                                        <p:tgtEl>
                                          <p:spTgt spid="1026"/>
                                        </p:tgtEl>
                                      </p:cBhvr>
                                    </p:animEffect>
                                  </p:childTnLst>
                                </p:cTn>
                              </p:par>
                              <p:par>
                                <p:cTn id="43" presetID="10" presetClass="entr" presetSubtype="0" fill="hold"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2000"/>
                                        <p:tgtEl>
                                          <p:spTgt spid="26"/>
                                        </p:tgtEl>
                                      </p:cBhvr>
                                    </p:animEffect>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500"/>
                                        <p:tgtEl>
                                          <p:spTgt spid="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500"/>
                                        <p:tgtEl>
                                          <p:spTgt spid="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21" grpId="0" animBg="1"/>
      <p:bldP spid="22" grpId="0" animBg="1"/>
      <p:bldP spid="28" grpId="0"/>
      <p:bldP spid="5" grpId="0" animBg="1"/>
      <p:bldP spid="6"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895A-FBF1-47B0-0E05-0A1A16884FAB}"/>
              </a:ext>
            </a:extLst>
          </p:cNvPr>
          <p:cNvSpPr>
            <a:spLocks noGrp="1"/>
          </p:cNvSpPr>
          <p:nvPr>
            <p:ph type="title"/>
          </p:nvPr>
        </p:nvSpPr>
        <p:spPr>
          <a:xfrm>
            <a:off x="2622798" y="71414"/>
            <a:ext cx="6984543" cy="654032"/>
          </a:xfrm>
        </p:spPr>
        <p:style>
          <a:lnRef idx="1">
            <a:schemeClr val="accent6"/>
          </a:lnRef>
          <a:fillRef idx="2">
            <a:schemeClr val="accent6"/>
          </a:fillRef>
          <a:effectRef idx="1">
            <a:schemeClr val="accent6"/>
          </a:effectRef>
          <a:fontRef idx="minor">
            <a:schemeClr val="dk1"/>
          </a:fontRef>
        </p:style>
        <p:txBody>
          <a:bodyPr anchor="ctr"/>
          <a:lstStyle/>
          <a:p>
            <a:r>
              <a:rPr lang="en-US" u="sng" dirty="0"/>
              <a:t>Sentence Formation</a:t>
            </a:r>
            <a:endParaRPr lang="en-IN" u="sng" dirty="0"/>
          </a:p>
        </p:txBody>
      </p:sp>
      <p:sp>
        <p:nvSpPr>
          <p:cNvPr id="8" name="Rectangle: Rounded Corners 7">
            <a:extLst>
              <a:ext uri="{FF2B5EF4-FFF2-40B4-BE49-F238E27FC236}">
                <a16:creationId xmlns:a16="http://schemas.microsoft.com/office/drawing/2014/main" id="{4FA56438-3B16-A677-9814-F1E82A56D454}"/>
              </a:ext>
            </a:extLst>
          </p:cNvPr>
          <p:cNvSpPr/>
          <p:nvPr/>
        </p:nvSpPr>
        <p:spPr>
          <a:xfrm>
            <a:off x="4370342" y="2564904"/>
            <a:ext cx="3600000" cy="1728192"/>
          </a:xfrm>
          <a:prstGeom prst="roundRect">
            <a:avLst/>
          </a:prstGeom>
          <a:solidFill>
            <a:schemeClr val="accent1">
              <a:lumMod val="20000"/>
              <a:lumOff val="80000"/>
            </a:schemeClr>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u="none" strike="noStrike" dirty="0">
                <a:solidFill>
                  <a:srgbClr val="000000"/>
                </a:solidFill>
                <a:effectLst/>
                <a:latin typeface="Calibri" panose="020F0502020204030204" pitchFamily="34" charset="0"/>
              </a:rPr>
              <a:t>The </a:t>
            </a:r>
            <a:r>
              <a:rPr lang="en-IN" sz="2400" b="1" i="1" u="none" strike="noStrike" dirty="0">
                <a:solidFill>
                  <a:srgbClr val="000000"/>
                </a:solidFill>
                <a:effectLst/>
                <a:latin typeface="Calibri" panose="020F0502020204030204" pitchFamily="34" charset="0"/>
              </a:rPr>
              <a:t>Subject-Verb-Object </a:t>
            </a:r>
            <a:r>
              <a:rPr lang="en-IN" sz="2400" u="none" strike="noStrike" dirty="0">
                <a:solidFill>
                  <a:srgbClr val="000000"/>
                </a:solidFill>
                <a:effectLst/>
                <a:latin typeface="Calibri" panose="020F0502020204030204" pitchFamily="34" charset="0"/>
              </a:rPr>
              <a:t>word order should be maintained to make the sentence meaningful.</a:t>
            </a:r>
            <a:endParaRPr lang="en-IN" sz="2400" dirty="0">
              <a:solidFill>
                <a:schemeClr val="tx1"/>
              </a:solidFill>
            </a:endParaRPr>
          </a:p>
        </p:txBody>
      </p:sp>
      <p:sp>
        <p:nvSpPr>
          <p:cNvPr id="9" name="Rectangle: Rounded Corners 8">
            <a:extLst>
              <a:ext uri="{FF2B5EF4-FFF2-40B4-BE49-F238E27FC236}">
                <a16:creationId xmlns:a16="http://schemas.microsoft.com/office/drawing/2014/main" id="{4E3C9436-749F-ACD5-9FDA-29057A71557D}"/>
              </a:ext>
            </a:extLst>
          </p:cNvPr>
          <p:cNvSpPr/>
          <p:nvPr/>
        </p:nvSpPr>
        <p:spPr>
          <a:xfrm>
            <a:off x="8645698" y="4101786"/>
            <a:ext cx="3272727" cy="1728192"/>
          </a:xfrm>
          <a:prstGeom prst="roundRect">
            <a:avLst/>
          </a:prstGeom>
          <a:solidFill>
            <a:schemeClr val="accent6">
              <a:lumMod val="20000"/>
              <a:lumOff val="80000"/>
            </a:schemeClr>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u="none" strike="noStrike" dirty="0">
                <a:solidFill>
                  <a:srgbClr val="000000"/>
                </a:solidFill>
                <a:effectLst/>
                <a:latin typeface="Calibri" panose="020F0502020204030204" pitchFamily="34" charset="0"/>
              </a:rPr>
              <a:t>The </a:t>
            </a:r>
            <a:r>
              <a:rPr lang="en-IN" sz="2400" b="1" i="1" u="none" strike="noStrike" dirty="0">
                <a:solidFill>
                  <a:srgbClr val="000000"/>
                </a:solidFill>
                <a:effectLst/>
                <a:latin typeface="Calibri" panose="020F0502020204030204" pitchFamily="34" charset="0"/>
              </a:rPr>
              <a:t>Predicate</a:t>
            </a:r>
            <a:r>
              <a:rPr lang="en-IN" sz="2400" b="1" u="none" strike="noStrike" dirty="0">
                <a:solidFill>
                  <a:srgbClr val="000000"/>
                </a:solidFill>
                <a:effectLst/>
                <a:latin typeface="Calibri" panose="020F0502020204030204" pitchFamily="34" charset="0"/>
              </a:rPr>
              <a:t> </a:t>
            </a:r>
            <a:r>
              <a:rPr lang="en-IN" sz="2400" u="none" strike="noStrike" dirty="0">
                <a:solidFill>
                  <a:srgbClr val="000000"/>
                </a:solidFill>
                <a:effectLst/>
                <a:latin typeface="Calibri" panose="020F0502020204030204" pitchFamily="34" charset="0"/>
              </a:rPr>
              <a:t>contains the Verb and may also have some other modifying words.</a:t>
            </a:r>
            <a:endParaRPr lang="en-IN" sz="2400" dirty="0">
              <a:solidFill>
                <a:schemeClr val="tx1"/>
              </a:solidFill>
            </a:endParaRPr>
          </a:p>
        </p:txBody>
      </p:sp>
      <p:sp>
        <p:nvSpPr>
          <p:cNvPr id="10" name="Rectangle: Rounded Corners 9">
            <a:extLst>
              <a:ext uri="{FF2B5EF4-FFF2-40B4-BE49-F238E27FC236}">
                <a16:creationId xmlns:a16="http://schemas.microsoft.com/office/drawing/2014/main" id="{2006B83C-DE0E-DA7B-9B1B-924F31CF9A39}"/>
              </a:ext>
            </a:extLst>
          </p:cNvPr>
          <p:cNvSpPr/>
          <p:nvPr/>
        </p:nvSpPr>
        <p:spPr>
          <a:xfrm>
            <a:off x="304877" y="980728"/>
            <a:ext cx="3508771" cy="886835"/>
          </a:xfrm>
          <a:prstGeom prst="roundRect">
            <a:avLst/>
          </a:prstGeom>
          <a:solidFill>
            <a:schemeClr val="accent3">
              <a:lumMod val="20000"/>
              <a:lumOff val="80000"/>
            </a:schemeClr>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u="none" strike="noStrike" dirty="0">
                <a:solidFill>
                  <a:srgbClr val="000000"/>
                </a:solidFill>
                <a:effectLst/>
                <a:latin typeface="Calibri" panose="020F0502020204030204" pitchFamily="34" charset="0"/>
              </a:rPr>
              <a:t>Objects are of two types:</a:t>
            </a:r>
            <a:endParaRPr lang="en-IN" sz="2400" dirty="0">
              <a:solidFill>
                <a:schemeClr val="tx1"/>
              </a:solidFill>
            </a:endParaRPr>
          </a:p>
        </p:txBody>
      </p:sp>
      <p:sp>
        <p:nvSpPr>
          <p:cNvPr id="6" name="TextBox 5">
            <a:extLst>
              <a:ext uri="{FF2B5EF4-FFF2-40B4-BE49-F238E27FC236}">
                <a16:creationId xmlns:a16="http://schemas.microsoft.com/office/drawing/2014/main" id="{A54E508D-E26A-4633-ABF3-03FAE5D500B3}"/>
              </a:ext>
            </a:extLst>
          </p:cNvPr>
          <p:cNvSpPr txBox="1"/>
          <p:nvPr/>
        </p:nvSpPr>
        <p:spPr>
          <a:xfrm>
            <a:off x="2273980" y="3429000"/>
            <a:ext cx="1830848" cy="1200329"/>
          </a:xfrm>
          <a:prstGeom prst="rect">
            <a:avLst/>
          </a:prstGeom>
          <a:noFill/>
          <a:effectLst/>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IE" sz="2400" i="1" dirty="0">
                <a:latin typeface="Calibri" panose="020F0502020204030204" pitchFamily="34" charset="0"/>
                <a:ea typeface="Calibri" panose="020F0502020204030204" pitchFamily="34" charset="0"/>
              </a:rPr>
              <a:t>A</a:t>
            </a:r>
            <a:r>
              <a:rPr lang="en-IE" sz="2400" i="1" dirty="0">
                <a:effectLst/>
                <a:latin typeface="Calibri" panose="020F0502020204030204" pitchFamily="34" charset="0"/>
                <a:ea typeface="Calibri" panose="020F0502020204030204" pitchFamily="34" charset="0"/>
              </a:rPr>
              <a:t>nswers the question</a:t>
            </a:r>
          </a:p>
          <a:p>
            <a:pPr algn="ctr"/>
            <a:r>
              <a:rPr lang="en-IE" sz="2400" b="1" i="1" dirty="0">
                <a:effectLst/>
                <a:latin typeface="Calibri" panose="020F0502020204030204" pitchFamily="34" charset="0"/>
                <a:ea typeface="Calibri" panose="020F0502020204030204" pitchFamily="34" charset="0"/>
              </a:rPr>
              <a:t>‘to whom’ </a:t>
            </a:r>
            <a:endParaRPr lang="en-IN" sz="2400" b="1" i="1" u="sng" dirty="0"/>
          </a:p>
        </p:txBody>
      </p:sp>
      <p:sp>
        <p:nvSpPr>
          <p:cNvPr id="7" name="TextBox 6">
            <a:extLst>
              <a:ext uri="{FF2B5EF4-FFF2-40B4-BE49-F238E27FC236}">
                <a16:creationId xmlns:a16="http://schemas.microsoft.com/office/drawing/2014/main" id="{FFD858CF-AA24-427A-B4AD-41008D9E51DE}"/>
              </a:ext>
            </a:extLst>
          </p:cNvPr>
          <p:cNvSpPr txBox="1"/>
          <p:nvPr/>
        </p:nvSpPr>
        <p:spPr>
          <a:xfrm>
            <a:off x="122907" y="3429000"/>
            <a:ext cx="1830848" cy="1200329"/>
          </a:xfrm>
          <a:prstGeom prst="rect">
            <a:avLst/>
          </a:prstGeom>
          <a:noFill/>
          <a:effectLst/>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IE" sz="2400" i="1" dirty="0">
                <a:latin typeface="Calibri" panose="020F0502020204030204" pitchFamily="34" charset="0"/>
                <a:ea typeface="Calibri" panose="020F0502020204030204" pitchFamily="34" charset="0"/>
              </a:rPr>
              <a:t>A</a:t>
            </a:r>
            <a:r>
              <a:rPr lang="en-IE" sz="2400" i="1" dirty="0">
                <a:effectLst/>
                <a:latin typeface="Calibri" panose="020F0502020204030204" pitchFamily="34" charset="0"/>
                <a:ea typeface="Calibri" panose="020F0502020204030204" pitchFamily="34" charset="0"/>
              </a:rPr>
              <a:t>nswers the question </a:t>
            </a:r>
          </a:p>
          <a:p>
            <a:pPr algn="ctr"/>
            <a:r>
              <a:rPr lang="en-IE" sz="2400" b="1" i="1" dirty="0">
                <a:effectLst/>
                <a:latin typeface="Calibri" panose="020F0502020204030204" pitchFamily="34" charset="0"/>
                <a:ea typeface="Calibri" panose="020F0502020204030204" pitchFamily="34" charset="0"/>
              </a:rPr>
              <a:t>‘what’ </a:t>
            </a:r>
            <a:endParaRPr lang="en-IN" sz="2400" b="1" i="1" u="sng" dirty="0"/>
          </a:p>
        </p:txBody>
      </p:sp>
      <p:sp>
        <p:nvSpPr>
          <p:cNvPr id="11" name="Arrow: Down 10">
            <a:extLst>
              <a:ext uri="{FF2B5EF4-FFF2-40B4-BE49-F238E27FC236}">
                <a16:creationId xmlns:a16="http://schemas.microsoft.com/office/drawing/2014/main" id="{D156E855-A0BE-4127-8C24-D6E478A23CB2}"/>
              </a:ext>
            </a:extLst>
          </p:cNvPr>
          <p:cNvSpPr/>
          <p:nvPr/>
        </p:nvSpPr>
        <p:spPr>
          <a:xfrm>
            <a:off x="787208" y="1876106"/>
            <a:ext cx="502246" cy="886770"/>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Arrow: Down 11">
            <a:extLst>
              <a:ext uri="{FF2B5EF4-FFF2-40B4-BE49-F238E27FC236}">
                <a16:creationId xmlns:a16="http://schemas.microsoft.com/office/drawing/2014/main" id="{63139346-26DE-4A28-96C5-9E27B5DEDC74}"/>
              </a:ext>
            </a:extLst>
          </p:cNvPr>
          <p:cNvSpPr/>
          <p:nvPr/>
        </p:nvSpPr>
        <p:spPr>
          <a:xfrm flipH="1">
            <a:off x="2938281" y="1876106"/>
            <a:ext cx="502246" cy="886770"/>
          </a:xfrm>
          <a:prstGeom prst="down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 name="Rectangle: Rounded Corners 12">
            <a:extLst>
              <a:ext uri="{FF2B5EF4-FFF2-40B4-BE49-F238E27FC236}">
                <a16:creationId xmlns:a16="http://schemas.microsoft.com/office/drawing/2014/main" id="{5DDA7BD2-3024-4259-9484-4E4FE2F0AD92}"/>
              </a:ext>
            </a:extLst>
          </p:cNvPr>
          <p:cNvSpPr/>
          <p:nvPr/>
        </p:nvSpPr>
        <p:spPr>
          <a:xfrm>
            <a:off x="114647" y="2852936"/>
            <a:ext cx="1847368" cy="500595"/>
          </a:xfrm>
          <a:prstGeom prst="roundRect">
            <a:avLst/>
          </a:prstGeom>
          <a:solidFill>
            <a:schemeClr val="accent3">
              <a:lumMod val="20000"/>
              <a:lumOff val="80000"/>
            </a:schemeClr>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i="1" u="none" strike="noStrike" dirty="0">
                <a:solidFill>
                  <a:srgbClr val="000000"/>
                </a:solidFill>
                <a:effectLst/>
                <a:latin typeface="Calibri" panose="020F0502020204030204" pitchFamily="34" charset="0"/>
              </a:rPr>
              <a:t>Direct</a:t>
            </a:r>
            <a:endParaRPr lang="en-IN" sz="2400" b="1" dirty="0">
              <a:solidFill>
                <a:schemeClr val="tx1"/>
              </a:solidFill>
            </a:endParaRPr>
          </a:p>
        </p:txBody>
      </p:sp>
      <p:sp>
        <p:nvSpPr>
          <p:cNvPr id="14" name="Rectangle: Rounded Corners 13">
            <a:extLst>
              <a:ext uri="{FF2B5EF4-FFF2-40B4-BE49-F238E27FC236}">
                <a16:creationId xmlns:a16="http://schemas.microsoft.com/office/drawing/2014/main" id="{6DA74840-E7EC-4A7B-9027-82EC8C35201F}"/>
              </a:ext>
            </a:extLst>
          </p:cNvPr>
          <p:cNvSpPr/>
          <p:nvPr/>
        </p:nvSpPr>
        <p:spPr>
          <a:xfrm>
            <a:off x="2349692" y="2881136"/>
            <a:ext cx="1679425" cy="500595"/>
          </a:xfrm>
          <a:prstGeom prst="roundRect">
            <a:avLst/>
          </a:prstGeom>
          <a:solidFill>
            <a:schemeClr val="accent3">
              <a:lumMod val="20000"/>
              <a:lumOff val="80000"/>
            </a:schemeClr>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i="1" dirty="0">
                <a:solidFill>
                  <a:srgbClr val="000000"/>
                </a:solidFill>
                <a:latin typeface="Calibri" panose="020F0502020204030204" pitchFamily="34" charset="0"/>
              </a:rPr>
              <a:t>Indirect</a:t>
            </a:r>
            <a:endParaRPr lang="en-IN" sz="2400" b="1" dirty="0">
              <a:solidFill>
                <a:schemeClr val="tx1"/>
              </a:solidFill>
            </a:endParaRPr>
          </a:p>
        </p:txBody>
      </p:sp>
    </p:spTree>
    <p:extLst>
      <p:ext uri="{BB962C8B-B14F-4D97-AF65-F5344CB8AC3E}">
        <p14:creationId xmlns:p14="http://schemas.microsoft.com/office/powerpoint/2010/main" val="267735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1000"/>
                                        <p:tgtEl>
                                          <p:spTgt spid="10"/>
                                        </p:tgtEl>
                                      </p:cBhvr>
                                    </p:animEffect>
                                  </p:childTnLst>
                                </p:cTn>
                              </p:par>
                            </p:childTnLst>
                          </p:cTn>
                        </p:par>
                        <p:par>
                          <p:cTn id="18" fill="hold">
                            <p:stCondLst>
                              <p:cond delay="1000"/>
                            </p:stCondLst>
                            <p:childTnLst>
                              <p:par>
                                <p:cTn id="19" presetID="12" presetClass="entr" presetSubtype="1"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p:tgtEl>
                                          <p:spTgt spid="11"/>
                                        </p:tgtEl>
                                        <p:attrNameLst>
                                          <p:attrName>ppt_y</p:attrName>
                                        </p:attrNameLst>
                                      </p:cBhvr>
                                      <p:tavLst>
                                        <p:tav tm="0">
                                          <p:val>
                                            <p:strVal val="#ppt_y-#ppt_h*1.125000"/>
                                          </p:val>
                                        </p:tav>
                                        <p:tav tm="100000">
                                          <p:val>
                                            <p:strVal val="#ppt_y"/>
                                          </p:val>
                                        </p:tav>
                                      </p:tavLst>
                                    </p:anim>
                                    <p:animEffect transition="in" filter="wipe(down)">
                                      <p:cBhvr>
                                        <p:cTn id="22" dur="500"/>
                                        <p:tgtEl>
                                          <p:spTgt spid="11"/>
                                        </p:tgtEl>
                                      </p:cBhvr>
                                    </p:animEffect>
                                  </p:childTnLst>
                                </p:cTn>
                              </p:par>
                            </p:childTnLst>
                          </p:cTn>
                        </p:par>
                        <p:par>
                          <p:cTn id="23" fill="hold">
                            <p:stCondLst>
                              <p:cond delay="1500"/>
                            </p:stCondLst>
                            <p:childTnLst>
                              <p:par>
                                <p:cTn id="24" presetID="12" presetClass="entr" presetSubtype="1"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p:tgtEl>
                                          <p:spTgt spid="13"/>
                                        </p:tgtEl>
                                        <p:attrNameLst>
                                          <p:attrName>ppt_y</p:attrName>
                                        </p:attrNameLst>
                                      </p:cBhvr>
                                      <p:tavLst>
                                        <p:tav tm="0">
                                          <p:val>
                                            <p:strVal val="#ppt_y-#ppt_h*1.125000"/>
                                          </p:val>
                                        </p:tav>
                                        <p:tav tm="100000">
                                          <p:val>
                                            <p:strVal val="#ppt_y"/>
                                          </p:val>
                                        </p:tav>
                                      </p:tavLst>
                                    </p:anim>
                                    <p:animEffect transition="in" filter="wipe(down)">
                                      <p:cBhvr>
                                        <p:cTn id="27" dur="500"/>
                                        <p:tgtEl>
                                          <p:spTgt spid="13"/>
                                        </p:tgtEl>
                                      </p:cBhvr>
                                    </p:animEffect>
                                  </p:childTnLst>
                                </p:cTn>
                              </p:par>
                            </p:childTnLst>
                          </p:cTn>
                        </p:par>
                        <p:par>
                          <p:cTn id="28" fill="hold">
                            <p:stCondLst>
                              <p:cond delay="2000"/>
                            </p:stCondLst>
                            <p:childTnLst>
                              <p:par>
                                <p:cTn id="29" presetID="12" presetClass="entr" presetSubtype="1"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down)">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p:tgtEl>
                                          <p:spTgt spid="12"/>
                                        </p:tgtEl>
                                        <p:attrNameLst>
                                          <p:attrName>ppt_y</p:attrName>
                                        </p:attrNameLst>
                                      </p:cBhvr>
                                      <p:tavLst>
                                        <p:tav tm="0">
                                          <p:val>
                                            <p:strVal val="#ppt_y-#ppt_h*1.125000"/>
                                          </p:val>
                                        </p:tav>
                                        <p:tav tm="100000">
                                          <p:val>
                                            <p:strVal val="#ppt_y"/>
                                          </p:val>
                                        </p:tav>
                                      </p:tavLst>
                                    </p:anim>
                                    <p:animEffect transition="in" filter="wipe(down)">
                                      <p:cBhvr>
                                        <p:cTn id="38" dur="500"/>
                                        <p:tgtEl>
                                          <p:spTgt spid="12"/>
                                        </p:tgtEl>
                                      </p:cBhvr>
                                    </p:animEffect>
                                  </p:childTnLst>
                                </p:cTn>
                              </p:par>
                            </p:childTnLst>
                          </p:cTn>
                        </p:par>
                        <p:par>
                          <p:cTn id="39" fill="hold">
                            <p:stCondLst>
                              <p:cond delay="500"/>
                            </p:stCondLst>
                            <p:childTnLst>
                              <p:par>
                                <p:cTn id="40" presetID="12" presetClass="entr" presetSubtype="1"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additive="base">
                                        <p:cTn id="42" dur="500"/>
                                        <p:tgtEl>
                                          <p:spTgt spid="14"/>
                                        </p:tgtEl>
                                        <p:attrNameLst>
                                          <p:attrName>ppt_y</p:attrName>
                                        </p:attrNameLst>
                                      </p:cBhvr>
                                      <p:tavLst>
                                        <p:tav tm="0">
                                          <p:val>
                                            <p:strVal val="#ppt_y-#ppt_h*1.125000"/>
                                          </p:val>
                                        </p:tav>
                                        <p:tav tm="100000">
                                          <p:val>
                                            <p:strVal val="#ppt_y"/>
                                          </p:val>
                                        </p:tav>
                                      </p:tavLst>
                                    </p:anim>
                                    <p:animEffect transition="in" filter="wipe(down)">
                                      <p:cBhvr>
                                        <p:cTn id="43" dur="500"/>
                                        <p:tgtEl>
                                          <p:spTgt spid="14"/>
                                        </p:tgtEl>
                                      </p:cBhvr>
                                    </p:animEffect>
                                  </p:childTnLst>
                                </p:cTn>
                              </p:par>
                            </p:childTnLst>
                          </p:cTn>
                        </p:par>
                        <p:par>
                          <p:cTn id="44" fill="hold">
                            <p:stCondLst>
                              <p:cond delay="1000"/>
                            </p:stCondLst>
                            <p:childTnLst>
                              <p:par>
                                <p:cTn id="45" presetID="12" presetClass="entr" presetSubtype="1"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500"/>
                                        <p:tgtEl>
                                          <p:spTgt spid="6"/>
                                        </p:tgtEl>
                                        <p:attrNameLst>
                                          <p:attrName>ppt_y</p:attrName>
                                        </p:attrNameLst>
                                      </p:cBhvr>
                                      <p:tavLst>
                                        <p:tav tm="0">
                                          <p:val>
                                            <p:strVal val="#ppt_y-#ppt_h*1.125000"/>
                                          </p:val>
                                        </p:tav>
                                        <p:tav tm="100000">
                                          <p:val>
                                            <p:strVal val="#ppt_y"/>
                                          </p:val>
                                        </p:tav>
                                      </p:tavLst>
                                    </p:anim>
                                    <p:animEffect transition="in" filter="wipe(down)">
                                      <p:cBhvr>
                                        <p:cTn id="4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6" grpId="0" animBg="1"/>
      <p:bldP spid="7"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2571929786"/>
              </p:ext>
            </p:extLst>
          </p:nvPr>
        </p:nvGraphicFramePr>
        <p:xfrm>
          <a:off x="1127448" y="700345"/>
          <a:ext cx="9937104" cy="3624351"/>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900" dirty="0"/>
                        <a:t>1</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kern="1200" dirty="0">
                          <a:solidFill>
                            <a:schemeClr val="tx1"/>
                          </a:solidFill>
                          <a:effectLst/>
                          <a:latin typeface="+mn-lt"/>
                          <a:ea typeface="+mn-ea"/>
                          <a:cs typeface="+mn-cs"/>
                        </a:rPr>
                        <a:t>Chilli chocolate bar</a:t>
                      </a:r>
                      <a:r>
                        <a:rPr lang="en-IN" sz="900" b="1" i="0" kern="1200" dirty="0">
                          <a:solidFill>
                            <a:schemeClr val="tx1"/>
                          </a:solidFill>
                          <a:effectLst/>
                          <a:latin typeface="+mn-lt"/>
                          <a:ea typeface="+mn-ea"/>
                          <a:cs typeface="+mn-cs"/>
                        </a:rPr>
                        <a:t> -</a:t>
                      </a:r>
                      <a:r>
                        <a:rPr lang="en-IN" sz="900" b="0" i="0" kern="1200" dirty="0">
                          <a:solidFill>
                            <a:schemeClr val="tx1"/>
                          </a:solidFill>
                          <a:effectLst/>
                          <a:latin typeface="+mn-lt"/>
                          <a:ea typeface="+mn-ea"/>
                          <a:cs typeface="+mn-cs"/>
                        </a:rPr>
                        <a:t> https://www.flickr.com/photos/16036153@N04/3915624132 – Attribute to </a:t>
                      </a:r>
                      <a:r>
                        <a:rPr lang="en-IN" sz="900" b="0" i="0" kern="1200" dirty="0" err="1">
                          <a:solidFill>
                            <a:schemeClr val="tx1"/>
                          </a:solidFill>
                          <a:effectLst/>
                          <a:latin typeface="+mn-lt"/>
                          <a:ea typeface="+mn-ea"/>
                          <a:cs typeface="+mn-cs"/>
                        </a:rPr>
                        <a:t>Ambernectar</a:t>
                      </a:r>
                      <a:r>
                        <a:rPr lang="en-IN" sz="900" b="0" i="0" kern="1200" dirty="0">
                          <a:solidFill>
                            <a:schemeClr val="tx1"/>
                          </a:solidFill>
                          <a:effectLst/>
                          <a:latin typeface="+mn-lt"/>
                          <a:ea typeface="+mn-ea"/>
                          <a:cs typeface="+mn-cs"/>
                        </a:rPr>
                        <a:t> 13</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kern="1200" dirty="0">
                          <a:solidFill>
                            <a:schemeClr val="tx1"/>
                          </a:solidFill>
                          <a:effectLst/>
                          <a:latin typeface="+mn-lt"/>
                          <a:ea typeface="+mn-ea"/>
                          <a:cs typeface="+mn-cs"/>
                        </a:rPr>
                        <a:t>Cute happy smiling child - https://www.freepik.com/free-vector/cute-happy-smiling-child-isolated-white_5135263.htm – Attribute to </a:t>
                      </a:r>
                      <a:r>
                        <a:rPr lang="en-IN" sz="900" b="0" i="0" u="none" kern="1200" dirty="0" err="1">
                          <a:solidFill>
                            <a:schemeClr val="tx1"/>
                          </a:solidFill>
                          <a:effectLst/>
                          <a:latin typeface="+mn-lt"/>
                          <a:ea typeface="+mn-ea"/>
                          <a:cs typeface="+mn-cs"/>
                        </a:rPr>
                        <a:t>brgfx</a:t>
                      </a:r>
                      <a:endParaRPr lang="en-IN" sz="900" b="0" i="0" u="non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kern="1200" dirty="0">
                          <a:solidFill>
                            <a:schemeClr val="tx1"/>
                          </a:solidFill>
                          <a:effectLst/>
                          <a:latin typeface="+mn-lt"/>
                          <a:ea typeface="+mn-ea"/>
                          <a:cs typeface="+mn-cs"/>
                        </a:rPr>
                        <a:t>Girl - https://www.freepik.com/free-vector/indian-school-girl-happy-elementary-school-pupil-back-school_16495316.htm - Attribute to </a:t>
                      </a:r>
                      <a:r>
                        <a:rPr lang="en-IN" sz="900" b="0" i="0" u="none" kern="1200" dirty="0" err="1">
                          <a:solidFill>
                            <a:schemeClr val="tx1"/>
                          </a:solidFill>
                          <a:effectLst/>
                          <a:latin typeface="+mn-lt"/>
                          <a:ea typeface="+mn-ea"/>
                          <a:cs typeface="+mn-cs"/>
                        </a:rPr>
                        <a:t>nizovatina</a:t>
                      </a:r>
                      <a:endParaRPr lang="en-IN" sz="900" kern="1200" dirty="0">
                        <a:solidFill>
                          <a:schemeClr val="tx1"/>
                        </a:solidFill>
                        <a:latin typeface="+mn-lt"/>
                        <a:ea typeface="+mn-ea"/>
                        <a:cs typeface="+mn-cs"/>
                      </a:endParaRPr>
                    </a:p>
                  </a:txBody>
                  <a:tcPr/>
                </a:tc>
                <a:extLst>
                  <a:ext uri="{0D108BD9-81ED-4DB2-BD59-A6C34878D82A}">
                    <a16:rowId xmlns:a16="http://schemas.microsoft.com/office/drawing/2014/main" val="10001"/>
                  </a:ext>
                </a:extLst>
              </a:tr>
              <a:tr h="389313">
                <a:tc>
                  <a:txBody>
                    <a:bodyPr/>
                    <a:lstStyle/>
                    <a:p>
                      <a:r>
                        <a:rPr lang="en-IN" sz="900" dirty="0"/>
                        <a:t>2</a:t>
                      </a:r>
                    </a:p>
                  </a:txBody>
                  <a:tcPr/>
                </a:tc>
                <a:tc>
                  <a:txBody>
                    <a:bodyPr/>
                    <a:lstStyle/>
                    <a:p>
                      <a:endParaRPr lang="en-IN" sz="900" dirty="0"/>
                    </a:p>
                  </a:txBody>
                  <a:tcPr/>
                </a:tc>
                <a:tc>
                  <a:txBody>
                    <a:bodyPr/>
                    <a:lstStyle/>
                    <a:p>
                      <a:r>
                        <a:rPr lang="en-IN" sz="900" b="0" i="0" dirty="0">
                          <a:solidFill>
                            <a:schemeClr val="tx1"/>
                          </a:solidFill>
                          <a:effectLst/>
                          <a:latin typeface="+mj-lt"/>
                        </a:rPr>
                        <a:t>Portrait of a Smiling Little Indian Girl - https://www.flickr.com/photos/47850033@N08/24849131082 – Attribute to Nithi Anand</a:t>
                      </a:r>
                    </a:p>
                    <a:p>
                      <a:r>
                        <a:rPr lang="en-IN" sz="900" b="0" i="0" dirty="0">
                          <a:solidFill>
                            <a:schemeClr val="tx1"/>
                          </a:solidFill>
                          <a:effectLst/>
                          <a:latin typeface="+mj-lt"/>
                        </a:rPr>
                        <a:t>Fruit Basket - https://www.flickr.com/photos/69903173@N00/1198031704 – Attribute to Jason Jacobs</a:t>
                      </a:r>
                      <a:endParaRPr lang="en-IN" sz="900" b="0" dirty="0">
                        <a:solidFill>
                          <a:schemeClr val="tx1"/>
                        </a:solidFill>
                        <a:latin typeface="+mj-lt"/>
                      </a:endParaRPr>
                    </a:p>
                  </a:txBody>
                  <a:tcPr/>
                </a:tc>
                <a:extLst>
                  <a:ext uri="{0D108BD9-81ED-4DB2-BD59-A6C34878D82A}">
                    <a16:rowId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dirty="0">
                        <a:latin typeface="+mj-lt"/>
                      </a:endParaRPr>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3"/>
                  </a:ext>
                </a:extLst>
              </a:tr>
            </a:tbl>
          </a:graphicData>
        </a:graphic>
      </p:graphicFrame>
      <p:pic>
        <p:nvPicPr>
          <p:cNvPr id="5" name="Picture 2" descr="Portrait of a Smiling Little Indian Girl">
            <a:extLst>
              <a:ext uri="{FF2B5EF4-FFF2-40B4-BE49-F238E27FC236}">
                <a16:creationId xmlns:a16="http://schemas.microsoft.com/office/drawing/2014/main" id="{2809DC40-4AE0-4EEA-AA59-C9139F050E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9524" y="1644677"/>
            <a:ext cx="223801" cy="27280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F3254E39-6A07-467E-BFD9-4142F7672FD6}"/>
              </a:ext>
            </a:extLst>
          </p:cNvPr>
          <p:cNvPicPr>
            <a:picLocks noChangeAspect="1"/>
          </p:cNvPicPr>
          <p:nvPr/>
        </p:nvPicPr>
        <p:blipFill>
          <a:blip r:embed="rId4" cstate="print"/>
          <a:stretch>
            <a:fillRect/>
          </a:stretch>
        </p:blipFill>
        <p:spPr>
          <a:xfrm>
            <a:off x="2875904" y="1698631"/>
            <a:ext cx="397641" cy="281065"/>
          </a:xfrm>
          <a:prstGeom prst="rect">
            <a:avLst/>
          </a:prstGeom>
        </p:spPr>
      </p:pic>
      <p:pic>
        <p:nvPicPr>
          <p:cNvPr id="10" name="Picture 4" descr="Indian school girl happy elementary school pupil back to school">
            <a:extLst>
              <a:ext uri="{FF2B5EF4-FFF2-40B4-BE49-F238E27FC236}">
                <a16:creationId xmlns:a16="http://schemas.microsoft.com/office/drawing/2014/main" id="{67C77667-8AD4-4BDE-8ACB-25EAFB6FB927}"/>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8723" t="7732" r="19810" b="7732"/>
          <a:stretch/>
        </p:blipFill>
        <p:spPr bwMode="auto">
          <a:xfrm>
            <a:off x="2596519" y="1120293"/>
            <a:ext cx="275346" cy="37868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ute happy smiling child isolated on white">
            <a:extLst>
              <a:ext uri="{FF2B5EF4-FFF2-40B4-BE49-F238E27FC236}">
                <a16:creationId xmlns:a16="http://schemas.microsoft.com/office/drawing/2014/main" id="{1681F0B4-1CCE-48B8-B082-E00F6046131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10805" y="1115600"/>
            <a:ext cx="240559" cy="39318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hilli chocolate bar">
            <a:extLst>
              <a:ext uri="{FF2B5EF4-FFF2-40B4-BE49-F238E27FC236}">
                <a16:creationId xmlns:a16="http://schemas.microsoft.com/office/drawing/2014/main" id="{53C7818C-25BA-4C1B-9E4A-F75B15E4E1C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70673" y="1178697"/>
            <a:ext cx="461031" cy="3457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2</TotalTime>
  <Words>567</Words>
  <Application>Microsoft Office PowerPoint</Application>
  <PresentationFormat>Widescreen</PresentationFormat>
  <Paragraphs>56</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Inter</vt:lpstr>
      <vt:lpstr>Proxima Nova</vt:lpstr>
      <vt:lpstr>Wingdings</vt:lpstr>
      <vt:lpstr>DD</vt:lpstr>
      <vt:lpstr>Summary Sentence Formation</vt:lpstr>
      <vt:lpstr>Common Way of Forming Sentence</vt:lpstr>
      <vt:lpstr>Sentence Formation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63</cp:revision>
  <dcterms:created xsi:type="dcterms:W3CDTF">2020-08-28T09:38:22Z</dcterms:created>
  <dcterms:modified xsi:type="dcterms:W3CDTF">2022-10-11T10:58:14Z</dcterms:modified>
</cp:coreProperties>
</file>