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9" r:id="rId3"/>
    <p:sldId id="263" r:id="rId4"/>
    <p:sldId id="264" r:id="rId5"/>
    <p:sldId id="265"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4E4"/>
    <a:srgbClr val="FFF6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4083" autoAdjust="0"/>
  </p:normalViewPr>
  <p:slideViewPr>
    <p:cSldViewPr>
      <p:cViewPr varScale="1">
        <p:scale>
          <a:sx n="41" d="100"/>
          <a:sy n="41" d="100"/>
        </p:scale>
        <p:origin x="1536" y="2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86B9B4-D2C4-48DE-BC86-1B1A8876D90E}" type="datetimeFigureOut">
              <a:rPr lang="en-US" smtClean="0"/>
              <a:pPr/>
              <a:t>9/22/2022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99D599-091B-4691-AA1B-AC5C84EF710A}"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youtu.be/VG5zvDuLVCs?t=21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VG5zvDuLVCs?t=19"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VG5zvDuLVCs?t=16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VG5zvDuLVCs?t=169"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youtu.be/VG5zvDuLVCs?t=20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t>&lt;opens mouth&gt; </a:t>
            </a:r>
            <a:r>
              <a:rPr lang="en-IN" sz="1200" dirty="0">
                <a:hlinkClick r:id="rId3"/>
              </a:rPr>
              <a:t>https://youtu.be/VG5zvDuLVCs?t=210</a:t>
            </a:r>
            <a:r>
              <a:rPr lang="en-IN" sz="1200" dirty="0"/>
              <a:t> &lt; Anaika Educators&gt;</a:t>
            </a:r>
          </a:p>
          <a:p>
            <a:endParaRPr lang="en-IN"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t>Tortoise talking - </a:t>
            </a:r>
            <a:r>
              <a:rPr lang="en-IN" sz="1200" dirty="0">
                <a:hlinkClick r:id="rId3"/>
              </a:rPr>
              <a:t>https://youtu.be/VG5zvDuLVCs?t=19</a:t>
            </a:r>
            <a:r>
              <a:rPr lang="en-IN" sz="1200" dirty="0"/>
              <a:t>  &lt; Anaika Educators&gt;</a:t>
            </a:r>
          </a:p>
          <a:p>
            <a:endParaRPr lang="en-IN"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p>
          <a:p>
            <a:pPr rtl="0"/>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dirty="0"/>
          </a:p>
          <a:p>
            <a:r>
              <a:rPr lang="en-IN" sz="1200" b="0" i="0" u="none" strike="noStrike" kern="1200" dirty="0">
                <a:solidFill>
                  <a:schemeClr val="tx1"/>
                </a:solidFill>
                <a:latin typeface="+mn-lt"/>
                <a:ea typeface="+mn-ea"/>
                <a:cs typeface="+mn-cs"/>
              </a:rPr>
              <a:t>&lt;no water&gt; &lt; https://</a:t>
            </a:r>
            <a:r>
              <a:rPr lang="en-IN" sz="1200" b="0" i="0" u="none" strike="noStrike" kern="1200" dirty="0" err="1">
                <a:solidFill>
                  <a:schemeClr val="tx1"/>
                </a:solidFill>
                <a:latin typeface="+mn-lt"/>
                <a:ea typeface="+mn-ea"/>
                <a:cs typeface="+mn-cs"/>
              </a:rPr>
              <a:t>youtu.be</a:t>
            </a:r>
            <a:r>
              <a:rPr lang="en-IN" sz="1200" b="0" i="0" u="none" strike="noStrike" kern="1200" dirty="0">
                <a:solidFill>
                  <a:schemeClr val="tx1"/>
                </a:solidFill>
                <a:latin typeface="+mn-lt"/>
                <a:ea typeface="+mn-ea"/>
                <a:cs typeface="+mn-cs"/>
              </a:rPr>
              <a:t>/VG5zvDuLVCs?t=51&gt; Anaika Educators</a:t>
            </a:r>
            <a:endParaRPr lang="en-IN"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3</a:t>
            </a:fld>
            <a:endParaRPr lang="en-IN"/>
          </a:p>
        </p:txBody>
      </p:sp>
    </p:spTree>
    <p:extLst>
      <p:ext uri="{BB962C8B-B14F-4D97-AF65-F5344CB8AC3E}">
        <p14:creationId xmlns:p14="http://schemas.microsoft.com/office/powerpoint/2010/main" val="1328482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t>&lt;tortoise with stick&gt; </a:t>
            </a:r>
            <a:r>
              <a:rPr lang="en-IN" sz="1200" dirty="0">
                <a:hlinkClick r:id="rId3"/>
              </a:rPr>
              <a:t>https://youtu.be/VG5zvDuLVCs?t=160</a:t>
            </a:r>
            <a:r>
              <a:rPr lang="en-IN" sz="1200" dirty="0"/>
              <a:t> &lt; Anaika Educators&gt;</a:t>
            </a:r>
          </a:p>
          <a:p>
            <a:endParaRPr lang="en-IN" dirty="0"/>
          </a:p>
          <a:p>
            <a:endParaRPr lang="en-IN"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4</a:t>
            </a:fld>
            <a:endParaRPr lang="en-IN"/>
          </a:p>
        </p:txBody>
      </p:sp>
    </p:spTree>
    <p:extLst>
      <p:ext uri="{BB962C8B-B14F-4D97-AF65-F5344CB8AC3E}">
        <p14:creationId xmlns:p14="http://schemas.microsoft.com/office/powerpoint/2010/main" val="3472288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a:p>
            <a:r>
              <a:rPr lang="en-IN" sz="1200" dirty="0"/>
              <a:t>&lt;Flying and villagers watching&gt; </a:t>
            </a:r>
            <a:r>
              <a:rPr lang="en-IN" sz="1200" dirty="0">
                <a:hlinkClick r:id="rId3"/>
              </a:rPr>
              <a:t>https://youtu.be/VG5zvDuLVCs?t=169</a:t>
            </a:r>
            <a:r>
              <a:rPr lang="en-IN" sz="1200" dirty="0"/>
              <a:t> &lt; Anaika Educators&gt;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t>&lt;flying&gt; </a:t>
            </a:r>
            <a:r>
              <a:rPr lang="en-IN" sz="1200" dirty="0">
                <a:hlinkClick r:id="rId4"/>
              </a:rPr>
              <a:t>https://youtu.be/VG5zvDuLVCs?t=200</a:t>
            </a:r>
            <a:r>
              <a:rPr lang="en-IN" sz="1200" dirty="0"/>
              <a:t>  &lt; Anaika Educators&gt;</a:t>
            </a:r>
          </a:p>
          <a:p>
            <a:endParaRPr lang="en-IN" sz="1200"/>
          </a:p>
          <a:p>
            <a:endParaRPr lang="en-IN"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5</a:t>
            </a:fld>
            <a:endParaRPr lang="en-IN"/>
          </a:p>
        </p:txBody>
      </p:sp>
    </p:spTree>
    <p:extLst>
      <p:ext uri="{BB962C8B-B14F-4D97-AF65-F5344CB8AC3E}">
        <p14:creationId xmlns:p14="http://schemas.microsoft.com/office/powerpoint/2010/main" val="3692429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6</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57292"/>
            <a:ext cx="10363200" cy="1752601"/>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79167"/>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254244B2-46FD-49C0-8BF6-E190D09EA6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90" y="44919"/>
            <a:ext cx="902286" cy="957155"/>
          </a:xfrm>
          <a:prstGeom prst="rect">
            <a:avLst/>
          </a:prstGeom>
        </p:spPr>
      </p:pic>
      <p:pic>
        <p:nvPicPr>
          <p:cNvPr id="19" name="Picture 18" descr="Calendar&#10;&#10;Description automatically generated with low confidence">
            <a:extLst>
              <a:ext uri="{FF2B5EF4-FFF2-40B4-BE49-F238E27FC236}">
                <a16:creationId xmlns:a16="http://schemas.microsoft.com/office/drawing/2014/main" id="{D97434CF-CEE0-40BF-BC5E-2F865F0666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4359" y="84302"/>
            <a:ext cx="963251" cy="938865"/>
          </a:xfrm>
          <a:prstGeom prst="rect">
            <a:avLst/>
          </a:prstGeom>
        </p:spPr>
      </p:pic>
      <p:pic>
        <p:nvPicPr>
          <p:cNvPr id="22" name="Picture 21" descr="A picture containing text, clipart&#10;&#10;Description automatically generated">
            <a:extLst>
              <a:ext uri="{FF2B5EF4-FFF2-40B4-BE49-F238E27FC236}">
                <a16:creationId xmlns:a16="http://schemas.microsoft.com/office/drawing/2014/main" id="{22B8C39A-F191-4D0C-9E72-E36060824A0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24834" y="5943521"/>
            <a:ext cx="914479" cy="914479"/>
          </a:xfrm>
          <a:prstGeom prst="rect">
            <a:avLst/>
          </a:prstGeom>
        </p:spPr>
      </p:pic>
      <p:sp>
        <p:nvSpPr>
          <p:cNvPr id="9" name="TextBox 8">
            <a:extLst>
              <a:ext uri="{FF2B5EF4-FFF2-40B4-BE49-F238E27FC236}">
                <a16:creationId xmlns:a16="http://schemas.microsoft.com/office/drawing/2014/main" id="{2928DBB6-D4BE-4F74-AC05-620A04191F2C}"/>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a:t>
            </a:r>
            <a:r>
              <a:rPr lang="en-US"/>
              <a:t>to add </a:t>
            </a:r>
            <a:r>
              <a:rPr lang="en-US" dirty="0"/>
              <a:t>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495333" cy="472908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Calendar&#10;&#10;Description automatically generated with low confidence">
            <a:extLst>
              <a:ext uri="{FF2B5EF4-FFF2-40B4-BE49-F238E27FC236}">
                <a16:creationId xmlns:a16="http://schemas.microsoft.com/office/drawing/2014/main" id="{5901837A-36BC-4822-BEFB-830404CC5C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4359" y="84302"/>
            <a:ext cx="963251" cy="938865"/>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8035C0C2-BCC7-4C51-8D5A-9E2778BE63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24834" y="5943521"/>
            <a:ext cx="914479" cy="91447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4280" y="50057"/>
            <a:ext cx="320344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7" name="Picture 6" descr="Calendar&#10;&#10;Description automatically generated with low confidence">
            <a:extLst>
              <a:ext uri="{FF2B5EF4-FFF2-40B4-BE49-F238E27FC236}">
                <a16:creationId xmlns:a16="http://schemas.microsoft.com/office/drawing/2014/main" id="{076D6C82-FFCB-4BDB-8004-46AA8F1755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4359" y="84302"/>
            <a:ext cx="963251" cy="938865"/>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BD2AB13A-E8D2-49E2-9E24-DF9B8C2267D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24834" y="5943521"/>
            <a:ext cx="914479" cy="91447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hyperlink" Target="https://youtu.be/VG5zvDuLVCs?t=210" TargetMode="External"/><Relationship Id="rId7" Type="http://schemas.openxmlformats.org/officeDocument/2006/relationships/hyperlink" Target="https://youtu.be/VG5zvDuLVCs?t=200" TargetMode="External"/><Relationship Id="rId12"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youtu.be/VG5zvDuLVCs?t=169" TargetMode="External"/><Relationship Id="rId11" Type="http://schemas.openxmlformats.org/officeDocument/2006/relationships/image" Target="../media/image13.png"/><Relationship Id="rId5" Type="http://schemas.openxmlformats.org/officeDocument/2006/relationships/hyperlink" Target="https://youtu.be/VG5zvDuLVCs?t=160" TargetMode="External"/><Relationship Id="rId10" Type="http://schemas.openxmlformats.org/officeDocument/2006/relationships/image" Target="../media/image12.png"/><Relationship Id="rId4" Type="http://schemas.openxmlformats.org/officeDocument/2006/relationships/hyperlink" Target="https://youtu.be/VG5zvDuLVCs?t=19" TargetMode="Externa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E97BBBA7-E4FA-42C9-48B9-C0D986E56963}"/>
              </a:ext>
            </a:extLst>
          </p:cNvPr>
          <p:cNvSpPr/>
          <p:nvPr/>
        </p:nvSpPr>
        <p:spPr>
          <a:xfrm>
            <a:off x="1919536" y="836712"/>
            <a:ext cx="8208912" cy="1296144"/>
          </a:xfrm>
          <a:prstGeom prst="roundRect">
            <a:avLst/>
          </a:prstGeom>
          <a:solidFill>
            <a:srgbClr val="FFF6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667508" y="620688"/>
            <a:ext cx="8856984" cy="1512168"/>
          </a:xfrm>
        </p:spPr>
        <p:txBody>
          <a:bodyPr/>
          <a:lstStyle/>
          <a:p>
            <a:r>
              <a:rPr lang="en-IN" b="1" dirty="0"/>
              <a:t>The Tortoise and the Geese</a:t>
            </a:r>
          </a:p>
        </p:txBody>
      </p:sp>
      <p:pic>
        <p:nvPicPr>
          <p:cNvPr id="5" name="Picture 4" descr="A picture containing diagram&#10;&#10;Description automatically generated">
            <a:extLst>
              <a:ext uri="{FF2B5EF4-FFF2-40B4-BE49-F238E27FC236}">
                <a16:creationId xmlns:a16="http://schemas.microsoft.com/office/drawing/2014/main" id="{2BE60C29-C3B6-05F1-A44E-E2991B2452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9696" y="2204864"/>
            <a:ext cx="5472608" cy="294565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1AFA03D-E7F2-C312-CE14-F880D6D26588}"/>
              </a:ext>
            </a:extLst>
          </p:cNvPr>
          <p:cNvGrpSpPr/>
          <p:nvPr/>
        </p:nvGrpSpPr>
        <p:grpSpPr>
          <a:xfrm>
            <a:off x="2760448" y="195659"/>
            <a:ext cx="6671102" cy="1341362"/>
            <a:chOff x="948994" y="581989"/>
            <a:chExt cx="4716542" cy="1737549"/>
          </a:xfrm>
        </p:grpSpPr>
        <p:sp>
          <p:nvSpPr>
            <p:cNvPr id="5" name="Rectangle 4">
              <a:extLst>
                <a:ext uri="{FF2B5EF4-FFF2-40B4-BE49-F238E27FC236}">
                  <a16:creationId xmlns:a16="http://schemas.microsoft.com/office/drawing/2014/main" id="{DA0B3771-ED6A-BB42-B510-683B3845F36A}"/>
                </a:ext>
              </a:extLst>
            </p:cNvPr>
            <p:cNvSpPr/>
            <p:nvPr/>
          </p:nvSpPr>
          <p:spPr>
            <a:xfrm>
              <a:off x="1166820" y="581989"/>
              <a:ext cx="4498716" cy="1375819"/>
            </a:xfrm>
            <a:prstGeom prst="rect">
              <a:avLst/>
            </a:prstGeom>
            <a:solidFill>
              <a:srgbClr val="8F4A8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a:p>
          </p:txBody>
        </p:sp>
        <p:sp>
          <p:nvSpPr>
            <p:cNvPr id="6" name="TextBox 5">
              <a:extLst>
                <a:ext uri="{FF2B5EF4-FFF2-40B4-BE49-F238E27FC236}">
                  <a16:creationId xmlns:a16="http://schemas.microsoft.com/office/drawing/2014/main" id="{7906DA4B-96D8-6062-8D71-ED6B66289969}"/>
                </a:ext>
              </a:extLst>
            </p:cNvPr>
            <p:cNvSpPr txBox="1"/>
            <p:nvPr/>
          </p:nvSpPr>
          <p:spPr>
            <a:xfrm>
              <a:off x="948994" y="769755"/>
              <a:ext cx="4498716" cy="1549783"/>
            </a:xfrm>
            <a:prstGeom prst="rect">
              <a:avLst/>
            </a:prstGeom>
            <a:solidFill>
              <a:schemeClr val="bg1"/>
            </a:solidFill>
            <a:ln>
              <a:noFill/>
            </a:ln>
            <a:effectLst>
              <a:innerShdw blurRad="63500" dist="50800" dir="16200000">
                <a:prstClr val="black">
                  <a:alpha val="50000"/>
                </a:prstClr>
              </a:innerShdw>
            </a:effectLst>
          </p:spPr>
          <p:txBody>
            <a:bodyPr wrap="square">
              <a:spAutoFit/>
            </a:bodyPr>
            <a:lstStyle/>
            <a:p>
              <a:pPr lvl="0">
                <a:lnSpc>
                  <a:spcPct val="115000"/>
                </a:lnSpc>
              </a:pPr>
              <a:r>
                <a:rPr lang="en-GB" sz="2800" dirty="0">
                  <a:effectLst/>
                  <a:latin typeface="Calibri" panose="020F0502020204030204" pitchFamily="34" charset="0"/>
                  <a:ea typeface="Calibri" panose="020F0502020204030204" pitchFamily="34" charset="0"/>
                </a:rPr>
                <a:t>                  </a:t>
              </a:r>
            </a:p>
            <a:p>
              <a:pPr lvl="0">
                <a:lnSpc>
                  <a:spcPct val="115000"/>
                </a:lnSpc>
              </a:pPr>
              <a:endParaRPr lang="en-GB" sz="2800" u="none" strike="noStrike" dirty="0">
                <a:latin typeface="Calibri" panose="020F0502020204030204" pitchFamily="34" charset="0"/>
                <a:ea typeface="Arial" panose="020B0604020202020204" pitchFamily="34" charset="0"/>
              </a:endParaRPr>
            </a:p>
            <a:p>
              <a:pPr marL="514350" lvl="0" indent="-514350">
                <a:lnSpc>
                  <a:spcPct val="115000"/>
                </a:lnSpc>
                <a:buFont typeface="+mj-lt"/>
                <a:buAutoNum type="arabicPeriod" startAt="4"/>
              </a:pPr>
              <a:endParaRPr lang="en-GB" sz="2800" dirty="0">
                <a:effectLst/>
                <a:latin typeface="Calibri" panose="020F0502020204030204" pitchFamily="34" charset="0"/>
                <a:ea typeface="Arial" panose="020B0604020202020204" pitchFamily="34" charset="0"/>
              </a:endParaRPr>
            </a:p>
          </p:txBody>
        </p:sp>
      </p:grpSp>
      <p:sp>
        <p:nvSpPr>
          <p:cNvPr id="2" name="Title 1"/>
          <p:cNvSpPr>
            <a:spLocks noGrp="1"/>
          </p:cNvSpPr>
          <p:nvPr>
            <p:ph type="title"/>
          </p:nvPr>
        </p:nvSpPr>
        <p:spPr>
          <a:xfrm>
            <a:off x="3343733" y="532333"/>
            <a:ext cx="5504532" cy="654032"/>
          </a:xfrm>
        </p:spPr>
        <p:txBody>
          <a:bodyPr/>
          <a:lstStyle/>
          <a:p>
            <a:r>
              <a:rPr lang="en-IN" dirty="0"/>
              <a:t>Tortoise and the Geese</a:t>
            </a:r>
          </a:p>
        </p:txBody>
      </p:sp>
      <p:pic>
        <p:nvPicPr>
          <p:cNvPr id="9" name="Picture 8" descr="Diagram&#10;&#10;Description automatically generated">
            <a:extLst>
              <a:ext uri="{FF2B5EF4-FFF2-40B4-BE49-F238E27FC236}">
                <a16:creationId xmlns:a16="http://schemas.microsoft.com/office/drawing/2014/main" id="{CF4DA014-F454-EB9F-FD62-7CDE23CAC8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517063"/>
            <a:ext cx="5050284" cy="2562186"/>
          </a:xfrm>
          <a:prstGeom prst="rect">
            <a:avLst/>
          </a:prstGeom>
        </p:spPr>
      </p:pic>
      <p:grpSp>
        <p:nvGrpSpPr>
          <p:cNvPr id="10" name="Group 9">
            <a:extLst>
              <a:ext uri="{FF2B5EF4-FFF2-40B4-BE49-F238E27FC236}">
                <a16:creationId xmlns:a16="http://schemas.microsoft.com/office/drawing/2014/main" id="{D515B127-C70B-B810-409B-CDC0125DFFA5}"/>
              </a:ext>
            </a:extLst>
          </p:cNvPr>
          <p:cNvGrpSpPr/>
          <p:nvPr/>
        </p:nvGrpSpPr>
        <p:grpSpPr>
          <a:xfrm>
            <a:off x="898758" y="2072774"/>
            <a:ext cx="5174671" cy="4032448"/>
            <a:chOff x="6550824" y="1529770"/>
            <a:chExt cx="3471279" cy="3098454"/>
          </a:xfrm>
        </p:grpSpPr>
        <p:grpSp>
          <p:nvGrpSpPr>
            <p:cNvPr id="11" name="Group 10">
              <a:extLst>
                <a:ext uri="{FF2B5EF4-FFF2-40B4-BE49-F238E27FC236}">
                  <a16:creationId xmlns:a16="http://schemas.microsoft.com/office/drawing/2014/main" id="{4861674E-FD57-24D9-840A-602F833F2A2F}"/>
                </a:ext>
              </a:extLst>
            </p:cNvPr>
            <p:cNvGrpSpPr/>
            <p:nvPr/>
          </p:nvGrpSpPr>
          <p:grpSpPr>
            <a:xfrm>
              <a:off x="6550824" y="1529770"/>
              <a:ext cx="3471279" cy="3098454"/>
              <a:chOff x="6550824" y="1529770"/>
              <a:chExt cx="3471279" cy="3098454"/>
            </a:xfrm>
          </p:grpSpPr>
          <p:sp>
            <p:nvSpPr>
              <p:cNvPr id="13" name="Hexagon 12">
                <a:extLst>
                  <a:ext uri="{FF2B5EF4-FFF2-40B4-BE49-F238E27FC236}">
                    <a16:creationId xmlns:a16="http://schemas.microsoft.com/office/drawing/2014/main" id="{35F8FAA9-AB2A-E99F-9017-367724DA3F23}"/>
                  </a:ext>
                </a:extLst>
              </p:cNvPr>
              <p:cNvSpPr/>
              <p:nvPr/>
            </p:nvSpPr>
            <p:spPr>
              <a:xfrm rot="20432374">
                <a:off x="6550824" y="1529770"/>
                <a:ext cx="3471279" cy="3098454"/>
              </a:xfrm>
              <a:prstGeom prst="hexagon">
                <a:avLst>
                  <a:gd name="adj" fmla="val 24692"/>
                  <a:gd name="vf" fmla="val 115470"/>
                </a:avLst>
              </a:prstGeom>
              <a:solidFill>
                <a:srgbClr val="EC6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Hexagon 13">
                <a:extLst>
                  <a:ext uri="{FF2B5EF4-FFF2-40B4-BE49-F238E27FC236}">
                    <a16:creationId xmlns:a16="http://schemas.microsoft.com/office/drawing/2014/main" id="{60144381-64E2-A9EA-F246-3BA7F4083D6E}"/>
                  </a:ext>
                </a:extLst>
              </p:cNvPr>
              <p:cNvSpPr/>
              <p:nvPr/>
            </p:nvSpPr>
            <p:spPr>
              <a:xfrm>
                <a:off x="6857668" y="1784724"/>
                <a:ext cx="2952328" cy="2520280"/>
              </a:xfrm>
              <a:prstGeom prst="hexagon">
                <a:avLst>
                  <a:gd name="adj" fmla="val 24692"/>
                  <a:gd name="vf" fmla="val 115470"/>
                </a:avLst>
              </a:prstGeom>
              <a:solidFill>
                <a:srgbClr val="F18F45"/>
              </a:solidFill>
              <a:ln>
                <a:noFill/>
              </a:ln>
              <a:effectLst>
                <a:outerShdw blurRad="50800" dist="88900" dir="2700000" algn="tl" rotWithShape="0">
                  <a:prstClr val="black">
                    <a:alpha val="40000"/>
                  </a:prstClr>
                </a:outerShdw>
              </a:effectLst>
              <a:scene3d>
                <a:camera prst="orthographicFront"/>
                <a:lightRig rig="threePt" dir="t"/>
              </a:scene3d>
              <a:sp3d>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2" name="TextBox 11">
              <a:extLst>
                <a:ext uri="{FF2B5EF4-FFF2-40B4-BE49-F238E27FC236}">
                  <a16:creationId xmlns:a16="http://schemas.microsoft.com/office/drawing/2014/main" id="{68ECB337-765F-73AC-983E-04E5104533E9}"/>
                </a:ext>
              </a:extLst>
            </p:cNvPr>
            <p:cNvSpPr txBox="1"/>
            <p:nvPr/>
          </p:nvSpPr>
          <p:spPr>
            <a:xfrm>
              <a:off x="7367754" y="1709626"/>
              <a:ext cx="2121026" cy="2719629"/>
            </a:xfrm>
            <a:prstGeom prst="rect">
              <a:avLst/>
            </a:prstGeom>
            <a:noFill/>
          </p:spPr>
          <p:txBody>
            <a:bodyPr wrap="square" rtlCol="0">
              <a:spAutoFit/>
            </a:bodyPr>
            <a:lstStyle/>
            <a:p>
              <a:r>
                <a:rPr lang="en-IE" sz="2800" dirty="0">
                  <a:ln w="0"/>
                  <a:effectLst>
                    <a:outerShdw blurRad="38100" dist="19050" dir="2700000" algn="tl" rotWithShape="0">
                      <a:schemeClr val="dk1">
                        <a:alpha val="40000"/>
                      </a:schemeClr>
                    </a:outerShdw>
                  </a:effectLst>
                </a:rPr>
                <a:t>1. Once upon a time, a tortoise lived near a lake. </a:t>
              </a:r>
            </a:p>
            <a:p>
              <a:endParaRPr lang="en-IE" sz="2800" dirty="0">
                <a:ln w="0"/>
                <a:effectLst>
                  <a:outerShdw blurRad="38100" dist="19050" dir="2700000" algn="tl" rotWithShape="0">
                    <a:schemeClr val="dk1">
                      <a:alpha val="40000"/>
                    </a:schemeClr>
                  </a:outerShdw>
                </a:effectLst>
              </a:endParaRPr>
            </a:p>
            <a:p>
              <a:r>
                <a:rPr lang="en-IE" sz="2800" dirty="0">
                  <a:ln w="0"/>
                  <a:effectLst>
                    <a:outerShdw blurRad="38100" dist="19050" dir="2700000" algn="tl" rotWithShape="0">
                      <a:schemeClr val="dk1">
                        <a:alpha val="40000"/>
                      </a:schemeClr>
                    </a:outerShdw>
                  </a:effectLst>
                </a:rPr>
                <a:t>2. Its friends were two geese that also lived in the same lake.</a:t>
              </a:r>
              <a:r>
                <a:rPr lang="en-IN" sz="2800" dirty="0">
                  <a:ln w="0"/>
                  <a:effectLst>
                    <a:outerShdw blurRad="38100" dist="19050" dir="2700000" algn="tl" rotWithShape="0">
                      <a:schemeClr val="dk1">
                        <a:alpha val="40000"/>
                      </a:schemeClr>
                    </a:outerShdw>
                  </a:effectLst>
                </a:rPr>
                <a:t>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36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1AFA03D-E7F2-C312-CE14-F880D6D26588}"/>
              </a:ext>
            </a:extLst>
          </p:cNvPr>
          <p:cNvGrpSpPr/>
          <p:nvPr/>
        </p:nvGrpSpPr>
        <p:grpSpPr>
          <a:xfrm>
            <a:off x="2760448" y="195659"/>
            <a:ext cx="6671102" cy="1341362"/>
            <a:chOff x="948994" y="581989"/>
            <a:chExt cx="4716542" cy="1737549"/>
          </a:xfrm>
        </p:grpSpPr>
        <p:sp>
          <p:nvSpPr>
            <p:cNvPr id="5" name="Rectangle 4">
              <a:extLst>
                <a:ext uri="{FF2B5EF4-FFF2-40B4-BE49-F238E27FC236}">
                  <a16:creationId xmlns:a16="http://schemas.microsoft.com/office/drawing/2014/main" id="{DA0B3771-ED6A-BB42-B510-683B3845F36A}"/>
                </a:ext>
              </a:extLst>
            </p:cNvPr>
            <p:cNvSpPr/>
            <p:nvPr/>
          </p:nvSpPr>
          <p:spPr>
            <a:xfrm>
              <a:off x="1166820" y="581989"/>
              <a:ext cx="4498716" cy="1375819"/>
            </a:xfrm>
            <a:prstGeom prst="rect">
              <a:avLst/>
            </a:prstGeom>
            <a:solidFill>
              <a:srgbClr val="8F4A8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a:p>
          </p:txBody>
        </p:sp>
        <p:sp>
          <p:nvSpPr>
            <p:cNvPr id="6" name="TextBox 5">
              <a:extLst>
                <a:ext uri="{FF2B5EF4-FFF2-40B4-BE49-F238E27FC236}">
                  <a16:creationId xmlns:a16="http://schemas.microsoft.com/office/drawing/2014/main" id="{7906DA4B-96D8-6062-8D71-ED6B66289969}"/>
                </a:ext>
              </a:extLst>
            </p:cNvPr>
            <p:cNvSpPr txBox="1"/>
            <p:nvPr/>
          </p:nvSpPr>
          <p:spPr>
            <a:xfrm>
              <a:off x="948994" y="769755"/>
              <a:ext cx="4498716" cy="1549783"/>
            </a:xfrm>
            <a:prstGeom prst="rect">
              <a:avLst/>
            </a:prstGeom>
            <a:solidFill>
              <a:schemeClr val="bg1"/>
            </a:solidFill>
            <a:ln>
              <a:noFill/>
            </a:ln>
            <a:effectLst>
              <a:innerShdw blurRad="63500" dist="50800" dir="16200000">
                <a:prstClr val="black">
                  <a:alpha val="50000"/>
                </a:prstClr>
              </a:innerShdw>
            </a:effectLst>
          </p:spPr>
          <p:txBody>
            <a:bodyPr wrap="square">
              <a:spAutoFit/>
            </a:bodyPr>
            <a:lstStyle/>
            <a:p>
              <a:pPr lvl="0">
                <a:lnSpc>
                  <a:spcPct val="115000"/>
                </a:lnSpc>
              </a:pPr>
              <a:r>
                <a:rPr lang="en-GB" sz="2800" dirty="0">
                  <a:effectLst/>
                  <a:latin typeface="Calibri" panose="020F0502020204030204" pitchFamily="34" charset="0"/>
                  <a:ea typeface="Calibri" panose="020F0502020204030204" pitchFamily="34" charset="0"/>
                </a:rPr>
                <a:t>                  </a:t>
              </a:r>
            </a:p>
            <a:p>
              <a:pPr lvl="0">
                <a:lnSpc>
                  <a:spcPct val="115000"/>
                </a:lnSpc>
              </a:pPr>
              <a:endParaRPr lang="en-GB" sz="2800" u="none" strike="noStrike" dirty="0">
                <a:latin typeface="Calibri" panose="020F0502020204030204" pitchFamily="34" charset="0"/>
                <a:ea typeface="Arial" panose="020B0604020202020204" pitchFamily="34" charset="0"/>
              </a:endParaRPr>
            </a:p>
            <a:p>
              <a:pPr marL="514350" lvl="0" indent="-514350">
                <a:lnSpc>
                  <a:spcPct val="115000"/>
                </a:lnSpc>
                <a:buFont typeface="+mj-lt"/>
                <a:buAutoNum type="arabicPeriod" startAt="4"/>
              </a:pPr>
              <a:endParaRPr lang="en-GB" sz="2800" dirty="0">
                <a:effectLst/>
                <a:latin typeface="Calibri" panose="020F0502020204030204" pitchFamily="34" charset="0"/>
                <a:ea typeface="Arial" panose="020B0604020202020204" pitchFamily="34" charset="0"/>
              </a:endParaRPr>
            </a:p>
          </p:txBody>
        </p:sp>
      </p:grpSp>
      <p:sp>
        <p:nvSpPr>
          <p:cNvPr id="2" name="Title 1"/>
          <p:cNvSpPr>
            <a:spLocks noGrp="1"/>
          </p:cNvSpPr>
          <p:nvPr>
            <p:ph type="title"/>
          </p:nvPr>
        </p:nvSpPr>
        <p:spPr>
          <a:xfrm>
            <a:off x="3343733" y="532333"/>
            <a:ext cx="5504532" cy="654032"/>
          </a:xfrm>
        </p:spPr>
        <p:txBody>
          <a:bodyPr/>
          <a:lstStyle/>
          <a:p>
            <a:r>
              <a:rPr lang="en-IN" dirty="0"/>
              <a:t>Lake Drying</a:t>
            </a:r>
          </a:p>
        </p:txBody>
      </p:sp>
      <p:sp>
        <p:nvSpPr>
          <p:cNvPr id="10" name="TextBox 9">
            <a:extLst>
              <a:ext uri="{FF2B5EF4-FFF2-40B4-BE49-F238E27FC236}">
                <a16:creationId xmlns:a16="http://schemas.microsoft.com/office/drawing/2014/main" id="{FE617BA2-E489-299C-73C8-2B3A883AB817}"/>
              </a:ext>
            </a:extLst>
          </p:cNvPr>
          <p:cNvSpPr txBox="1"/>
          <p:nvPr/>
        </p:nvSpPr>
        <p:spPr>
          <a:xfrm flipH="1">
            <a:off x="695400" y="2060848"/>
            <a:ext cx="4931694" cy="3539430"/>
          </a:xfrm>
          <a:prstGeom prst="rect">
            <a:avLst/>
          </a:prstGeom>
          <a:solidFill>
            <a:schemeClr val="accent4">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n-IE" sz="2800" dirty="0"/>
              <a:t>3. One summer, the lake began to dry up, and there was little water for the animals. </a:t>
            </a:r>
          </a:p>
          <a:p>
            <a:endParaRPr lang="en-IE" sz="2800" dirty="0"/>
          </a:p>
          <a:p>
            <a:r>
              <a:rPr lang="en-IE" sz="2800" dirty="0"/>
              <a:t>4. The geese told the tortoise that there was another lake in another forest, where they should go to survive. </a:t>
            </a:r>
            <a:endParaRPr lang="en-IN" sz="2800" dirty="0"/>
          </a:p>
        </p:txBody>
      </p:sp>
      <p:sp>
        <p:nvSpPr>
          <p:cNvPr id="13" name="Rectangle: Rounded Corners 29">
            <a:extLst>
              <a:ext uri="{FF2B5EF4-FFF2-40B4-BE49-F238E27FC236}">
                <a16:creationId xmlns:a16="http://schemas.microsoft.com/office/drawing/2014/main" id="{00282A80-405E-FBBC-5DD8-6DADDB88B98D}"/>
              </a:ext>
            </a:extLst>
          </p:cNvPr>
          <p:cNvSpPr/>
          <p:nvPr/>
        </p:nvSpPr>
        <p:spPr>
          <a:xfrm>
            <a:off x="5941952" y="1845546"/>
            <a:ext cx="4982547" cy="4175742"/>
          </a:xfrm>
          <a:prstGeom prst="roundRect">
            <a:avLst/>
          </a:prstGeom>
          <a:gradFill flip="none" rotWithShape="1">
            <a:gsLst>
              <a:gs pos="0">
                <a:srgbClr val="6B2DB1">
                  <a:tint val="66000"/>
                  <a:satMod val="160000"/>
                </a:srgbClr>
              </a:gs>
              <a:gs pos="50000">
                <a:srgbClr val="6B2DB1">
                  <a:tint val="44500"/>
                  <a:satMod val="160000"/>
                </a:srgbClr>
              </a:gs>
              <a:gs pos="100000">
                <a:srgbClr val="6B2DB1">
                  <a:tint val="23500"/>
                  <a:satMod val="160000"/>
                </a:srgbClr>
              </a:gs>
            </a:gsLst>
            <a:lin ang="81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 name="Picture 7" descr="A picture containing toy, doll, vector graphics&#10;&#10;Description automatically generated">
            <a:extLst>
              <a:ext uri="{FF2B5EF4-FFF2-40B4-BE49-F238E27FC236}">
                <a16:creationId xmlns:a16="http://schemas.microsoft.com/office/drawing/2014/main" id="{73646683-264E-7E0A-8149-209BB81D31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6642" y="2816764"/>
            <a:ext cx="4310193" cy="2160240"/>
          </a:xfrm>
          <a:prstGeom prst="rect">
            <a:avLst/>
          </a:prstGeom>
        </p:spPr>
      </p:pic>
    </p:spTree>
    <p:extLst>
      <p:ext uri="{BB962C8B-B14F-4D97-AF65-F5344CB8AC3E}">
        <p14:creationId xmlns:p14="http://schemas.microsoft.com/office/powerpoint/2010/main" val="266527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checkerboard(across)">
                                      <p:cBhvr>
                                        <p:cTn id="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021F691E-56EE-CCA5-5285-938E4FB53183}"/>
              </a:ext>
            </a:extLst>
          </p:cNvPr>
          <p:cNvSpPr/>
          <p:nvPr/>
        </p:nvSpPr>
        <p:spPr>
          <a:xfrm>
            <a:off x="47328" y="1544687"/>
            <a:ext cx="6270339" cy="4404594"/>
          </a:xfrm>
          <a:prstGeom prst="ellipse">
            <a:avLst/>
          </a:prstGeom>
          <a:solidFill>
            <a:srgbClr val="E4E4E4"/>
          </a:solidFill>
          <a:ln w="38100"/>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4" name="Group 3">
            <a:extLst>
              <a:ext uri="{FF2B5EF4-FFF2-40B4-BE49-F238E27FC236}">
                <a16:creationId xmlns:a16="http://schemas.microsoft.com/office/drawing/2014/main" id="{11AFA03D-E7F2-C312-CE14-F880D6D26588}"/>
              </a:ext>
            </a:extLst>
          </p:cNvPr>
          <p:cNvGrpSpPr/>
          <p:nvPr/>
        </p:nvGrpSpPr>
        <p:grpSpPr>
          <a:xfrm>
            <a:off x="2760448" y="116632"/>
            <a:ext cx="6671102" cy="1108564"/>
            <a:chOff x="948994" y="581989"/>
            <a:chExt cx="4716542" cy="1737549"/>
          </a:xfrm>
        </p:grpSpPr>
        <p:sp>
          <p:nvSpPr>
            <p:cNvPr id="5" name="Rectangle 4">
              <a:extLst>
                <a:ext uri="{FF2B5EF4-FFF2-40B4-BE49-F238E27FC236}">
                  <a16:creationId xmlns:a16="http://schemas.microsoft.com/office/drawing/2014/main" id="{DA0B3771-ED6A-BB42-B510-683B3845F36A}"/>
                </a:ext>
              </a:extLst>
            </p:cNvPr>
            <p:cNvSpPr/>
            <p:nvPr/>
          </p:nvSpPr>
          <p:spPr>
            <a:xfrm>
              <a:off x="1166820" y="581989"/>
              <a:ext cx="4498716" cy="1375819"/>
            </a:xfrm>
            <a:prstGeom prst="rect">
              <a:avLst/>
            </a:prstGeom>
            <a:solidFill>
              <a:srgbClr val="8F4A8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a:p>
          </p:txBody>
        </p:sp>
        <p:sp>
          <p:nvSpPr>
            <p:cNvPr id="6" name="TextBox 5">
              <a:extLst>
                <a:ext uri="{FF2B5EF4-FFF2-40B4-BE49-F238E27FC236}">
                  <a16:creationId xmlns:a16="http://schemas.microsoft.com/office/drawing/2014/main" id="{7906DA4B-96D8-6062-8D71-ED6B66289969}"/>
                </a:ext>
              </a:extLst>
            </p:cNvPr>
            <p:cNvSpPr txBox="1"/>
            <p:nvPr/>
          </p:nvSpPr>
          <p:spPr>
            <a:xfrm>
              <a:off x="948994" y="769755"/>
              <a:ext cx="4498716" cy="1549783"/>
            </a:xfrm>
            <a:prstGeom prst="rect">
              <a:avLst/>
            </a:prstGeom>
            <a:solidFill>
              <a:schemeClr val="bg1"/>
            </a:solidFill>
            <a:ln>
              <a:noFill/>
            </a:ln>
            <a:effectLst>
              <a:innerShdw blurRad="63500" dist="50800" dir="16200000">
                <a:prstClr val="black">
                  <a:alpha val="50000"/>
                </a:prstClr>
              </a:innerShdw>
            </a:effectLst>
          </p:spPr>
          <p:txBody>
            <a:bodyPr wrap="square">
              <a:spAutoFit/>
            </a:bodyPr>
            <a:lstStyle/>
            <a:p>
              <a:pPr lvl="0">
                <a:lnSpc>
                  <a:spcPct val="115000"/>
                </a:lnSpc>
              </a:pPr>
              <a:r>
                <a:rPr lang="en-GB" sz="2800" dirty="0">
                  <a:effectLst/>
                  <a:latin typeface="Calibri" panose="020F0502020204030204" pitchFamily="34" charset="0"/>
                  <a:ea typeface="Calibri" panose="020F0502020204030204" pitchFamily="34" charset="0"/>
                </a:rPr>
                <a:t>                  </a:t>
              </a:r>
            </a:p>
            <a:p>
              <a:pPr lvl="0">
                <a:lnSpc>
                  <a:spcPct val="115000"/>
                </a:lnSpc>
              </a:pPr>
              <a:endParaRPr lang="en-GB" sz="2800" u="none" strike="noStrike" dirty="0">
                <a:latin typeface="Calibri" panose="020F0502020204030204" pitchFamily="34" charset="0"/>
                <a:ea typeface="Arial" panose="020B0604020202020204" pitchFamily="34" charset="0"/>
              </a:endParaRPr>
            </a:p>
            <a:p>
              <a:pPr marL="514350" lvl="0" indent="-514350">
                <a:lnSpc>
                  <a:spcPct val="115000"/>
                </a:lnSpc>
                <a:buFont typeface="+mj-lt"/>
                <a:buAutoNum type="arabicPeriod" startAt="4"/>
              </a:pPr>
              <a:endParaRPr lang="en-GB" sz="2800" dirty="0">
                <a:effectLst/>
                <a:latin typeface="Calibri" panose="020F0502020204030204" pitchFamily="34" charset="0"/>
                <a:ea typeface="Arial" panose="020B0604020202020204" pitchFamily="34" charset="0"/>
              </a:endParaRPr>
            </a:p>
          </p:txBody>
        </p:sp>
      </p:grpSp>
      <p:sp>
        <p:nvSpPr>
          <p:cNvPr id="2" name="Title 1"/>
          <p:cNvSpPr>
            <a:spLocks noGrp="1"/>
          </p:cNvSpPr>
          <p:nvPr>
            <p:ph type="title"/>
          </p:nvPr>
        </p:nvSpPr>
        <p:spPr>
          <a:xfrm>
            <a:off x="3343733" y="404664"/>
            <a:ext cx="5504532" cy="654032"/>
          </a:xfrm>
        </p:spPr>
        <p:txBody>
          <a:bodyPr/>
          <a:lstStyle/>
          <a:p>
            <a:r>
              <a:rPr lang="en-IN" dirty="0"/>
              <a:t>Plan</a:t>
            </a:r>
          </a:p>
        </p:txBody>
      </p:sp>
      <p:sp>
        <p:nvSpPr>
          <p:cNvPr id="3" name="Text Placeholder 2"/>
          <p:cNvSpPr>
            <a:spLocks noGrp="1"/>
          </p:cNvSpPr>
          <p:nvPr>
            <p:ph type="body" sz="quarter" idx="10"/>
          </p:nvPr>
        </p:nvSpPr>
        <p:spPr>
          <a:xfrm>
            <a:off x="408817" y="2451884"/>
            <a:ext cx="5503758" cy="2783939"/>
          </a:xfrm>
        </p:spPr>
        <p:txBody>
          <a:bodyPr/>
          <a:lstStyle/>
          <a:p>
            <a:pPr marL="0" indent="0" algn="ctr">
              <a:buNone/>
            </a:pPr>
            <a:r>
              <a:rPr lang="en-IE" dirty="0"/>
              <a:t>5. They came up with a plan to take the tortoise along with them. </a:t>
            </a:r>
          </a:p>
          <a:p>
            <a:pPr marL="0" indent="0" algn="ctr">
              <a:spcBef>
                <a:spcPts val="0"/>
              </a:spcBef>
              <a:buNone/>
            </a:pPr>
            <a:endParaRPr lang="en-IE" dirty="0"/>
          </a:p>
          <a:p>
            <a:pPr marL="0" indent="0" algn="ctr">
              <a:buNone/>
            </a:pPr>
            <a:r>
              <a:rPr lang="en-IE" dirty="0"/>
              <a:t>6. They made the tortoise bite the centre of a stick and told it not to open its mouth, no matter what.</a:t>
            </a:r>
            <a:endParaRPr lang="en-IN" dirty="0"/>
          </a:p>
        </p:txBody>
      </p:sp>
      <p:pic>
        <p:nvPicPr>
          <p:cNvPr id="8" name="Picture 7" descr="A picture containing shape&#10;&#10;Description automatically generated">
            <a:extLst>
              <a:ext uri="{FF2B5EF4-FFF2-40B4-BE49-F238E27FC236}">
                <a16:creationId xmlns:a16="http://schemas.microsoft.com/office/drawing/2014/main" id="{5AC2F505-E9A1-C286-74BD-4601A4D331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4162" y="2276872"/>
            <a:ext cx="5733530" cy="2880320"/>
          </a:xfrm>
          <a:prstGeom prst="rect">
            <a:avLst/>
          </a:prstGeom>
        </p:spPr>
      </p:pic>
    </p:spTree>
    <p:extLst>
      <p:ext uri="{BB962C8B-B14F-4D97-AF65-F5344CB8AC3E}">
        <p14:creationId xmlns:p14="http://schemas.microsoft.com/office/powerpoint/2010/main" val="335359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1AFA03D-E7F2-C312-CE14-F880D6D26588}"/>
              </a:ext>
            </a:extLst>
          </p:cNvPr>
          <p:cNvGrpSpPr/>
          <p:nvPr/>
        </p:nvGrpSpPr>
        <p:grpSpPr>
          <a:xfrm>
            <a:off x="2760448" y="195659"/>
            <a:ext cx="6671102" cy="1341362"/>
            <a:chOff x="948994" y="581989"/>
            <a:chExt cx="4716542" cy="1737549"/>
          </a:xfrm>
        </p:grpSpPr>
        <p:sp>
          <p:nvSpPr>
            <p:cNvPr id="5" name="Rectangle 4">
              <a:extLst>
                <a:ext uri="{FF2B5EF4-FFF2-40B4-BE49-F238E27FC236}">
                  <a16:creationId xmlns:a16="http://schemas.microsoft.com/office/drawing/2014/main" id="{DA0B3771-ED6A-BB42-B510-683B3845F36A}"/>
                </a:ext>
              </a:extLst>
            </p:cNvPr>
            <p:cNvSpPr/>
            <p:nvPr/>
          </p:nvSpPr>
          <p:spPr>
            <a:xfrm>
              <a:off x="1166820" y="581989"/>
              <a:ext cx="4498716" cy="1375819"/>
            </a:xfrm>
            <a:prstGeom prst="rect">
              <a:avLst/>
            </a:prstGeom>
            <a:solidFill>
              <a:srgbClr val="8F4A8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a:p>
          </p:txBody>
        </p:sp>
        <p:sp>
          <p:nvSpPr>
            <p:cNvPr id="6" name="TextBox 5">
              <a:extLst>
                <a:ext uri="{FF2B5EF4-FFF2-40B4-BE49-F238E27FC236}">
                  <a16:creationId xmlns:a16="http://schemas.microsoft.com/office/drawing/2014/main" id="{7906DA4B-96D8-6062-8D71-ED6B66289969}"/>
                </a:ext>
              </a:extLst>
            </p:cNvPr>
            <p:cNvSpPr txBox="1"/>
            <p:nvPr/>
          </p:nvSpPr>
          <p:spPr>
            <a:xfrm>
              <a:off x="948994" y="769755"/>
              <a:ext cx="4498716" cy="1549783"/>
            </a:xfrm>
            <a:prstGeom prst="rect">
              <a:avLst/>
            </a:prstGeom>
            <a:solidFill>
              <a:schemeClr val="bg1"/>
            </a:solidFill>
            <a:ln>
              <a:noFill/>
            </a:ln>
            <a:effectLst>
              <a:innerShdw blurRad="63500" dist="50800" dir="16200000">
                <a:prstClr val="black">
                  <a:alpha val="50000"/>
                </a:prstClr>
              </a:innerShdw>
            </a:effectLst>
          </p:spPr>
          <p:txBody>
            <a:bodyPr wrap="square">
              <a:spAutoFit/>
            </a:bodyPr>
            <a:lstStyle/>
            <a:p>
              <a:pPr lvl="0">
                <a:lnSpc>
                  <a:spcPct val="115000"/>
                </a:lnSpc>
              </a:pPr>
              <a:r>
                <a:rPr lang="en-GB" sz="2800" dirty="0">
                  <a:effectLst/>
                  <a:latin typeface="Calibri" panose="020F0502020204030204" pitchFamily="34" charset="0"/>
                  <a:ea typeface="Calibri" panose="020F0502020204030204" pitchFamily="34" charset="0"/>
                </a:rPr>
                <a:t>                  </a:t>
              </a:r>
            </a:p>
            <a:p>
              <a:pPr lvl="0">
                <a:lnSpc>
                  <a:spcPct val="115000"/>
                </a:lnSpc>
              </a:pPr>
              <a:endParaRPr lang="en-GB" sz="2800" u="none" strike="noStrike" dirty="0">
                <a:latin typeface="Calibri" panose="020F0502020204030204" pitchFamily="34" charset="0"/>
                <a:ea typeface="Arial" panose="020B0604020202020204" pitchFamily="34" charset="0"/>
              </a:endParaRPr>
            </a:p>
            <a:p>
              <a:pPr marL="514350" lvl="0" indent="-514350">
                <a:lnSpc>
                  <a:spcPct val="115000"/>
                </a:lnSpc>
                <a:buFont typeface="+mj-lt"/>
                <a:buAutoNum type="arabicPeriod" startAt="4"/>
              </a:pPr>
              <a:endParaRPr lang="en-GB" sz="2800" dirty="0">
                <a:effectLst/>
                <a:latin typeface="Calibri" panose="020F0502020204030204" pitchFamily="34" charset="0"/>
                <a:ea typeface="Arial" panose="020B0604020202020204" pitchFamily="34" charset="0"/>
              </a:endParaRPr>
            </a:p>
          </p:txBody>
        </p:sp>
      </p:grpSp>
      <p:sp>
        <p:nvSpPr>
          <p:cNvPr id="2" name="Title 1"/>
          <p:cNvSpPr>
            <a:spLocks noGrp="1"/>
          </p:cNvSpPr>
          <p:nvPr>
            <p:ph type="title"/>
          </p:nvPr>
        </p:nvSpPr>
        <p:spPr>
          <a:xfrm>
            <a:off x="3343733" y="532333"/>
            <a:ext cx="5504532" cy="654032"/>
          </a:xfrm>
        </p:spPr>
        <p:txBody>
          <a:bodyPr/>
          <a:lstStyle/>
          <a:p>
            <a:r>
              <a:rPr lang="en-IN"/>
              <a:t>The Journey</a:t>
            </a:r>
            <a:endParaRPr lang="en-IN" dirty="0"/>
          </a:p>
        </p:txBody>
      </p:sp>
      <p:sp>
        <p:nvSpPr>
          <p:cNvPr id="3" name="Text Placeholder 2"/>
          <p:cNvSpPr>
            <a:spLocks noGrp="1"/>
          </p:cNvSpPr>
          <p:nvPr>
            <p:ph type="body" sz="quarter" idx="10"/>
          </p:nvPr>
        </p:nvSpPr>
        <p:spPr>
          <a:xfrm>
            <a:off x="804552" y="1887675"/>
            <a:ext cx="10279309" cy="2020937"/>
          </a:xfrm>
          <a:solidFill>
            <a:schemeClr val="accent2">
              <a:lumMod val="20000"/>
              <a:lumOff val="80000"/>
            </a:schemeClr>
          </a:solidFill>
          <a:ln w="76200">
            <a:solidFill>
              <a:schemeClr val="tx1"/>
            </a:solidFill>
          </a:ln>
        </p:spPr>
        <p:style>
          <a:lnRef idx="3">
            <a:schemeClr val="lt1"/>
          </a:lnRef>
          <a:fillRef idx="1">
            <a:schemeClr val="accent2"/>
          </a:fillRef>
          <a:effectRef idx="1">
            <a:schemeClr val="accent2"/>
          </a:effectRef>
          <a:fontRef idx="minor">
            <a:schemeClr val="lt1"/>
          </a:fontRef>
        </p:style>
        <p:txBody>
          <a:bodyPr/>
          <a:lstStyle/>
          <a:p>
            <a:pPr marL="0" indent="0">
              <a:buNone/>
            </a:pPr>
            <a:r>
              <a:rPr lang="en-IE" dirty="0">
                <a:solidFill>
                  <a:schemeClr val="accent4">
                    <a:lumMod val="50000"/>
                  </a:schemeClr>
                </a:solidFill>
              </a:rPr>
              <a:t>7. The geese then held each end of the stick and flew with the tortoise in between. </a:t>
            </a:r>
          </a:p>
          <a:p>
            <a:pPr marL="0" indent="0">
              <a:buNone/>
            </a:pPr>
            <a:r>
              <a:rPr lang="en-IE" dirty="0">
                <a:solidFill>
                  <a:schemeClr val="accent4">
                    <a:lumMod val="50000"/>
                  </a:schemeClr>
                </a:solidFill>
              </a:rPr>
              <a:t>8. People in the villages  saw a tortoise flying and were awestruck. </a:t>
            </a:r>
          </a:p>
          <a:p>
            <a:pPr marL="0" indent="0">
              <a:buNone/>
            </a:pPr>
            <a:r>
              <a:rPr lang="en-IE" dirty="0">
                <a:solidFill>
                  <a:schemeClr val="accent4">
                    <a:lumMod val="50000"/>
                  </a:schemeClr>
                </a:solidFill>
              </a:rPr>
              <a:t>9. In spite of warnings from the geese, the tortoise</a:t>
            </a:r>
            <a:r>
              <a:rPr lang="en-IN" dirty="0">
                <a:solidFill>
                  <a:schemeClr val="accent4">
                    <a:lumMod val="50000"/>
                  </a:schemeClr>
                </a:solidFill>
              </a:rPr>
              <a:t> _______</a:t>
            </a:r>
          </a:p>
        </p:txBody>
      </p:sp>
      <p:pic>
        <p:nvPicPr>
          <p:cNvPr id="8" name="Picture 7" descr="A picture containing diagram&#10;&#10;Description automatically generated">
            <a:extLst>
              <a:ext uri="{FF2B5EF4-FFF2-40B4-BE49-F238E27FC236}">
                <a16:creationId xmlns:a16="http://schemas.microsoft.com/office/drawing/2014/main" id="{BC263374-FC81-CA88-00D4-8F19CD1CA0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4305" y="4187864"/>
            <a:ext cx="4327919" cy="2329524"/>
          </a:xfrm>
          <a:prstGeom prst="rect">
            <a:avLst/>
          </a:prstGeom>
        </p:spPr>
      </p:pic>
      <p:pic>
        <p:nvPicPr>
          <p:cNvPr id="10" name="Picture 9" descr="A screenshot of a video game&#10;&#10;Description automatically generated">
            <a:extLst>
              <a:ext uri="{FF2B5EF4-FFF2-40B4-BE49-F238E27FC236}">
                <a16:creationId xmlns:a16="http://schemas.microsoft.com/office/drawing/2014/main" id="{C3D89E33-7D6A-3271-1ED3-A07F0ABB31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903" y="4187863"/>
            <a:ext cx="4311278" cy="2329525"/>
          </a:xfrm>
          <a:prstGeom prst="rect">
            <a:avLst/>
          </a:prstGeom>
        </p:spPr>
      </p:pic>
    </p:spTree>
    <p:extLst>
      <p:ext uri="{BB962C8B-B14F-4D97-AF65-F5344CB8AC3E}">
        <p14:creationId xmlns:p14="http://schemas.microsoft.com/office/powerpoint/2010/main" val="335596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7FD3AE87-6314-4455-95CA-DC26B00CAF9A}"/>
              </a:ext>
            </a:extLst>
          </p:cNvPr>
          <p:cNvGraphicFramePr>
            <a:graphicFrameLocks noGrp="1"/>
          </p:cNvGraphicFramePr>
          <p:nvPr>
            <p:extLst>
              <p:ext uri="{D42A27DB-BD31-4B8C-83A1-F6EECF244321}">
                <p14:modId xmlns:p14="http://schemas.microsoft.com/office/powerpoint/2010/main" val="3295711104"/>
              </p:ext>
            </p:extLst>
          </p:nvPr>
        </p:nvGraphicFramePr>
        <p:xfrm>
          <a:off x="1127448" y="700345"/>
          <a:ext cx="9937104" cy="4792290"/>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r>
                        <a:rPr lang="en-IN" sz="900" dirty="0"/>
                        <a:t>1</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&lt;opens mouth&gt; </a:t>
                      </a:r>
                      <a:r>
                        <a:rPr lang="en-IN" sz="900" dirty="0">
                          <a:hlinkClick r:id="rId3"/>
                        </a:rPr>
                        <a:t>https://youtu.be/VG5zvDuLVCs?t=210</a:t>
                      </a:r>
                      <a:r>
                        <a:rPr lang="en-IN" sz="900" dirty="0"/>
                        <a:t> &lt; Anaika Educators&gt;</a:t>
                      </a:r>
                    </a:p>
                    <a:p>
                      <a:endParaRPr lang="en-IN" sz="900" dirty="0"/>
                    </a:p>
                  </a:txBody>
                  <a:tcPr/>
                </a:tc>
                <a:extLst>
                  <a:ext uri="{0D108BD9-81ED-4DB2-BD59-A6C34878D82A}">
                    <a16:rowId xmlns:a16="http://schemas.microsoft.com/office/drawing/2014/main" val="10001"/>
                  </a:ext>
                </a:extLst>
              </a:tr>
              <a:tr h="389313">
                <a:tc>
                  <a:txBody>
                    <a:bodyPr/>
                    <a:lstStyle/>
                    <a:p>
                      <a:r>
                        <a:rPr lang="en-IN" sz="900" dirty="0"/>
                        <a:t>2</a:t>
                      </a:r>
                    </a:p>
                  </a:txBody>
                  <a:tcPr/>
                </a:tc>
                <a:tc>
                  <a:txBody>
                    <a:bodyPr/>
                    <a:lstStyle/>
                    <a:p>
                      <a:endParaRPr lang="en-IN" sz="900" dirty="0"/>
                    </a:p>
                  </a:txBody>
                  <a:tcPr/>
                </a:tc>
                <a:tc>
                  <a:txBody>
                    <a:bodyPr/>
                    <a:lstStyle/>
                    <a:p>
                      <a:r>
                        <a:rPr lang="en-IN" sz="900" dirty="0"/>
                        <a:t>Tortoise talking - </a:t>
                      </a:r>
                      <a:r>
                        <a:rPr lang="en-IN" sz="900" dirty="0">
                          <a:hlinkClick r:id="rId4"/>
                        </a:rPr>
                        <a:t>https://youtu.be/VG5zvDuLVCs?t=19</a:t>
                      </a:r>
                      <a:r>
                        <a:rPr lang="en-IN" sz="900" dirty="0"/>
                        <a:t>  &lt; Anaika Educators&gt;</a:t>
                      </a:r>
                    </a:p>
                  </a:txBody>
                  <a:tcPr/>
                </a:tc>
                <a:extLst>
                  <a:ext uri="{0D108BD9-81ED-4DB2-BD59-A6C34878D82A}">
                    <a16:rowId xmlns:a16="http://schemas.microsoft.com/office/drawing/2014/main" val="10002"/>
                  </a:ext>
                </a:extLst>
              </a:tr>
              <a:tr h="389313">
                <a:tc>
                  <a:txBody>
                    <a:bodyPr/>
                    <a:lstStyle/>
                    <a:p>
                      <a:r>
                        <a:rPr lang="en-IN" sz="900" dirty="0"/>
                        <a:t>3</a:t>
                      </a:r>
                    </a:p>
                  </a:txBody>
                  <a:tcPr/>
                </a:tc>
                <a:tc>
                  <a:txBody>
                    <a:bodyPr/>
                    <a:lstStyle/>
                    <a:p>
                      <a:endParaRPr lang="en-IN" sz="900" dirty="0"/>
                    </a:p>
                  </a:txBody>
                  <a:tcPr/>
                </a:tc>
                <a:tc>
                  <a:txBody>
                    <a:bodyPr/>
                    <a:lstStyle/>
                    <a:p>
                      <a:r>
                        <a:rPr lang="en-IN" sz="900" b="0" i="0" u="none" strike="noStrike" kern="1200" dirty="0">
                          <a:solidFill>
                            <a:schemeClr val="tx1"/>
                          </a:solidFill>
                          <a:latin typeface="+mn-lt"/>
                          <a:ea typeface="+mn-ea"/>
                          <a:cs typeface="+mn-cs"/>
                        </a:rPr>
                        <a:t>&lt;no water&gt; &lt; https://</a:t>
                      </a:r>
                      <a:r>
                        <a:rPr lang="en-IN" sz="900" b="0" i="0" u="none" strike="noStrike" kern="1200" dirty="0" err="1">
                          <a:solidFill>
                            <a:schemeClr val="tx1"/>
                          </a:solidFill>
                          <a:latin typeface="+mn-lt"/>
                          <a:ea typeface="+mn-ea"/>
                          <a:cs typeface="+mn-cs"/>
                        </a:rPr>
                        <a:t>youtu.be</a:t>
                      </a:r>
                      <a:r>
                        <a:rPr lang="en-IN" sz="900" b="0" i="0" u="none" strike="noStrike" kern="1200" dirty="0">
                          <a:solidFill>
                            <a:schemeClr val="tx1"/>
                          </a:solidFill>
                          <a:latin typeface="+mn-lt"/>
                          <a:ea typeface="+mn-ea"/>
                          <a:cs typeface="+mn-cs"/>
                        </a:rPr>
                        <a:t>/VG5zvDuLVCs?t=51&gt; Anaika Educators</a:t>
                      </a:r>
                      <a:endParaRPr lang="en-IN" sz="900" dirty="0"/>
                    </a:p>
                  </a:txBody>
                  <a:tcPr/>
                </a:tc>
                <a:extLst>
                  <a:ext uri="{0D108BD9-81ED-4DB2-BD59-A6C34878D82A}">
                    <a16:rowId xmlns:a16="http://schemas.microsoft.com/office/drawing/2014/main" val="2274947109"/>
                  </a:ext>
                </a:extLst>
              </a:tr>
              <a:tr h="389313">
                <a:tc>
                  <a:txBody>
                    <a:bodyPr/>
                    <a:lstStyle/>
                    <a:p>
                      <a:r>
                        <a:rPr lang="en-IN" sz="900" dirty="0"/>
                        <a:t>4</a:t>
                      </a:r>
                    </a:p>
                  </a:txBody>
                  <a:tcPr/>
                </a:tc>
                <a:tc>
                  <a:txBody>
                    <a:bodyPr/>
                    <a:lstStyle/>
                    <a:p>
                      <a:endParaRPr lang="en-IN" sz="900" dirty="0"/>
                    </a:p>
                  </a:txBody>
                  <a:tcPr/>
                </a:tc>
                <a:tc>
                  <a:txBody>
                    <a:bodyPr/>
                    <a:lstStyle/>
                    <a:p>
                      <a:r>
                        <a:rPr lang="en-IN" sz="900" dirty="0"/>
                        <a:t>&lt;tortoise with stick&gt; </a:t>
                      </a:r>
                      <a:r>
                        <a:rPr lang="en-IN" sz="900" dirty="0">
                          <a:hlinkClick r:id="rId5"/>
                        </a:rPr>
                        <a:t>https://youtu.be/VG5zvDuLVCs?t=160</a:t>
                      </a:r>
                      <a:r>
                        <a:rPr lang="en-IN" sz="900" dirty="0"/>
                        <a:t> &lt; Anaika Educators&gt;</a:t>
                      </a:r>
                    </a:p>
                  </a:txBody>
                  <a:tcPr/>
                </a:tc>
                <a:extLst>
                  <a:ext uri="{0D108BD9-81ED-4DB2-BD59-A6C34878D82A}">
                    <a16:rowId xmlns:a16="http://schemas.microsoft.com/office/drawing/2014/main" val="10003"/>
                  </a:ext>
                </a:extLst>
              </a:tr>
              <a:tr h="389313">
                <a:tc>
                  <a:txBody>
                    <a:bodyPr/>
                    <a:lstStyle/>
                    <a:p>
                      <a:r>
                        <a:rPr lang="en-IN" sz="900" dirty="0"/>
                        <a:t>5</a:t>
                      </a:r>
                    </a:p>
                  </a:txBody>
                  <a:tcPr/>
                </a:tc>
                <a:tc>
                  <a:txBody>
                    <a:bodyPr/>
                    <a:lstStyle/>
                    <a:p>
                      <a:endParaRPr lang="en-IN" sz="900" dirty="0"/>
                    </a:p>
                  </a:txBody>
                  <a:tcPr/>
                </a:tc>
                <a:tc>
                  <a:txBody>
                    <a:bodyPr/>
                    <a:lstStyle/>
                    <a:p>
                      <a:r>
                        <a:rPr lang="en-IN" sz="900" dirty="0"/>
                        <a:t>&lt;Flying and villagers watching&gt; </a:t>
                      </a:r>
                      <a:r>
                        <a:rPr lang="en-IN" sz="900" dirty="0">
                          <a:hlinkClick r:id="rId6"/>
                        </a:rPr>
                        <a:t>https://youtu.be/VG5zvDuLVCs?t=169</a:t>
                      </a:r>
                      <a:r>
                        <a:rPr lang="en-IN" sz="900" dirty="0"/>
                        <a:t> &lt; Anaika Educators&gt;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&lt;flying&gt; </a:t>
                      </a:r>
                      <a:r>
                        <a:rPr lang="en-IN" sz="900" dirty="0">
                          <a:hlinkClick r:id="rId7"/>
                        </a:rPr>
                        <a:t>https://youtu.be/VG5zvDuLVCs?t=200</a:t>
                      </a:r>
                      <a:r>
                        <a:rPr lang="en-IN" sz="900" dirty="0"/>
                        <a:t>  &lt; Anaika Educators&gt;</a:t>
                      </a:r>
                    </a:p>
                    <a:p>
                      <a:endParaRPr lang="en-IN" sz="900" dirty="0"/>
                    </a:p>
                  </a:txBody>
                  <a:tcPr/>
                </a:tc>
                <a:extLst>
                  <a:ext uri="{0D108BD9-81ED-4DB2-BD59-A6C34878D82A}">
                    <a16:rowId xmlns:a16="http://schemas.microsoft.com/office/drawing/2014/main" val="10004"/>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5"/>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6"/>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7"/>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8"/>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9"/>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0"/>
                  </a:ext>
                </a:extLst>
              </a:tr>
            </a:tbl>
          </a:graphicData>
        </a:graphic>
      </p:graphicFrame>
      <p:pic>
        <p:nvPicPr>
          <p:cNvPr id="5" name="Picture 4" descr="A picture containing text&#10;&#10;Description automatically generated">
            <a:extLst>
              <a:ext uri="{FF2B5EF4-FFF2-40B4-BE49-F238E27FC236}">
                <a16:creationId xmlns:a16="http://schemas.microsoft.com/office/drawing/2014/main" id="{39F0000F-6792-DE57-D425-244A1431432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24165" y="2737513"/>
            <a:ext cx="403548" cy="225172"/>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FA8031DF-CDE3-F07F-6AEF-BE3C41FE393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76115" y="1217097"/>
            <a:ext cx="266254" cy="143313"/>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5ECAFD35-ECFD-E647-DF9C-D02E7E6086A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16212" y="2335595"/>
            <a:ext cx="403548" cy="202728"/>
          </a:xfrm>
          <a:prstGeom prst="rect">
            <a:avLst/>
          </a:prstGeom>
        </p:spPr>
      </p:pic>
      <p:pic>
        <p:nvPicPr>
          <p:cNvPr id="11" name="Picture 10" descr="A screenshot of a video game&#10;&#10;Description automatically generated">
            <a:extLst>
              <a:ext uri="{FF2B5EF4-FFF2-40B4-BE49-F238E27FC236}">
                <a16:creationId xmlns:a16="http://schemas.microsoft.com/office/drawing/2014/main" id="{629BC574-7E1E-101A-AE05-301AFD5185B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99387" y="2708920"/>
            <a:ext cx="375191" cy="202728"/>
          </a:xfrm>
          <a:prstGeom prst="rect">
            <a:avLst/>
          </a:prstGeom>
        </p:spPr>
      </p:pic>
      <p:pic>
        <p:nvPicPr>
          <p:cNvPr id="13" name="Picture 12" descr="Diagram&#10;&#10;Description automatically generated">
            <a:extLst>
              <a:ext uri="{FF2B5EF4-FFF2-40B4-BE49-F238E27FC236}">
                <a16:creationId xmlns:a16="http://schemas.microsoft.com/office/drawing/2014/main" id="{C86018BA-085F-924A-BB28-4ADA0517565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63183" y="1591173"/>
            <a:ext cx="282482" cy="143313"/>
          </a:xfrm>
          <a:prstGeom prst="rect">
            <a:avLst/>
          </a:prstGeom>
        </p:spPr>
      </p:pic>
      <p:pic>
        <p:nvPicPr>
          <p:cNvPr id="15" name="Picture 14" descr="A picture containing toy, doll, vector graphics&#10;&#10;Description automatically generated">
            <a:extLst>
              <a:ext uri="{FF2B5EF4-FFF2-40B4-BE49-F238E27FC236}">
                <a16:creationId xmlns:a16="http://schemas.microsoft.com/office/drawing/2014/main" id="{7AA018C8-6FAF-A217-6DA3-925698E1171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02178" y="1933676"/>
            <a:ext cx="404492" cy="202729"/>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141</TotalTime>
  <Words>764</Words>
  <Application>Microsoft Office PowerPoint</Application>
  <PresentationFormat>Widescreen</PresentationFormat>
  <Paragraphs>69</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Wingdings</vt:lpstr>
      <vt:lpstr>DD</vt:lpstr>
      <vt:lpstr>The Tortoise and the Geese</vt:lpstr>
      <vt:lpstr>Tortoise and the Geese</vt:lpstr>
      <vt:lpstr>Lake Drying</vt:lpstr>
      <vt:lpstr>Plan</vt:lpstr>
      <vt:lpstr>The Journey</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40</cp:revision>
  <dcterms:created xsi:type="dcterms:W3CDTF">2020-08-28T09:38:22Z</dcterms:created>
  <dcterms:modified xsi:type="dcterms:W3CDTF">2022-09-22T14:47:07Z</dcterms:modified>
</cp:coreProperties>
</file>