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2"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1089" autoAdjust="0"/>
  </p:normalViewPr>
  <p:slideViewPr>
    <p:cSldViewPr>
      <p:cViewPr varScale="1">
        <p:scale>
          <a:sx n="45" d="100"/>
          <a:sy n="45" d="100"/>
        </p:scale>
        <p:origin x="1404" y="4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BF7C-301E-4BE4-8FCB-4F7D9CA80CDE}" type="datetimeFigureOut">
              <a:rPr lang="en-US" smtClean="0"/>
              <a:pPr/>
              <a:t>9/16/2022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42D79-7DA7-456D-B99E-39FC92F0DEB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&lt;classroom&gt;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/vectors/myanmar-burma-school-classroom-5221135/&gt;</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br>
              <a:rPr lang="en-IN" sz="1200" b="0" i="0" u="none" strike="noStrike" kern="1200" baseline="0" dirty="0">
                <a:solidFill>
                  <a:schemeClr val="tx1"/>
                </a:solidFill>
                <a:latin typeface="+mn-lt"/>
                <a:ea typeface="+mn-ea"/>
                <a:cs typeface="+mn-cs"/>
              </a:rPr>
            </a:br>
            <a:r>
              <a:rPr lang="en-IN" sz="1200" b="0" i="0" u="none" strike="noStrike" kern="1200" baseline="0" dirty="0">
                <a:solidFill>
                  <a:schemeClr val="tx1"/>
                </a:solidFill>
                <a:latin typeface="+mn-lt"/>
                <a:ea typeface="+mn-ea"/>
                <a:cs typeface="+mn-cs"/>
              </a:rPr>
              <a:t>&lt;reflections&gt;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/vectors/mirror-woman-silhouette-looking-4758692/&gt;</a:t>
            </a:r>
          </a:p>
          <a:p>
            <a:pPr rtl="0"/>
            <a:r>
              <a:rPr lang="en-IN" sz="1200" b="0" i="0" u="none" strike="noStrike" kern="1200" baseline="0" dirty="0">
                <a:solidFill>
                  <a:schemeClr val="tx1"/>
                </a:solidFill>
                <a:latin typeface="+mn-lt"/>
                <a:ea typeface="+mn-ea"/>
                <a:cs typeface="+mn-cs"/>
              </a:rPr>
              <a:t>&lt;counting&gt;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/vectors/hand-counting-fingers-one-two-162127/&gt;</a:t>
            </a:r>
          </a:p>
          <a:p>
            <a:pPr rtl="0"/>
            <a:r>
              <a:rPr lang="en-IN" sz="1200" b="0" i="0" u="none" strike="noStrike" kern="1200" baseline="0" dirty="0">
                <a:solidFill>
                  <a:schemeClr val="tx1"/>
                </a:solidFill>
                <a:latin typeface="+mn-lt"/>
                <a:ea typeface="+mn-ea"/>
                <a:cs typeface="+mn-cs"/>
              </a:rPr>
              <a:t>&lt;singer&gt; &lt;https://www.flickr.com/photos/31341155@N07/8318216657 By Ramnath Bhat&gt;</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&lt;English&gt;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/vectors/dictionary-english-textbook-school-5094403/&gt;</a:t>
            </a:r>
          </a:p>
          <a:p>
            <a:pPr rtl="0"/>
            <a:r>
              <a:rPr lang="en-IN" sz="1200" b="0" i="0" u="none" strike="noStrike" kern="1200" baseline="0" dirty="0">
                <a:solidFill>
                  <a:schemeClr val="tx1"/>
                </a:solidFill>
                <a:latin typeface="+mn-lt"/>
                <a:ea typeface="+mn-ea"/>
                <a:cs typeface="+mn-cs"/>
              </a:rPr>
              <a:t>&lt;praying&gt;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/vectors/praying-kneeling-pray-people-man-294149/&gt;</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3</a:t>
            </a:fld>
            <a:endParaRPr lang="en-IN"/>
          </a:p>
        </p:txBody>
      </p:sp>
    </p:spTree>
    <p:extLst>
      <p:ext uri="{BB962C8B-B14F-4D97-AF65-F5344CB8AC3E}">
        <p14:creationId xmlns:p14="http://schemas.microsoft.com/office/powerpoint/2010/main" val="3096058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99867"/>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899"/>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close - up of a flame&#10;&#10;Description automatically generated with medium confidence">
            <a:extLst>
              <a:ext uri="{FF2B5EF4-FFF2-40B4-BE49-F238E27FC236}">
                <a16:creationId xmlns:a16="http://schemas.microsoft.com/office/drawing/2014/main" id="{E3E64C44-6D70-44DB-AF8F-6F24534956D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7317" y="5861904"/>
            <a:ext cx="914422" cy="920559"/>
          </a:xfrm>
          <a:prstGeom prst="rect">
            <a:avLst/>
          </a:prstGeom>
        </p:spPr>
      </p:pic>
      <p:pic>
        <p:nvPicPr>
          <p:cNvPr id="20" name="Picture 19" descr="A picture containing text, clock&#10;&#10;Description automatically generated">
            <a:extLst>
              <a:ext uri="{FF2B5EF4-FFF2-40B4-BE49-F238E27FC236}">
                <a16:creationId xmlns:a16="http://schemas.microsoft.com/office/drawing/2014/main" id="{40564502-EC8A-4904-B3D4-613F15514AB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9057" y="35699"/>
            <a:ext cx="902286" cy="957155"/>
          </a:xfrm>
          <a:prstGeom prst="rect">
            <a:avLst/>
          </a:prstGeom>
        </p:spPr>
      </p:pic>
      <p:pic>
        <p:nvPicPr>
          <p:cNvPr id="22" name="Picture 21" descr="Calendar&#10;&#10;Description automatically generated with low confidence">
            <a:extLst>
              <a:ext uri="{FF2B5EF4-FFF2-40B4-BE49-F238E27FC236}">
                <a16:creationId xmlns:a16="http://schemas.microsoft.com/office/drawing/2014/main" id="{D7D1C3CD-6CB2-4992-B386-29C6267D5DE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7FE6A87-8349-4FBE-AD71-8BEA564B95D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slide </a:t>
            </a:r>
            <a:r>
              <a:rPr lang="en-US" dirty="0"/>
              <a:t>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marL="1371600" indent="0">
              <a:buNone/>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12" name="Picture 11" descr="A close - up of a flame&#10;&#10;Description automatically generated with medium confidence">
            <a:extLst>
              <a:ext uri="{FF2B5EF4-FFF2-40B4-BE49-F238E27FC236}">
                <a16:creationId xmlns:a16="http://schemas.microsoft.com/office/drawing/2014/main" id="{A7552FBC-F380-4664-AA6B-27217D3B57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7317" y="5861904"/>
            <a:ext cx="914422" cy="920559"/>
          </a:xfrm>
          <a:prstGeom prst="rect">
            <a:avLst/>
          </a:prstGeom>
        </p:spPr>
      </p:pic>
      <p:pic>
        <p:nvPicPr>
          <p:cNvPr id="13" name="Picture 12" descr="Calendar&#10;&#10;Description automatically generated with low confidence">
            <a:extLst>
              <a:ext uri="{FF2B5EF4-FFF2-40B4-BE49-F238E27FC236}">
                <a16:creationId xmlns:a16="http://schemas.microsoft.com/office/drawing/2014/main" id="{C4585C04-7C0A-4F88-B3A0-0F58020E2F6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0284" y="30618"/>
            <a:ext cx="313143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A close - up of a flame&#10;&#10;Description automatically generated with medium confidence">
            <a:extLst>
              <a:ext uri="{FF2B5EF4-FFF2-40B4-BE49-F238E27FC236}">
                <a16:creationId xmlns:a16="http://schemas.microsoft.com/office/drawing/2014/main" id="{8B5B0D0E-05EF-4162-9772-B8EB755757E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88521" y="5937441"/>
            <a:ext cx="914422" cy="920559"/>
          </a:xfrm>
          <a:prstGeom prst="rect">
            <a:avLst/>
          </a:prstGeom>
        </p:spPr>
      </p:pic>
      <p:pic>
        <p:nvPicPr>
          <p:cNvPr id="8" name="Picture 7" descr="Calendar&#10;&#10;Description automatically generated with low confidence">
            <a:extLst>
              <a:ext uri="{FF2B5EF4-FFF2-40B4-BE49-F238E27FC236}">
                <a16:creationId xmlns:a16="http://schemas.microsoft.com/office/drawing/2014/main" id="{ACEBFC95-9162-4F58-995F-CC0E4FB94C1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4156" y="1664803"/>
            <a:ext cx="4320480" cy="3001909"/>
          </a:xfrm>
          <a:ln/>
        </p:spPr>
        <p:style>
          <a:lnRef idx="0">
            <a:schemeClr val="dk1"/>
          </a:lnRef>
          <a:fillRef idx="3">
            <a:schemeClr val="dk1"/>
          </a:fillRef>
          <a:effectRef idx="3">
            <a:schemeClr val="dk1"/>
          </a:effectRef>
          <a:fontRef idx="minor">
            <a:schemeClr val="lt1"/>
          </a:fontRef>
        </p:style>
        <p:txBody>
          <a:bodyPr/>
          <a:lstStyle/>
          <a:p>
            <a:r>
              <a:rPr lang="en-IN" b="1" dirty="0"/>
              <a:t>Some Interesting Facts</a:t>
            </a:r>
          </a:p>
        </p:txBody>
      </p:sp>
      <p:pic>
        <p:nvPicPr>
          <p:cNvPr id="5" name="Picture 4" descr="A picture containing graphical user interface&#10;&#10;Description automatically generated">
            <a:extLst>
              <a:ext uri="{FF2B5EF4-FFF2-40B4-BE49-F238E27FC236}">
                <a16:creationId xmlns:a16="http://schemas.microsoft.com/office/drawing/2014/main" id="{64FD5CD2-C770-ACC6-3A23-6BACEEC36C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1124742"/>
            <a:ext cx="3150816" cy="40820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0675" y="156214"/>
            <a:ext cx="3170650" cy="656642"/>
          </a:xfrm>
        </p:spPr>
        <p:style>
          <a:lnRef idx="1">
            <a:schemeClr val="accent2"/>
          </a:lnRef>
          <a:fillRef idx="2">
            <a:schemeClr val="accent2"/>
          </a:fillRef>
          <a:effectRef idx="1">
            <a:schemeClr val="accent2"/>
          </a:effectRef>
          <a:fontRef idx="minor">
            <a:schemeClr val="dk1"/>
          </a:fontRef>
        </p:style>
        <p:txBody>
          <a:bodyPr/>
          <a:lstStyle/>
          <a:p>
            <a:r>
              <a:rPr lang="en-IN" dirty="0"/>
              <a:t>Interesting facts</a:t>
            </a:r>
          </a:p>
        </p:txBody>
      </p:sp>
      <p:grpSp>
        <p:nvGrpSpPr>
          <p:cNvPr id="6" name="Group 5">
            <a:extLst>
              <a:ext uri="{FF2B5EF4-FFF2-40B4-BE49-F238E27FC236}">
                <a16:creationId xmlns:a16="http://schemas.microsoft.com/office/drawing/2014/main" id="{2B7F137B-EEA0-DDF5-C303-15D739DBD7BE}"/>
              </a:ext>
            </a:extLst>
          </p:cNvPr>
          <p:cNvGrpSpPr/>
          <p:nvPr/>
        </p:nvGrpSpPr>
        <p:grpSpPr>
          <a:xfrm>
            <a:off x="896183" y="3442756"/>
            <a:ext cx="3150667" cy="2812276"/>
            <a:chOff x="6550824" y="1529770"/>
            <a:chExt cx="3471279" cy="3098454"/>
          </a:xfrm>
        </p:grpSpPr>
        <p:grpSp>
          <p:nvGrpSpPr>
            <p:cNvPr id="7" name="Group 6">
              <a:extLst>
                <a:ext uri="{FF2B5EF4-FFF2-40B4-BE49-F238E27FC236}">
                  <a16:creationId xmlns:a16="http://schemas.microsoft.com/office/drawing/2014/main" id="{04C003B0-EA09-A467-26C1-BB7CA80249FC}"/>
                </a:ext>
              </a:extLst>
            </p:cNvPr>
            <p:cNvGrpSpPr/>
            <p:nvPr/>
          </p:nvGrpSpPr>
          <p:grpSpPr>
            <a:xfrm>
              <a:off x="6550824" y="1529770"/>
              <a:ext cx="3471279" cy="3098454"/>
              <a:chOff x="6550824" y="1529770"/>
              <a:chExt cx="3471279" cy="3098454"/>
            </a:xfrm>
          </p:grpSpPr>
          <p:sp>
            <p:nvSpPr>
              <p:cNvPr id="9" name="Hexagon 8">
                <a:extLst>
                  <a:ext uri="{FF2B5EF4-FFF2-40B4-BE49-F238E27FC236}">
                    <a16:creationId xmlns:a16="http://schemas.microsoft.com/office/drawing/2014/main" id="{5AAB99D6-66FD-B53A-617D-2C2EDCDCDE6A}"/>
                  </a:ext>
                </a:extLst>
              </p:cNvPr>
              <p:cNvSpPr/>
              <p:nvPr/>
            </p:nvSpPr>
            <p:spPr>
              <a:xfrm rot="20432374">
                <a:off x="6550824" y="1529770"/>
                <a:ext cx="3471279" cy="3098454"/>
              </a:xfrm>
              <a:prstGeom prst="hexagon">
                <a:avLst>
                  <a:gd name="adj" fmla="val 24692"/>
                  <a:gd name="vf" fmla="val 115470"/>
                </a:avLst>
              </a:prstGeom>
              <a:solidFill>
                <a:srgbClr val="EC6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Hexagon 9">
                <a:extLst>
                  <a:ext uri="{FF2B5EF4-FFF2-40B4-BE49-F238E27FC236}">
                    <a16:creationId xmlns:a16="http://schemas.microsoft.com/office/drawing/2014/main" id="{B1AE7751-692E-169D-9ABE-F4EAE0961170}"/>
                  </a:ext>
                </a:extLst>
              </p:cNvPr>
              <p:cNvSpPr/>
              <p:nvPr/>
            </p:nvSpPr>
            <p:spPr>
              <a:xfrm>
                <a:off x="6816080" y="1772816"/>
                <a:ext cx="2952328" cy="2520280"/>
              </a:xfrm>
              <a:prstGeom prst="hexagon">
                <a:avLst>
                  <a:gd name="adj" fmla="val 24692"/>
                  <a:gd name="vf" fmla="val 115470"/>
                </a:avLst>
              </a:prstGeom>
              <a:solidFill>
                <a:srgbClr val="F18F45"/>
              </a:solidFill>
              <a:ln>
                <a:noFill/>
              </a:ln>
              <a:effectLst>
                <a:outerShdw blurRad="50800" dist="889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8" name="TextBox 7">
              <a:extLst>
                <a:ext uri="{FF2B5EF4-FFF2-40B4-BE49-F238E27FC236}">
                  <a16:creationId xmlns:a16="http://schemas.microsoft.com/office/drawing/2014/main" id="{BDDE3F76-8787-6444-0945-8A4749644D3E}"/>
                </a:ext>
              </a:extLst>
            </p:cNvPr>
            <p:cNvSpPr txBox="1"/>
            <p:nvPr/>
          </p:nvSpPr>
          <p:spPr>
            <a:xfrm>
              <a:off x="7219565" y="2178439"/>
              <a:ext cx="2113723" cy="1865028"/>
            </a:xfrm>
            <a:prstGeom prst="rect">
              <a:avLst/>
            </a:prstGeom>
            <a:noFill/>
          </p:spPr>
          <p:txBody>
            <a:bodyPr wrap="square" rtlCol="0">
              <a:spAutoFit/>
            </a:bodyPr>
            <a:lstStyle/>
            <a:p>
              <a:pPr algn="ctr"/>
              <a:r>
                <a:rPr lang="en-IE" sz="2600" dirty="0">
                  <a:solidFill>
                    <a:schemeClr val="bg1"/>
                  </a:solidFill>
                </a:rPr>
                <a:t>You cannot see your ears without a mirror.</a:t>
              </a:r>
              <a:endParaRPr lang="en-IN" sz="2600" dirty="0">
                <a:solidFill>
                  <a:schemeClr val="bg1"/>
                </a:solidFill>
              </a:endParaRPr>
            </a:p>
          </p:txBody>
        </p:sp>
      </p:grpSp>
      <p:grpSp>
        <p:nvGrpSpPr>
          <p:cNvPr id="23" name="Group 22">
            <a:extLst>
              <a:ext uri="{FF2B5EF4-FFF2-40B4-BE49-F238E27FC236}">
                <a16:creationId xmlns:a16="http://schemas.microsoft.com/office/drawing/2014/main" id="{3D692F7F-AB97-2E91-81DB-4817606CFB53}"/>
              </a:ext>
            </a:extLst>
          </p:cNvPr>
          <p:cNvGrpSpPr/>
          <p:nvPr/>
        </p:nvGrpSpPr>
        <p:grpSpPr>
          <a:xfrm>
            <a:off x="4371285" y="1216242"/>
            <a:ext cx="3227453" cy="2880816"/>
            <a:chOff x="4223792" y="1824121"/>
            <a:chExt cx="3227453" cy="2880816"/>
          </a:xfrm>
        </p:grpSpPr>
        <p:sp>
          <p:nvSpPr>
            <p:cNvPr id="14" name="Hexagon 13">
              <a:extLst>
                <a:ext uri="{FF2B5EF4-FFF2-40B4-BE49-F238E27FC236}">
                  <a16:creationId xmlns:a16="http://schemas.microsoft.com/office/drawing/2014/main" id="{64F028AC-9BA7-4A08-441C-9B4A1DA4D836}"/>
                </a:ext>
              </a:extLst>
            </p:cNvPr>
            <p:cNvSpPr/>
            <p:nvPr/>
          </p:nvSpPr>
          <p:spPr>
            <a:xfrm rot="20432374">
              <a:off x="4223792" y="1824121"/>
              <a:ext cx="3227453" cy="2880816"/>
            </a:xfrm>
            <a:prstGeom prst="hexagon">
              <a:avLst>
                <a:gd name="adj" fmla="val 24692"/>
                <a:gd name="vf" fmla="val 115470"/>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Hexagon 14">
              <a:extLst>
                <a:ext uri="{FF2B5EF4-FFF2-40B4-BE49-F238E27FC236}">
                  <a16:creationId xmlns:a16="http://schemas.microsoft.com/office/drawing/2014/main" id="{7870B16B-AD2B-0697-FA4D-23CA4786FE3F}"/>
                </a:ext>
              </a:extLst>
            </p:cNvPr>
            <p:cNvSpPr/>
            <p:nvPr/>
          </p:nvSpPr>
          <p:spPr>
            <a:xfrm>
              <a:off x="4491614" y="2058359"/>
              <a:ext cx="2755065" cy="2351886"/>
            </a:xfrm>
            <a:prstGeom prst="hexagon">
              <a:avLst>
                <a:gd name="adj" fmla="val 24692"/>
                <a:gd name="vf" fmla="val 115470"/>
              </a:avLst>
            </a:prstGeom>
            <a:solidFill>
              <a:schemeClr val="accent4">
                <a:lumMod val="40000"/>
                <a:lumOff val="60000"/>
              </a:schemeClr>
            </a:solidFill>
            <a:ln>
              <a:noFill/>
            </a:ln>
            <a:effectLst>
              <a:outerShdw blurRad="50800" dist="889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TextBox 12">
              <a:extLst>
                <a:ext uri="{FF2B5EF4-FFF2-40B4-BE49-F238E27FC236}">
                  <a16:creationId xmlns:a16="http://schemas.microsoft.com/office/drawing/2014/main" id="{A3B1B080-AC55-5093-0BBA-636E510E8C1B}"/>
                </a:ext>
              </a:extLst>
            </p:cNvPr>
            <p:cNvSpPr txBox="1"/>
            <p:nvPr/>
          </p:nvSpPr>
          <p:spPr>
            <a:xfrm>
              <a:off x="5044544" y="2486011"/>
              <a:ext cx="1695497" cy="1292662"/>
            </a:xfrm>
            <a:prstGeom prst="rect">
              <a:avLst/>
            </a:prstGeom>
            <a:noFill/>
          </p:spPr>
          <p:txBody>
            <a:bodyPr wrap="square" rtlCol="0">
              <a:spAutoFit/>
            </a:bodyPr>
            <a:lstStyle/>
            <a:p>
              <a:pPr algn="ctr"/>
              <a:r>
                <a:rPr lang="en-IE" sz="2600" dirty="0"/>
                <a:t>You can’t count your hair.</a:t>
              </a:r>
              <a:endParaRPr lang="en-IN" sz="2600" dirty="0"/>
            </a:p>
          </p:txBody>
        </p:sp>
      </p:grpSp>
      <p:grpSp>
        <p:nvGrpSpPr>
          <p:cNvPr id="16" name="Group 15">
            <a:extLst>
              <a:ext uri="{FF2B5EF4-FFF2-40B4-BE49-F238E27FC236}">
                <a16:creationId xmlns:a16="http://schemas.microsoft.com/office/drawing/2014/main" id="{0346ECFB-73B0-24C2-569B-55DC36940102}"/>
              </a:ext>
            </a:extLst>
          </p:cNvPr>
          <p:cNvGrpSpPr/>
          <p:nvPr/>
        </p:nvGrpSpPr>
        <p:grpSpPr>
          <a:xfrm>
            <a:off x="8162744" y="3350150"/>
            <a:ext cx="3233707" cy="2886398"/>
            <a:chOff x="6549613" y="1522701"/>
            <a:chExt cx="3478118" cy="3104558"/>
          </a:xfrm>
        </p:grpSpPr>
        <p:grpSp>
          <p:nvGrpSpPr>
            <p:cNvPr id="17" name="Group 16">
              <a:extLst>
                <a:ext uri="{FF2B5EF4-FFF2-40B4-BE49-F238E27FC236}">
                  <a16:creationId xmlns:a16="http://schemas.microsoft.com/office/drawing/2014/main" id="{7E1A3563-EDFA-86D9-FEDF-C9477BAA6F62}"/>
                </a:ext>
              </a:extLst>
            </p:cNvPr>
            <p:cNvGrpSpPr/>
            <p:nvPr/>
          </p:nvGrpSpPr>
          <p:grpSpPr>
            <a:xfrm>
              <a:off x="6549613" y="1522701"/>
              <a:ext cx="3478118" cy="3104558"/>
              <a:chOff x="6549613" y="1522701"/>
              <a:chExt cx="3478118" cy="3104558"/>
            </a:xfrm>
          </p:grpSpPr>
          <p:sp>
            <p:nvSpPr>
              <p:cNvPr id="19" name="Hexagon 18">
                <a:extLst>
                  <a:ext uri="{FF2B5EF4-FFF2-40B4-BE49-F238E27FC236}">
                    <a16:creationId xmlns:a16="http://schemas.microsoft.com/office/drawing/2014/main" id="{A2438641-C2BF-847B-A951-27F6572DA515}"/>
                  </a:ext>
                </a:extLst>
              </p:cNvPr>
              <p:cNvSpPr/>
              <p:nvPr/>
            </p:nvSpPr>
            <p:spPr>
              <a:xfrm rot="20432374">
                <a:off x="6549613" y="1522701"/>
                <a:ext cx="3478118" cy="3104558"/>
              </a:xfrm>
              <a:prstGeom prst="hexagon">
                <a:avLst>
                  <a:gd name="adj" fmla="val 24692"/>
                  <a:gd name="vf" fmla="val 115470"/>
                </a:avLst>
              </a:prstGeom>
              <a:solidFill>
                <a:srgbClr val="4A9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Hexagon 19">
                <a:extLst>
                  <a:ext uri="{FF2B5EF4-FFF2-40B4-BE49-F238E27FC236}">
                    <a16:creationId xmlns:a16="http://schemas.microsoft.com/office/drawing/2014/main" id="{1DD5FB03-28C3-EA6D-8D7D-E920D1AD0F7C}"/>
                  </a:ext>
                </a:extLst>
              </p:cNvPr>
              <p:cNvSpPr/>
              <p:nvPr/>
            </p:nvSpPr>
            <p:spPr>
              <a:xfrm>
                <a:off x="6816080" y="1772816"/>
                <a:ext cx="2952328" cy="2520280"/>
              </a:xfrm>
              <a:prstGeom prst="hexagon">
                <a:avLst>
                  <a:gd name="adj" fmla="val 24692"/>
                  <a:gd name="vf" fmla="val 115470"/>
                </a:avLst>
              </a:prstGeom>
              <a:solidFill>
                <a:srgbClr val="139FC0"/>
              </a:solidFill>
              <a:ln>
                <a:noFill/>
              </a:ln>
              <a:effectLst>
                <a:outerShdw blurRad="50800" dist="889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8" name="TextBox 17">
              <a:extLst>
                <a:ext uri="{FF2B5EF4-FFF2-40B4-BE49-F238E27FC236}">
                  <a16:creationId xmlns:a16="http://schemas.microsoft.com/office/drawing/2014/main" id="{0B3BBAC0-940B-BD8D-86A3-C7962FDCC339}"/>
                </a:ext>
              </a:extLst>
            </p:cNvPr>
            <p:cNvSpPr txBox="1"/>
            <p:nvPr/>
          </p:nvSpPr>
          <p:spPr>
            <a:xfrm>
              <a:off x="7076063" y="1994451"/>
              <a:ext cx="2444814" cy="2216045"/>
            </a:xfrm>
            <a:prstGeom prst="rect">
              <a:avLst/>
            </a:prstGeom>
            <a:noFill/>
          </p:spPr>
          <p:txBody>
            <a:bodyPr wrap="square" rtlCol="0">
              <a:spAutoFit/>
            </a:bodyPr>
            <a:lstStyle/>
            <a:p>
              <a:pPr algn="ctr"/>
              <a:r>
                <a:rPr lang="en-IE" sz="2600" dirty="0">
                  <a:solidFill>
                    <a:schemeClr val="bg1"/>
                  </a:solidFill>
                </a:rPr>
                <a:t>The most used adjective in the English language is </a:t>
              </a:r>
              <a:r>
                <a:rPr lang="en-IE" sz="2600" b="1" dirty="0">
                  <a:solidFill>
                    <a:schemeClr val="bg1"/>
                  </a:solidFill>
                </a:rPr>
                <a:t>‘good’</a:t>
              </a:r>
              <a:r>
                <a:rPr lang="en-IE" sz="2600" dirty="0">
                  <a:solidFill>
                    <a:schemeClr val="bg1"/>
                  </a:solidFill>
                </a:rPr>
                <a:t>.</a:t>
              </a:r>
              <a:endParaRPr lang="en-IN" sz="2600" dirty="0">
                <a:solidFill>
                  <a:schemeClr val="bg1"/>
                </a:solidFill>
              </a:endParaRPr>
            </a:p>
          </p:txBody>
        </p:sp>
      </p:grpSp>
      <p:pic>
        <p:nvPicPr>
          <p:cNvPr id="25" name="Picture 24" descr="Shape&#10;&#10;Description automatically generated with low confidence">
            <a:extLst>
              <a:ext uri="{FF2B5EF4-FFF2-40B4-BE49-F238E27FC236}">
                <a16:creationId xmlns:a16="http://schemas.microsoft.com/office/drawing/2014/main" id="{A0948096-C51B-710F-C8A3-8D506544A9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9467" y="1099062"/>
            <a:ext cx="2205878" cy="2095584"/>
          </a:xfrm>
          <a:prstGeom prst="rect">
            <a:avLst/>
          </a:prstGeom>
        </p:spPr>
      </p:pic>
      <p:pic>
        <p:nvPicPr>
          <p:cNvPr id="27" name="Picture 26" descr="A picture containing text, handwear, tableware, plate&#10;&#10;Description automatically generated">
            <a:extLst>
              <a:ext uri="{FF2B5EF4-FFF2-40B4-BE49-F238E27FC236}">
                <a16:creationId xmlns:a16="http://schemas.microsoft.com/office/drawing/2014/main" id="{5817E37F-AE12-38F0-AA69-01A3C64769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40322" y="4335556"/>
            <a:ext cx="3877510" cy="1938755"/>
          </a:xfrm>
          <a:prstGeom prst="rect">
            <a:avLst/>
          </a:prstGeom>
        </p:spPr>
      </p:pic>
      <p:pic>
        <p:nvPicPr>
          <p:cNvPr id="29" name="Picture 28">
            <a:extLst>
              <a:ext uri="{FF2B5EF4-FFF2-40B4-BE49-F238E27FC236}">
                <a16:creationId xmlns:a16="http://schemas.microsoft.com/office/drawing/2014/main" id="{FE5D31E8-BF2D-0DE9-1EAC-BCC48EE990A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8767771" y="1099062"/>
            <a:ext cx="2063147" cy="20631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heckerboard(across)">
                                      <p:cBhvr>
                                        <p:cTn id="15" dur="500"/>
                                        <p:tgtEl>
                                          <p:spTgt spid="16"/>
                                        </p:tgtEl>
                                      </p:cBhvr>
                                    </p:animEffect>
                                  </p:childTnLst>
                                </p:cTn>
                              </p:par>
                              <p:par>
                                <p:cTn id="16" presetID="5" presetClass="entr" presetSubtype="1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checkerboard(across)">
                                      <p:cBhvr>
                                        <p:cTn id="1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3832" y="260648"/>
            <a:ext cx="3242658" cy="648072"/>
          </a:xfrm>
        </p:spPr>
        <p:style>
          <a:lnRef idx="1">
            <a:schemeClr val="accent4"/>
          </a:lnRef>
          <a:fillRef idx="2">
            <a:schemeClr val="accent4"/>
          </a:fillRef>
          <a:effectRef idx="1">
            <a:schemeClr val="accent4"/>
          </a:effectRef>
          <a:fontRef idx="minor">
            <a:schemeClr val="dk1"/>
          </a:fontRef>
        </p:style>
        <p:txBody>
          <a:bodyPr/>
          <a:lstStyle/>
          <a:p>
            <a:r>
              <a:rPr lang="en-IN" dirty="0"/>
              <a:t>Interesting facts</a:t>
            </a:r>
          </a:p>
        </p:txBody>
      </p:sp>
      <p:sp>
        <p:nvSpPr>
          <p:cNvPr id="5" name="TextBox 4">
            <a:extLst>
              <a:ext uri="{FF2B5EF4-FFF2-40B4-BE49-F238E27FC236}">
                <a16:creationId xmlns:a16="http://schemas.microsoft.com/office/drawing/2014/main" id="{59158D92-C3DA-9C53-0824-91C0BA77E521}"/>
              </a:ext>
            </a:extLst>
          </p:cNvPr>
          <p:cNvSpPr txBox="1"/>
          <p:nvPr/>
        </p:nvSpPr>
        <p:spPr>
          <a:xfrm flipH="1">
            <a:off x="1351394" y="4126717"/>
            <a:ext cx="2361777" cy="1692771"/>
          </a:xfrm>
          <a:prstGeom prst="rect">
            <a:avLst/>
          </a:prstGeom>
          <a:solidFill>
            <a:srgbClr val="C2E3EC"/>
          </a:solidFill>
          <a:effectLst>
            <a:outerShdw blurRad="50800" dist="38100" dir="5400000" algn="t" rotWithShape="0">
              <a:prstClr val="black">
                <a:alpha val="40000"/>
              </a:prstClr>
            </a:outerShdw>
          </a:effectLst>
        </p:spPr>
        <p:txBody>
          <a:bodyPr wrap="square" rtlCol="0">
            <a:spAutoFit/>
          </a:bodyPr>
          <a:lstStyle/>
          <a:p>
            <a:pPr lvl="0"/>
            <a:r>
              <a:rPr lang="en-IE" sz="2600" dirty="0"/>
              <a:t>The two most common words in English are </a:t>
            </a:r>
            <a:r>
              <a:rPr lang="en-IE" sz="2600" b="1" dirty="0"/>
              <a:t>‘I’ </a:t>
            </a:r>
            <a:r>
              <a:rPr lang="en-IE" sz="2600" dirty="0"/>
              <a:t>and </a:t>
            </a:r>
            <a:r>
              <a:rPr lang="en-IE" sz="2600" b="1" dirty="0"/>
              <a:t>‘you’.</a:t>
            </a:r>
            <a:endParaRPr lang="en-IN" sz="2600" dirty="0"/>
          </a:p>
        </p:txBody>
      </p:sp>
      <p:sp>
        <p:nvSpPr>
          <p:cNvPr id="7" name="Rectangle: Rounded Corners 22">
            <a:extLst>
              <a:ext uri="{FF2B5EF4-FFF2-40B4-BE49-F238E27FC236}">
                <a16:creationId xmlns:a16="http://schemas.microsoft.com/office/drawing/2014/main" id="{0AD19386-6157-303D-37A4-4478EB925C49}"/>
              </a:ext>
            </a:extLst>
          </p:cNvPr>
          <p:cNvSpPr/>
          <p:nvPr/>
        </p:nvSpPr>
        <p:spPr>
          <a:xfrm>
            <a:off x="3713172" y="3893103"/>
            <a:ext cx="1764000" cy="2160000"/>
          </a:xfrm>
          <a:prstGeom prst="round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path path="circle">
              <a:fillToRect l="100000" t="100000"/>
            </a:path>
            <a:tileRect r="-100000" b="-10000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A picture containing chart&#10;&#10;Description automatically generated">
            <a:extLst>
              <a:ext uri="{FF2B5EF4-FFF2-40B4-BE49-F238E27FC236}">
                <a16:creationId xmlns:a16="http://schemas.microsoft.com/office/drawing/2014/main" id="{49FA2869-01C9-155F-BDE1-E6A1563EC6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25222" y="4126717"/>
            <a:ext cx="1339900" cy="1742959"/>
          </a:xfrm>
          <a:prstGeom prst="rect">
            <a:avLst/>
          </a:prstGeom>
        </p:spPr>
      </p:pic>
      <p:sp>
        <p:nvSpPr>
          <p:cNvPr id="14" name="TextBox 13">
            <a:extLst>
              <a:ext uri="{FF2B5EF4-FFF2-40B4-BE49-F238E27FC236}">
                <a16:creationId xmlns:a16="http://schemas.microsoft.com/office/drawing/2014/main" id="{4557A25F-859E-7F26-B3C4-D08D4BFF5786}"/>
              </a:ext>
            </a:extLst>
          </p:cNvPr>
          <p:cNvSpPr txBox="1"/>
          <p:nvPr/>
        </p:nvSpPr>
        <p:spPr>
          <a:xfrm flipH="1">
            <a:off x="6720712" y="4082181"/>
            <a:ext cx="3056971" cy="1692771"/>
          </a:xfrm>
          <a:prstGeom prst="rect">
            <a:avLst/>
          </a:prstGeom>
          <a:solidFill>
            <a:schemeClr val="accent4">
              <a:lumMod val="20000"/>
              <a:lumOff val="80000"/>
            </a:schemeClr>
          </a:solidFill>
          <a:effectLst>
            <a:outerShdw blurRad="50800" dist="38100" dir="5400000" algn="t" rotWithShape="0">
              <a:prstClr val="black">
                <a:alpha val="40000"/>
              </a:prstClr>
            </a:outerShdw>
          </a:effectLst>
        </p:spPr>
        <p:txBody>
          <a:bodyPr wrap="square" rtlCol="0">
            <a:spAutoFit/>
          </a:bodyPr>
          <a:lstStyle/>
          <a:p>
            <a:pPr lvl="0"/>
            <a:r>
              <a:rPr lang="en-IE" sz="2600" dirty="0"/>
              <a:t>“Go!” is the shortest  grammatically correct sentence in English.</a:t>
            </a:r>
            <a:endParaRPr lang="en-IN" sz="2600" dirty="0"/>
          </a:p>
        </p:txBody>
      </p:sp>
      <p:sp>
        <p:nvSpPr>
          <p:cNvPr id="16" name="Rectangle: Rounded Corners 29">
            <a:extLst>
              <a:ext uri="{FF2B5EF4-FFF2-40B4-BE49-F238E27FC236}">
                <a16:creationId xmlns:a16="http://schemas.microsoft.com/office/drawing/2014/main" id="{9EB28C25-B526-A2D2-3635-740D374C30F5}"/>
              </a:ext>
            </a:extLst>
          </p:cNvPr>
          <p:cNvSpPr/>
          <p:nvPr/>
        </p:nvSpPr>
        <p:spPr>
          <a:xfrm>
            <a:off x="9784579" y="3848567"/>
            <a:ext cx="1764000" cy="2160000"/>
          </a:xfrm>
          <a:prstGeom prst="roundRect">
            <a:avLst/>
          </a:prstGeom>
          <a:gradFill flip="none" rotWithShape="1">
            <a:gsLst>
              <a:gs pos="0">
                <a:srgbClr val="6B2DB1">
                  <a:tint val="66000"/>
                  <a:satMod val="160000"/>
                </a:srgbClr>
              </a:gs>
              <a:gs pos="50000">
                <a:srgbClr val="6B2DB1">
                  <a:tint val="44500"/>
                  <a:satMod val="160000"/>
                </a:srgbClr>
              </a:gs>
              <a:gs pos="100000">
                <a:srgbClr val="6B2DB1">
                  <a:tint val="23500"/>
                  <a:satMod val="160000"/>
                </a:srgbClr>
              </a:gs>
            </a:gsLst>
            <a:lin ang="81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762CE9E6-B066-D28D-E875-004776402123}"/>
              </a:ext>
            </a:extLst>
          </p:cNvPr>
          <p:cNvSpPr txBox="1"/>
          <p:nvPr/>
        </p:nvSpPr>
        <p:spPr>
          <a:xfrm>
            <a:off x="9777683" y="4112958"/>
            <a:ext cx="1764000" cy="1477328"/>
          </a:xfrm>
          <a:prstGeom prst="rect">
            <a:avLst/>
          </a:prstGeom>
          <a:noFill/>
        </p:spPr>
        <p:txBody>
          <a:bodyPr wrap="square" rtlCol="0">
            <a:spAutoFit/>
          </a:bodyPr>
          <a:lstStyle/>
          <a:p>
            <a:r>
              <a:rPr lang="en-US" sz="9000" dirty="0"/>
              <a:t>GO</a:t>
            </a:r>
          </a:p>
        </p:txBody>
      </p:sp>
      <p:sp>
        <p:nvSpPr>
          <p:cNvPr id="19" name="TextBox 18">
            <a:extLst>
              <a:ext uri="{FF2B5EF4-FFF2-40B4-BE49-F238E27FC236}">
                <a16:creationId xmlns:a16="http://schemas.microsoft.com/office/drawing/2014/main" id="{53F74C27-7EDC-76A3-0915-567C80838312}"/>
              </a:ext>
            </a:extLst>
          </p:cNvPr>
          <p:cNvSpPr txBox="1"/>
          <p:nvPr/>
        </p:nvSpPr>
        <p:spPr>
          <a:xfrm>
            <a:off x="4044674" y="1276616"/>
            <a:ext cx="2988775" cy="2092881"/>
          </a:xfrm>
          <a:prstGeom prst="rect">
            <a:avLst/>
          </a:prstGeom>
          <a:solidFill>
            <a:srgbClr val="FFFFAB"/>
          </a:solidFill>
          <a:effectLst>
            <a:outerShdw blurRad="50800" dist="38100" dir="5400000" algn="t" rotWithShape="0">
              <a:prstClr val="black">
                <a:alpha val="40000"/>
              </a:prstClr>
            </a:outerShdw>
          </a:effectLst>
        </p:spPr>
        <p:txBody>
          <a:bodyPr wrap="square" rtlCol="0">
            <a:spAutoFit/>
          </a:bodyPr>
          <a:lstStyle/>
          <a:p>
            <a:pPr lvl="0"/>
            <a:r>
              <a:rPr lang="en-IE" sz="2600" dirty="0"/>
              <a:t>The word </a:t>
            </a:r>
            <a:r>
              <a:rPr lang="en-IE" sz="2600" b="1" dirty="0"/>
              <a:t>Goodbye </a:t>
            </a:r>
            <a:r>
              <a:rPr lang="en-IE" sz="2600" dirty="0"/>
              <a:t>originally comes from an old English phrase meaning ‘God be </a:t>
            </a:r>
            <a:r>
              <a:rPr lang="en-IE" sz="2600"/>
              <a:t>with you’.</a:t>
            </a:r>
            <a:endParaRPr lang="en-IN" sz="2600" dirty="0"/>
          </a:p>
        </p:txBody>
      </p:sp>
      <p:sp>
        <p:nvSpPr>
          <p:cNvPr id="21" name="Rectangle: Rounded Corners 16">
            <a:extLst>
              <a:ext uri="{FF2B5EF4-FFF2-40B4-BE49-F238E27FC236}">
                <a16:creationId xmlns:a16="http://schemas.microsoft.com/office/drawing/2014/main" id="{D00F7439-63D9-57ED-41FC-942B85357EB2}"/>
              </a:ext>
            </a:extLst>
          </p:cNvPr>
          <p:cNvSpPr/>
          <p:nvPr/>
        </p:nvSpPr>
        <p:spPr>
          <a:xfrm>
            <a:off x="6924288" y="1266945"/>
            <a:ext cx="1764000" cy="2160000"/>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5" name="Picture 24" descr="A picture containing text, silhouette&#10;&#10;Description automatically generated">
            <a:extLst>
              <a:ext uri="{FF2B5EF4-FFF2-40B4-BE49-F238E27FC236}">
                <a16:creationId xmlns:a16="http://schemas.microsoft.com/office/drawing/2014/main" id="{309208DA-5B62-3DD9-8133-AB17B26184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3449" y="1746018"/>
            <a:ext cx="1532244" cy="1201854"/>
          </a:xfrm>
          <a:prstGeom prst="rect">
            <a:avLst/>
          </a:prstGeom>
        </p:spPr>
      </p:pic>
    </p:spTree>
    <p:extLst>
      <p:ext uri="{BB962C8B-B14F-4D97-AF65-F5344CB8AC3E}">
        <p14:creationId xmlns:p14="http://schemas.microsoft.com/office/powerpoint/2010/main" val="272992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p:bldP spid="19"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00E2BD6-6C09-4DCA-9091-FA7A9F2C8FEB}"/>
              </a:ext>
            </a:extLst>
          </p:cNvPr>
          <p:cNvGraphicFramePr>
            <a:graphicFrameLocks noGrp="1"/>
          </p:cNvGraphicFramePr>
          <p:nvPr>
            <p:extLst>
              <p:ext uri="{D42A27DB-BD31-4B8C-83A1-F6EECF244321}">
                <p14:modId xmlns:p14="http://schemas.microsoft.com/office/powerpoint/2010/main" val="4083875809"/>
              </p:ext>
            </p:extLst>
          </p:nvPr>
        </p:nvGraphicFramePr>
        <p:xfrm>
          <a:off x="1127448" y="700345"/>
          <a:ext cx="9937104" cy="323503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r>
                        <a:rPr lang="en-IN" sz="900" dirty="0"/>
                        <a:t>https://</a:t>
                      </a:r>
                      <a:r>
                        <a:rPr lang="en-IN" sz="900" dirty="0" err="1"/>
                        <a:t>pixabay.com</a:t>
                      </a:r>
                      <a:r>
                        <a:rPr lang="en-IN" sz="900" dirty="0"/>
                        <a:t>/vectors/myanmar-burma-school-classroom-5221135/</a:t>
                      </a:r>
                    </a:p>
                  </a:txBody>
                  <a:tcPr/>
                </a:tc>
                <a:extLst>
                  <a:ext uri="{0D108BD9-81ED-4DB2-BD59-A6C34878D82A}">
                    <a16:rowId xmlns:a16="http://schemas.microsoft.com/office/drawing/2014/main" val="10001"/>
                  </a:ext>
                </a:extLst>
              </a:tr>
              <a:tr h="389313">
                <a:tc>
                  <a:txBody>
                    <a:bodyPr/>
                    <a:lstStyle/>
                    <a:p>
                      <a:r>
                        <a:rPr lang="en-IN" sz="900" dirty="0"/>
                        <a:t>2</a:t>
                      </a:r>
                    </a:p>
                  </a:txBody>
                  <a:tcPr/>
                </a:tc>
                <a:tc>
                  <a:txBody>
                    <a:bodyPr/>
                    <a:lstStyle/>
                    <a:p>
                      <a:endParaRPr lang="en-IN" sz="900" dirty="0"/>
                    </a:p>
                  </a:txBody>
                  <a:tcPr/>
                </a:tc>
                <a:tc>
                  <a:txBody>
                    <a:bodyPr/>
                    <a:lstStyle/>
                    <a:p>
                      <a:pPr rtl="0"/>
                      <a:r>
                        <a:rPr lang="en-IN" sz="900" b="0" i="0" u="none" strike="noStrike" kern="1200" baseline="0" dirty="0">
                          <a:solidFill>
                            <a:schemeClr val="tx1"/>
                          </a:solidFill>
                          <a:latin typeface="+mn-lt"/>
                          <a:ea typeface="+mn-ea"/>
                          <a:cs typeface="+mn-cs"/>
                        </a:rPr>
                        <a:t>&lt;reflections&gt; &lt;https://</a:t>
                      </a:r>
                      <a:r>
                        <a:rPr lang="en-IN" sz="900" b="0" i="0" u="none" strike="noStrike" kern="1200" baseline="0" dirty="0" err="1">
                          <a:solidFill>
                            <a:schemeClr val="tx1"/>
                          </a:solidFill>
                          <a:latin typeface="+mn-lt"/>
                          <a:ea typeface="+mn-ea"/>
                          <a:cs typeface="+mn-cs"/>
                        </a:rPr>
                        <a:t>pixabay.com</a:t>
                      </a:r>
                      <a:r>
                        <a:rPr lang="en-IN" sz="900" b="0" i="0" u="none" strike="noStrike" kern="1200" baseline="0" dirty="0">
                          <a:solidFill>
                            <a:schemeClr val="tx1"/>
                          </a:solidFill>
                          <a:latin typeface="+mn-lt"/>
                          <a:ea typeface="+mn-ea"/>
                          <a:cs typeface="+mn-cs"/>
                        </a:rPr>
                        <a:t>/vectors/mirror-woman-silhouette-looking-4758692/&gt;</a:t>
                      </a:r>
                    </a:p>
                    <a:p>
                      <a:pPr rtl="0"/>
                      <a:r>
                        <a:rPr lang="en-IN" sz="900" b="0" i="0" u="none" strike="noStrike" kern="1200" baseline="0" dirty="0">
                          <a:solidFill>
                            <a:schemeClr val="tx1"/>
                          </a:solidFill>
                          <a:latin typeface="+mn-lt"/>
                          <a:ea typeface="+mn-ea"/>
                          <a:cs typeface="+mn-cs"/>
                        </a:rPr>
                        <a:t>&lt;counting&gt; &lt;https://</a:t>
                      </a:r>
                      <a:r>
                        <a:rPr lang="en-IN" sz="900" b="0" i="0" u="none" strike="noStrike" kern="1200" baseline="0" dirty="0" err="1">
                          <a:solidFill>
                            <a:schemeClr val="tx1"/>
                          </a:solidFill>
                          <a:latin typeface="+mn-lt"/>
                          <a:ea typeface="+mn-ea"/>
                          <a:cs typeface="+mn-cs"/>
                        </a:rPr>
                        <a:t>pixabay.com</a:t>
                      </a:r>
                      <a:r>
                        <a:rPr lang="en-IN" sz="900" b="0" i="0" u="none" strike="noStrike" kern="1200" baseline="0" dirty="0">
                          <a:solidFill>
                            <a:schemeClr val="tx1"/>
                          </a:solidFill>
                          <a:latin typeface="+mn-lt"/>
                          <a:ea typeface="+mn-ea"/>
                          <a:cs typeface="+mn-cs"/>
                        </a:rPr>
                        <a:t>/vectors/hand-counting-fingers-one-two-162127/&gt;</a:t>
                      </a:r>
                    </a:p>
                    <a:p>
                      <a:pPr rtl="0"/>
                      <a:r>
                        <a:rPr lang="en-IN" sz="900" b="0" i="0" u="none" strike="noStrike" kern="1200" baseline="0" dirty="0">
                          <a:solidFill>
                            <a:schemeClr val="tx1"/>
                          </a:solidFill>
                          <a:latin typeface="+mn-lt"/>
                          <a:ea typeface="+mn-ea"/>
                          <a:cs typeface="+mn-cs"/>
                        </a:rPr>
                        <a:t>&lt;singer&gt; &lt;https://www.flickr.com/photos/31341155@N07/8318216657 By Ramnath Bhat&gt;</a:t>
                      </a:r>
                      <a:endParaRPr lang="en-IN" sz="900" b="0" dirty="0"/>
                    </a:p>
                  </a:txBody>
                  <a:tcPr/>
                </a:tc>
                <a:extLst>
                  <a:ext uri="{0D108BD9-81ED-4DB2-BD59-A6C34878D82A}">
                    <a16:rowId xmlns:a16="http://schemas.microsoft.com/office/drawing/2014/main" val="10002"/>
                  </a:ext>
                </a:extLst>
              </a:tr>
              <a:tr h="389313">
                <a:tc>
                  <a:txBody>
                    <a:bodyPr/>
                    <a:lstStyle/>
                    <a:p>
                      <a:r>
                        <a:rPr lang="en-IN" sz="900" dirty="0"/>
                        <a:t>3</a:t>
                      </a:r>
                    </a:p>
                  </a:txBody>
                  <a:tcPr/>
                </a:tc>
                <a:tc>
                  <a:txBody>
                    <a:bodyPr/>
                    <a:lstStyle/>
                    <a:p>
                      <a:endParaRPr lang="en-IN" sz="900" dirty="0"/>
                    </a:p>
                  </a:txBody>
                  <a:tcPr/>
                </a:tc>
                <a:tc>
                  <a:txBody>
                    <a:bodyPr/>
                    <a:lstStyle/>
                    <a:p>
                      <a:pPr rtl="0"/>
                      <a:r>
                        <a:rPr lang="en-IN" sz="900" b="0" i="0" u="none" strike="noStrike" kern="1200" baseline="0" dirty="0">
                          <a:solidFill>
                            <a:schemeClr val="tx1"/>
                          </a:solidFill>
                          <a:latin typeface="+mn-lt"/>
                          <a:ea typeface="+mn-ea"/>
                          <a:cs typeface="+mn-cs"/>
                        </a:rPr>
                        <a:t>&lt;English&gt; &lt;https://</a:t>
                      </a:r>
                      <a:r>
                        <a:rPr lang="en-IN" sz="900" b="0" i="0" u="none" strike="noStrike" kern="1200" baseline="0" dirty="0" err="1">
                          <a:solidFill>
                            <a:schemeClr val="tx1"/>
                          </a:solidFill>
                          <a:latin typeface="+mn-lt"/>
                          <a:ea typeface="+mn-ea"/>
                          <a:cs typeface="+mn-cs"/>
                        </a:rPr>
                        <a:t>pixabay.com</a:t>
                      </a:r>
                      <a:r>
                        <a:rPr lang="en-IN" sz="900" b="0" i="0" u="none" strike="noStrike" kern="1200" baseline="0" dirty="0">
                          <a:solidFill>
                            <a:schemeClr val="tx1"/>
                          </a:solidFill>
                          <a:latin typeface="+mn-lt"/>
                          <a:ea typeface="+mn-ea"/>
                          <a:cs typeface="+mn-cs"/>
                        </a:rPr>
                        <a:t>/vectors/dictionary-english-textbook-school-5094403/&gt;</a:t>
                      </a:r>
                    </a:p>
                    <a:p>
                      <a:pPr rtl="0"/>
                      <a:r>
                        <a:rPr lang="en-IN" sz="900" b="0" i="0" u="none" strike="noStrike" kern="1200" baseline="0" dirty="0">
                          <a:solidFill>
                            <a:schemeClr val="tx1"/>
                          </a:solidFill>
                          <a:latin typeface="+mn-lt"/>
                          <a:ea typeface="+mn-ea"/>
                          <a:cs typeface="+mn-cs"/>
                        </a:rPr>
                        <a:t>&lt;praying&gt; &lt;https://</a:t>
                      </a:r>
                      <a:r>
                        <a:rPr lang="en-IN" sz="900" b="0" i="0" u="none" strike="noStrike" kern="1200" baseline="0" dirty="0" err="1">
                          <a:solidFill>
                            <a:schemeClr val="tx1"/>
                          </a:solidFill>
                          <a:latin typeface="+mn-lt"/>
                          <a:ea typeface="+mn-ea"/>
                          <a:cs typeface="+mn-cs"/>
                        </a:rPr>
                        <a:t>pixabay.com</a:t>
                      </a:r>
                      <a:r>
                        <a:rPr lang="en-IN" sz="900" b="0" i="0" u="none" strike="noStrike" kern="1200" baseline="0" dirty="0">
                          <a:solidFill>
                            <a:schemeClr val="tx1"/>
                          </a:solidFill>
                          <a:latin typeface="+mn-lt"/>
                          <a:ea typeface="+mn-ea"/>
                          <a:cs typeface="+mn-cs"/>
                        </a:rPr>
                        <a:t>/vectors/praying-kneeling-pray-people-man-294149/&gt;</a:t>
                      </a:r>
                      <a:endParaRPr lang="en-IN" sz="900" b="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bl>
          </a:graphicData>
        </a:graphic>
      </p:graphicFrame>
      <p:pic>
        <p:nvPicPr>
          <p:cNvPr id="5" name="Picture 4" descr="A picture containing graphical user interface&#10;&#10;Description automatically generated">
            <a:extLst>
              <a:ext uri="{FF2B5EF4-FFF2-40B4-BE49-F238E27FC236}">
                <a16:creationId xmlns:a16="http://schemas.microsoft.com/office/drawing/2014/main" id="{61A0F987-D438-E6E7-5612-7A4BE30BD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9616" y="1124744"/>
            <a:ext cx="145607" cy="188640"/>
          </a:xfrm>
          <a:prstGeom prst="rect">
            <a:avLst/>
          </a:prstGeom>
        </p:spPr>
      </p:pic>
      <p:pic>
        <p:nvPicPr>
          <p:cNvPr id="11" name="Picture 10" descr="A picture containing text, handwear, tableware, plate&#10;&#10;Description automatically generated">
            <a:extLst>
              <a:ext uri="{FF2B5EF4-FFF2-40B4-BE49-F238E27FC236}">
                <a16:creationId xmlns:a16="http://schemas.microsoft.com/office/drawing/2014/main" id="{EC4F4863-B317-695C-1DC7-855517327A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4937" y="1607111"/>
            <a:ext cx="377280" cy="188640"/>
          </a:xfrm>
          <a:prstGeom prst="rect">
            <a:avLst/>
          </a:prstGeom>
        </p:spPr>
      </p:pic>
      <p:pic>
        <p:nvPicPr>
          <p:cNvPr id="13" name="Picture 12" descr="Shape&#10;&#10;Description automatically generated with low confidence">
            <a:extLst>
              <a:ext uri="{FF2B5EF4-FFF2-40B4-BE49-F238E27FC236}">
                <a16:creationId xmlns:a16="http://schemas.microsoft.com/office/drawing/2014/main" id="{E5E8FEA9-47F1-EA84-1C1C-11DBC59E4B3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35560" y="1556792"/>
            <a:ext cx="255989" cy="243190"/>
          </a:xfrm>
          <a:prstGeom prst="rect">
            <a:avLst/>
          </a:prstGeom>
        </p:spPr>
      </p:pic>
      <p:pic>
        <p:nvPicPr>
          <p:cNvPr id="15" name="Picture 14" descr="A picture containing text, silhouette&#10;&#10;Description automatically generated">
            <a:extLst>
              <a:ext uri="{FF2B5EF4-FFF2-40B4-BE49-F238E27FC236}">
                <a16:creationId xmlns:a16="http://schemas.microsoft.com/office/drawing/2014/main" id="{724BDFE1-7C01-94EF-E701-4FB7BCB842F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43672" y="2107213"/>
            <a:ext cx="186953" cy="146641"/>
          </a:xfrm>
          <a:prstGeom prst="rect">
            <a:avLst/>
          </a:prstGeom>
        </p:spPr>
      </p:pic>
      <p:pic>
        <p:nvPicPr>
          <p:cNvPr id="17" name="Picture 16" descr="A picture containing chart&#10;&#10;Description automatically generated">
            <a:extLst>
              <a:ext uri="{FF2B5EF4-FFF2-40B4-BE49-F238E27FC236}">
                <a16:creationId xmlns:a16="http://schemas.microsoft.com/office/drawing/2014/main" id="{F82892F1-BB1D-3E89-0F3B-E94AC42700E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70078" y="2058939"/>
            <a:ext cx="186952" cy="243190"/>
          </a:xfrm>
          <a:prstGeom prst="rect">
            <a:avLst/>
          </a:prstGeom>
        </p:spPr>
      </p:pic>
      <p:pic>
        <p:nvPicPr>
          <p:cNvPr id="3" name="Picture 2">
            <a:extLst>
              <a:ext uri="{FF2B5EF4-FFF2-40B4-BE49-F238E27FC236}">
                <a16:creationId xmlns:a16="http://schemas.microsoft.com/office/drawing/2014/main" id="{FB80C256-FA3B-3812-35DB-3E91A298AA78}"/>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2999656" y="1556792"/>
            <a:ext cx="337342" cy="337342"/>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TotalTime>
  <Words>498</Words>
  <Application>Microsoft Office PowerPoint</Application>
  <PresentationFormat>Widescreen</PresentationFormat>
  <Paragraphs>44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Some Interesting Facts</vt:lpstr>
      <vt:lpstr>Interesting facts</vt:lpstr>
      <vt:lpstr>Interesting facts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41</cp:revision>
  <dcterms:created xsi:type="dcterms:W3CDTF">2020-08-28T09:38:22Z</dcterms:created>
  <dcterms:modified xsi:type="dcterms:W3CDTF">2022-09-16T16:07:53Z</dcterms:modified>
</cp:coreProperties>
</file>