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9" r:id="rId4"/>
    <p:sldId id="258"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0" roundtripDataSignature="AMtx7miZnh81x2UTIo4qDXuUYIV0HiN6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246C00"/>
    <a:srgbClr val="2F8E00"/>
    <a:srgbClr val="99FF66"/>
    <a:srgbClr val="CCFF99"/>
    <a:srgbClr val="FFCC99"/>
    <a:srgbClr val="6600CC"/>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613445-C238-4877-A156-789F06DB2CBB}">
  <a:tblStyle styleId="{EB613445-C238-4877-A156-789F06DB2CBB}"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57" autoAdjust="0"/>
  </p:normalViewPr>
  <p:slideViewPr>
    <p:cSldViewPr snapToGrid="0">
      <p:cViewPr>
        <p:scale>
          <a:sx n="52" d="100"/>
          <a:sy n="52" d="100"/>
        </p:scale>
        <p:origin x="580"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600471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g111d1e2cf7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g111d1e2cf7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a:t>
            </a:r>
            <a:r>
              <a:rPr lang="en-US" sz="1200" b="0" i="0" u="none" strike="noStrike" dirty="0">
                <a:solidFill>
                  <a:schemeClr val="dk1"/>
                </a:solidFill>
                <a:latin typeface="Calibri"/>
                <a:ea typeface="Calibri"/>
                <a:cs typeface="Calibri"/>
                <a:sym typeface="Calibri"/>
              </a:rPr>
              <a:t> </a:t>
            </a:r>
            <a:r>
              <a:rPr lang="en-US" sz="1200" b="0" i="0" u="none" strike="noStrike" cap="none" dirty="0">
                <a:solidFill>
                  <a:schemeClr val="dk1"/>
                </a:solidFill>
                <a:effectLst/>
                <a:latin typeface="Calibri"/>
                <a:ea typeface="Calibri"/>
                <a:cs typeface="Calibri"/>
                <a:sym typeface="Calibri"/>
              </a:rPr>
              <a:t>The teacher may have a recapitulation exercise on Regular and Irregular Verbs. Resources Required: Copies of the grid for Verb Search, depending on the strength of the </a:t>
            </a:r>
            <a:r>
              <a:rPr lang="en-US" sz="1200" b="0" i="0" u="none" strike="noStrike" cap="none" dirty="0" err="1">
                <a:solidFill>
                  <a:schemeClr val="dk1"/>
                </a:solidFill>
                <a:effectLst/>
                <a:latin typeface="Calibri"/>
                <a:ea typeface="Calibri"/>
                <a:cs typeface="Calibri"/>
                <a:sym typeface="Calibri"/>
              </a:rPr>
              <a:t>class,pencils</a:t>
            </a:r>
            <a:r>
              <a:rPr lang="en-US" sz="1200" b="0" i="0" u="none" strike="noStrike" cap="none" dirty="0">
                <a:solidFill>
                  <a:schemeClr val="dk1"/>
                </a:solidFill>
                <a:effectLst/>
                <a:latin typeface="Calibri"/>
                <a:ea typeface="Calibri"/>
                <a:cs typeface="Calibri"/>
                <a:sym typeface="Calibri"/>
              </a:rPr>
              <a:t>, </a:t>
            </a:r>
            <a:r>
              <a:rPr lang="en-US" sz="1200" b="0" i="0" u="none" strike="noStrike" cap="none" dirty="0" err="1">
                <a:solidFill>
                  <a:schemeClr val="dk1"/>
                </a:solidFill>
                <a:effectLst/>
                <a:latin typeface="Calibri"/>
                <a:ea typeface="Calibri"/>
                <a:cs typeface="Calibri"/>
                <a:sym typeface="Calibri"/>
              </a:rPr>
              <a:t>colour</a:t>
            </a:r>
            <a:r>
              <a:rPr lang="en-US" sz="1200" b="0" i="0" u="none" strike="noStrike" cap="none" dirty="0">
                <a:solidFill>
                  <a:schemeClr val="dk1"/>
                </a:solidFill>
                <a:effectLst/>
                <a:latin typeface="Calibri"/>
                <a:ea typeface="Calibri"/>
                <a:cs typeface="Calibri"/>
                <a:sym typeface="Calibri"/>
              </a:rPr>
              <a:t> pencils and erasers.</a:t>
            </a:r>
          </a:p>
          <a:p>
            <a:endParaRPr lang="en-US" sz="1200" b="0" i="0" u="none" strike="noStrike" cap="none" dirty="0">
              <a:solidFill>
                <a:schemeClr val="dk1"/>
              </a:solidFill>
              <a:effectLst/>
              <a:latin typeface="Calibri"/>
              <a:ea typeface="Calibri"/>
              <a:cs typeface="Calibri"/>
              <a:sym typeface="Calibri"/>
            </a:endParaRPr>
          </a:p>
          <a:p>
            <a:r>
              <a:rPr lang="en-US" sz="1200" b="0" i="0" u="none" strike="noStrike" cap="none" dirty="0">
                <a:solidFill>
                  <a:schemeClr val="dk1"/>
                </a:solidFill>
                <a:effectLst/>
                <a:latin typeface="Calibri"/>
                <a:ea typeface="Calibri"/>
                <a:cs typeface="Calibri"/>
                <a:sym typeface="Calibri"/>
              </a:rPr>
              <a:t> Setting for the Activity: Indoor.</a:t>
            </a:r>
          </a:p>
          <a:p>
            <a:endParaRPr lang="en-US" sz="1200" b="0" i="0" u="none" strike="noStrike" cap="none" dirty="0">
              <a:solidFill>
                <a:schemeClr val="dk1"/>
              </a:solidFill>
              <a:effectLst/>
              <a:latin typeface="Calibri"/>
              <a:ea typeface="Calibri"/>
              <a:cs typeface="Calibri"/>
              <a:sym typeface="Calibri"/>
            </a:endParaRPr>
          </a:p>
          <a:p>
            <a:r>
              <a:rPr lang="en-US" sz="1200" b="0" i="0" u="none" strike="noStrike" cap="none" dirty="0">
                <a:solidFill>
                  <a:schemeClr val="dk1"/>
                </a:solidFill>
                <a:effectLst/>
                <a:latin typeface="Calibri"/>
                <a:ea typeface="Calibri"/>
                <a:cs typeface="Calibri"/>
                <a:sym typeface="Calibri"/>
              </a:rPr>
              <a:t>Type of Activity: Group Activity. </a:t>
            </a:r>
            <a:r>
              <a:rPr lang="en-US" sz="1200" b="1" i="1" u="sng" strike="noStrike" cap="none" dirty="0">
                <a:solidFill>
                  <a:schemeClr val="dk1"/>
                </a:solidFill>
                <a:effectLst/>
                <a:latin typeface="Calibri"/>
                <a:ea typeface="Calibri"/>
                <a:cs typeface="Calibri"/>
                <a:sym typeface="Calibri"/>
              </a:rPr>
              <a:t> </a:t>
            </a:r>
            <a:endParaRPr lang="en-US" sz="1200" b="0" i="0" u="none" strike="noStrike" cap="none" dirty="0">
              <a:solidFill>
                <a:schemeClr val="dk1"/>
              </a:solidFill>
              <a:effectLst/>
              <a:latin typeface="Calibri"/>
              <a:ea typeface="Calibri"/>
              <a:cs typeface="Calibri"/>
              <a:sym typeface="Calibri"/>
            </a:endParaRPr>
          </a:p>
          <a:p>
            <a:endParaRPr lang="en-US" sz="1200" b="1" i="1" u="sng" strike="noStrike" cap="none" dirty="0">
              <a:solidFill>
                <a:schemeClr val="dk1"/>
              </a:solidFill>
              <a:effectLst/>
              <a:latin typeface="Calibri"/>
              <a:ea typeface="Calibri"/>
              <a:cs typeface="Calibri"/>
              <a:sym typeface="Calibri"/>
            </a:endParaRPr>
          </a:p>
          <a:p>
            <a:r>
              <a:rPr lang="en-US" sz="1200" b="0" i="0" u="none" strike="noStrike" cap="none" dirty="0">
                <a:solidFill>
                  <a:schemeClr val="dk1"/>
                </a:solidFill>
                <a:effectLst/>
                <a:latin typeface="Calibri"/>
                <a:ea typeface="Calibri"/>
                <a:cs typeface="Calibri"/>
                <a:sym typeface="Calibri"/>
              </a:rPr>
              <a:t>Preparation of Activity: Organizing Students in groups of four and distribution of material.</a:t>
            </a:r>
          </a:p>
          <a:p>
            <a:endParaRPr lang="en-US" sz="1200" b="1" i="1" u="sng" strike="noStrike" cap="none" dirty="0">
              <a:solidFill>
                <a:schemeClr val="dk1"/>
              </a:solidFill>
              <a:effectLst/>
              <a:latin typeface="Calibri"/>
              <a:ea typeface="Calibri"/>
              <a:cs typeface="Calibri"/>
              <a:sym typeface="Calibri"/>
            </a:endParaRPr>
          </a:p>
          <a:p>
            <a:r>
              <a:rPr lang="en-US" sz="1200" b="0" i="0" u="none" strike="noStrike" cap="none" dirty="0">
                <a:solidFill>
                  <a:schemeClr val="dk1"/>
                </a:solidFill>
                <a:effectLst/>
                <a:latin typeface="Calibri"/>
                <a:ea typeface="Calibri"/>
                <a:cs typeface="Calibri"/>
                <a:sym typeface="Calibri"/>
              </a:rPr>
              <a:t>Role of the teacher: Facilitator and Observer.</a:t>
            </a:r>
          </a:p>
          <a:p>
            <a:pPr marL="0" lvl="0" indent="0" algn="l" rtl="0">
              <a:spcBef>
                <a:spcPts val="0"/>
              </a:spcBef>
              <a:spcAft>
                <a:spcPts val="0"/>
              </a:spcAft>
              <a:buNone/>
            </a:pPr>
            <a:br>
              <a:rPr lang="en-US" b="0" dirty="0"/>
            </a:br>
            <a:r>
              <a:rPr lang="en-US" sz="1200" b="1" i="0" u="none" strike="noStrike" dirty="0">
                <a:solidFill>
                  <a:schemeClr val="dk1"/>
                </a:solidFill>
                <a:latin typeface="Calibri"/>
                <a:ea typeface="Calibri"/>
                <a:cs typeface="Calibri"/>
                <a:sym typeface="Calibri"/>
              </a:rPr>
              <a:t>Suggestions: </a:t>
            </a:r>
            <a:r>
              <a:rPr lang="en-US" sz="1200" b="0" i="0" u="none" strike="noStrike" dirty="0">
                <a:solidFill>
                  <a:schemeClr val="dk1"/>
                </a:solidFill>
                <a:latin typeface="Calibri"/>
                <a:ea typeface="Calibri"/>
                <a:cs typeface="Calibri"/>
                <a:sym typeface="Calibri"/>
              </a:rPr>
              <a:t>&lt;Ideas/ Images/ Animations / Others – To make better representation of the content &gt;</a:t>
            </a:r>
            <a:br>
              <a:rPr lang="en-US" sz="1200" b="0" i="0" u="none" strike="noStrike" dirty="0">
                <a:solidFill>
                  <a:schemeClr val="dk1"/>
                </a:solidFill>
                <a:latin typeface="Calibri"/>
                <a:ea typeface="Calibri"/>
                <a:cs typeface="Calibri"/>
                <a:sym typeface="Calibri"/>
              </a:rPr>
            </a:br>
            <a:endParaRPr lang="en-US"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33" name="Google Shape;33;g111d1e2cf77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extLst>
      <p:ext uri="{BB962C8B-B14F-4D97-AF65-F5344CB8AC3E}">
        <p14:creationId xmlns:p14="http://schemas.microsoft.com/office/powerpoint/2010/main" val="1786325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&lt;Ideas/ Images/ Animations / Others – To make better representation of the content &gt;</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40" name="Google Shape;4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extLst>
      <p:ext uri="{BB962C8B-B14F-4D97-AF65-F5344CB8AC3E}">
        <p14:creationId xmlns:p14="http://schemas.microsoft.com/office/powerpoint/2010/main" val="3005965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a:t>
            </a:r>
            <a:endParaRPr lang="en-US"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br>
              <a:rPr lang="en-US" b="0" dirty="0"/>
            </a:br>
            <a:r>
              <a:rPr lang="en-US" sz="1200" b="1" i="0" u="none" strike="noStrike" dirty="0">
                <a:solidFill>
                  <a:schemeClr val="dk1"/>
                </a:solidFill>
                <a:latin typeface="Calibri"/>
                <a:ea typeface="Calibri"/>
                <a:cs typeface="Calibri"/>
                <a:sym typeface="Calibri"/>
              </a:rPr>
              <a:t>Suggestions: </a:t>
            </a:r>
            <a:r>
              <a:rPr lang="en-US" sz="1200" b="0" i="0" u="none" strike="noStrike" dirty="0">
                <a:solidFill>
                  <a:schemeClr val="dk1"/>
                </a:solidFill>
                <a:latin typeface="Calibri"/>
                <a:ea typeface="Calibri"/>
                <a:cs typeface="Calibri"/>
                <a:sym typeface="Calibri"/>
              </a:rPr>
              <a:t>&lt;Ideas/ Images/ Animations / Others – To make better representation of the content &gt;</a:t>
            </a:r>
            <a:br>
              <a:rPr lang="en-US" sz="1200" b="0" i="0" u="none" strike="noStrike" dirty="0">
                <a:solidFill>
                  <a:schemeClr val="dk1"/>
                </a:solidFill>
                <a:latin typeface="Calibri"/>
                <a:ea typeface="Calibri"/>
                <a:cs typeface="Calibri"/>
                <a:sym typeface="Calibri"/>
              </a:rPr>
            </a:br>
            <a:endParaRPr lang="en-US"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&lt;Please provide source URL where we find the image and the license agreement&gt; </a:t>
            </a:r>
            <a:endParaRPr b="0" dirty="0"/>
          </a:p>
          <a:p>
            <a:pPr marL="0" lvl="0" indent="0" algn="l" rtl="0">
              <a:spcBef>
                <a:spcPts val="0"/>
              </a:spcBef>
              <a:spcAft>
                <a:spcPts val="0"/>
              </a:spcAft>
              <a:buNone/>
            </a:pPr>
            <a:endParaRPr dirty="0"/>
          </a:p>
        </p:txBody>
      </p:sp>
      <p:sp>
        <p:nvSpPr>
          <p:cNvPr id="40" name="Google Shape;4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extLst>
      <p:ext uri="{BB962C8B-B14F-4D97-AF65-F5344CB8AC3E}">
        <p14:creationId xmlns:p14="http://schemas.microsoft.com/office/powerpoint/2010/main" val="83458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47" name="Google Shape;47;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extLst>
      <p:ext uri="{BB962C8B-B14F-4D97-AF65-F5344CB8AC3E}">
        <p14:creationId xmlns:p14="http://schemas.microsoft.com/office/powerpoint/2010/main" val="31977096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5"/>
          <p:cNvSpPr txBox="1">
            <a:spLocks noGrp="1"/>
          </p:cNvSpPr>
          <p:nvPr>
            <p:ph type="ctrTitle"/>
          </p:nvPr>
        </p:nvSpPr>
        <p:spPr>
          <a:xfrm>
            <a:off x="914400" y="885575"/>
            <a:ext cx="10363200" cy="160732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5"/>
          <p:cNvSpPr txBox="1">
            <a:spLocks noGrp="1"/>
          </p:cNvSpPr>
          <p:nvPr>
            <p:ph type="subTitle" idx="1"/>
          </p:nvPr>
        </p:nvSpPr>
        <p:spPr>
          <a:xfrm>
            <a:off x="1828800" y="2612504"/>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5">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3">
            <a:alphaModFix/>
          </a:blip>
          <a:srcRect/>
          <a:stretch/>
        </p:blipFill>
        <p:spPr>
          <a:xfrm>
            <a:off x="89057" y="114396"/>
            <a:ext cx="902286" cy="957155"/>
          </a:xfrm>
          <a:prstGeom prst="rect">
            <a:avLst/>
          </a:prstGeom>
          <a:noFill/>
          <a:ln>
            <a:noFill/>
          </a:ln>
        </p:spPr>
      </p:pic>
      <p:pic>
        <p:nvPicPr>
          <p:cNvPr id="16" name="Google Shape;16;p5" descr="A picture containing text, lamp&#10;&#10;Description automatically generated"/>
          <p:cNvPicPr preferRelativeResize="0"/>
          <p:nvPr/>
        </p:nvPicPr>
        <p:blipFill rotWithShape="1">
          <a:blip r:embed="rId4">
            <a:alphaModFix/>
          </a:blip>
          <a:srcRect/>
          <a:stretch/>
        </p:blipFill>
        <p:spPr>
          <a:xfrm>
            <a:off x="11164077" y="5837009"/>
            <a:ext cx="914479" cy="914479"/>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5">
            <a:alphaModFix/>
          </a:blip>
          <a:srcRect/>
          <a:stretch/>
        </p:blipFill>
        <p:spPr>
          <a:xfrm>
            <a:off x="11139692" y="132686"/>
            <a:ext cx="963251" cy="938865"/>
          </a:xfrm>
          <a:prstGeom prst="rect">
            <a:avLst/>
          </a:prstGeom>
          <a:noFill/>
          <a:ln>
            <a:noFill/>
          </a:ln>
        </p:spPr>
      </p:pic>
      <p:sp>
        <p:nvSpPr>
          <p:cNvPr id="18" name="Google Shape;18;p5"/>
          <p:cNvSpPr txBox="1"/>
          <p:nvPr/>
        </p:nvSpPr>
        <p:spPr>
          <a:xfrm>
            <a:off x="1550132" y="5293602"/>
            <a:ext cx="9091736" cy="121571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800" b="0" i="0" u="sng" strike="noStrike" cap="none">
                <a:solidFill>
                  <a:schemeClr val="dk1"/>
                </a:solidFill>
                <a:latin typeface="Calibri"/>
                <a:ea typeface="Calibri"/>
                <a:cs typeface="Calibri"/>
                <a:sym typeface="Calibri"/>
              </a:rPr>
              <a:t>COPYRIGHT NOTICE</a:t>
            </a:r>
            <a:endParaRPr sz="800" b="0" i="0" u="none" strike="noStrike" cap="none">
              <a:solidFill>
                <a:schemeClr val="dk1"/>
              </a:solidFill>
              <a:latin typeface="Calibri"/>
              <a:ea typeface="Calibri"/>
              <a:cs typeface="Calibri"/>
              <a:sym typeface="Calibri"/>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Strictly not for Commercial use.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Provided on ‘as is’ basis with no warranties of any kind.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that falls in Public Domain or common Knowledge facts can be used freely.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Some of the contents are owned by the Third parties and are used in compliance with their licensing conditions. Any one infringing the Copyright of such Third parties will be doing so at their own risks and costs.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can be downloaded and used for Personal, educational and informational purposes only.  Any attempt to remove, alter, circumvent or  distort  the data that is accessed Is Illegal and strictly prohibited.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22" name="Google Shape;22;p6"/>
          <p:cNvSpPr txBox="1">
            <a:spLocks noGrp="1"/>
          </p:cNvSpPr>
          <p:nvPr>
            <p:ph type="body" idx="1"/>
          </p:nvPr>
        </p:nvSpPr>
        <p:spPr>
          <a:xfrm>
            <a:off x="954779" y="1243798"/>
            <a:ext cx="10282441" cy="444681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6"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4" name="Google Shape;24;p6"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7">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28" name="Google Shape;28;p7"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9" name="Google Shape;29;p7"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4" name="Bevel 3"/>
          <p:cNvSpPr/>
          <p:nvPr/>
        </p:nvSpPr>
        <p:spPr>
          <a:xfrm>
            <a:off x="3786467" y="1551743"/>
            <a:ext cx="4619065" cy="1589513"/>
          </a:xfrm>
          <a:prstGeom prst="bevel">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Google Shape;35;g111d1e2cf77_0_0"/>
          <p:cNvSpPr txBox="1">
            <a:spLocks noGrp="1"/>
          </p:cNvSpPr>
          <p:nvPr>
            <p:ph type="ctrTitle"/>
          </p:nvPr>
        </p:nvSpPr>
        <p:spPr>
          <a:xfrm>
            <a:off x="4098269" y="1993340"/>
            <a:ext cx="3995462" cy="749864"/>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US" b="1" dirty="0">
                <a:solidFill>
                  <a:schemeClr val="accent3">
                    <a:lumMod val="50000"/>
                  </a:schemeClr>
                </a:solidFill>
              </a:rPr>
              <a:t>Verb Search</a:t>
            </a:r>
            <a:endParaRPr b="1" dirty="0">
              <a:solidFill>
                <a:schemeClr val="accent3">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6" name="Bevel 5"/>
          <p:cNvSpPr/>
          <p:nvPr/>
        </p:nvSpPr>
        <p:spPr>
          <a:xfrm>
            <a:off x="4113318" y="-48907"/>
            <a:ext cx="4143375" cy="785813"/>
          </a:xfrm>
          <a:prstGeom prst="bevel">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Google Shape;42;p2"/>
          <p:cNvSpPr txBox="1">
            <a:spLocks noGrp="1"/>
          </p:cNvSpPr>
          <p:nvPr>
            <p:ph type="title"/>
          </p:nvPr>
        </p:nvSpPr>
        <p:spPr>
          <a:xfrm>
            <a:off x="4579575" y="16984"/>
            <a:ext cx="2962128" cy="654032"/>
          </a:xfrm>
          <a:prstGeom prst="rect">
            <a:avLst/>
          </a:prstGeom>
          <a:noFill/>
          <a:ln>
            <a:noFill/>
          </a:ln>
        </p:spPr>
        <p:txBody>
          <a:bodyPr spcFirstLastPara="1" wrap="square" lIns="91425" tIns="45700" rIns="91425" bIns="45700" anchor="t" anchorCtr="0">
            <a:normAutofit/>
          </a:bodyPr>
          <a:lstStyle/>
          <a:p>
            <a:pPr lvl="0"/>
            <a:r>
              <a:rPr lang="en-IE" b="1" dirty="0">
                <a:solidFill>
                  <a:schemeClr val="accent2">
                    <a:lumMod val="75000"/>
                  </a:schemeClr>
                </a:solidFill>
                <a:latin typeface="Calibri" panose="020F0502020204030204" pitchFamily="34" charset="0"/>
              </a:rPr>
              <a:t>Regular Verbs</a:t>
            </a:r>
            <a:endParaRPr dirty="0">
              <a:solidFill>
                <a:schemeClr val="accent2">
                  <a:lumMod val="75000"/>
                </a:schemeClr>
              </a:solidFill>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06214593"/>
              </p:ext>
            </p:extLst>
          </p:nvPr>
        </p:nvGraphicFramePr>
        <p:xfrm>
          <a:off x="6326522" y="1068263"/>
          <a:ext cx="4867834" cy="4832432"/>
        </p:xfrm>
        <a:graphic>
          <a:graphicData uri="http://schemas.openxmlformats.org/drawingml/2006/table">
            <a:tbl>
              <a:tblPr>
                <a:tableStyleId>{616DA210-FB5B-4158-B5E0-FEB733F419BA}</a:tableStyleId>
              </a:tblPr>
              <a:tblGrid>
                <a:gridCol w="436540">
                  <a:extLst>
                    <a:ext uri="{9D8B030D-6E8A-4147-A177-3AD203B41FA5}">
                      <a16:colId xmlns:a16="http://schemas.microsoft.com/office/drawing/2014/main" val="20000"/>
                    </a:ext>
                  </a:extLst>
                </a:gridCol>
                <a:gridCol w="453013">
                  <a:extLst>
                    <a:ext uri="{9D8B030D-6E8A-4147-A177-3AD203B41FA5}">
                      <a16:colId xmlns:a16="http://schemas.microsoft.com/office/drawing/2014/main" val="20001"/>
                    </a:ext>
                  </a:extLst>
                </a:gridCol>
                <a:gridCol w="444777">
                  <a:extLst>
                    <a:ext uri="{9D8B030D-6E8A-4147-A177-3AD203B41FA5}">
                      <a16:colId xmlns:a16="http://schemas.microsoft.com/office/drawing/2014/main" val="20002"/>
                    </a:ext>
                  </a:extLst>
                </a:gridCol>
                <a:gridCol w="436540">
                  <a:extLst>
                    <a:ext uri="{9D8B030D-6E8A-4147-A177-3AD203B41FA5}">
                      <a16:colId xmlns:a16="http://schemas.microsoft.com/office/drawing/2014/main" val="20003"/>
                    </a:ext>
                  </a:extLst>
                </a:gridCol>
                <a:gridCol w="453013">
                  <a:extLst>
                    <a:ext uri="{9D8B030D-6E8A-4147-A177-3AD203B41FA5}">
                      <a16:colId xmlns:a16="http://schemas.microsoft.com/office/drawing/2014/main" val="20004"/>
                    </a:ext>
                  </a:extLst>
                </a:gridCol>
                <a:gridCol w="444777">
                  <a:extLst>
                    <a:ext uri="{9D8B030D-6E8A-4147-A177-3AD203B41FA5}">
                      <a16:colId xmlns:a16="http://schemas.microsoft.com/office/drawing/2014/main" val="20005"/>
                    </a:ext>
                  </a:extLst>
                </a:gridCol>
                <a:gridCol w="444777">
                  <a:extLst>
                    <a:ext uri="{9D8B030D-6E8A-4147-A177-3AD203B41FA5}">
                      <a16:colId xmlns:a16="http://schemas.microsoft.com/office/drawing/2014/main" val="20006"/>
                    </a:ext>
                  </a:extLst>
                </a:gridCol>
                <a:gridCol w="444777">
                  <a:extLst>
                    <a:ext uri="{9D8B030D-6E8A-4147-A177-3AD203B41FA5}">
                      <a16:colId xmlns:a16="http://schemas.microsoft.com/office/drawing/2014/main" val="20007"/>
                    </a:ext>
                  </a:extLst>
                </a:gridCol>
                <a:gridCol w="444777">
                  <a:extLst>
                    <a:ext uri="{9D8B030D-6E8A-4147-A177-3AD203B41FA5}">
                      <a16:colId xmlns:a16="http://schemas.microsoft.com/office/drawing/2014/main" val="20008"/>
                    </a:ext>
                  </a:extLst>
                </a:gridCol>
                <a:gridCol w="428303">
                  <a:extLst>
                    <a:ext uri="{9D8B030D-6E8A-4147-A177-3AD203B41FA5}">
                      <a16:colId xmlns:a16="http://schemas.microsoft.com/office/drawing/2014/main" val="20009"/>
                    </a:ext>
                  </a:extLst>
                </a:gridCol>
                <a:gridCol w="436540">
                  <a:extLst>
                    <a:ext uri="{9D8B030D-6E8A-4147-A177-3AD203B41FA5}">
                      <a16:colId xmlns:a16="http://schemas.microsoft.com/office/drawing/2014/main" val="20010"/>
                    </a:ext>
                  </a:extLst>
                </a:gridCol>
              </a:tblGrid>
              <a:tr h="604054">
                <a:tc>
                  <a:txBody>
                    <a:bodyPr/>
                    <a:lstStyle/>
                    <a:p>
                      <a:pPr marL="0" marR="0" algn="ctr">
                        <a:lnSpc>
                          <a:spcPct val="115000"/>
                        </a:lnSpc>
                        <a:spcBef>
                          <a:spcPts val="1200"/>
                        </a:spcBef>
                        <a:spcAft>
                          <a:spcPts val="0"/>
                        </a:spcAft>
                      </a:pPr>
                      <a:r>
                        <a:rPr lang="en-IE" sz="2600" dirty="0">
                          <a:effectLst/>
                          <a:latin typeface="Calibri" panose="020F0502020204030204" pitchFamily="34" charset="0"/>
                        </a:rPr>
                        <a:t>A</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C</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O</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O</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K</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E</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D</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P</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 U</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T</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S</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extLst>
                  <a:ext uri="{0D108BD9-81ED-4DB2-BD59-A6C34878D82A}">
                    <a16:rowId xmlns:a16="http://schemas.microsoft.com/office/drawing/2014/main" val="10000"/>
                  </a:ext>
                </a:extLst>
              </a:tr>
              <a:tr h="604054">
                <a:tc>
                  <a:txBody>
                    <a:bodyPr/>
                    <a:lstStyle/>
                    <a:p>
                      <a:pPr marL="0" marR="0" algn="ctr">
                        <a:lnSpc>
                          <a:spcPct val="115000"/>
                        </a:lnSpc>
                        <a:spcBef>
                          <a:spcPts val="1200"/>
                        </a:spcBef>
                        <a:spcAft>
                          <a:spcPts val="0"/>
                        </a:spcAft>
                      </a:pPr>
                      <a:r>
                        <a:rPr lang="en-IE" sz="2600" b="1" dirty="0">
                          <a:solidFill>
                            <a:srgbClr val="0000CC"/>
                          </a:solidFill>
                          <a:effectLst/>
                          <a:latin typeface="Calibri" panose="020F0502020204030204" pitchFamily="34" charset="0"/>
                        </a:rPr>
                        <a:t>P</a:t>
                      </a:r>
                      <a:endParaRPr lang="en-US" sz="2600" b="1" dirty="0">
                        <a:solidFill>
                          <a:srgbClr val="0000CC"/>
                        </a:solidFill>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solidFill>
                      <a:schemeClr val="bg2">
                        <a:lumMod val="20000"/>
                        <a:lumOff val="80000"/>
                      </a:schemeClr>
                    </a:solidFill>
                  </a:tcPr>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Z</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G</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b="1" dirty="0">
                          <a:solidFill>
                            <a:srgbClr val="006600"/>
                          </a:solidFill>
                          <a:effectLst/>
                          <a:latin typeface="Calibri" panose="020F0502020204030204" pitchFamily="34" charset="0"/>
                        </a:rPr>
                        <a:t>A</a:t>
                      </a:r>
                      <a:endParaRPr lang="en-US" sz="2600" b="1" dirty="0">
                        <a:solidFill>
                          <a:srgbClr val="006600"/>
                        </a:solidFill>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solidFill>
                      <a:srgbClr val="CCFF99"/>
                    </a:solidFill>
                  </a:tcPr>
                </a:tc>
                <a:tc>
                  <a:txBody>
                    <a:bodyPr/>
                    <a:lstStyle/>
                    <a:p>
                      <a:pPr marL="0" marR="0" algn="ctr">
                        <a:lnSpc>
                          <a:spcPct val="115000"/>
                        </a:lnSpc>
                        <a:spcBef>
                          <a:spcPts val="1200"/>
                        </a:spcBef>
                        <a:spcAft>
                          <a:spcPts val="0"/>
                        </a:spcAft>
                      </a:pPr>
                      <a:r>
                        <a:rPr lang="en-IE" sz="2600" b="1" dirty="0">
                          <a:solidFill>
                            <a:srgbClr val="006600"/>
                          </a:solidFill>
                          <a:effectLst/>
                          <a:latin typeface="Calibri" panose="020F0502020204030204" pitchFamily="34" charset="0"/>
                        </a:rPr>
                        <a:t>S</a:t>
                      </a:r>
                      <a:endParaRPr lang="en-US" sz="2600" b="1" dirty="0">
                        <a:solidFill>
                          <a:srgbClr val="006600"/>
                        </a:solidFill>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solidFill>
                      <a:srgbClr val="CCFF99"/>
                    </a:solidFill>
                  </a:tcPr>
                </a:tc>
                <a:tc>
                  <a:txBody>
                    <a:bodyPr/>
                    <a:lstStyle/>
                    <a:p>
                      <a:pPr marL="0" marR="0" algn="ctr">
                        <a:lnSpc>
                          <a:spcPct val="115000"/>
                        </a:lnSpc>
                        <a:spcBef>
                          <a:spcPts val="1200"/>
                        </a:spcBef>
                        <a:spcAft>
                          <a:spcPts val="0"/>
                        </a:spcAft>
                      </a:pPr>
                      <a:r>
                        <a:rPr lang="en-IE" sz="2600" b="1" dirty="0">
                          <a:solidFill>
                            <a:srgbClr val="006600"/>
                          </a:solidFill>
                          <a:effectLst/>
                          <a:latin typeface="Calibri" panose="020F0502020204030204" pitchFamily="34" charset="0"/>
                        </a:rPr>
                        <a:t>K</a:t>
                      </a:r>
                      <a:endParaRPr lang="en-US" sz="2600" b="1" dirty="0">
                        <a:solidFill>
                          <a:srgbClr val="006600"/>
                        </a:solidFill>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solidFill>
                      <a:srgbClr val="CCFF99"/>
                    </a:solidFill>
                  </a:tcPr>
                </a:tc>
                <a:tc>
                  <a:txBody>
                    <a:bodyPr/>
                    <a:lstStyle/>
                    <a:p>
                      <a:pPr marL="0" marR="0" algn="ctr">
                        <a:lnSpc>
                          <a:spcPct val="115000"/>
                        </a:lnSpc>
                        <a:spcBef>
                          <a:spcPts val="1200"/>
                        </a:spcBef>
                        <a:spcAft>
                          <a:spcPts val="0"/>
                        </a:spcAft>
                      </a:pPr>
                      <a:r>
                        <a:rPr lang="en-IE" sz="2600" b="1" dirty="0">
                          <a:solidFill>
                            <a:srgbClr val="006600"/>
                          </a:solidFill>
                          <a:effectLst/>
                          <a:latin typeface="Calibri" panose="020F0502020204030204" pitchFamily="34" charset="0"/>
                        </a:rPr>
                        <a:t>E</a:t>
                      </a:r>
                      <a:endParaRPr lang="en-US" sz="2600" b="1" dirty="0">
                        <a:solidFill>
                          <a:srgbClr val="006600"/>
                        </a:solidFill>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solidFill>
                      <a:srgbClr val="CCFF99"/>
                    </a:solidFill>
                  </a:tcPr>
                </a:tc>
                <a:tc>
                  <a:txBody>
                    <a:bodyPr/>
                    <a:lstStyle/>
                    <a:p>
                      <a:pPr marL="0" marR="0" algn="ctr">
                        <a:lnSpc>
                          <a:spcPct val="115000"/>
                        </a:lnSpc>
                        <a:spcBef>
                          <a:spcPts val="1200"/>
                        </a:spcBef>
                        <a:spcAft>
                          <a:spcPts val="0"/>
                        </a:spcAft>
                      </a:pPr>
                      <a:r>
                        <a:rPr lang="en-IE" sz="2600" b="1" dirty="0">
                          <a:solidFill>
                            <a:srgbClr val="006600"/>
                          </a:solidFill>
                          <a:effectLst/>
                          <a:latin typeface="Calibri" panose="020F0502020204030204" pitchFamily="34" charset="0"/>
                        </a:rPr>
                        <a:t>D</a:t>
                      </a:r>
                      <a:endParaRPr lang="en-US" sz="2600" b="1" dirty="0">
                        <a:solidFill>
                          <a:srgbClr val="006600"/>
                        </a:solidFill>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solidFill>
                      <a:srgbClr val="CCFF99"/>
                    </a:solidFill>
                  </a:tcPr>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L</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H</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Z</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extLst>
                  <a:ext uri="{0D108BD9-81ED-4DB2-BD59-A6C34878D82A}">
                    <a16:rowId xmlns:a16="http://schemas.microsoft.com/office/drawing/2014/main" val="10001"/>
                  </a:ext>
                </a:extLst>
              </a:tr>
              <a:tr h="604054">
                <a:tc>
                  <a:txBody>
                    <a:bodyPr/>
                    <a:lstStyle/>
                    <a:p>
                      <a:pPr marL="0" marR="0" algn="ctr">
                        <a:lnSpc>
                          <a:spcPct val="115000"/>
                        </a:lnSpc>
                        <a:spcBef>
                          <a:spcPts val="1200"/>
                        </a:spcBef>
                        <a:spcAft>
                          <a:spcPts val="0"/>
                        </a:spcAft>
                      </a:pPr>
                      <a:r>
                        <a:rPr lang="en-IE" sz="2600" b="1" dirty="0">
                          <a:solidFill>
                            <a:srgbClr val="0000CC"/>
                          </a:solidFill>
                          <a:effectLst/>
                          <a:latin typeface="Calibri" panose="020F0502020204030204" pitchFamily="34" charset="0"/>
                        </a:rPr>
                        <a:t>L</a:t>
                      </a:r>
                      <a:endParaRPr lang="en-US" sz="2600" b="1" dirty="0">
                        <a:solidFill>
                          <a:srgbClr val="0000CC"/>
                        </a:solidFill>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solidFill>
                      <a:schemeClr val="bg2">
                        <a:lumMod val="20000"/>
                        <a:lumOff val="80000"/>
                      </a:schemeClr>
                    </a:solidFill>
                  </a:tcPr>
                </a:tc>
                <a:tc>
                  <a:txBody>
                    <a:bodyPr/>
                    <a:lstStyle/>
                    <a:p>
                      <a:pPr marL="0" marR="0" algn="ctr">
                        <a:lnSpc>
                          <a:spcPct val="115000"/>
                        </a:lnSpc>
                        <a:spcBef>
                          <a:spcPts val="1200"/>
                        </a:spcBef>
                        <a:spcAft>
                          <a:spcPts val="0"/>
                        </a:spcAft>
                      </a:pPr>
                      <a:r>
                        <a:rPr lang="en-IE" sz="2600">
                          <a:effectLst/>
                          <a:latin typeface="Calibri" panose="020F0502020204030204" pitchFamily="34" charset="0"/>
                        </a:rPr>
                        <a:t>T</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A</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P</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C</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R</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I</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E</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 D</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A</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D</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extLst>
                  <a:ext uri="{0D108BD9-81ED-4DB2-BD59-A6C34878D82A}">
                    <a16:rowId xmlns:a16="http://schemas.microsoft.com/office/drawing/2014/main" val="10002"/>
                  </a:ext>
                </a:extLst>
              </a:tr>
              <a:tr h="604054">
                <a:tc>
                  <a:txBody>
                    <a:bodyPr/>
                    <a:lstStyle/>
                    <a:p>
                      <a:pPr marL="0" marR="0" algn="ctr">
                        <a:lnSpc>
                          <a:spcPct val="115000"/>
                        </a:lnSpc>
                        <a:spcBef>
                          <a:spcPts val="1200"/>
                        </a:spcBef>
                        <a:spcAft>
                          <a:spcPts val="0"/>
                        </a:spcAft>
                      </a:pPr>
                      <a:r>
                        <a:rPr lang="en-IE" sz="2600" b="1" dirty="0">
                          <a:solidFill>
                            <a:srgbClr val="0000CC"/>
                          </a:solidFill>
                          <a:effectLst/>
                          <a:latin typeface="Calibri" panose="020F0502020204030204" pitchFamily="34" charset="0"/>
                        </a:rPr>
                        <a:t>A</a:t>
                      </a:r>
                      <a:endParaRPr lang="en-US" sz="2600" b="1" dirty="0">
                        <a:solidFill>
                          <a:srgbClr val="0000CC"/>
                        </a:solidFill>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solidFill>
                      <a:schemeClr val="bg2">
                        <a:lumMod val="20000"/>
                        <a:lumOff val="80000"/>
                      </a:schemeClr>
                    </a:solidFill>
                  </a:tcPr>
                </a:tc>
                <a:tc>
                  <a:txBody>
                    <a:bodyPr/>
                    <a:lstStyle/>
                    <a:p>
                      <a:pPr marL="0" marR="0" algn="ctr">
                        <a:lnSpc>
                          <a:spcPct val="115000"/>
                        </a:lnSpc>
                        <a:spcBef>
                          <a:spcPts val="1200"/>
                        </a:spcBef>
                        <a:spcAft>
                          <a:spcPts val="0"/>
                        </a:spcAft>
                      </a:pPr>
                      <a:r>
                        <a:rPr lang="en-IE" sz="2600">
                          <a:effectLst/>
                          <a:latin typeface="Calibri" panose="020F0502020204030204" pitchFamily="34" charset="0"/>
                        </a:rPr>
                        <a:t>W</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I</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I</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L</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O</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V</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E</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 D</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N</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F</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extLst>
                  <a:ext uri="{0D108BD9-81ED-4DB2-BD59-A6C34878D82A}">
                    <a16:rowId xmlns:a16="http://schemas.microsoft.com/office/drawing/2014/main" val="10003"/>
                  </a:ext>
                </a:extLst>
              </a:tr>
              <a:tr h="604054">
                <a:tc>
                  <a:txBody>
                    <a:bodyPr/>
                    <a:lstStyle/>
                    <a:p>
                      <a:pPr marL="0" marR="0" algn="ctr">
                        <a:lnSpc>
                          <a:spcPct val="115000"/>
                        </a:lnSpc>
                        <a:spcBef>
                          <a:spcPts val="1200"/>
                        </a:spcBef>
                        <a:spcAft>
                          <a:spcPts val="0"/>
                        </a:spcAft>
                      </a:pPr>
                      <a:r>
                        <a:rPr lang="en-IE" sz="2600" b="1" dirty="0">
                          <a:solidFill>
                            <a:srgbClr val="0000CC"/>
                          </a:solidFill>
                          <a:effectLst/>
                          <a:latin typeface="Calibri" panose="020F0502020204030204" pitchFamily="34" charset="0"/>
                        </a:rPr>
                        <a:t>Y</a:t>
                      </a:r>
                      <a:endParaRPr lang="en-US" sz="2600" b="1" dirty="0">
                        <a:solidFill>
                          <a:srgbClr val="0000CC"/>
                        </a:solidFill>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solidFill>
                      <a:schemeClr val="bg2">
                        <a:lumMod val="20000"/>
                        <a:lumOff val="80000"/>
                      </a:schemeClr>
                    </a:solidFill>
                  </a:tcPr>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I</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 N</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C</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R</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O</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F</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K</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R</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extLst>
                  <a:ext uri="{0D108BD9-81ED-4DB2-BD59-A6C34878D82A}">
                    <a16:rowId xmlns:a16="http://schemas.microsoft.com/office/drawing/2014/main" val="10004"/>
                  </a:ext>
                </a:extLst>
              </a:tr>
              <a:tr h="604054">
                <a:tc>
                  <a:txBody>
                    <a:bodyPr/>
                    <a:lstStyle/>
                    <a:p>
                      <a:pPr marL="0" marR="0" algn="ctr">
                        <a:lnSpc>
                          <a:spcPct val="115000"/>
                        </a:lnSpc>
                        <a:spcBef>
                          <a:spcPts val="1200"/>
                        </a:spcBef>
                        <a:spcAft>
                          <a:spcPts val="0"/>
                        </a:spcAft>
                      </a:pPr>
                      <a:r>
                        <a:rPr lang="en-IE" sz="2600" b="1" dirty="0">
                          <a:solidFill>
                            <a:srgbClr val="0000CC"/>
                          </a:solidFill>
                          <a:effectLst/>
                          <a:latin typeface="Calibri" panose="020F0502020204030204" pitchFamily="34" charset="0"/>
                        </a:rPr>
                        <a:t>E</a:t>
                      </a:r>
                      <a:endParaRPr lang="en-US" sz="2600" b="1" dirty="0">
                        <a:solidFill>
                          <a:srgbClr val="0000CC"/>
                        </a:solidFill>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solidFill>
                      <a:schemeClr val="bg2">
                        <a:lumMod val="20000"/>
                        <a:lumOff val="80000"/>
                      </a:schemeClr>
                    </a:solidFill>
                  </a:tcPr>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 E</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K</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R</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 U</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H</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 L</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D</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E</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I</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extLst>
                  <a:ext uri="{0D108BD9-81ED-4DB2-BD59-A6C34878D82A}">
                    <a16:rowId xmlns:a16="http://schemas.microsoft.com/office/drawing/2014/main" val="10005"/>
                  </a:ext>
                </a:extLst>
              </a:tr>
              <a:tr h="604054">
                <a:tc>
                  <a:txBody>
                    <a:bodyPr/>
                    <a:lstStyle/>
                    <a:p>
                      <a:pPr marL="0" marR="0" algn="ctr">
                        <a:lnSpc>
                          <a:spcPct val="115000"/>
                        </a:lnSpc>
                        <a:spcBef>
                          <a:spcPts val="1200"/>
                        </a:spcBef>
                        <a:spcAft>
                          <a:spcPts val="0"/>
                        </a:spcAft>
                      </a:pPr>
                      <a:r>
                        <a:rPr lang="en-IE" sz="2600" b="1" dirty="0">
                          <a:solidFill>
                            <a:srgbClr val="0000CC"/>
                          </a:solidFill>
                          <a:effectLst/>
                          <a:latin typeface="Calibri" panose="020F0502020204030204" pitchFamily="34" charset="0"/>
                        </a:rPr>
                        <a:t>D</a:t>
                      </a:r>
                      <a:endParaRPr lang="en-US" sz="2600" b="1" dirty="0">
                        <a:solidFill>
                          <a:srgbClr val="0000CC"/>
                        </a:solidFill>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solidFill>
                      <a:schemeClr val="bg2">
                        <a:lumMod val="20000"/>
                        <a:lumOff val="80000"/>
                      </a:schemeClr>
                    </a:solidFill>
                  </a:tcPr>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H</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D</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E</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 A</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C</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T</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I</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U</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D</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E</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extLst>
                  <a:ext uri="{0D108BD9-81ED-4DB2-BD59-A6C34878D82A}">
                    <a16:rowId xmlns:a16="http://schemas.microsoft.com/office/drawing/2014/main" val="10006"/>
                  </a:ext>
                </a:extLst>
              </a:tr>
              <a:tr h="604054">
                <a:tc>
                  <a:txBody>
                    <a:bodyPr/>
                    <a:lstStyle/>
                    <a:p>
                      <a:pPr marL="0" marR="0" algn="ctr">
                        <a:lnSpc>
                          <a:spcPct val="115000"/>
                        </a:lnSpc>
                        <a:spcBef>
                          <a:spcPts val="1200"/>
                        </a:spcBef>
                        <a:spcAft>
                          <a:spcPts val="0"/>
                        </a:spcAft>
                      </a:pPr>
                      <a:r>
                        <a:rPr lang="en-IE" sz="2600" dirty="0">
                          <a:effectLst/>
                          <a:latin typeface="Calibri" panose="020F0502020204030204" pitchFamily="34" charset="0"/>
                        </a:rPr>
                        <a:t>E</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 T</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D</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 D</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A</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N</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C</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a:effectLst/>
                          <a:latin typeface="Calibri" panose="020F0502020204030204" pitchFamily="34" charset="0"/>
                        </a:rPr>
                        <a:t>E</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D</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D</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76888" marR="76888" marT="76888" marB="76888"/>
                </a:tc>
                <a:extLst>
                  <a:ext uri="{0D108BD9-81ED-4DB2-BD59-A6C34878D82A}">
                    <a16:rowId xmlns:a16="http://schemas.microsoft.com/office/drawing/2014/main" val="10007"/>
                  </a:ext>
                </a:extLst>
              </a:tr>
            </a:tbl>
          </a:graphicData>
        </a:graphic>
      </p:graphicFrame>
      <p:sp>
        <p:nvSpPr>
          <p:cNvPr id="4" name="TextBox 3"/>
          <p:cNvSpPr txBox="1"/>
          <p:nvPr/>
        </p:nvSpPr>
        <p:spPr>
          <a:xfrm>
            <a:off x="80422" y="1482595"/>
            <a:ext cx="2988973" cy="3459689"/>
          </a:xfrm>
          <a:prstGeom prst="rect">
            <a:avLst/>
          </a:prstGeom>
          <a:noFill/>
        </p:spPr>
        <p:txBody>
          <a:bodyPr wrap="square" rtlCol="0">
            <a:spAutoFit/>
          </a:bodyPr>
          <a:lstStyle/>
          <a:p>
            <a:pPr algn="just">
              <a:lnSpc>
                <a:spcPct val="150000"/>
              </a:lnSpc>
            </a:pPr>
            <a:r>
              <a:rPr lang="en-US" sz="2400" b="1" dirty="0">
                <a:latin typeface="Calibri" panose="020F0502020204030204" pitchFamily="34" charset="0"/>
              </a:rPr>
              <a:t>ACROSS </a:t>
            </a:r>
          </a:p>
          <a:p>
            <a:pPr algn="just">
              <a:lnSpc>
                <a:spcPct val="150000"/>
              </a:lnSpc>
            </a:pPr>
            <a:r>
              <a:rPr lang="en-US" sz="2400" dirty="0">
                <a:latin typeface="Calibri" panose="020F0502020204030204" pitchFamily="34" charset="0"/>
              </a:rPr>
              <a:t>1. ASK    –   ASKED</a:t>
            </a:r>
          </a:p>
          <a:p>
            <a:pPr algn="just">
              <a:lnSpc>
                <a:spcPct val="150000"/>
              </a:lnSpc>
            </a:pPr>
            <a:r>
              <a:rPr lang="en-US" sz="2400" dirty="0">
                <a:latin typeface="Calibri" panose="020F0502020204030204" pitchFamily="34" charset="0"/>
              </a:rPr>
              <a:t>2. COOK     _________</a:t>
            </a:r>
          </a:p>
          <a:p>
            <a:pPr algn="just">
              <a:lnSpc>
                <a:spcPct val="150000"/>
              </a:lnSpc>
            </a:pPr>
            <a:r>
              <a:rPr lang="en-US" sz="2400" dirty="0">
                <a:latin typeface="Calibri" panose="020F0502020204030204" pitchFamily="34" charset="0"/>
              </a:rPr>
              <a:t>3. DANCE  _________                                          4. CRY        _________</a:t>
            </a:r>
          </a:p>
          <a:p>
            <a:pPr algn="just">
              <a:lnSpc>
                <a:spcPct val="150000"/>
              </a:lnSpc>
            </a:pPr>
            <a:r>
              <a:rPr lang="en-US" sz="2400" dirty="0">
                <a:latin typeface="Calibri" panose="020F0502020204030204" pitchFamily="34" charset="0"/>
              </a:rPr>
              <a:t>5. LOVE      _________</a:t>
            </a:r>
          </a:p>
        </p:txBody>
      </p:sp>
      <p:sp>
        <p:nvSpPr>
          <p:cNvPr id="5" name="TextBox 4"/>
          <p:cNvSpPr txBox="1"/>
          <p:nvPr/>
        </p:nvSpPr>
        <p:spPr>
          <a:xfrm>
            <a:off x="3240211" y="1482595"/>
            <a:ext cx="3114779" cy="3459689"/>
          </a:xfrm>
          <a:prstGeom prst="rect">
            <a:avLst/>
          </a:prstGeom>
          <a:noFill/>
        </p:spPr>
        <p:txBody>
          <a:bodyPr wrap="square" rtlCol="0">
            <a:spAutoFit/>
          </a:bodyPr>
          <a:lstStyle/>
          <a:p>
            <a:pPr>
              <a:lnSpc>
                <a:spcPct val="150000"/>
              </a:lnSpc>
            </a:pPr>
            <a:r>
              <a:rPr lang="en-US" sz="2400" b="1" dirty="0">
                <a:latin typeface="Calibri" panose="020F0502020204030204" pitchFamily="34" charset="0"/>
              </a:rPr>
              <a:t>DOWN</a:t>
            </a:r>
            <a:endParaRPr lang="en-US" sz="2400" dirty="0">
              <a:latin typeface="Calibri" panose="020F0502020204030204" pitchFamily="34" charset="0"/>
            </a:endParaRPr>
          </a:p>
          <a:p>
            <a:pPr>
              <a:lnSpc>
                <a:spcPct val="150000"/>
              </a:lnSpc>
            </a:pPr>
            <a:r>
              <a:rPr lang="en-US" sz="2400" dirty="0">
                <a:latin typeface="Calibri" panose="020F0502020204030204" pitchFamily="34" charset="0"/>
              </a:rPr>
              <a:t>1. PLAY  –  PLAYED</a:t>
            </a:r>
          </a:p>
          <a:p>
            <a:pPr>
              <a:lnSpc>
                <a:spcPct val="150000"/>
              </a:lnSpc>
            </a:pPr>
            <a:r>
              <a:rPr lang="en-US" sz="2400" dirty="0">
                <a:latin typeface="Calibri" panose="020F0502020204030204" pitchFamily="34" charset="0"/>
              </a:rPr>
              <a:t>2. GAIN     __________</a:t>
            </a:r>
          </a:p>
          <a:p>
            <a:pPr>
              <a:lnSpc>
                <a:spcPct val="150000"/>
              </a:lnSpc>
            </a:pPr>
            <a:r>
              <a:rPr lang="en-US" sz="2400" dirty="0">
                <a:latin typeface="Calibri" panose="020F0502020204030204" pitchFamily="34" charset="0"/>
              </a:rPr>
              <a:t>3. PICK      __________</a:t>
            </a:r>
          </a:p>
          <a:p>
            <a:pPr>
              <a:lnSpc>
                <a:spcPct val="150000"/>
              </a:lnSpc>
            </a:pPr>
            <a:r>
              <a:rPr lang="en-US" sz="2400" dirty="0">
                <a:latin typeface="Calibri" panose="020F0502020204030204" pitchFamily="34" charset="0"/>
              </a:rPr>
              <a:t>4. FRY        __________</a:t>
            </a:r>
          </a:p>
          <a:p>
            <a:pPr>
              <a:lnSpc>
                <a:spcPct val="150000"/>
              </a:lnSpc>
            </a:pPr>
            <a:r>
              <a:rPr lang="en-US" sz="2400" dirty="0">
                <a:latin typeface="Calibri" panose="020F0502020204030204" pitchFamily="34" charset="0"/>
              </a:rPr>
              <a:t>5. THANK  __________</a:t>
            </a:r>
          </a:p>
        </p:txBody>
      </p:sp>
      <p:sp>
        <p:nvSpPr>
          <p:cNvPr id="9" name="Oval 8">
            <a:extLst>
              <a:ext uri="{FF2B5EF4-FFF2-40B4-BE49-F238E27FC236}">
                <a16:creationId xmlns:a16="http://schemas.microsoft.com/office/drawing/2014/main" id="{5F4D0ACB-8105-4B0A-AE1D-0FB06604F2E1}"/>
              </a:ext>
            </a:extLst>
          </p:cNvPr>
          <p:cNvSpPr/>
          <p:nvPr/>
        </p:nvSpPr>
        <p:spPr>
          <a:xfrm>
            <a:off x="6749141" y="1125101"/>
            <a:ext cx="2732315" cy="483578"/>
          </a:xfrm>
          <a:prstGeom prst="ellipse">
            <a:avLst/>
          </a:prstGeom>
          <a:noFill/>
          <a:ln>
            <a:solidFill>
              <a:srgbClr val="246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67ED1DD-EA2E-4AD1-9298-AD24FFA2DDBC}"/>
              </a:ext>
            </a:extLst>
          </p:cNvPr>
          <p:cNvSpPr/>
          <p:nvPr/>
        </p:nvSpPr>
        <p:spPr>
          <a:xfrm>
            <a:off x="8088085" y="5370531"/>
            <a:ext cx="2732315" cy="483578"/>
          </a:xfrm>
          <a:prstGeom prst="ellipse">
            <a:avLst/>
          </a:prstGeom>
          <a:noFill/>
          <a:ln>
            <a:solidFill>
              <a:srgbClr val="246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F63595E-C375-445A-A495-1127ACBC699F}"/>
              </a:ext>
            </a:extLst>
          </p:cNvPr>
          <p:cNvSpPr/>
          <p:nvPr/>
        </p:nvSpPr>
        <p:spPr>
          <a:xfrm>
            <a:off x="8085700" y="2333417"/>
            <a:ext cx="2258112" cy="483578"/>
          </a:xfrm>
          <a:prstGeom prst="ellipse">
            <a:avLst/>
          </a:prstGeom>
          <a:noFill/>
          <a:ln>
            <a:solidFill>
              <a:srgbClr val="246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BABA84E-2A74-431B-90AA-854CD6A95E7E}"/>
              </a:ext>
            </a:extLst>
          </p:cNvPr>
          <p:cNvSpPr/>
          <p:nvPr/>
        </p:nvSpPr>
        <p:spPr>
          <a:xfrm>
            <a:off x="8118355" y="2943014"/>
            <a:ext cx="2258112" cy="483578"/>
          </a:xfrm>
          <a:prstGeom prst="ellipse">
            <a:avLst/>
          </a:prstGeom>
          <a:noFill/>
          <a:ln>
            <a:solidFill>
              <a:srgbClr val="246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Bevel 5">
            <a:extLst>
              <a:ext uri="{FF2B5EF4-FFF2-40B4-BE49-F238E27FC236}">
                <a16:creationId xmlns:a16="http://schemas.microsoft.com/office/drawing/2014/main" id="{48C18A38-2277-4AA0-A0C6-9BF601635D93}"/>
              </a:ext>
            </a:extLst>
          </p:cNvPr>
          <p:cNvSpPr/>
          <p:nvPr/>
        </p:nvSpPr>
        <p:spPr>
          <a:xfrm>
            <a:off x="291191" y="5252427"/>
            <a:ext cx="2338827" cy="785813"/>
          </a:xfrm>
          <a:prstGeom prst="bevel">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dirty="0">
                <a:solidFill>
                  <a:schemeClr val="tx1"/>
                </a:solidFill>
                <a:latin typeface="Calibri" panose="020F0502020204030204" pitchFamily="34" charset="0"/>
                <a:cs typeface="Calibri" panose="020F0502020204030204" pitchFamily="34" charset="0"/>
              </a:rPr>
              <a:t>Click for </a:t>
            </a:r>
            <a:r>
              <a:rPr lang="en-US" sz="2200" b="1" dirty="0">
                <a:solidFill>
                  <a:schemeClr val="tx1"/>
                </a:solidFill>
                <a:latin typeface="Calibri" panose="020F0502020204030204" pitchFamily="34" charset="0"/>
                <a:cs typeface="Calibri" panose="020F0502020204030204" pitchFamily="34" charset="0"/>
              </a:rPr>
              <a:t>ACROSS</a:t>
            </a:r>
            <a:r>
              <a:rPr lang="en-US" sz="2200" dirty="0">
                <a:solidFill>
                  <a:schemeClr val="tx1"/>
                </a:solidFill>
                <a:latin typeface="Calibri" panose="020F0502020204030204" pitchFamily="34" charset="0"/>
                <a:cs typeface="Calibri" panose="020F0502020204030204" pitchFamily="34" charset="0"/>
              </a:rPr>
              <a:t> Answers</a:t>
            </a:r>
          </a:p>
        </p:txBody>
      </p:sp>
      <p:sp>
        <p:nvSpPr>
          <p:cNvPr id="16" name="Bevel 5">
            <a:extLst>
              <a:ext uri="{FF2B5EF4-FFF2-40B4-BE49-F238E27FC236}">
                <a16:creationId xmlns:a16="http://schemas.microsoft.com/office/drawing/2014/main" id="{D09839FA-97E2-4D3C-B141-3CF09A0B5768}"/>
              </a:ext>
            </a:extLst>
          </p:cNvPr>
          <p:cNvSpPr/>
          <p:nvPr/>
        </p:nvSpPr>
        <p:spPr>
          <a:xfrm>
            <a:off x="3622217" y="5252427"/>
            <a:ext cx="2338827" cy="785813"/>
          </a:xfrm>
          <a:prstGeom prst="bevel">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dirty="0">
                <a:solidFill>
                  <a:schemeClr val="tx1"/>
                </a:solidFill>
                <a:latin typeface="Calibri" panose="020F0502020204030204" pitchFamily="34" charset="0"/>
                <a:cs typeface="Calibri" panose="020F0502020204030204" pitchFamily="34" charset="0"/>
              </a:rPr>
              <a:t>Click for </a:t>
            </a:r>
            <a:r>
              <a:rPr lang="en-US" sz="2200" b="1" dirty="0">
                <a:solidFill>
                  <a:schemeClr val="tx1"/>
                </a:solidFill>
                <a:latin typeface="Calibri" panose="020F0502020204030204" pitchFamily="34" charset="0"/>
                <a:cs typeface="Calibri" panose="020F0502020204030204" pitchFamily="34" charset="0"/>
              </a:rPr>
              <a:t>DOWN</a:t>
            </a:r>
            <a:r>
              <a:rPr lang="en-US" sz="2200" dirty="0">
                <a:solidFill>
                  <a:schemeClr val="tx1"/>
                </a:solidFill>
                <a:latin typeface="Calibri" panose="020F0502020204030204" pitchFamily="34" charset="0"/>
                <a:cs typeface="Calibri" panose="020F0502020204030204" pitchFamily="34" charset="0"/>
              </a:rPr>
              <a:t> Answers</a:t>
            </a:r>
          </a:p>
        </p:txBody>
      </p:sp>
      <p:sp>
        <p:nvSpPr>
          <p:cNvPr id="10" name="Oval 9">
            <a:extLst>
              <a:ext uri="{FF2B5EF4-FFF2-40B4-BE49-F238E27FC236}">
                <a16:creationId xmlns:a16="http://schemas.microsoft.com/office/drawing/2014/main" id="{3C2C5A71-6408-4E1F-B447-286A6AB152D1}"/>
              </a:ext>
            </a:extLst>
          </p:cNvPr>
          <p:cNvSpPr/>
          <p:nvPr/>
        </p:nvSpPr>
        <p:spPr>
          <a:xfrm>
            <a:off x="7250002" y="1665517"/>
            <a:ext cx="396426" cy="35869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B6B038C-3AD0-4F9B-B07C-917D81D778C3}"/>
              </a:ext>
            </a:extLst>
          </p:cNvPr>
          <p:cNvSpPr/>
          <p:nvPr/>
        </p:nvSpPr>
        <p:spPr>
          <a:xfrm>
            <a:off x="10809511" y="2902064"/>
            <a:ext cx="341301" cy="29643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5759F6C-88F3-4FE4-923C-631103D5B87A}"/>
              </a:ext>
            </a:extLst>
          </p:cNvPr>
          <p:cNvSpPr/>
          <p:nvPr/>
        </p:nvSpPr>
        <p:spPr>
          <a:xfrm>
            <a:off x="10376467" y="1068263"/>
            <a:ext cx="345961" cy="424301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250B6CE-125F-43F5-A099-1F67CC1C57ED}"/>
              </a:ext>
            </a:extLst>
          </p:cNvPr>
          <p:cNvSpPr/>
          <p:nvPr/>
        </p:nvSpPr>
        <p:spPr>
          <a:xfrm>
            <a:off x="7663659" y="2275122"/>
            <a:ext cx="396426" cy="35869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42725571-64EB-BAF6-630F-9EF903F0626B}"/>
              </a:ext>
            </a:extLst>
          </p:cNvPr>
          <p:cNvSpPr/>
          <p:nvPr/>
        </p:nvSpPr>
        <p:spPr>
          <a:xfrm>
            <a:off x="7662749" y="1757002"/>
            <a:ext cx="2258112" cy="483578"/>
          </a:xfrm>
          <a:prstGeom prst="ellipse">
            <a:avLst/>
          </a:prstGeom>
          <a:noFill/>
          <a:ln>
            <a:solidFill>
              <a:srgbClr val="246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CFEE556-15C6-67D2-DBAE-A4EA0D470AA2}"/>
              </a:ext>
            </a:extLst>
          </p:cNvPr>
          <p:cNvSpPr/>
          <p:nvPr/>
        </p:nvSpPr>
        <p:spPr>
          <a:xfrm>
            <a:off x="6313623" y="1691540"/>
            <a:ext cx="479676" cy="35869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5"/>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2000"/>
                                        <p:tgtEl>
                                          <p:spTgt spid="9"/>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childTnLst>
                                </p:cTn>
                              </p:par>
                            </p:childTnLst>
                          </p:cTn>
                        </p:par>
                        <p:par>
                          <p:cTn id="20" fill="hold">
                            <p:stCondLst>
                              <p:cond delay="65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2000"/>
                                        <p:tgtEl>
                                          <p:spTgt spid="14"/>
                                        </p:tgtEl>
                                      </p:cBhvr>
                                    </p:animEffect>
                                  </p:childTnLst>
                                </p:cTn>
                              </p:par>
                            </p:childTnLst>
                          </p:cTn>
                        </p:par>
                      </p:childTnLst>
                    </p:cTn>
                  </p:par>
                </p:childTnLst>
              </p:cTn>
              <p:nextCondLst>
                <p:cond evt="onClick" delay="0">
                  <p:tgtEl>
                    <p:spTgt spid="15"/>
                  </p:tgtEl>
                </p:cond>
              </p:nextCondLst>
            </p:seq>
            <p:seq concurrent="1" nextAc="seek">
              <p:cTn id="24" restart="whenNotActive" fill="hold" evtFilter="cancelBubble" nodeType="interactiveSeq">
                <p:stCondLst>
                  <p:cond evt="onClick" delay="0">
                    <p:tgtEl>
                      <p:spTgt spid="16"/>
                    </p:tgtEl>
                  </p:cond>
                </p:stCondLst>
                <p:endSync evt="end" delay="0">
                  <p:rtn val="all"/>
                </p:endSync>
                <p:childTnLst>
                  <p:par>
                    <p:cTn id="25" fill="hold">
                      <p:stCondLst>
                        <p:cond delay="0"/>
                      </p:stCondLst>
                      <p:childTnLst>
                        <p:par>
                          <p:cTn id="26" fill="hold">
                            <p:stCondLst>
                              <p:cond delay="0"/>
                            </p:stCondLst>
                            <p:childTnLst>
                              <p:par>
                                <p:cTn id="27" presetID="10"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2000"/>
                                        <p:tgtEl>
                                          <p:spTgt spid="10"/>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2000"/>
                                        <p:tgtEl>
                                          <p:spTgt spid="20"/>
                                        </p:tgtEl>
                                      </p:cBhvr>
                                    </p:animEffect>
                                  </p:childTnLst>
                                </p:cTn>
                              </p:par>
                            </p:childTnLst>
                          </p:cTn>
                        </p:par>
                        <p:par>
                          <p:cTn id="38" fill="hold">
                            <p:stCondLst>
                              <p:cond delay="4500"/>
                            </p:stCondLst>
                            <p:childTnLst>
                              <p:par>
                                <p:cTn id="39" presetID="10"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2000"/>
                                        <p:tgtEl>
                                          <p:spTgt spid="18"/>
                                        </p:tgtEl>
                                      </p:cBhvr>
                                    </p:animEffect>
                                  </p:childTnLst>
                                </p:cTn>
                              </p:par>
                            </p:childTnLst>
                          </p:cTn>
                        </p:par>
                        <p:par>
                          <p:cTn id="42" fill="hold">
                            <p:stCondLst>
                              <p:cond delay="6500"/>
                            </p:stCondLst>
                            <p:childTnLst>
                              <p:par>
                                <p:cTn id="43" presetID="10"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2000"/>
                                        <p:tgtEl>
                                          <p:spTgt spid="19"/>
                                        </p:tgtEl>
                                      </p:cBhvr>
                                    </p:animEffect>
                                  </p:childTnLst>
                                </p:cTn>
                              </p:par>
                            </p:childTnLst>
                          </p:cTn>
                        </p:par>
                      </p:childTnLst>
                    </p:cTn>
                  </p:par>
                </p:childTnLst>
              </p:cTn>
              <p:nextCondLst>
                <p:cond evt="onClick" delay="0">
                  <p:tgtEl>
                    <p:spTgt spid="16"/>
                  </p:tgtEl>
                </p:cond>
              </p:nextCondLst>
            </p:seq>
          </p:childTnLst>
        </p:cTn>
      </p:par>
    </p:tnLst>
    <p:bldLst>
      <p:bldP spid="9" grpId="0" animBg="1"/>
      <p:bldP spid="12" grpId="0" animBg="1"/>
      <p:bldP spid="13" grpId="0" animBg="1"/>
      <p:bldP spid="14" grpId="0" animBg="1"/>
      <p:bldP spid="10" grpId="0" animBg="1"/>
      <p:bldP spid="18" grpId="0" animBg="1"/>
      <p:bldP spid="19" grpId="0" animBg="1"/>
      <p:bldP spid="20"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7" name="Bevel 6"/>
          <p:cNvSpPr/>
          <p:nvPr/>
        </p:nvSpPr>
        <p:spPr>
          <a:xfrm>
            <a:off x="4167748" y="5523"/>
            <a:ext cx="4143375" cy="785813"/>
          </a:xfrm>
          <a:prstGeom prst="bevel">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Google Shape;42;p2"/>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p>
            <a:pPr lvl="0"/>
            <a:r>
              <a:rPr lang="en-IE" b="1" dirty="0">
                <a:solidFill>
                  <a:srgbClr val="0000CC"/>
                </a:solidFill>
                <a:latin typeface="Calibri" panose="020F0502020204030204" pitchFamily="34" charset="0"/>
              </a:rPr>
              <a:t>Irregular Verbs</a:t>
            </a:r>
            <a:endParaRPr dirty="0">
              <a:solidFill>
                <a:srgbClr val="0000CC"/>
              </a:solidFill>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34510795"/>
              </p:ext>
            </p:extLst>
          </p:nvPr>
        </p:nvGraphicFramePr>
        <p:xfrm>
          <a:off x="6446256" y="1079153"/>
          <a:ext cx="4690839" cy="5029300"/>
        </p:xfrm>
        <a:graphic>
          <a:graphicData uri="http://schemas.openxmlformats.org/drawingml/2006/table">
            <a:tbl>
              <a:tblPr>
                <a:tableStyleId>{616DA210-FB5B-4158-B5E0-FEB733F419BA}</a:tableStyleId>
              </a:tblPr>
              <a:tblGrid>
                <a:gridCol w="462109">
                  <a:extLst>
                    <a:ext uri="{9D8B030D-6E8A-4147-A177-3AD203B41FA5}">
                      <a16:colId xmlns:a16="http://schemas.microsoft.com/office/drawing/2014/main" val="20000"/>
                    </a:ext>
                  </a:extLst>
                </a:gridCol>
                <a:gridCol w="479546">
                  <a:extLst>
                    <a:ext uri="{9D8B030D-6E8A-4147-A177-3AD203B41FA5}">
                      <a16:colId xmlns:a16="http://schemas.microsoft.com/office/drawing/2014/main" val="20001"/>
                    </a:ext>
                  </a:extLst>
                </a:gridCol>
                <a:gridCol w="470828">
                  <a:extLst>
                    <a:ext uri="{9D8B030D-6E8A-4147-A177-3AD203B41FA5}">
                      <a16:colId xmlns:a16="http://schemas.microsoft.com/office/drawing/2014/main" val="20002"/>
                    </a:ext>
                  </a:extLst>
                </a:gridCol>
                <a:gridCol w="462109">
                  <a:extLst>
                    <a:ext uri="{9D8B030D-6E8A-4147-A177-3AD203B41FA5}">
                      <a16:colId xmlns:a16="http://schemas.microsoft.com/office/drawing/2014/main" val="20003"/>
                    </a:ext>
                  </a:extLst>
                </a:gridCol>
                <a:gridCol w="479546">
                  <a:extLst>
                    <a:ext uri="{9D8B030D-6E8A-4147-A177-3AD203B41FA5}">
                      <a16:colId xmlns:a16="http://schemas.microsoft.com/office/drawing/2014/main" val="20004"/>
                    </a:ext>
                  </a:extLst>
                </a:gridCol>
                <a:gridCol w="470828">
                  <a:extLst>
                    <a:ext uri="{9D8B030D-6E8A-4147-A177-3AD203B41FA5}">
                      <a16:colId xmlns:a16="http://schemas.microsoft.com/office/drawing/2014/main" val="20005"/>
                    </a:ext>
                  </a:extLst>
                </a:gridCol>
                <a:gridCol w="470828">
                  <a:extLst>
                    <a:ext uri="{9D8B030D-6E8A-4147-A177-3AD203B41FA5}">
                      <a16:colId xmlns:a16="http://schemas.microsoft.com/office/drawing/2014/main" val="20006"/>
                    </a:ext>
                  </a:extLst>
                </a:gridCol>
                <a:gridCol w="470828">
                  <a:extLst>
                    <a:ext uri="{9D8B030D-6E8A-4147-A177-3AD203B41FA5}">
                      <a16:colId xmlns:a16="http://schemas.microsoft.com/office/drawing/2014/main" val="20007"/>
                    </a:ext>
                  </a:extLst>
                </a:gridCol>
                <a:gridCol w="470828">
                  <a:extLst>
                    <a:ext uri="{9D8B030D-6E8A-4147-A177-3AD203B41FA5}">
                      <a16:colId xmlns:a16="http://schemas.microsoft.com/office/drawing/2014/main" val="20008"/>
                    </a:ext>
                  </a:extLst>
                </a:gridCol>
                <a:gridCol w="453389">
                  <a:extLst>
                    <a:ext uri="{9D8B030D-6E8A-4147-A177-3AD203B41FA5}">
                      <a16:colId xmlns:a16="http://schemas.microsoft.com/office/drawing/2014/main" val="20009"/>
                    </a:ext>
                  </a:extLst>
                </a:gridCol>
              </a:tblGrid>
              <a:tr h="475688">
                <a:tc>
                  <a:txBody>
                    <a:bodyPr/>
                    <a:lstStyle/>
                    <a:p>
                      <a:pPr marL="0" marR="0" algn="ctr">
                        <a:lnSpc>
                          <a:spcPct val="115000"/>
                        </a:lnSpc>
                        <a:spcBef>
                          <a:spcPts val="1200"/>
                        </a:spcBef>
                        <a:spcAft>
                          <a:spcPts val="0"/>
                        </a:spcAft>
                      </a:pPr>
                      <a:r>
                        <a:rPr lang="en-IE" sz="2600" dirty="0">
                          <a:effectLst/>
                          <a:latin typeface="Calibri" panose="020F0502020204030204" pitchFamily="34" charset="0"/>
                        </a:rPr>
                        <a:t>C</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b="1" dirty="0">
                          <a:solidFill>
                            <a:srgbClr val="FF0000"/>
                          </a:solidFill>
                          <a:effectLst/>
                          <a:latin typeface="Calibri" panose="020F0502020204030204" pitchFamily="34" charset="0"/>
                        </a:rPr>
                        <a:t>B</a:t>
                      </a:r>
                      <a:endParaRPr lang="en-US" sz="2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rgbClr val="FFCC99"/>
                    </a:solidFill>
                  </a:tcPr>
                </a:tc>
                <a:tc>
                  <a:txBody>
                    <a:bodyPr/>
                    <a:lstStyle/>
                    <a:p>
                      <a:pPr marL="0" marR="0" algn="ctr">
                        <a:lnSpc>
                          <a:spcPct val="115000"/>
                        </a:lnSpc>
                        <a:spcBef>
                          <a:spcPts val="1200"/>
                        </a:spcBef>
                        <a:spcAft>
                          <a:spcPts val="0"/>
                        </a:spcAft>
                      </a:pPr>
                      <a:r>
                        <a:rPr lang="en-IE" sz="2600" b="1" dirty="0">
                          <a:solidFill>
                            <a:srgbClr val="FF0000"/>
                          </a:solidFill>
                          <a:effectLst/>
                          <a:latin typeface="Calibri" panose="020F0502020204030204" pitchFamily="34" charset="0"/>
                        </a:rPr>
                        <a:t>E</a:t>
                      </a:r>
                      <a:endParaRPr lang="en-US" sz="2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rgbClr val="FFCC99"/>
                    </a:solidFill>
                  </a:tcPr>
                </a:tc>
                <a:tc>
                  <a:txBody>
                    <a:bodyPr/>
                    <a:lstStyle/>
                    <a:p>
                      <a:pPr marL="0" marR="0" algn="ctr">
                        <a:lnSpc>
                          <a:spcPct val="115000"/>
                        </a:lnSpc>
                        <a:spcBef>
                          <a:spcPts val="1200"/>
                        </a:spcBef>
                        <a:spcAft>
                          <a:spcPts val="0"/>
                        </a:spcAft>
                      </a:pPr>
                      <a:r>
                        <a:rPr lang="en-IE" sz="2600" b="1" dirty="0">
                          <a:solidFill>
                            <a:srgbClr val="FF0000"/>
                          </a:solidFill>
                          <a:effectLst/>
                          <a:latin typeface="Calibri" panose="020F0502020204030204" pitchFamily="34" charset="0"/>
                        </a:rPr>
                        <a:t>C</a:t>
                      </a:r>
                      <a:endParaRPr lang="en-US" sz="2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rgbClr val="FFCC99"/>
                    </a:solidFill>
                  </a:tcPr>
                </a:tc>
                <a:tc>
                  <a:txBody>
                    <a:bodyPr/>
                    <a:lstStyle/>
                    <a:p>
                      <a:pPr marL="0" marR="0" algn="ctr">
                        <a:lnSpc>
                          <a:spcPct val="115000"/>
                        </a:lnSpc>
                        <a:spcBef>
                          <a:spcPts val="1200"/>
                        </a:spcBef>
                        <a:spcAft>
                          <a:spcPts val="0"/>
                        </a:spcAft>
                      </a:pPr>
                      <a:r>
                        <a:rPr lang="en-IE" sz="2600" b="1" dirty="0">
                          <a:solidFill>
                            <a:srgbClr val="FF0000"/>
                          </a:solidFill>
                          <a:effectLst/>
                          <a:latin typeface="Calibri" panose="020F0502020204030204" pitchFamily="34" charset="0"/>
                        </a:rPr>
                        <a:t>A</a:t>
                      </a:r>
                      <a:endParaRPr lang="en-US" sz="2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rgbClr val="FFCC99"/>
                    </a:solidFill>
                  </a:tcPr>
                </a:tc>
                <a:tc>
                  <a:txBody>
                    <a:bodyPr/>
                    <a:lstStyle/>
                    <a:p>
                      <a:pPr marL="0" marR="0" algn="ctr">
                        <a:lnSpc>
                          <a:spcPct val="115000"/>
                        </a:lnSpc>
                        <a:spcBef>
                          <a:spcPts val="1200"/>
                        </a:spcBef>
                        <a:spcAft>
                          <a:spcPts val="0"/>
                        </a:spcAft>
                      </a:pPr>
                      <a:r>
                        <a:rPr lang="en-IE" sz="2600" b="1" dirty="0">
                          <a:solidFill>
                            <a:srgbClr val="FF0000"/>
                          </a:solidFill>
                          <a:effectLst/>
                          <a:latin typeface="Calibri" panose="020F0502020204030204" pitchFamily="34" charset="0"/>
                        </a:rPr>
                        <a:t>M</a:t>
                      </a:r>
                      <a:endParaRPr lang="en-US" sz="2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rgbClr val="FFCC99"/>
                    </a:solidFill>
                  </a:tcPr>
                </a:tc>
                <a:tc>
                  <a:txBody>
                    <a:bodyPr/>
                    <a:lstStyle/>
                    <a:p>
                      <a:pPr marL="0" marR="0" algn="ctr">
                        <a:lnSpc>
                          <a:spcPct val="115000"/>
                        </a:lnSpc>
                        <a:spcBef>
                          <a:spcPts val="1200"/>
                        </a:spcBef>
                        <a:spcAft>
                          <a:spcPts val="0"/>
                        </a:spcAft>
                      </a:pPr>
                      <a:r>
                        <a:rPr lang="en-IE" sz="2600" b="1" dirty="0">
                          <a:solidFill>
                            <a:srgbClr val="FF0000"/>
                          </a:solidFill>
                          <a:effectLst/>
                          <a:latin typeface="Calibri" panose="020F0502020204030204" pitchFamily="34" charset="0"/>
                        </a:rPr>
                        <a:t>E</a:t>
                      </a:r>
                      <a:endParaRPr lang="en-US" sz="2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rgbClr val="FFCC99"/>
                    </a:solidFill>
                  </a:tcPr>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T</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M</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H</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0000"/>
                  </a:ext>
                </a:extLst>
              </a:tr>
              <a:tr h="475688">
                <a:tc>
                  <a:txBody>
                    <a:bodyPr/>
                    <a:lstStyle/>
                    <a:p>
                      <a:pPr marL="0" marR="0" algn="ctr">
                        <a:lnSpc>
                          <a:spcPct val="115000"/>
                        </a:lnSpc>
                        <a:spcBef>
                          <a:spcPts val="1200"/>
                        </a:spcBef>
                        <a:spcAft>
                          <a:spcPts val="0"/>
                        </a:spcAft>
                      </a:pPr>
                      <a:r>
                        <a:rPr lang="en-IE" sz="2600" dirty="0">
                          <a:effectLst/>
                          <a:latin typeface="Calibri" panose="020F0502020204030204" pitchFamily="34" charset="0"/>
                        </a:rPr>
                        <a:t>A</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U</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I</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F</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L</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E</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P</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T</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E</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0001"/>
                  </a:ext>
                </a:extLst>
              </a:tr>
              <a:tr h="475688">
                <a:tc>
                  <a:txBody>
                    <a:bodyPr/>
                    <a:lstStyle/>
                    <a:p>
                      <a:pPr marL="0" marR="0" algn="ctr">
                        <a:lnSpc>
                          <a:spcPct val="115000"/>
                        </a:lnSpc>
                        <a:spcBef>
                          <a:spcPts val="1200"/>
                        </a:spcBef>
                        <a:spcAft>
                          <a:spcPts val="0"/>
                        </a:spcAft>
                      </a:pPr>
                      <a:r>
                        <a:rPr lang="en-IE" sz="2600" dirty="0">
                          <a:effectLst/>
                          <a:latin typeface="Calibri" panose="020F0502020204030204" pitchFamily="34" charset="0"/>
                        </a:rPr>
                        <a:t>U</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E</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b="1" dirty="0">
                          <a:solidFill>
                            <a:srgbClr val="6600CC"/>
                          </a:solidFill>
                          <a:effectLst/>
                          <a:latin typeface="Calibri" panose="020F0502020204030204" pitchFamily="34" charset="0"/>
                        </a:rPr>
                        <a:t>W</a:t>
                      </a:r>
                      <a:endParaRPr lang="en-US" sz="2600" b="1" dirty="0">
                        <a:solidFill>
                          <a:srgbClr val="6600CC"/>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accent4">
                        <a:lumMod val="20000"/>
                        <a:lumOff val="80000"/>
                      </a:schemeClr>
                    </a:solidFill>
                  </a:tcPr>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O</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T</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O</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P</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A</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L</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0002"/>
                  </a:ext>
                </a:extLst>
              </a:tr>
              <a:tr h="475688">
                <a:tc>
                  <a:txBody>
                    <a:bodyPr/>
                    <a:lstStyle/>
                    <a:p>
                      <a:pPr marL="0" marR="0" algn="ctr">
                        <a:lnSpc>
                          <a:spcPct val="115000"/>
                        </a:lnSpc>
                        <a:spcBef>
                          <a:spcPts val="1200"/>
                        </a:spcBef>
                        <a:spcAft>
                          <a:spcPts val="0"/>
                        </a:spcAft>
                      </a:pPr>
                      <a:r>
                        <a:rPr lang="en-IE" sz="2600" dirty="0">
                          <a:effectLst/>
                          <a:latin typeface="Calibri" panose="020F0502020204030204" pitchFamily="34" charset="0"/>
                        </a:rPr>
                        <a:t>G</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b="1" dirty="0">
                          <a:solidFill>
                            <a:srgbClr val="6600CC"/>
                          </a:solidFill>
                          <a:effectLst/>
                          <a:latin typeface="Calibri" panose="020F0502020204030204" pitchFamily="34" charset="0"/>
                        </a:rPr>
                        <a:t>O</a:t>
                      </a:r>
                      <a:endParaRPr lang="en-US" sz="2600" b="1" dirty="0">
                        <a:solidFill>
                          <a:srgbClr val="6600CC"/>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accent4">
                        <a:lumMod val="20000"/>
                        <a:lumOff val="80000"/>
                      </a:schemeClr>
                    </a:solidFill>
                  </a:tcPr>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U</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W</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E</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P</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T</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D</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0003"/>
                  </a:ext>
                </a:extLst>
              </a:tr>
              <a:tr h="475688">
                <a:tc>
                  <a:txBody>
                    <a:bodyPr/>
                    <a:lstStyle/>
                    <a:p>
                      <a:pPr marL="0" marR="0" algn="ctr">
                        <a:lnSpc>
                          <a:spcPct val="115000"/>
                        </a:lnSpc>
                        <a:spcBef>
                          <a:spcPts val="1200"/>
                        </a:spcBef>
                        <a:spcAft>
                          <a:spcPts val="0"/>
                        </a:spcAft>
                      </a:pPr>
                      <a:r>
                        <a:rPr lang="en-IE" sz="2600">
                          <a:effectLst/>
                          <a:latin typeface="Calibri" panose="020F0502020204030204" pitchFamily="34" charset="0"/>
                        </a:rPr>
                        <a:t>H</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T </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b="1" dirty="0">
                          <a:solidFill>
                            <a:srgbClr val="6600CC"/>
                          </a:solidFill>
                          <a:effectLst/>
                          <a:latin typeface="Calibri" panose="020F0502020204030204" pitchFamily="34" charset="0"/>
                        </a:rPr>
                        <a:t>N</a:t>
                      </a:r>
                      <a:endParaRPr lang="en-US" sz="2600" b="1" dirty="0">
                        <a:solidFill>
                          <a:srgbClr val="6600CC"/>
                        </a:solidFill>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solidFill>
                      <a:schemeClr val="accent4">
                        <a:lumMod val="20000"/>
                        <a:lumOff val="80000"/>
                      </a:schemeClr>
                    </a:solidFill>
                  </a:tcPr>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N</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F</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R</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A</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N</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G</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T</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0004"/>
                  </a:ext>
                </a:extLst>
              </a:tr>
              <a:tr h="475688">
                <a:tc>
                  <a:txBody>
                    <a:bodyPr/>
                    <a:lstStyle/>
                    <a:p>
                      <a:pPr marL="0" marR="0" algn="ctr">
                        <a:lnSpc>
                          <a:spcPct val="115000"/>
                        </a:lnSpc>
                        <a:spcBef>
                          <a:spcPts val="1200"/>
                        </a:spcBef>
                        <a:spcAft>
                          <a:spcPts val="0"/>
                        </a:spcAft>
                      </a:pPr>
                      <a:r>
                        <a:rPr lang="en-IE" sz="2600">
                          <a:effectLst/>
                          <a:latin typeface="Calibri" panose="020F0502020204030204" pitchFamily="34" charset="0"/>
                        </a:rPr>
                        <a:t>T</a:t>
                      </a:r>
                      <a:endParaRPr lang="en-US" sz="260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A</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D</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H</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O</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X</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Z</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 Y</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0005"/>
                  </a:ext>
                </a:extLst>
              </a:tr>
              <a:tr h="475688">
                <a:tc>
                  <a:txBody>
                    <a:bodyPr/>
                    <a:lstStyle/>
                    <a:p>
                      <a:pPr marL="0" marR="0" algn="ctr">
                        <a:lnSpc>
                          <a:spcPct val="115000"/>
                        </a:lnSpc>
                        <a:spcBef>
                          <a:spcPts val="1200"/>
                        </a:spcBef>
                        <a:spcAft>
                          <a:spcPts val="0"/>
                        </a:spcAft>
                      </a:pPr>
                      <a:r>
                        <a:rPr lang="en-IE" sz="2600" dirty="0">
                          <a:effectLst/>
                          <a:latin typeface="Calibri" panose="020F0502020204030204" pitchFamily="34" charset="0"/>
                        </a:rPr>
                        <a:t>H</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L</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I</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T</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T</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E</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G</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A</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N</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0006"/>
                  </a:ext>
                </a:extLst>
              </a:tr>
              <a:tr h="475688">
                <a:tc>
                  <a:txBody>
                    <a:bodyPr/>
                    <a:lstStyle/>
                    <a:p>
                      <a:pPr marL="0" marR="0" algn="ctr">
                        <a:lnSpc>
                          <a:spcPct val="115000"/>
                        </a:lnSpc>
                        <a:spcBef>
                          <a:spcPts val="120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I</a:t>
                      </a:r>
                    </a:p>
                  </a:txBody>
                  <a:tcPr marL="63500" marR="63500" marT="63500" marB="63500"/>
                </a:tc>
                <a:tc>
                  <a:txBody>
                    <a:bodyPr/>
                    <a:lstStyle/>
                    <a:p>
                      <a:pPr marL="0" marR="0" algn="ctr">
                        <a:lnSpc>
                          <a:spcPct val="115000"/>
                        </a:lnSpc>
                        <a:spcBef>
                          <a:spcPts val="120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R</a:t>
                      </a:r>
                    </a:p>
                  </a:txBody>
                  <a:tcPr marL="63500" marR="63500" marT="63500" marB="63500"/>
                </a:tc>
                <a:tc>
                  <a:txBody>
                    <a:bodyPr/>
                    <a:lstStyle/>
                    <a:p>
                      <a:pPr marL="0" marR="0" algn="ctr">
                        <a:lnSpc>
                          <a:spcPct val="115000"/>
                        </a:lnSpc>
                        <a:spcBef>
                          <a:spcPts val="120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R</a:t>
                      </a:r>
                    </a:p>
                  </a:txBody>
                  <a:tcPr marL="63500" marR="63500" marT="63500" marB="63500"/>
                </a:tc>
                <a:tc>
                  <a:txBody>
                    <a:bodyPr/>
                    <a:lstStyle/>
                    <a:p>
                      <a:pPr marL="0" marR="0" algn="ctr">
                        <a:lnSpc>
                          <a:spcPct val="115000"/>
                        </a:lnSpc>
                        <a:spcBef>
                          <a:spcPts val="120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O</a:t>
                      </a:r>
                    </a:p>
                  </a:txBody>
                  <a:tcPr marL="63500" marR="63500" marT="63500" marB="63500"/>
                </a:tc>
                <a:tc>
                  <a:txBody>
                    <a:bodyPr/>
                    <a:lstStyle/>
                    <a:p>
                      <a:pPr marL="0" marR="0" algn="ctr">
                        <a:lnSpc>
                          <a:spcPct val="115000"/>
                        </a:lnSpc>
                        <a:spcBef>
                          <a:spcPts val="120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D</a:t>
                      </a:r>
                    </a:p>
                  </a:txBody>
                  <a:tcPr marL="63500" marR="63500" marT="63500" marB="63500"/>
                </a:tc>
                <a:tc>
                  <a:txBody>
                    <a:bodyPr/>
                    <a:lstStyle/>
                    <a:p>
                      <a:pPr marL="0" marR="0" algn="ctr">
                        <a:lnSpc>
                          <a:spcPct val="115000"/>
                        </a:lnSpc>
                        <a:spcBef>
                          <a:spcPts val="120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E</a:t>
                      </a:r>
                    </a:p>
                  </a:txBody>
                  <a:tcPr marL="63500" marR="63500" marT="63500" marB="63500"/>
                </a:tc>
                <a:tc>
                  <a:txBody>
                    <a:bodyPr/>
                    <a:lstStyle/>
                    <a:p>
                      <a:pPr marL="0" marR="0" algn="ctr">
                        <a:lnSpc>
                          <a:spcPct val="115000"/>
                        </a:lnSpc>
                        <a:spcBef>
                          <a:spcPts val="120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L</a:t>
                      </a:r>
                    </a:p>
                  </a:txBody>
                  <a:tcPr marL="63500" marR="63500" marT="63500" marB="63500"/>
                </a:tc>
                <a:tc>
                  <a:txBody>
                    <a:bodyPr/>
                    <a:lstStyle/>
                    <a:p>
                      <a:pPr marL="0" marR="0" algn="ctr">
                        <a:lnSpc>
                          <a:spcPct val="115000"/>
                        </a:lnSpc>
                        <a:spcBef>
                          <a:spcPts val="120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U</a:t>
                      </a:r>
                    </a:p>
                  </a:txBody>
                  <a:tcPr marL="63500" marR="63500" marT="63500" marB="63500"/>
                </a:tc>
                <a:tc>
                  <a:txBody>
                    <a:bodyPr/>
                    <a:lstStyle/>
                    <a:p>
                      <a:pPr marL="0" marR="0" algn="ctr">
                        <a:lnSpc>
                          <a:spcPct val="115000"/>
                        </a:lnSpc>
                        <a:spcBef>
                          <a:spcPts val="120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N</a:t>
                      </a:r>
                    </a:p>
                  </a:txBody>
                  <a:tcPr marL="63500" marR="63500" marT="63500" marB="63500"/>
                </a:tc>
                <a:tc>
                  <a:txBody>
                    <a:bodyPr/>
                    <a:lstStyle/>
                    <a:p>
                      <a:pPr marL="0" marR="0" algn="ctr">
                        <a:lnSpc>
                          <a:spcPct val="115000"/>
                        </a:lnSpc>
                        <a:spcBef>
                          <a:spcPts val="1200"/>
                        </a:spcBef>
                        <a:spcAft>
                          <a:spcPts val="0"/>
                        </a:spcAft>
                      </a:pPr>
                      <a:r>
                        <a:rPr lang="en-US" sz="2600" dirty="0">
                          <a:effectLst/>
                          <a:latin typeface="Calibri" panose="020F0502020204030204" pitchFamily="34" charset="0"/>
                          <a:ea typeface="Calibri" panose="020F0502020204030204" pitchFamily="34" charset="0"/>
                          <a:cs typeface="Calibri" panose="020F0502020204030204" pitchFamily="34" charset="0"/>
                        </a:rPr>
                        <a:t>G</a:t>
                      </a:r>
                    </a:p>
                  </a:txBody>
                  <a:tcPr marL="63500" marR="63500" marT="63500" marB="63500"/>
                </a:tc>
                <a:extLst>
                  <a:ext uri="{0D108BD9-81ED-4DB2-BD59-A6C34878D82A}">
                    <a16:rowId xmlns:a16="http://schemas.microsoft.com/office/drawing/2014/main" val="10007"/>
                  </a:ext>
                </a:extLst>
              </a:tr>
              <a:tr h="582268">
                <a:tc>
                  <a:txBody>
                    <a:bodyPr/>
                    <a:lstStyle/>
                    <a:p>
                      <a:pPr marL="0" marR="0" algn="ctr">
                        <a:lnSpc>
                          <a:spcPct val="115000"/>
                        </a:lnSpc>
                        <a:spcBef>
                          <a:spcPts val="1200"/>
                        </a:spcBef>
                        <a:spcAft>
                          <a:spcPts val="0"/>
                        </a:spcAft>
                      </a:pPr>
                      <a:r>
                        <a:rPr lang="en-IE" sz="2600" dirty="0">
                          <a:effectLst/>
                          <a:latin typeface="Calibri" panose="020F0502020204030204" pitchFamily="34" charset="0"/>
                        </a:rPr>
                        <a:t>B</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U</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R</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N</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T</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S</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T</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O</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O</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tc>
                  <a:txBody>
                    <a:bodyPr/>
                    <a:lstStyle/>
                    <a:p>
                      <a:pPr marL="0" marR="0" algn="ctr">
                        <a:lnSpc>
                          <a:spcPct val="115000"/>
                        </a:lnSpc>
                        <a:spcBef>
                          <a:spcPts val="1200"/>
                        </a:spcBef>
                        <a:spcAft>
                          <a:spcPts val="0"/>
                        </a:spcAft>
                      </a:pPr>
                      <a:r>
                        <a:rPr lang="en-IE" sz="2600" dirty="0">
                          <a:effectLst/>
                          <a:latin typeface="Calibri" panose="020F0502020204030204" pitchFamily="34" charset="0"/>
                        </a:rPr>
                        <a:t>D</a:t>
                      </a:r>
                      <a:endParaRPr lang="en-US" sz="2600" dirty="0">
                        <a:effectLst/>
                        <a:latin typeface="Calibri" panose="020F0502020204030204" pitchFamily="34" charset="0"/>
                        <a:ea typeface="Calibri" panose="020F0502020204030204" pitchFamily="34" charset="0"/>
                        <a:cs typeface="Calibri" panose="020F0502020204030204" pitchFamily="34" charset="0"/>
                      </a:endParaRPr>
                    </a:p>
                  </a:txBody>
                  <a:tcPr marL="63500" marR="63500" marT="63500" marB="63500"/>
                </a:tc>
                <a:extLst>
                  <a:ext uri="{0D108BD9-81ED-4DB2-BD59-A6C34878D82A}">
                    <a16:rowId xmlns:a16="http://schemas.microsoft.com/office/drawing/2014/main" val="10008"/>
                  </a:ext>
                </a:extLst>
              </a:tr>
            </a:tbl>
          </a:graphicData>
        </a:graphic>
      </p:graphicFrame>
      <p:sp>
        <p:nvSpPr>
          <p:cNvPr id="4" name="TextBox 3"/>
          <p:cNvSpPr txBox="1"/>
          <p:nvPr/>
        </p:nvSpPr>
        <p:spPr>
          <a:xfrm>
            <a:off x="86362" y="1705349"/>
            <a:ext cx="3210845" cy="3459689"/>
          </a:xfrm>
          <a:prstGeom prst="rect">
            <a:avLst/>
          </a:prstGeom>
          <a:noFill/>
        </p:spPr>
        <p:txBody>
          <a:bodyPr wrap="square" rtlCol="0">
            <a:spAutoFit/>
          </a:bodyPr>
          <a:lstStyle/>
          <a:p>
            <a:pPr algn="just">
              <a:lnSpc>
                <a:spcPct val="150000"/>
              </a:lnSpc>
            </a:pPr>
            <a:r>
              <a:rPr lang="en-US" sz="2400" b="1" dirty="0">
                <a:latin typeface="Calibri" panose="020F0502020204030204" pitchFamily="34" charset="0"/>
              </a:rPr>
              <a:t>ACROSS </a:t>
            </a:r>
          </a:p>
          <a:p>
            <a:pPr algn="just">
              <a:lnSpc>
                <a:spcPct val="150000"/>
              </a:lnSpc>
            </a:pPr>
            <a:r>
              <a:rPr lang="en-US" sz="2400" dirty="0">
                <a:latin typeface="Calibri" panose="020F0502020204030204" pitchFamily="34" charset="0"/>
              </a:rPr>
              <a:t>1. </a:t>
            </a:r>
            <a:r>
              <a:rPr lang="en-IE" sz="2400" dirty="0">
                <a:latin typeface="Calibri" panose="020F0502020204030204" pitchFamily="34" charset="0"/>
              </a:rPr>
              <a:t>BECOME </a:t>
            </a:r>
            <a:r>
              <a:rPr lang="en-US" sz="2400" dirty="0">
                <a:latin typeface="Calibri" panose="020F0502020204030204" pitchFamily="34" charset="0"/>
              </a:rPr>
              <a:t>–  </a:t>
            </a:r>
            <a:r>
              <a:rPr lang="en-IE" sz="2400" dirty="0">
                <a:latin typeface="Calibri" panose="020F0502020204030204" pitchFamily="34" charset="0"/>
              </a:rPr>
              <a:t>BECAME</a:t>
            </a:r>
            <a:endParaRPr lang="en-US" sz="2400" dirty="0">
              <a:latin typeface="Calibri" panose="020F0502020204030204" pitchFamily="34" charset="0"/>
            </a:endParaRPr>
          </a:p>
          <a:p>
            <a:pPr algn="just">
              <a:lnSpc>
                <a:spcPct val="150000"/>
              </a:lnSpc>
            </a:pPr>
            <a:r>
              <a:rPr lang="en-US" sz="2400" dirty="0">
                <a:latin typeface="Calibri" panose="020F0502020204030204" pitchFamily="34" charset="0"/>
              </a:rPr>
              <a:t>2. </a:t>
            </a:r>
            <a:r>
              <a:rPr lang="en-IE" sz="2400" dirty="0">
                <a:latin typeface="Calibri" panose="020F0502020204030204" pitchFamily="34" charset="0"/>
              </a:rPr>
              <a:t>RING</a:t>
            </a:r>
            <a:r>
              <a:rPr lang="en-US" sz="2400" dirty="0">
                <a:latin typeface="Calibri" panose="020F0502020204030204" pitchFamily="34" charset="0"/>
              </a:rPr>
              <a:t>            ______</a:t>
            </a:r>
          </a:p>
          <a:p>
            <a:pPr algn="just">
              <a:lnSpc>
                <a:spcPct val="150000"/>
              </a:lnSpc>
            </a:pPr>
            <a:r>
              <a:rPr lang="en-US" sz="2400">
                <a:latin typeface="Calibri" panose="020F0502020204030204" pitchFamily="34" charset="0"/>
              </a:rPr>
              <a:t>3. </a:t>
            </a:r>
            <a:r>
              <a:rPr lang="en-IE" sz="2400">
                <a:latin typeface="Calibri" panose="020F0502020204030204" pitchFamily="34" charset="0"/>
              </a:rPr>
              <a:t>SWEEP         </a:t>
            </a:r>
            <a:r>
              <a:rPr lang="en-IE" sz="2400" dirty="0">
                <a:latin typeface="Calibri" panose="020F0502020204030204" pitchFamily="34" charset="0"/>
              </a:rPr>
              <a:t>_</a:t>
            </a:r>
            <a:r>
              <a:rPr lang="en-US" sz="2400" dirty="0">
                <a:latin typeface="Calibri" panose="020F0502020204030204" pitchFamily="34" charset="0"/>
              </a:rPr>
              <a:t>_____</a:t>
            </a:r>
          </a:p>
          <a:p>
            <a:pPr algn="just">
              <a:lnSpc>
                <a:spcPct val="150000"/>
              </a:lnSpc>
            </a:pPr>
            <a:r>
              <a:rPr lang="en-US" sz="2400" dirty="0">
                <a:latin typeface="Calibri" panose="020F0502020204030204" pitchFamily="34" charset="0"/>
              </a:rPr>
              <a:t>4. </a:t>
            </a:r>
            <a:r>
              <a:rPr lang="en-IE" sz="2400" dirty="0">
                <a:latin typeface="Calibri" panose="020F0502020204030204" pitchFamily="34" charset="0"/>
              </a:rPr>
              <a:t>BURN </a:t>
            </a:r>
            <a:r>
              <a:rPr lang="en-US" sz="2400" dirty="0">
                <a:latin typeface="Calibri" panose="020F0502020204030204" pitchFamily="34" charset="0"/>
              </a:rPr>
              <a:t>         ______</a:t>
            </a:r>
          </a:p>
          <a:p>
            <a:pPr algn="just">
              <a:lnSpc>
                <a:spcPct val="150000"/>
              </a:lnSpc>
            </a:pPr>
            <a:r>
              <a:rPr lang="en-US" sz="2400" dirty="0">
                <a:latin typeface="Calibri" panose="020F0502020204030204" pitchFamily="34" charset="0"/>
              </a:rPr>
              <a:t>5. </a:t>
            </a:r>
            <a:r>
              <a:rPr lang="en-IE" sz="2400" dirty="0">
                <a:latin typeface="Calibri" panose="020F0502020204030204" pitchFamily="34" charset="0"/>
              </a:rPr>
              <a:t>STAND</a:t>
            </a:r>
            <a:r>
              <a:rPr lang="en-US" sz="2400" dirty="0">
                <a:latin typeface="Calibri" panose="020F0502020204030204" pitchFamily="34" charset="0"/>
              </a:rPr>
              <a:t>        ______</a:t>
            </a:r>
          </a:p>
        </p:txBody>
      </p:sp>
      <p:sp>
        <p:nvSpPr>
          <p:cNvPr id="5" name="TextBox 4"/>
          <p:cNvSpPr txBox="1"/>
          <p:nvPr/>
        </p:nvSpPr>
        <p:spPr>
          <a:xfrm>
            <a:off x="3739094" y="1705349"/>
            <a:ext cx="2574197" cy="3359061"/>
          </a:xfrm>
          <a:prstGeom prst="rect">
            <a:avLst/>
          </a:prstGeom>
          <a:noFill/>
        </p:spPr>
        <p:txBody>
          <a:bodyPr wrap="square" rtlCol="0">
            <a:spAutoFit/>
          </a:bodyPr>
          <a:lstStyle/>
          <a:p>
            <a:pPr>
              <a:lnSpc>
                <a:spcPct val="150000"/>
              </a:lnSpc>
            </a:pPr>
            <a:r>
              <a:rPr lang="en-US" sz="2400" b="1" dirty="0">
                <a:latin typeface="Calibri" panose="020F0502020204030204" pitchFamily="34" charset="0"/>
              </a:rPr>
              <a:t>DOWN</a:t>
            </a:r>
            <a:endParaRPr lang="en-US" sz="2400" dirty="0">
              <a:latin typeface="Calibri" panose="020F0502020204030204" pitchFamily="34" charset="0"/>
            </a:endParaRPr>
          </a:p>
          <a:p>
            <a:pPr>
              <a:lnSpc>
                <a:spcPct val="150000"/>
              </a:lnSpc>
            </a:pPr>
            <a:r>
              <a:rPr lang="en-US" sz="2400" dirty="0">
                <a:latin typeface="Calibri" panose="020F0502020204030204" pitchFamily="34" charset="0"/>
              </a:rPr>
              <a:t>1. </a:t>
            </a:r>
            <a:r>
              <a:rPr lang="en-IE" sz="2400" dirty="0">
                <a:latin typeface="Calibri" panose="020F0502020204030204" pitchFamily="34" charset="0"/>
              </a:rPr>
              <a:t>WIN   –  WON</a:t>
            </a:r>
            <a:endParaRPr lang="en-US" sz="2400" dirty="0">
              <a:latin typeface="Calibri" panose="020F0502020204030204" pitchFamily="34" charset="0"/>
            </a:endParaRPr>
          </a:p>
          <a:p>
            <a:pPr>
              <a:lnSpc>
                <a:spcPct val="150000"/>
              </a:lnSpc>
            </a:pPr>
            <a:r>
              <a:rPr lang="en-IE" sz="2400" dirty="0">
                <a:latin typeface="Calibri" panose="020F0502020204030204" pitchFamily="34" charset="0"/>
              </a:rPr>
              <a:t>2. CATCH </a:t>
            </a:r>
            <a:r>
              <a:rPr lang="en-US" sz="2400" dirty="0">
                <a:latin typeface="Calibri" panose="020F0502020204030204" pitchFamily="34" charset="0"/>
              </a:rPr>
              <a:t>  ____</a:t>
            </a:r>
            <a:endParaRPr lang="en-IE" sz="2400" dirty="0">
              <a:latin typeface="Calibri" panose="020F0502020204030204" pitchFamily="34" charset="0"/>
            </a:endParaRPr>
          </a:p>
          <a:p>
            <a:pPr>
              <a:lnSpc>
                <a:spcPct val="150000"/>
              </a:lnSpc>
            </a:pPr>
            <a:r>
              <a:rPr lang="en-US" sz="2400" dirty="0">
                <a:latin typeface="Calibri" panose="020F0502020204030204" pitchFamily="34" charset="0"/>
              </a:rPr>
              <a:t>3. </a:t>
            </a:r>
            <a:r>
              <a:rPr lang="en-IE" sz="2400" dirty="0">
                <a:latin typeface="Calibri" panose="020F0502020204030204" pitchFamily="34" charset="0"/>
              </a:rPr>
              <a:t>FIND   </a:t>
            </a:r>
            <a:r>
              <a:rPr lang="en-US" sz="2400" dirty="0">
                <a:latin typeface="Calibri" panose="020F0502020204030204" pitchFamily="34" charset="0"/>
              </a:rPr>
              <a:t>   ____</a:t>
            </a:r>
          </a:p>
          <a:p>
            <a:pPr>
              <a:lnSpc>
                <a:spcPct val="150000"/>
              </a:lnSpc>
            </a:pPr>
            <a:r>
              <a:rPr lang="en-US" sz="2400" dirty="0">
                <a:latin typeface="Calibri" panose="020F0502020204030204" pitchFamily="34" charset="0"/>
              </a:rPr>
              <a:t>4. HOLD    ____</a:t>
            </a:r>
          </a:p>
          <a:p>
            <a:pPr>
              <a:lnSpc>
                <a:spcPct val="150000"/>
              </a:lnSpc>
            </a:pPr>
            <a:r>
              <a:rPr lang="en-US" sz="2400" dirty="0">
                <a:latin typeface="Calibri" panose="020F0502020204030204" pitchFamily="34" charset="0"/>
              </a:rPr>
              <a:t>5. WRITE   ____</a:t>
            </a:r>
          </a:p>
        </p:txBody>
      </p:sp>
      <p:sp>
        <p:nvSpPr>
          <p:cNvPr id="10" name="Bevel 5">
            <a:extLst>
              <a:ext uri="{FF2B5EF4-FFF2-40B4-BE49-F238E27FC236}">
                <a16:creationId xmlns:a16="http://schemas.microsoft.com/office/drawing/2014/main" id="{D98F6E07-EA1B-41B6-BDAA-DC1BF2910B92}"/>
              </a:ext>
            </a:extLst>
          </p:cNvPr>
          <p:cNvSpPr/>
          <p:nvPr/>
        </p:nvSpPr>
        <p:spPr>
          <a:xfrm>
            <a:off x="291191" y="5252427"/>
            <a:ext cx="2338827" cy="785813"/>
          </a:xfrm>
          <a:prstGeom prst="bevel">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dirty="0">
                <a:solidFill>
                  <a:schemeClr val="tx1"/>
                </a:solidFill>
                <a:latin typeface="Calibri" panose="020F0502020204030204" pitchFamily="34" charset="0"/>
                <a:cs typeface="Calibri" panose="020F0502020204030204" pitchFamily="34" charset="0"/>
              </a:rPr>
              <a:t>Click for </a:t>
            </a:r>
            <a:r>
              <a:rPr lang="en-US" sz="2200" b="1" dirty="0">
                <a:solidFill>
                  <a:schemeClr val="tx1"/>
                </a:solidFill>
                <a:latin typeface="Calibri" panose="020F0502020204030204" pitchFamily="34" charset="0"/>
                <a:cs typeface="Calibri" panose="020F0502020204030204" pitchFamily="34" charset="0"/>
              </a:rPr>
              <a:t>ACROSS</a:t>
            </a:r>
            <a:r>
              <a:rPr lang="en-US" sz="2200" dirty="0">
                <a:solidFill>
                  <a:schemeClr val="tx1"/>
                </a:solidFill>
                <a:latin typeface="Calibri" panose="020F0502020204030204" pitchFamily="34" charset="0"/>
                <a:cs typeface="Calibri" panose="020F0502020204030204" pitchFamily="34" charset="0"/>
              </a:rPr>
              <a:t> Answers</a:t>
            </a:r>
          </a:p>
        </p:txBody>
      </p:sp>
      <p:sp>
        <p:nvSpPr>
          <p:cNvPr id="11" name="Bevel 5">
            <a:extLst>
              <a:ext uri="{FF2B5EF4-FFF2-40B4-BE49-F238E27FC236}">
                <a16:creationId xmlns:a16="http://schemas.microsoft.com/office/drawing/2014/main" id="{3748AA25-DA9D-4884-A25C-549BBFAA8F6B}"/>
              </a:ext>
            </a:extLst>
          </p:cNvPr>
          <p:cNvSpPr/>
          <p:nvPr/>
        </p:nvSpPr>
        <p:spPr>
          <a:xfrm>
            <a:off x="3622217" y="5252427"/>
            <a:ext cx="2338827" cy="785813"/>
          </a:xfrm>
          <a:prstGeom prst="bevel">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dirty="0">
                <a:solidFill>
                  <a:schemeClr val="tx1"/>
                </a:solidFill>
                <a:latin typeface="Calibri" panose="020F0502020204030204" pitchFamily="34" charset="0"/>
                <a:cs typeface="Calibri" panose="020F0502020204030204" pitchFamily="34" charset="0"/>
              </a:rPr>
              <a:t>Click for </a:t>
            </a:r>
            <a:r>
              <a:rPr lang="en-US" sz="2200" b="1" dirty="0">
                <a:solidFill>
                  <a:schemeClr val="tx1"/>
                </a:solidFill>
                <a:latin typeface="Calibri" panose="020F0502020204030204" pitchFamily="34" charset="0"/>
                <a:cs typeface="Calibri" panose="020F0502020204030204" pitchFamily="34" charset="0"/>
              </a:rPr>
              <a:t>DOWN</a:t>
            </a:r>
            <a:r>
              <a:rPr lang="en-US" sz="2200" dirty="0">
                <a:solidFill>
                  <a:schemeClr val="tx1"/>
                </a:solidFill>
                <a:latin typeface="Calibri" panose="020F0502020204030204" pitchFamily="34" charset="0"/>
                <a:cs typeface="Calibri" panose="020F0502020204030204" pitchFamily="34" charset="0"/>
              </a:rPr>
              <a:t> Answers</a:t>
            </a:r>
          </a:p>
        </p:txBody>
      </p:sp>
      <p:sp>
        <p:nvSpPr>
          <p:cNvPr id="8" name="Oval 7">
            <a:extLst>
              <a:ext uri="{FF2B5EF4-FFF2-40B4-BE49-F238E27FC236}">
                <a16:creationId xmlns:a16="http://schemas.microsoft.com/office/drawing/2014/main" id="{A5544357-4EF8-4AE0-812D-2F7AE62F718D}"/>
              </a:ext>
            </a:extLst>
          </p:cNvPr>
          <p:cNvSpPr/>
          <p:nvPr/>
        </p:nvSpPr>
        <p:spPr>
          <a:xfrm>
            <a:off x="8828314" y="3363686"/>
            <a:ext cx="183097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2BA017B3-1197-48CC-8854-F89E97B07DF7}"/>
              </a:ext>
            </a:extLst>
          </p:cNvPr>
          <p:cNvSpPr/>
          <p:nvPr/>
        </p:nvSpPr>
        <p:spPr>
          <a:xfrm>
            <a:off x="8322009" y="2760508"/>
            <a:ext cx="2348166" cy="5532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B49596D-E6E6-436D-8E63-5D25FE144165}"/>
              </a:ext>
            </a:extLst>
          </p:cNvPr>
          <p:cNvSpPr/>
          <p:nvPr/>
        </p:nvSpPr>
        <p:spPr>
          <a:xfrm>
            <a:off x="6460553" y="5547252"/>
            <a:ext cx="2348166" cy="5532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E6F48FC-2ADA-465F-BC64-0DA9B7663FB7}"/>
              </a:ext>
            </a:extLst>
          </p:cNvPr>
          <p:cNvSpPr/>
          <p:nvPr/>
        </p:nvSpPr>
        <p:spPr>
          <a:xfrm>
            <a:off x="8800982" y="5536362"/>
            <a:ext cx="2348166" cy="5532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0E25391-75B2-45C6-8108-AD0F0F1A7B29}"/>
              </a:ext>
            </a:extLst>
          </p:cNvPr>
          <p:cNvSpPr/>
          <p:nvPr/>
        </p:nvSpPr>
        <p:spPr>
          <a:xfrm>
            <a:off x="6468937" y="1085305"/>
            <a:ext cx="435600" cy="3323409"/>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67CCE00-4ABB-44DA-87B1-4EDC0270557A}"/>
              </a:ext>
            </a:extLst>
          </p:cNvPr>
          <p:cNvSpPr/>
          <p:nvPr/>
        </p:nvSpPr>
        <p:spPr>
          <a:xfrm>
            <a:off x="7884087" y="1634960"/>
            <a:ext cx="435600" cy="2746619"/>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8D8E93F-B557-4576-9469-EBDA59EF3617}"/>
              </a:ext>
            </a:extLst>
          </p:cNvPr>
          <p:cNvSpPr/>
          <p:nvPr/>
        </p:nvSpPr>
        <p:spPr>
          <a:xfrm>
            <a:off x="10681716" y="1105615"/>
            <a:ext cx="435600" cy="2186333"/>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1B12958B-4B32-41ED-8D88-CAFAAD99ED34}"/>
              </a:ext>
            </a:extLst>
          </p:cNvPr>
          <p:cNvSpPr/>
          <p:nvPr/>
        </p:nvSpPr>
        <p:spPr>
          <a:xfrm>
            <a:off x="8820260" y="2749622"/>
            <a:ext cx="435600" cy="2786744"/>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17B7B4B2-6775-2D9E-93DF-399C80888B98}"/>
              </a:ext>
            </a:extLst>
          </p:cNvPr>
          <p:cNvSpPr/>
          <p:nvPr/>
        </p:nvSpPr>
        <p:spPr>
          <a:xfrm>
            <a:off x="6860628" y="1081716"/>
            <a:ext cx="2948804" cy="55321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8AC32C8-9DF3-0FA4-746E-E7C6F093E620}"/>
              </a:ext>
            </a:extLst>
          </p:cNvPr>
          <p:cNvSpPr/>
          <p:nvPr/>
        </p:nvSpPr>
        <p:spPr>
          <a:xfrm>
            <a:off x="7377764" y="2243543"/>
            <a:ext cx="479160" cy="1642624"/>
          </a:xfrm>
          <a:prstGeom prst="ellipse">
            <a:avLst/>
          </a:prstGeom>
          <a:no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969209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000"/>
                                        <p:tgtEl>
                                          <p:spTgt spid="13"/>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2000"/>
                                        <p:tgtEl>
                                          <p:spTgt spid="14"/>
                                        </p:tgtEl>
                                      </p:cBhvr>
                                    </p:animEffect>
                                  </p:childTnLst>
                                </p:cTn>
                              </p:par>
                            </p:childTnLst>
                          </p:cTn>
                        </p:par>
                        <p:par>
                          <p:cTn id="20" fill="hold">
                            <p:stCondLst>
                              <p:cond delay="650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2000"/>
                                        <p:tgtEl>
                                          <p:spTgt spid="15"/>
                                        </p:tgtEl>
                                      </p:cBhvr>
                                    </p:animEffect>
                                  </p:childTnLst>
                                </p:cTn>
                              </p:par>
                            </p:childTnLst>
                          </p:cTn>
                        </p:par>
                      </p:childTnLst>
                    </p:cTn>
                  </p:par>
                </p:childTnLst>
              </p:cTn>
              <p:nextCondLst>
                <p:cond evt="onClick" delay="0">
                  <p:tgtEl>
                    <p:spTgt spid="10"/>
                  </p:tgtEl>
                </p:cond>
              </p:nextCondLst>
            </p:seq>
            <p:seq concurrent="1" nextAc="seek">
              <p:cTn id="24" restart="whenNotActive" fill="hold" evtFilter="cancelBubble" nodeType="interactiveSeq">
                <p:stCondLst>
                  <p:cond evt="onClick" delay="0">
                    <p:tgtEl>
                      <p:spTgt spid="11"/>
                    </p:tgtEl>
                  </p:cond>
                </p:stCondLst>
                <p:endSync evt="end" delay="0">
                  <p:rtn val="all"/>
                </p:endSync>
                <p:childTnLst>
                  <p:par>
                    <p:cTn id="25" fill="hold">
                      <p:stCondLst>
                        <p:cond delay="0"/>
                      </p:stCondLst>
                      <p:childTnLst>
                        <p:par>
                          <p:cTn id="26" fill="hold">
                            <p:stCondLst>
                              <p:cond delay="0"/>
                            </p:stCondLst>
                            <p:childTnLst>
                              <p:par>
                                <p:cTn id="27" presetID="10"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2000"/>
                                        <p:tgtEl>
                                          <p:spTgt spid="9"/>
                                        </p:tgtEl>
                                      </p:cBhvr>
                                    </p:animEffect>
                                  </p:childTnLst>
                                </p:cTn>
                              </p:par>
                            </p:childTnLst>
                          </p:cTn>
                        </p:par>
                        <p:par>
                          <p:cTn id="34" fill="hold">
                            <p:stCondLst>
                              <p:cond delay="4500"/>
                            </p:stCondLst>
                            <p:childTnLst>
                              <p:par>
                                <p:cTn id="35" presetID="10" presetClass="entr" presetSubtype="0"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2000"/>
                                        <p:tgtEl>
                                          <p:spTgt spid="17"/>
                                        </p:tgtEl>
                                      </p:cBhvr>
                                    </p:animEffect>
                                  </p:childTnLst>
                                </p:cTn>
                              </p:par>
                            </p:childTnLst>
                          </p:cTn>
                        </p:par>
                        <p:par>
                          <p:cTn id="38" fill="hold">
                            <p:stCondLst>
                              <p:cond delay="6500"/>
                            </p:stCondLst>
                            <p:childTnLst>
                              <p:par>
                                <p:cTn id="39" presetID="10" presetClass="entr" presetSubtype="0" fill="hold" grpId="0" nodeType="after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2000"/>
                                        <p:tgtEl>
                                          <p:spTgt spid="18"/>
                                        </p:tgtEl>
                                      </p:cBhvr>
                                    </p:animEffect>
                                  </p:childTnLst>
                                </p:cTn>
                              </p:par>
                            </p:childTnLst>
                          </p:cTn>
                        </p:par>
                        <p:par>
                          <p:cTn id="42" fill="hold">
                            <p:stCondLst>
                              <p:cond delay="8500"/>
                            </p:stCondLst>
                            <p:childTnLst>
                              <p:par>
                                <p:cTn id="43" presetID="10"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2000"/>
                                        <p:tgtEl>
                                          <p:spTgt spid="19"/>
                                        </p:tgtEl>
                                      </p:cBhvr>
                                    </p:animEffect>
                                  </p:childTnLst>
                                </p:cTn>
                              </p:par>
                            </p:childTnLst>
                          </p:cTn>
                        </p:par>
                      </p:childTnLst>
                    </p:cTn>
                  </p:par>
                </p:childTnLst>
              </p:cTn>
              <p:nextCondLst>
                <p:cond evt="onClick" delay="0">
                  <p:tgtEl>
                    <p:spTgt spid="11"/>
                  </p:tgtEl>
                </p:cond>
              </p:nextCondLst>
            </p:seq>
          </p:childTnLst>
        </p:cTn>
      </p:par>
    </p:tnLst>
    <p:bldLst>
      <p:bldP spid="8" grpId="0" animBg="1"/>
      <p:bldP spid="13" grpId="0" animBg="1"/>
      <p:bldP spid="14" grpId="0" animBg="1"/>
      <p:bldP spid="15" grpId="0" animBg="1"/>
      <p:bldP spid="9" grpId="0" animBg="1"/>
      <p:bldP spid="17" grpId="0" animBg="1"/>
      <p:bldP spid="18" grpId="0" animBg="1"/>
      <p:bldP spid="19"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3"/>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Calibri"/>
              <a:buNone/>
            </a:pPr>
            <a:r>
              <a:rPr lang="en-IN"/>
              <a:t>MM INDEX</a:t>
            </a:r>
            <a:endParaRPr/>
          </a:p>
        </p:txBody>
      </p:sp>
      <p:graphicFrame>
        <p:nvGraphicFramePr>
          <p:cNvPr id="50" name="Google Shape;50;p3"/>
          <p:cNvGraphicFramePr/>
          <p:nvPr/>
        </p:nvGraphicFramePr>
        <p:xfrm>
          <a:off x="1127448" y="700345"/>
          <a:ext cx="9937100" cy="5457475"/>
        </p:xfrm>
        <a:graphic>
          <a:graphicData uri="http://schemas.openxmlformats.org/drawingml/2006/table">
            <a:tbl>
              <a:tblPr firstRow="1" bandRow="1">
                <a:noFill/>
                <a:tableStyleId>{EB613445-C238-4877-A156-789F06DB2CBB}</a:tableStyleId>
              </a:tblPr>
              <a:tblGrid>
                <a:gridCol w="928700">
                  <a:extLst>
                    <a:ext uri="{9D8B030D-6E8A-4147-A177-3AD203B41FA5}">
                      <a16:colId xmlns:a16="http://schemas.microsoft.com/office/drawing/2014/main" val="20000"/>
                    </a:ext>
                  </a:extLst>
                </a:gridCol>
                <a:gridCol w="1485925">
                  <a:extLst>
                    <a:ext uri="{9D8B030D-6E8A-4147-A177-3AD203B41FA5}">
                      <a16:colId xmlns:a16="http://schemas.microsoft.com/office/drawing/2014/main" val="20001"/>
                    </a:ext>
                  </a:extLst>
                </a:gridCol>
                <a:gridCol w="7522475">
                  <a:extLst>
                    <a:ext uri="{9D8B030D-6E8A-4147-A177-3AD203B41FA5}">
                      <a16:colId xmlns:a16="http://schemas.microsoft.com/office/drawing/2014/main" val="20002"/>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 and Attribution</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3"/>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4"/>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5"/>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6"/>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7"/>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8"/>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9"/>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10"/>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11"/>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12"/>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13"/>
                  </a:ext>
                </a:extLst>
              </a:tr>
            </a:tbl>
          </a:graphicData>
        </a:graphic>
      </p:graphicFrame>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612</Words>
  <Application>Microsoft Office PowerPoint</Application>
  <PresentationFormat>Widescreen</PresentationFormat>
  <Paragraphs>236</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Noto Sans Symbols</vt:lpstr>
      <vt:lpstr>DD</vt:lpstr>
      <vt:lpstr>Verb Search</vt:lpstr>
      <vt:lpstr>Regular Verbs</vt:lpstr>
      <vt:lpstr>Irregular Verbs</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Regular and Irregular Verbs</dc:title>
  <dc:creator>sssvv</dc:creator>
  <cp:lastModifiedBy>Mahesh Mahadevan</cp:lastModifiedBy>
  <cp:revision>23</cp:revision>
  <dcterms:created xsi:type="dcterms:W3CDTF">2020-08-28T09:38:22Z</dcterms:created>
  <dcterms:modified xsi:type="dcterms:W3CDTF">2022-10-18T12:27:47Z</dcterms:modified>
</cp:coreProperties>
</file>