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9" r:id="rId2"/>
    <p:sldId id="301" r:id="rId3"/>
    <p:sldId id="292" r:id="rId4"/>
    <p:sldId id="294" r:id="rId5"/>
    <p:sldId id="297" r:id="rId6"/>
    <p:sldId id="295" r:id="rId7"/>
    <p:sldId id="296" r:id="rId8"/>
    <p:sldId id="258" r:id="rId9"/>
  </p:sldIdLst>
  <p:sldSz cx="12192000" cy="6858000"/>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9FB"/>
    <a:srgbClr val="15472C"/>
    <a:srgbClr val="040C06"/>
    <a:srgbClr val="CC00CC"/>
    <a:srgbClr val="3C31CD"/>
    <a:srgbClr val="D26900"/>
    <a:srgbClr val="CCFFCC"/>
    <a:srgbClr val="CCFFFF"/>
    <a:srgbClr val="FF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70" autoAdjust="0"/>
  </p:normalViewPr>
  <p:slideViewPr>
    <p:cSldViewPr>
      <p:cViewPr varScale="1">
        <p:scale>
          <a:sx n="43" d="100"/>
          <a:sy n="43" d="100"/>
        </p:scale>
        <p:origin x="1484"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624CA5E-3BF3-4082-81C4-10FA60AD2B96}" type="datetimeFigureOut">
              <a:rPr lang="en-US"/>
              <a:pPr>
                <a:defRPr/>
              </a:pPr>
              <a:t>10/24/2022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85E3DD3-DFA4-46C7-9A56-8E6D61EA6939}" type="slidenum">
              <a:rPr lang="en-IN"/>
              <a:pPr>
                <a:defRPr/>
              </a:pPr>
              <a:t>‹#›</a:t>
            </a:fld>
            <a:endParaRPr lang="en-IN"/>
          </a:p>
        </p:txBody>
      </p:sp>
    </p:spTree>
    <p:extLst>
      <p:ext uri="{BB962C8B-B14F-4D97-AF65-F5344CB8AC3E}">
        <p14:creationId xmlns:p14="http://schemas.microsoft.com/office/powerpoint/2010/main" val="3663671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noFill/>
          <a:ln>
            <a:solidFill>
              <a:srgbClr val="000000"/>
            </a:solidFill>
            <a:miter lim="800000"/>
            <a:headEnd/>
            <a:tailEnd/>
          </a:ln>
        </p:spPr>
      </p:sp>
      <p:sp>
        <p:nvSpPr>
          <p:cNvPr id="71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IN" b="1" dirty="0"/>
              <a:t>Notes for Teacher</a:t>
            </a:r>
            <a:r>
              <a:rPr lang="en-IN" dirty="0"/>
              <a:t> –N/A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Suggestions: </a:t>
            </a:r>
            <a:r>
              <a:rPr lang="en-IN" dirty="0"/>
              <a:t>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Source of Multimedia used in this slide - </a:t>
            </a:r>
            <a:r>
              <a:rPr lang="en-IN" dirty="0"/>
              <a:t>N/A</a:t>
            </a:r>
          </a:p>
          <a:p>
            <a:pPr eaLnBrk="1" hangingPunct="1">
              <a:spcBef>
                <a:spcPct val="0"/>
              </a:spcBef>
            </a:pPr>
            <a:endParaRPr lang="en-IN" dirty="0"/>
          </a:p>
        </p:txBody>
      </p:sp>
      <p:sp>
        <p:nvSpPr>
          <p:cNvPr id="71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263DD6-21A1-44A6-B21A-14727DD99F91}" type="slidenum">
              <a:rPr lang="en-IN">
                <a:cs typeface="Arial" charset="0"/>
              </a:rPr>
              <a:pPr fontAlgn="base">
                <a:spcBef>
                  <a:spcPct val="0"/>
                </a:spcBef>
                <a:spcAft>
                  <a:spcPct val="0"/>
                </a:spcAft>
                <a:defRPr/>
              </a:pPr>
              <a:t>1</a:t>
            </a:fld>
            <a:endParaRPr lang="en-IN">
              <a:cs typeface="Arial" charset="0"/>
            </a:endParaRPr>
          </a:p>
        </p:txBody>
      </p:sp>
    </p:spTree>
    <p:extLst>
      <p:ext uri="{BB962C8B-B14F-4D97-AF65-F5344CB8AC3E}">
        <p14:creationId xmlns:p14="http://schemas.microsoft.com/office/powerpoint/2010/main" val="4262127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IN" b="1" dirty="0"/>
              <a:t>Notes for Teacher</a:t>
            </a:r>
            <a:r>
              <a:rPr lang="en-IN" dirty="0"/>
              <a:t> –N/A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Suggestions: </a:t>
            </a:r>
            <a:r>
              <a:rPr lang="en-IN" dirty="0"/>
              <a:t>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Source of Multimedia used in this slide</a:t>
            </a:r>
            <a:endParaRPr lang="en-IN" dirty="0"/>
          </a:p>
          <a:p>
            <a:pPr marL="228600" indent="-228600">
              <a:buFont typeface="+mj-lt"/>
              <a:buAutoNum type="arabicPeriod"/>
            </a:pPr>
            <a:r>
              <a:rPr lang="en-IN" dirty="0"/>
              <a:t>Classroom: SSSVV Gallery</a:t>
            </a:r>
          </a:p>
          <a:p>
            <a:pPr marL="228600" indent="-228600">
              <a:buFont typeface="+mj-lt"/>
              <a:buAutoNum type="arabicPeriod"/>
            </a:pPr>
            <a:r>
              <a:rPr lang="en-IN" dirty="0"/>
              <a:t>Teacher: SSSVV Gallery</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IN" dirty="0"/>
              <a:t>Click:</a:t>
            </a:r>
            <a:r>
              <a:rPr lang="en-IN" baseline="0" dirty="0"/>
              <a:t> </a:t>
            </a:r>
            <a:r>
              <a:rPr lang="en-IN" dirty="0"/>
              <a:t>https://pixabay.com/vectors/hand-click-click-here-finger-touch-1367746/</a:t>
            </a:r>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2</a:t>
            </a:fld>
            <a:endParaRPr lang="en-IN"/>
          </a:p>
        </p:txBody>
      </p:sp>
    </p:spTree>
    <p:extLst>
      <p:ext uri="{BB962C8B-B14F-4D97-AF65-F5344CB8AC3E}">
        <p14:creationId xmlns:p14="http://schemas.microsoft.com/office/powerpoint/2010/main" val="647944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N" b="1" dirty="0"/>
              <a:t>Notes for Teacher</a:t>
            </a:r>
            <a:r>
              <a:rPr lang="en-IN" dirty="0"/>
              <a:t> –</a:t>
            </a:r>
            <a:r>
              <a:rPr lang="en-IE" sz="1200" kern="1200" dirty="0">
                <a:solidFill>
                  <a:schemeClr val="tx1"/>
                </a:solidFill>
                <a:latin typeface="+mn-lt"/>
                <a:ea typeface="+mn-ea"/>
                <a:cs typeface="+mn-cs"/>
              </a:rPr>
              <a:t>The teacher then introduces the terms ‘Regular and Irregular Verbs to the students, defines and explains the differences with suitable examples</a:t>
            </a:r>
            <a:endParaRPr lang="en-IN" dirty="0"/>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Suggestions: </a:t>
            </a:r>
            <a:r>
              <a:rPr lang="en-IN" dirty="0"/>
              <a:t>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Source of Multimedia used in this slide - </a:t>
            </a:r>
            <a:r>
              <a:rPr lang="en-IN" dirty="0"/>
              <a:t>N/A</a:t>
            </a:r>
          </a:p>
          <a:p>
            <a:endParaRPr lang="en-IN" dirty="0"/>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1" dirty="0"/>
              <a:t>Notes for Teacher</a:t>
            </a:r>
            <a:r>
              <a:rPr lang="en-IN" dirty="0"/>
              <a:t> –N/A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Suggestions: </a:t>
            </a:r>
            <a:r>
              <a:rPr lang="en-IN" dirty="0"/>
              <a:t>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Source of Multimedia used in this slide - </a:t>
            </a:r>
            <a:r>
              <a:rPr lang="en-IN" dirty="0"/>
              <a:t>N/A</a:t>
            </a:r>
          </a:p>
          <a:p>
            <a:endParaRPr lang="en-IN" dirty="0"/>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1" dirty="0"/>
              <a:t>Notes for Teacher</a:t>
            </a:r>
            <a:r>
              <a:rPr lang="en-IN" dirty="0"/>
              <a:t> –N/A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Suggestions: </a:t>
            </a:r>
            <a:r>
              <a:rPr lang="en-IN" dirty="0"/>
              <a:t>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Source of Multimedia used in this slide - </a:t>
            </a:r>
            <a:r>
              <a:rPr lang="en-IN" dirty="0"/>
              <a:t>N/A</a:t>
            </a:r>
          </a:p>
          <a:p>
            <a:endParaRPr lang="en-IN" dirty="0"/>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1" dirty="0"/>
              <a:t>Notes for Teacher</a:t>
            </a:r>
            <a:r>
              <a:rPr lang="en-IN" dirty="0"/>
              <a:t> –N/A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Suggestions: </a:t>
            </a:r>
            <a:r>
              <a:rPr lang="en-IN" dirty="0"/>
              <a:t>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Source of Multimedia used in this slide - </a:t>
            </a:r>
            <a:r>
              <a:rPr lang="en-IN" dirty="0"/>
              <a:t>N/A</a:t>
            </a:r>
          </a:p>
          <a:p>
            <a:endParaRPr lang="en-IN" dirty="0"/>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1" dirty="0"/>
              <a:t>Notes for Teacher</a:t>
            </a:r>
            <a:r>
              <a:rPr lang="en-IN" dirty="0"/>
              <a:t> –N/A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Suggestions: </a:t>
            </a:r>
            <a:r>
              <a:rPr lang="en-IN" dirty="0"/>
              <a:t>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Source of Multimedia used in this slide - </a:t>
            </a:r>
            <a:r>
              <a:rPr lang="en-IN" dirty="0"/>
              <a:t>N/A</a:t>
            </a:r>
          </a:p>
          <a:p>
            <a:endParaRPr lang="en-IN" dirty="0"/>
          </a:p>
        </p:txBody>
      </p:sp>
      <p:sp>
        <p:nvSpPr>
          <p:cNvPr id="4" name="Slide Number Placeholder 3"/>
          <p:cNvSpPr>
            <a:spLocks noGrp="1"/>
          </p:cNvSpPr>
          <p:nvPr>
            <p:ph type="sldNum" sz="quarter" idx="10"/>
          </p:nvPr>
        </p:nvSpPr>
        <p:spPr/>
        <p:txBody>
          <a:bodyPr/>
          <a:lstStyle/>
          <a:p>
            <a:pPr>
              <a:defRPr/>
            </a:pPr>
            <a:fld id="{985E3DD3-DFA4-46C7-9A56-8E6D61EA6939}" type="slidenum">
              <a:rPr lang="en-IN" smtClean="0"/>
              <a:pPr>
                <a:defRPr/>
              </a:pPr>
              <a:t>7</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IN" b="1" dirty="0"/>
              <a:t>Notes for Teacher</a:t>
            </a:r>
            <a:r>
              <a:rPr lang="en-IN" dirty="0"/>
              <a:t> –N/A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Suggestions: </a:t>
            </a:r>
            <a:r>
              <a:rPr lang="en-IN" dirty="0"/>
              <a:t>N/A</a:t>
            </a:r>
          </a:p>
          <a:p>
            <a:pPr>
              <a:spcBef>
                <a:spcPct val="0"/>
              </a:spcBef>
            </a:pPr>
            <a:endParaRPr lang="en-IN" dirty="0"/>
          </a:p>
          <a:p>
            <a:pPr marL="0" marR="0" indent="0" algn="l" defTabSz="914400" rtl="0" eaLnBrk="0" fontAlgn="base" latinLnBrk="0" hangingPunct="0">
              <a:lnSpc>
                <a:spcPct val="100000"/>
              </a:lnSpc>
              <a:spcBef>
                <a:spcPct val="0"/>
              </a:spcBef>
              <a:spcAft>
                <a:spcPct val="0"/>
              </a:spcAft>
              <a:buClrTx/>
              <a:buSzTx/>
              <a:buFontTx/>
              <a:buNone/>
              <a:tabLst/>
              <a:defRPr/>
            </a:pPr>
            <a:r>
              <a:rPr lang="en-IN" b="1" dirty="0"/>
              <a:t>Source of Multimedia used in this slide</a:t>
            </a:r>
            <a:endParaRPr lang="en-IN" dirty="0"/>
          </a:p>
        </p:txBody>
      </p:sp>
      <p:sp>
        <p:nvSpPr>
          <p:cNvPr id="112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580AF2-32E3-4EEE-ABF2-1398C24EDD6E}" type="slidenum">
              <a:rPr lang="en-IN">
                <a:cs typeface="Arial" charset="0"/>
              </a:rPr>
              <a:pPr fontAlgn="base">
                <a:spcBef>
                  <a:spcPct val="0"/>
                </a:spcBef>
                <a:spcAft>
                  <a:spcPct val="0"/>
                </a:spcAft>
                <a:defRPr/>
              </a:pPr>
              <a:t>8</a:t>
            </a:fld>
            <a:endParaRPr lang="en-IN">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Google Shape;11;p4">
            <a:hlinkClick r:id="rId2"/>
          </p:cNvPr>
          <p:cNvSpPr/>
          <p:nvPr userDrawn="1"/>
        </p:nvSpPr>
        <p:spPr>
          <a:xfrm>
            <a:off x="-406400" y="6488113"/>
            <a:ext cx="3683000" cy="377825"/>
          </a:xfrm>
          <a:prstGeom prst="rect">
            <a:avLst/>
          </a:prstGeom>
          <a:noFill/>
          <a:ln>
            <a:noFill/>
          </a:ln>
        </p:spPr>
        <p:txBody>
          <a:bodyPr spcFirstLastPara="1" lIns="91425" tIns="45700" rIns="91425" bIns="45700" anchor="ctr"/>
          <a:lstStyle/>
          <a:p>
            <a:pPr lvl="1" fontAlgn="auto">
              <a:spcBef>
                <a:spcPts val="0"/>
              </a:spcBef>
              <a:spcAft>
                <a:spcPts val="0"/>
              </a:spcAft>
              <a:defRPr/>
            </a:pPr>
            <a:r>
              <a:rPr lang="en-US" sz="1100" b="1">
                <a:solidFill>
                  <a:srgbClr val="0000CC"/>
                </a:solidFill>
                <a:latin typeface="Calibri"/>
                <a:ea typeface="Calibri"/>
                <a:cs typeface="Calibri"/>
                <a:sym typeface="Calibri"/>
              </a:rPr>
              <a:t>©www.srisathyasaividyavahini.org</a:t>
            </a:r>
            <a:endParaRPr sz="1100" b="1">
              <a:solidFill>
                <a:srgbClr val="0000CC"/>
              </a:solidFill>
              <a:latin typeface="Calibri"/>
              <a:ea typeface="Calibri"/>
              <a:cs typeface="Calibri"/>
              <a:sym typeface="Calibri"/>
            </a:endParaRPr>
          </a:p>
        </p:txBody>
      </p:sp>
      <p:sp>
        <p:nvSpPr>
          <p:cNvPr id="5" name="Google Shape;23;p5"/>
          <p:cNvSpPr/>
          <p:nvPr userDrawn="1"/>
        </p:nvSpPr>
        <p:spPr>
          <a:xfrm>
            <a:off x="7635875" y="6508750"/>
            <a:ext cx="4467225" cy="412750"/>
          </a:xfrm>
          <a:prstGeom prst="rect">
            <a:avLst/>
          </a:prstGeom>
          <a:noFill/>
          <a:ln>
            <a:noFill/>
          </a:ln>
        </p:spPr>
        <p:txBody>
          <a:bodyPr spcFirstLastPara="1" lIns="91425" tIns="45700" rIns="91425" bIns="45700" anchor="ctr"/>
          <a:lstStyle/>
          <a:p>
            <a:pPr algn="ctr" fontAlgn="auto">
              <a:spcBef>
                <a:spcPts val="0"/>
              </a:spcBef>
              <a:spcAft>
                <a:spcPts val="0"/>
              </a:spcAft>
              <a:defRPr/>
            </a:pPr>
            <a:r>
              <a:rPr lang="en-US" sz="1400" b="1">
                <a:solidFill>
                  <a:srgbClr val="08482B"/>
                </a:solidFill>
                <a:latin typeface="Calibri"/>
                <a:ea typeface="Calibri"/>
                <a:cs typeface="Calibri"/>
                <a:sym typeface="Calibri"/>
              </a:rPr>
              <a:t>Integral Education</a:t>
            </a:r>
            <a:r>
              <a:rPr lang="en-US" sz="1400">
                <a:solidFill>
                  <a:srgbClr val="08482B"/>
                </a:solidFill>
                <a:latin typeface="Calibri"/>
                <a:ea typeface="Calibri"/>
                <a:cs typeface="Calibri"/>
                <a:sym typeface="Calibri"/>
              </a:rPr>
              <a:t> </a:t>
            </a:r>
            <a:r>
              <a:rPr lang="en-US" sz="1400" b="1">
                <a:solidFill>
                  <a:srgbClr val="002060"/>
                </a:solidFill>
                <a:latin typeface="Calibri"/>
                <a:ea typeface="Calibri"/>
                <a:cs typeface="Calibri"/>
                <a:sym typeface="Calibri"/>
              </a:rPr>
              <a:t>FOR  </a:t>
            </a:r>
            <a:r>
              <a:rPr lang="en-US" sz="1400" b="1">
                <a:solidFill>
                  <a:srgbClr val="C00000"/>
                </a:solidFill>
                <a:latin typeface="Calibri"/>
                <a:ea typeface="Calibri"/>
                <a:cs typeface="Calibri"/>
                <a:sym typeface="Calibri"/>
              </a:rPr>
              <a:t>ALL, </a:t>
            </a:r>
            <a:r>
              <a:rPr lang="en-US" sz="1400" b="1">
                <a:solidFill>
                  <a:srgbClr val="002060"/>
                </a:solidFill>
                <a:latin typeface="Calibri"/>
                <a:ea typeface="Calibri"/>
                <a:cs typeface="Calibri"/>
                <a:sym typeface="Calibri"/>
              </a:rPr>
              <a:t>BY</a:t>
            </a:r>
            <a:r>
              <a:rPr lang="en-US" sz="1400" b="1">
                <a:solidFill>
                  <a:srgbClr val="C00000"/>
                </a:solidFill>
                <a:latin typeface="Calibri"/>
                <a:ea typeface="Calibri"/>
                <a:cs typeface="Calibri"/>
                <a:sym typeface="Calibri"/>
              </a:rPr>
              <a:t> ALL</a:t>
            </a:r>
            <a:endParaRPr sz="1800">
              <a:latin typeface="+mn-lt"/>
              <a:cs typeface="+mn-cs"/>
            </a:endParaRPr>
          </a:p>
        </p:txBody>
      </p:sp>
      <p:pic>
        <p:nvPicPr>
          <p:cNvPr id="6" name="Picture 4" descr="A picture containing text, clock&#10;&#10;Description automatically generated"/>
          <p:cNvPicPr>
            <a:picLocks noChangeAspect="1"/>
          </p:cNvPicPr>
          <p:nvPr userDrawn="1"/>
        </p:nvPicPr>
        <p:blipFill>
          <a:blip r:embed="rId3"/>
          <a:srcRect/>
          <a:stretch>
            <a:fillRect/>
          </a:stretch>
        </p:blipFill>
        <p:spPr bwMode="auto">
          <a:xfrm>
            <a:off x="66675" y="47625"/>
            <a:ext cx="901700" cy="957263"/>
          </a:xfrm>
          <a:prstGeom prst="rect">
            <a:avLst/>
          </a:prstGeom>
          <a:noFill/>
          <a:ln w="9525">
            <a:noFill/>
            <a:miter lim="800000"/>
            <a:headEnd/>
            <a:tailEnd/>
          </a:ln>
        </p:spPr>
      </p:pic>
      <p:pic>
        <p:nvPicPr>
          <p:cNvPr id="7" name="Picture 18" descr="A picture containing text, light&#10;&#10;Description automatically generated"/>
          <p:cNvPicPr>
            <a:picLocks noChangeAspect="1"/>
          </p:cNvPicPr>
          <p:nvPr userDrawn="1"/>
        </p:nvPicPr>
        <p:blipFill>
          <a:blip r:embed="rId4"/>
          <a:srcRect/>
          <a:stretch>
            <a:fillRect/>
          </a:stretch>
        </p:blipFill>
        <p:spPr bwMode="auto">
          <a:xfrm>
            <a:off x="11064875" y="5924550"/>
            <a:ext cx="914400" cy="914400"/>
          </a:xfrm>
          <a:prstGeom prst="rect">
            <a:avLst/>
          </a:prstGeom>
          <a:noFill/>
          <a:ln w="9525">
            <a:noFill/>
            <a:miter lim="800000"/>
            <a:headEnd/>
            <a:tailEnd/>
          </a:ln>
        </p:spPr>
      </p:pic>
      <p:pic>
        <p:nvPicPr>
          <p:cNvPr id="8" name="Picture 20" descr="Calendar&#10;&#10;Description automatically generated with low confidence"/>
          <p:cNvPicPr>
            <a:picLocks noChangeAspect="1"/>
          </p:cNvPicPr>
          <p:nvPr userDrawn="1"/>
        </p:nvPicPr>
        <p:blipFill>
          <a:blip r:embed="rId5"/>
          <a:srcRect/>
          <a:stretch>
            <a:fillRect/>
          </a:stretch>
        </p:blipFill>
        <p:spPr bwMode="auto">
          <a:xfrm>
            <a:off x="11139488" y="66675"/>
            <a:ext cx="962025" cy="938213"/>
          </a:xfrm>
          <a:prstGeom prst="rect">
            <a:avLst/>
          </a:prstGeom>
          <a:noFill/>
          <a:ln w="9525">
            <a:noFill/>
            <a:miter lim="800000"/>
            <a:headEnd/>
            <a:tailEnd/>
          </a:ln>
        </p:spPr>
      </p:pic>
      <p:sp>
        <p:nvSpPr>
          <p:cNvPr id="9" name="TextBox 8"/>
          <p:cNvSpPr txBox="1"/>
          <p:nvPr userDrawn="1"/>
        </p:nvSpPr>
        <p:spPr>
          <a:xfrm>
            <a:off x="1549400" y="5294313"/>
            <a:ext cx="9093200" cy="1214437"/>
          </a:xfrm>
          <a:prstGeom prst="rect">
            <a:avLst/>
          </a:prstGeom>
          <a:noFill/>
          <a:ln>
            <a:solidFill>
              <a:schemeClr val="tx1"/>
            </a:solidFill>
          </a:ln>
        </p:spPr>
        <p:txBody>
          <a:bodyPr>
            <a:spAutoFit/>
          </a:bodyPr>
          <a:lstStyle/>
          <a:p>
            <a:pPr algn="ctr" fontAlgn="auto">
              <a:spcBef>
                <a:spcPts val="0"/>
              </a:spcBef>
              <a:spcAft>
                <a:spcPts val="600"/>
              </a:spcAft>
              <a:defRPr/>
            </a:pPr>
            <a:r>
              <a:rPr lang="en-US" sz="800" u="sng" dirty="0">
                <a:latin typeface="+mn-lt"/>
                <a:cs typeface="+mn-cs"/>
              </a:rPr>
              <a:t>COPYRIGHT NOTICE</a:t>
            </a:r>
            <a:endParaRPr lang="en-US" sz="800" dirty="0">
              <a:latin typeface="+mn-lt"/>
              <a:cs typeface="+mn-cs"/>
            </a:endParaRPr>
          </a:p>
          <a:p>
            <a:pPr algn="ctr" fontAlgn="auto">
              <a:spcBef>
                <a:spcPts val="0"/>
              </a:spcBef>
              <a:spcAft>
                <a:spcPts val="600"/>
              </a:spcAft>
              <a:buFont typeface="Wingdings" pitchFamily="2" charset="2"/>
              <a:buChar char="ü"/>
              <a:defRPr/>
            </a:pPr>
            <a:r>
              <a:rPr lang="en-US" sz="800" dirty="0">
                <a:latin typeface="+mn-lt"/>
                <a:cs typeface="+mn-cs"/>
              </a:rPr>
              <a:t>Strictly not for Commercial use. </a:t>
            </a:r>
          </a:p>
          <a:p>
            <a:pPr algn="ctr" fontAlgn="auto">
              <a:spcBef>
                <a:spcPts val="0"/>
              </a:spcBef>
              <a:spcAft>
                <a:spcPts val="600"/>
              </a:spcAft>
              <a:buFont typeface="Wingdings" pitchFamily="2" charset="2"/>
              <a:buChar char="ü"/>
              <a:defRPr/>
            </a:pPr>
            <a:r>
              <a:rPr lang="en-US" sz="800" dirty="0">
                <a:latin typeface="+mn-lt"/>
                <a:cs typeface="+mn-cs"/>
              </a:rPr>
              <a:t>Provided on ‘as is’ basis with no warranties of any kind. </a:t>
            </a:r>
          </a:p>
          <a:p>
            <a:pPr algn="ctr" fontAlgn="auto">
              <a:spcBef>
                <a:spcPts val="0"/>
              </a:spcBef>
              <a:spcAft>
                <a:spcPts val="600"/>
              </a:spcAft>
              <a:buFont typeface="Wingdings" pitchFamily="2" charset="2"/>
              <a:buChar char="ü"/>
              <a:defRPr/>
            </a:pPr>
            <a:r>
              <a:rPr lang="en-US" sz="800" dirty="0">
                <a:latin typeface="+mn-lt"/>
                <a:cs typeface="+mn-cs"/>
              </a:rPr>
              <a:t>Content that falls in Public Domain or common Knowledge facts can be used freely. </a:t>
            </a:r>
          </a:p>
          <a:p>
            <a:pPr algn="ctr" fontAlgn="auto">
              <a:spcBef>
                <a:spcPts val="0"/>
              </a:spcBef>
              <a:spcAft>
                <a:spcPts val="600"/>
              </a:spcAft>
              <a:buFont typeface="Wingdings" pitchFamily="2" charset="2"/>
              <a:buChar char="ü"/>
              <a:defRPr/>
            </a:pPr>
            <a:r>
              <a:rPr lang="en-US" sz="800" dirty="0">
                <a:latin typeface="+mn-lt"/>
                <a:cs typeface="+mn-cs"/>
              </a:rPr>
              <a:t>Some of the contents are owned by the Third parties and are used in compliance with their licensing conditions. Any one infringing the Copyright of such Third parties will be doing so at their own risks and costs. </a:t>
            </a:r>
          </a:p>
          <a:p>
            <a:pPr algn="ctr" fontAlgn="auto">
              <a:spcBef>
                <a:spcPts val="0"/>
              </a:spcBef>
              <a:spcAft>
                <a:spcPts val="600"/>
              </a:spcAft>
              <a:buFont typeface="Wingdings" pitchFamily="2" charset="2"/>
              <a:buChar char="ü"/>
              <a:defRPr/>
            </a:pPr>
            <a:r>
              <a:rPr lang="en-US" sz="800" dirty="0">
                <a:latin typeface="+mn-lt"/>
                <a:cs typeface="+mn-cs"/>
              </a:rPr>
              <a:t>Content can be downloaded and used for Personal, educational and informational purposes only.  Any attempt to remove, alter, circumvent or  distort  the data that is accessed Is Illegal and strictly prohibited. </a:t>
            </a:r>
          </a:p>
        </p:txBody>
      </p:sp>
      <p:sp>
        <p:nvSpPr>
          <p:cNvPr id="2" name="Title 1"/>
          <p:cNvSpPr>
            <a:spLocks noGrp="1"/>
          </p:cNvSpPr>
          <p:nvPr>
            <p:ph type="ctrTitle"/>
          </p:nvPr>
        </p:nvSpPr>
        <p:spPr>
          <a:xfrm>
            <a:off x="914400" y="981069"/>
            <a:ext cx="10363200" cy="1655843"/>
          </a:xfrm>
          <a:prstGeom prst="rect">
            <a:avLst/>
          </a:prstGeom>
        </p:spPr>
        <p:txBody>
          <a:bodyPr anchor="ctr">
            <a:noAutofit/>
          </a:bodyPr>
          <a:lstStyle>
            <a:lvl1pPr>
              <a:defRPr sz="5400"/>
            </a:lvl1pPr>
          </a:lstStyle>
          <a:p>
            <a:r>
              <a:rPr lang="en-US" dirty="0"/>
              <a:t>Click to edit Master title style</a:t>
            </a:r>
            <a:endParaRPr lang="en-IN" dirty="0"/>
          </a:p>
        </p:txBody>
      </p:sp>
      <p:sp>
        <p:nvSpPr>
          <p:cNvPr id="3" name="Subtitle 2"/>
          <p:cNvSpPr>
            <a:spLocks noGrp="1"/>
          </p:cNvSpPr>
          <p:nvPr>
            <p:ph type="subTitle" idx="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Google Shape;11;p4">
            <a:hlinkClick r:id="rId2"/>
          </p:cNvPr>
          <p:cNvSpPr/>
          <p:nvPr userDrawn="1"/>
        </p:nvSpPr>
        <p:spPr>
          <a:xfrm>
            <a:off x="-406400" y="6488113"/>
            <a:ext cx="3683000" cy="377825"/>
          </a:xfrm>
          <a:prstGeom prst="rect">
            <a:avLst/>
          </a:prstGeom>
          <a:noFill/>
          <a:ln>
            <a:noFill/>
          </a:ln>
        </p:spPr>
        <p:txBody>
          <a:bodyPr spcFirstLastPara="1" lIns="91425" tIns="45700" rIns="91425" bIns="45700" anchor="ctr"/>
          <a:lstStyle/>
          <a:p>
            <a:pPr lvl="1" fontAlgn="auto">
              <a:spcBef>
                <a:spcPts val="0"/>
              </a:spcBef>
              <a:spcAft>
                <a:spcPts val="0"/>
              </a:spcAft>
              <a:defRPr/>
            </a:pPr>
            <a:r>
              <a:rPr lang="en-US" sz="1100" b="1">
                <a:solidFill>
                  <a:srgbClr val="0000CC"/>
                </a:solidFill>
                <a:latin typeface="Calibri"/>
                <a:ea typeface="Calibri"/>
                <a:cs typeface="Calibri"/>
                <a:sym typeface="Calibri"/>
              </a:rPr>
              <a:t>©www.srisathyasaividyavahini.org</a:t>
            </a:r>
            <a:endParaRPr sz="1100" b="1">
              <a:solidFill>
                <a:srgbClr val="0000CC"/>
              </a:solidFill>
              <a:latin typeface="Calibri"/>
              <a:ea typeface="Calibri"/>
              <a:cs typeface="Calibri"/>
              <a:sym typeface="Calibri"/>
            </a:endParaRPr>
          </a:p>
        </p:txBody>
      </p:sp>
      <p:pic>
        <p:nvPicPr>
          <p:cNvPr id="5" name="Picture 6" descr="A picture containing text, light&#10;&#10;Description automatically generated"/>
          <p:cNvPicPr>
            <a:picLocks noChangeAspect="1"/>
          </p:cNvPicPr>
          <p:nvPr userDrawn="1"/>
        </p:nvPicPr>
        <p:blipFill>
          <a:blip r:embed="rId3"/>
          <a:srcRect/>
          <a:stretch>
            <a:fillRect/>
          </a:stretch>
        </p:blipFill>
        <p:spPr bwMode="auto">
          <a:xfrm>
            <a:off x="11064875" y="5924550"/>
            <a:ext cx="914400" cy="914400"/>
          </a:xfrm>
          <a:prstGeom prst="rect">
            <a:avLst/>
          </a:prstGeom>
          <a:noFill/>
          <a:ln w="9525">
            <a:noFill/>
            <a:miter lim="800000"/>
            <a:headEnd/>
            <a:tailEnd/>
          </a:ln>
        </p:spPr>
      </p:pic>
      <p:pic>
        <p:nvPicPr>
          <p:cNvPr id="6" name="Picture 9" descr="Calendar&#10;&#10;Description automatically generated with low confidence"/>
          <p:cNvPicPr>
            <a:picLocks noChangeAspect="1"/>
          </p:cNvPicPr>
          <p:nvPr userDrawn="1"/>
        </p:nvPicPr>
        <p:blipFill>
          <a:blip r:embed="rId4"/>
          <a:srcRect/>
          <a:stretch>
            <a:fillRect/>
          </a:stretch>
        </p:blipFill>
        <p:spPr bwMode="auto">
          <a:xfrm>
            <a:off x="11139488" y="66675"/>
            <a:ext cx="962025" cy="938213"/>
          </a:xfrm>
          <a:prstGeom prst="rect">
            <a:avLst/>
          </a:prstGeom>
          <a:noFill/>
          <a:ln w="9525">
            <a:noFill/>
            <a:miter lim="800000"/>
            <a:headEnd/>
            <a:tailEnd/>
          </a:ln>
        </p:spPr>
      </p:pic>
      <p:sp>
        <p:nvSpPr>
          <p:cNvPr id="2" name="Title 1"/>
          <p:cNvSpPr>
            <a:spLocks noGrp="1"/>
          </p:cNvSpPr>
          <p:nvPr>
            <p:ph type="title"/>
          </p:nvPr>
        </p:nvSpPr>
        <p:spPr>
          <a:xfrm>
            <a:off x="1466856" y="71414"/>
            <a:ext cx="9296427" cy="654032"/>
          </a:xfrm>
          <a:prstGeom prst="rect">
            <a:avLst/>
          </a:prstGeom>
        </p:spPr>
        <p:txBody>
          <a:bodyPr>
            <a:normAutofit/>
          </a:bodyPr>
          <a:lstStyle>
            <a:lvl1pPr>
              <a:defRPr sz="3600" baseline="0"/>
            </a:lvl1pPr>
          </a:lstStyle>
          <a:p>
            <a:r>
              <a:rPr lang="en-US" dirty="0"/>
              <a:t>Click to edit Master title style</a:t>
            </a:r>
            <a:endParaRPr lang="en-IN" dirty="0"/>
          </a:p>
        </p:txBody>
      </p:sp>
      <p:sp>
        <p:nvSpPr>
          <p:cNvPr id="11" name="Text Placeholder 10"/>
          <p:cNvSpPr>
            <a:spLocks noGrp="1"/>
          </p:cNvSpPr>
          <p:nvPr>
            <p:ph type="body" sz="quarter" idx="10"/>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lvl="0"/>
            <a:r>
              <a:rPr lang="en-US" dirty="0"/>
              <a:t>Click to edit Master text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Google Shape;11;p4">
            <a:hlinkClick r:id="rId2"/>
          </p:cNvPr>
          <p:cNvSpPr/>
          <p:nvPr userDrawn="1"/>
        </p:nvSpPr>
        <p:spPr>
          <a:xfrm>
            <a:off x="-406400" y="6488113"/>
            <a:ext cx="3683000" cy="377825"/>
          </a:xfrm>
          <a:prstGeom prst="rect">
            <a:avLst/>
          </a:prstGeom>
          <a:noFill/>
          <a:ln>
            <a:noFill/>
          </a:ln>
        </p:spPr>
        <p:txBody>
          <a:bodyPr spcFirstLastPara="1" lIns="91425" tIns="45700" rIns="91425" bIns="45700" anchor="ctr"/>
          <a:lstStyle/>
          <a:p>
            <a:pPr lvl="1" fontAlgn="auto">
              <a:spcBef>
                <a:spcPts val="0"/>
              </a:spcBef>
              <a:spcAft>
                <a:spcPts val="0"/>
              </a:spcAft>
              <a:defRPr/>
            </a:pPr>
            <a:r>
              <a:rPr lang="en-US" sz="1100" b="1">
                <a:solidFill>
                  <a:srgbClr val="0000CC"/>
                </a:solidFill>
                <a:latin typeface="Calibri"/>
                <a:ea typeface="Calibri"/>
                <a:cs typeface="Calibri"/>
                <a:sym typeface="Calibri"/>
              </a:rPr>
              <a:t>©www.srisathyasaividyavahini.org</a:t>
            </a:r>
            <a:endParaRPr sz="1100" b="1">
              <a:solidFill>
                <a:srgbClr val="0000CC"/>
              </a:solidFill>
              <a:latin typeface="Calibri"/>
              <a:ea typeface="Calibri"/>
              <a:cs typeface="Calibri"/>
              <a:sym typeface="Calibri"/>
            </a:endParaRPr>
          </a:p>
        </p:txBody>
      </p:sp>
      <p:pic>
        <p:nvPicPr>
          <p:cNvPr id="4" name="Picture 5" descr="A picture containing text, light&#10;&#10;Description automatically generated"/>
          <p:cNvPicPr>
            <a:picLocks noChangeAspect="1"/>
          </p:cNvPicPr>
          <p:nvPr userDrawn="1"/>
        </p:nvPicPr>
        <p:blipFill>
          <a:blip r:embed="rId3"/>
          <a:srcRect/>
          <a:stretch>
            <a:fillRect/>
          </a:stretch>
        </p:blipFill>
        <p:spPr bwMode="auto">
          <a:xfrm>
            <a:off x="11064875" y="5924550"/>
            <a:ext cx="914400" cy="914400"/>
          </a:xfrm>
          <a:prstGeom prst="rect">
            <a:avLst/>
          </a:prstGeom>
          <a:noFill/>
          <a:ln w="9525">
            <a:noFill/>
            <a:miter lim="800000"/>
            <a:headEnd/>
            <a:tailEnd/>
          </a:ln>
        </p:spPr>
      </p:pic>
      <p:pic>
        <p:nvPicPr>
          <p:cNvPr id="5" name="Picture 6" descr="Calendar&#10;&#10;Description automatically generated with low confidence"/>
          <p:cNvPicPr>
            <a:picLocks noChangeAspect="1"/>
          </p:cNvPicPr>
          <p:nvPr userDrawn="1"/>
        </p:nvPicPr>
        <p:blipFill>
          <a:blip r:embed="rId4"/>
          <a:srcRect/>
          <a:stretch>
            <a:fillRect/>
          </a:stretch>
        </p:blipFill>
        <p:spPr bwMode="auto">
          <a:xfrm>
            <a:off x="11139488" y="66675"/>
            <a:ext cx="962025" cy="938213"/>
          </a:xfrm>
          <a:prstGeom prst="rect">
            <a:avLst/>
          </a:prstGeom>
          <a:noFill/>
          <a:ln w="9525">
            <a:noFill/>
            <a:miter lim="800000"/>
            <a:headEnd/>
            <a:tailEnd/>
          </a:ln>
        </p:spPr>
      </p:pic>
      <p:sp>
        <p:nvSpPr>
          <p:cNvPr id="2" name="Title 1"/>
          <p:cNvSpPr>
            <a:spLocks noGrp="1"/>
          </p:cNvSpPr>
          <p:nvPr>
            <p:ph type="title"/>
          </p:nvPr>
        </p:nvSpPr>
        <p:spPr>
          <a:xfrm>
            <a:off x="952464" y="-24"/>
            <a:ext cx="10363200" cy="500042"/>
          </a:xfrm>
          <a:prstGeom prst="rect">
            <a:avLst/>
          </a:prstGeom>
        </p:spPr>
        <p:txBody>
          <a:bodyPr anchor="t">
            <a:normAutofit/>
          </a:bodyPr>
          <a:lstStyle>
            <a:lvl1pPr algn="ctr">
              <a:defRPr sz="3600" b="1" cap="all"/>
            </a:lvl1pPr>
          </a:lstStyle>
          <a:p>
            <a:r>
              <a:rPr lang="en-US" dirty="0"/>
              <a:t>Click to edit Master title style</a:t>
            </a:r>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903E582-B4A1-280D-D064-51E04A58E7AC}"/>
              </a:ext>
            </a:extLst>
          </p:cNvPr>
          <p:cNvSpPr/>
          <p:nvPr/>
        </p:nvSpPr>
        <p:spPr>
          <a:xfrm>
            <a:off x="29980" y="1739966"/>
            <a:ext cx="12144672" cy="1617026"/>
          </a:xfrm>
          <a:prstGeom prst="rect">
            <a:avLst/>
          </a:prstGeom>
          <a:gradFill flip="none" rotWithShape="1">
            <a:gsLst>
              <a:gs pos="0">
                <a:srgbClr val="FBEAC7"/>
              </a:gs>
              <a:gs pos="62000">
                <a:srgbClr val="FEE7F2"/>
              </a:gs>
              <a:gs pos="70000">
                <a:srgbClr val="FAC77D"/>
              </a:gs>
              <a:gs pos="61000">
                <a:srgbClr val="FBA97D"/>
              </a:gs>
              <a:gs pos="82001">
                <a:srgbClr val="FBD49C"/>
              </a:gs>
              <a:gs pos="100000">
                <a:srgbClr val="FEE7F2"/>
              </a:gs>
            </a:gsLst>
            <a:lin ang="81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5400" b="1" dirty="0">
                <a:solidFill>
                  <a:schemeClr val="tx1"/>
                </a:solidFill>
                <a:latin typeface="Calibri" pitchFamily="34" charset="0"/>
                <a:cs typeface="Calibri" pitchFamily="34" charset="0"/>
              </a:rPr>
              <a:t>Studying more about Verbs</a:t>
            </a:r>
          </a:p>
        </p:txBody>
      </p:sp>
    </p:spTree>
    <p:extLst>
      <p:ext uri="{BB962C8B-B14F-4D97-AF65-F5344CB8AC3E}">
        <p14:creationId xmlns:p14="http://schemas.microsoft.com/office/powerpoint/2010/main" val="101716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9336" y="3014753"/>
            <a:ext cx="6264696" cy="2575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p:nvPr/>
        </p:nvGrpSpPr>
        <p:grpSpPr>
          <a:xfrm>
            <a:off x="623392" y="4437112"/>
            <a:ext cx="2000264" cy="773117"/>
            <a:chOff x="595274" y="5857892"/>
            <a:chExt cx="2000264" cy="773117"/>
          </a:xfrm>
        </p:grpSpPr>
        <p:sp>
          <p:nvSpPr>
            <p:cNvPr id="14" name="Rounded Rectangle 13"/>
            <p:cNvSpPr/>
            <p:nvPr/>
          </p:nvSpPr>
          <p:spPr>
            <a:xfrm>
              <a:off x="595274" y="5857892"/>
              <a:ext cx="1643074" cy="500066"/>
            </a:xfrm>
            <a:prstGeom prst="roundRect">
              <a:avLst/>
            </a:prstGeom>
            <a:solidFill>
              <a:schemeClr val="accent3">
                <a:lumMod val="5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n-IN" dirty="0">
                  <a:latin typeface="Calibri" pitchFamily="34" charset="0"/>
                  <a:cs typeface="Calibri" pitchFamily="34" charset="0"/>
                </a:rPr>
                <a:t>Answer</a:t>
              </a:r>
            </a:p>
          </p:txBody>
        </p:sp>
        <p:pic>
          <p:nvPicPr>
            <p:cNvPr id="15" name="Picture 2" descr="Hand, Click, Click Here, Finger, Touch, Click Icon"/>
            <p:cNvPicPr>
              <a:picLocks noChangeAspect="1" noChangeArrowheads="1"/>
            </p:cNvPicPr>
            <p:nvPr/>
          </p:nvPicPr>
          <p:blipFill>
            <a:blip r:embed="rId4" cstate="print"/>
            <a:srcRect l="62997" b="60526"/>
            <a:stretch>
              <a:fillRect/>
            </a:stretch>
          </p:blipFill>
          <p:spPr bwMode="auto">
            <a:xfrm>
              <a:off x="1881158" y="5929330"/>
              <a:ext cx="714380" cy="701679"/>
            </a:xfrm>
            <a:prstGeom prst="rect">
              <a:avLst/>
            </a:prstGeom>
            <a:noFill/>
          </p:spPr>
        </p:pic>
      </p:grpSp>
      <p:sp>
        <p:nvSpPr>
          <p:cNvPr id="18" name="TextBox 17"/>
          <p:cNvSpPr txBox="1"/>
          <p:nvPr/>
        </p:nvSpPr>
        <p:spPr>
          <a:xfrm>
            <a:off x="3595671" y="5661248"/>
            <a:ext cx="5029235" cy="466344"/>
          </a:xfrm>
          <a:prstGeom prst="rect">
            <a:avLst/>
          </a:prstGeom>
          <a:noFill/>
          <a:ln w="19050">
            <a:noFill/>
            <a:prstDash val="lgDashDotDot"/>
          </a:ln>
        </p:spPr>
        <p:txBody>
          <a:bodyPr wrap="square" rtlCol="0" anchor="ctr">
            <a:spAutoFit/>
          </a:bodyPr>
          <a:lstStyle/>
          <a:p>
            <a:pPr marL="342900" indent="-342900" algn="ctr">
              <a:buFont typeface="Wingdings" panose="05000000000000000000" pitchFamily="2" charset="2"/>
              <a:buChar char="q"/>
            </a:pPr>
            <a:r>
              <a:rPr lang="en-IN" sz="2400" dirty="0">
                <a:latin typeface="Calibri" pitchFamily="34" charset="0"/>
                <a:cs typeface="Calibri" pitchFamily="34" charset="0"/>
              </a:rPr>
              <a:t>Some words ended in </a:t>
            </a:r>
            <a:r>
              <a:rPr lang="en-IN" sz="2400" b="1" dirty="0">
                <a:latin typeface="Calibri" pitchFamily="34" charset="0"/>
                <a:cs typeface="Calibri" pitchFamily="34" charset="0"/>
              </a:rPr>
              <a:t>‘d’</a:t>
            </a:r>
            <a:r>
              <a:rPr lang="en-IN" sz="2400" dirty="0">
                <a:latin typeface="Calibri" pitchFamily="34" charset="0"/>
                <a:cs typeface="Calibri" pitchFamily="34" charset="0"/>
              </a:rPr>
              <a:t>, </a:t>
            </a:r>
            <a:r>
              <a:rPr lang="en-IN" sz="2400" b="1" dirty="0">
                <a:latin typeface="Calibri" pitchFamily="34" charset="0"/>
                <a:cs typeface="Calibri" pitchFamily="34" charset="0"/>
              </a:rPr>
              <a:t>‘ed’</a:t>
            </a:r>
            <a:r>
              <a:rPr lang="en-IN" sz="2400" dirty="0">
                <a:latin typeface="Calibri" pitchFamily="34" charset="0"/>
                <a:cs typeface="Calibri" pitchFamily="34" charset="0"/>
              </a:rPr>
              <a:t>, </a:t>
            </a:r>
            <a:r>
              <a:rPr lang="en-IN" sz="2400" b="1" dirty="0">
                <a:latin typeface="Calibri" pitchFamily="34" charset="0"/>
                <a:cs typeface="Calibri" pitchFamily="34" charset="0"/>
              </a:rPr>
              <a:t>‘ied’</a:t>
            </a:r>
            <a:r>
              <a:rPr lang="en-IN" sz="2400" dirty="0">
                <a:latin typeface="Calibri" pitchFamily="34" charset="0"/>
                <a:cs typeface="Calibri" pitchFamily="34" charset="0"/>
              </a:rPr>
              <a:t> </a:t>
            </a:r>
          </a:p>
        </p:txBody>
      </p:sp>
      <p:sp>
        <p:nvSpPr>
          <p:cNvPr id="13" name="TextBox 12">
            <a:extLst>
              <a:ext uri="{FF2B5EF4-FFF2-40B4-BE49-F238E27FC236}">
                <a16:creationId xmlns:a16="http://schemas.microsoft.com/office/drawing/2014/main" id="{FCC7B9ED-3AE1-4B1E-80AC-9027961A95B7}"/>
              </a:ext>
            </a:extLst>
          </p:cNvPr>
          <p:cNvSpPr txBox="1"/>
          <p:nvPr/>
        </p:nvSpPr>
        <p:spPr>
          <a:xfrm>
            <a:off x="3358507" y="-1084"/>
            <a:ext cx="5474987"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nchor="ctr">
            <a:spAutoFit/>
          </a:bodyPr>
          <a:lstStyle/>
          <a:p>
            <a:pPr algn="ctr"/>
            <a:r>
              <a:rPr lang="en-IN"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Guided Discovery Method</a:t>
            </a:r>
          </a:p>
        </p:txBody>
      </p:sp>
      <p:sp>
        <p:nvSpPr>
          <p:cNvPr id="17" name="Rectangle 16">
            <a:extLst>
              <a:ext uri="{FF2B5EF4-FFF2-40B4-BE49-F238E27FC236}">
                <a16:creationId xmlns:a16="http://schemas.microsoft.com/office/drawing/2014/main" id="{92453333-9D2F-4460-AEB8-4380BECD5428}"/>
              </a:ext>
            </a:extLst>
          </p:cNvPr>
          <p:cNvSpPr/>
          <p:nvPr/>
        </p:nvSpPr>
        <p:spPr>
          <a:xfrm>
            <a:off x="3143672" y="783132"/>
            <a:ext cx="5857916" cy="2236019"/>
          </a:xfrm>
          <a:prstGeom prst="rect">
            <a:avLst/>
          </a:prstGeom>
          <a:solidFill>
            <a:srgbClr val="15472C"/>
          </a:solid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9" name="Table 18">
            <a:extLst>
              <a:ext uri="{FF2B5EF4-FFF2-40B4-BE49-F238E27FC236}">
                <a16:creationId xmlns:a16="http://schemas.microsoft.com/office/drawing/2014/main" id="{AF6719BC-EAE6-4762-8A98-D81AD0EC2657}"/>
              </a:ext>
            </a:extLst>
          </p:cNvPr>
          <p:cNvGraphicFramePr>
            <a:graphicFrameLocks noGrp="1"/>
          </p:cNvGraphicFramePr>
          <p:nvPr>
            <p:extLst>
              <p:ext uri="{D42A27DB-BD31-4B8C-83A1-F6EECF244321}">
                <p14:modId xmlns:p14="http://schemas.microsoft.com/office/powerpoint/2010/main" val="3340457542"/>
              </p:ext>
            </p:extLst>
          </p:nvPr>
        </p:nvGraphicFramePr>
        <p:xfrm>
          <a:off x="3215680" y="800916"/>
          <a:ext cx="5760639" cy="213360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2880319">
                  <a:extLst>
                    <a:ext uri="{9D8B030D-6E8A-4147-A177-3AD203B41FA5}">
                      <a16:colId xmlns:a16="http://schemas.microsoft.com/office/drawing/2014/main" val="20002"/>
                    </a:ext>
                  </a:extLst>
                </a:gridCol>
              </a:tblGrid>
              <a:tr h="372670">
                <a:tc>
                  <a:txBody>
                    <a:bodyPr/>
                    <a:lstStyle/>
                    <a:p>
                      <a:pPr algn="ctr"/>
                      <a:r>
                        <a:rPr lang="en-US" sz="2200" u="sng" dirty="0">
                          <a:latin typeface="Calibri" pitchFamily="34" charset="0"/>
                          <a:cs typeface="Calibri" pitchFamily="34" charset="0"/>
                        </a:rPr>
                        <a:t>Base verb</a:t>
                      </a:r>
                      <a:endParaRPr lang="en-IN" sz="2200" u="sng" dirty="0">
                        <a:latin typeface="Calibri" pitchFamily="34" charset="0"/>
                        <a:cs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200" u="sng" dirty="0">
                          <a:effectLst/>
                          <a:latin typeface="Calibri" pitchFamily="34" charset="0"/>
                          <a:ea typeface="Calibri"/>
                          <a:cs typeface="Calibri" pitchFamily="34" charset="0"/>
                        </a:rPr>
                        <a:t>Past Tense</a:t>
                      </a:r>
                      <a:endParaRPr lang="en-IN" sz="2200" u="sng" dirty="0">
                        <a:effectLst/>
                        <a:latin typeface="Calibri" pitchFamily="34" charset="0"/>
                        <a:ea typeface="Calibri"/>
                        <a:cs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200" u="sng" dirty="0">
                          <a:effectLst/>
                          <a:latin typeface="Calibri" pitchFamily="34" charset="0"/>
                          <a:ea typeface="Calibri"/>
                          <a:cs typeface="Calibri" pitchFamily="34" charset="0"/>
                        </a:rPr>
                        <a:t>Present/Past Participle</a:t>
                      </a:r>
                      <a:endParaRPr lang="en-IN" sz="2200" u="sng" dirty="0">
                        <a:effectLst/>
                        <a:latin typeface="Calibri" pitchFamily="34" charset="0"/>
                        <a:ea typeface="Calibri"/>
                        <a:cs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2670">
                <a:tc>
                  <a:txBody>
                    <a:bodyPr/>
                    <a:lstStyle/>
                    <a:p>
                      <a:pPr algn="ctr"/>
                      <a:r>
                        <a:rPr lang="en-IN" sz="2200" dirty="0">
                          <a:solidFill>
                            <a:schemeClr val="bg1"/>
                          </a:solidFill>
                          <a:latin typeface="Calibri" pitchFamily="34" charset="0"/>
                          <a:cs typeface="Calibri" pitchFamily="34" charset="0"/>
                        </a:rPr>
                        <a:t>like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IN" sz="2200" dirty="0">
                          <a:solidFill>
                            <a:schemeClr val="bg1"/>
                          </a:solidFill>
                          <a:latin typeface="Calibri" pitchFamily="34" charset="0"/>
                          <a:cs typeface="Calibri" pitchFamily="34" charset="0"/>
                        </a:rPr>
                        <a:t>liked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IN" sz="2200" dirty="0">
                          <a:solidFill>
                            <a:schemeClr val="bg1"/>
                          </a:solidFill>
                          <a:latin typeface="Calibri" pitchFamily="34" charset="0"/>
                          <a:cs typeface="Calibri" pitchFamily="34" charset="0"/>
                        </a:rPr>
                        <a:t>liked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47340203"/>
                  </a:ext>
                </a:extLst>
              </a:tr>
              <a:tr h="372670">
                <a:tc>
                  <a:txBody>
                    <a:bodyPr/>
                    <a:lstStyle/>
                    <a:p>
                      <a:pPr algn="ctr"/>
                      <a:r>
                        <a:rPr lang="en-IN" sz="2200" dirty="0">
                          <a:solidFill>
                            <a:schemeClr val="bg1"/>
                          </a:solidFill>
                          <a:latin typeface="Calibri" pitchFamily="34" charset="0"/>
                          <a:cs typeface="Calibri" pitchFamily="34" charset="0"/>
                        </a:rPr>
                        <a:t>look</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IN" sz="2200" dirty="0">
                          <a:solidFill>
                            <a:schemeClr val="bg1"/>
                          </a:solidFill>
                          <a:latin typeface="Calibri" pitchFamily="34" charset="0"/>
                          <a:cs typeface="Calibri" pitchFamily="34" charset="0"/>
                        </a:rPr>
                        <a:t>looked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IN" sz="2200" dirty="0">
                          <a:solidFill>
                            <a:schemeClr val="bg1"/>
                          </a:solidFill>
                          <a:latin typeface="Calibri" pitchFamily="34" charset="0"/>
                          <a:cs typeface="Calibri" pitchFamily="34" charset="0"/>
                        </a:rPr>
                        <a:t>looked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6625296"/>
                  </a:ext>
                </a:extLst>
              </a:tr>
              <a:tr h="372670">
                <a:tc>
                  <a:txBody>
                    <a:bodyPr/>
                    <a:lstStyle/>
                    <a:p>
                      <a:pPr algn="ctr"/>
                      <a:r>
                        <a:rPr lang="en-IN" sz="2200" dirty="0">
                          <a:solidFill>
                            <a:schemeClr val="bg1"/>
                          </a:solidFill>
                          <a:latin typeface="Calibri" pitchFamily="34" charset="0"/>
                          <a:cs typeface="Calibri" pitchFamily="34" charset="0"/>
                        </a:rPr>
                        <a:t>fry</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IN" sz="2200" dirty="0">
                          <a:solidFill>
                            <a:schemeClr val="bg1"/>
                          </a:solidFill>
                          <a:latin typeface="Calibri" pitchFamily="34" charset="0"/>
                          <a:cs typeface="Calibri" pitchFamily="34" charset="0"/>
                        </a:rPr>
                        <a:t>fried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IN" sz="2200" dirty="0">
                          <a:solidFill>
                            <a:schemeClr val="bg1"/>
                          </a:solidFill>
                          <a:latin typeface="Calibri" pitchFamily="34" charset="0"/>
                          <a:cs typeface="Calibri" pitchFamily="34" charset="0"/>
                        </a:rPr>
                        <a:t>fried</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28789307"/>
                  </a:ext>
                </a:extLst>
              </a:tr>
              <a:tr h="372670">
                <a:tc>
                  <a:txBody>
                    <a:bodyPr/>
                    <a:lstStyle/>
                    <a:p>
                      <a:pPr algn="ctr"/>
                      <a:r>
                        <a:rPr lang="en-IN" sz="2200" dirty="0">
                          <a:solidFill>
                            <a:schemeClr val="bg1"/>
                          </a:solidFill>
                          <a:latin typeface="Calibri" pitchFamily="34" charset="0"/>
                          <a:cs typeface="Calibri" pitchFamily="34" charset="0"/>
                        </a:rPr>
                        <a:t>take</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IN" sz="2200" dirty="0">
                          <a:solidFill>
                            <a:schemeClr val="bg1"/>
                          </a:solidFill>
                          <a:latin typeface="Calibri" pitchFamily="34" charset="0"/>
                          <a:cs typeface="Calibri" pitchFamily="34" charset="0"/>
                        </a:rPr>
                        <a:t>took</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IN" sz="2200" dirty="0">
                          <a:solidFill>
                            <a:schemeClr val="bg1"/>
                          </a:solidFill>
                          <a:latin typeface="Calibri" pitchFamily="34" charset="0"/>
                          <a:cs typeface="Calibri" pitchFamily="34" charset="0"/>
                        </a:rPr>
                        <a:t>taken</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20" name="Oval Callout 10">
            <a:extLst>
              <a:ext uri="{FF2B5EF4-FFF2-40B4-BE49-F238E27FC236}">
                <a16:creationId xmlns:a16="http://schemas.microsoft.com/office/drawing/2014/main" id="{ECB70421-3B13-4846-BC70-2E238DA70F65}"/>
              </a:ext>
            </a:extLst>
          </p:cNvPr>
          <p:cNvSpPr/>
          <p:nvPr/>
        </p:nvSpPr>
        <p:spPr>
          <a:xfrm>
            <a:off x="9191834" y="1336997"/>
            <a:ext cx="2976778" cy="2236019"/>
          </a:xfrm>
          <a:prstGeom prst="wedgeEllipseCallout">
            <a:avLst>
              <a:gd name="adj1" fmla="val -126029"/>
              <a:gd name="adj2" fmla="val 28983"/>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300" dirty="0">
                <a:solidFill>
                  <a:schemeClr val="tx1"/>
                </a:solidFill>
                <a:latin typeface="Calibri" pitchFamily="34" charset="0"/>
                <a:cs typeface="Calibri" pitchFamily="34" charset="0"/>
              </a:rPr>
              <a:t>Do you observe any difference in the past tense form of the base verbs?</a:t>
            </a:r>
          </a:p>
        </p:txBody>
      </p:sp>
      <p:sp>
        <p:nvSpPr>
          <p:cNvPr id="21" name="TextBox 20">
            <a:extLst>
              <a:ext uri="{FF2B5EF4-FFF2-40B4-BE49-F238E27FC236}">
                <a16:creationId xmlns:a16="http://schemas.microsoft.com/office/drawing/2014/main" id="{C275CDEB-9800-45ED-A961-7F7CEA4E92E6}"/>
              </a:ext>
            </a:extLst>
          </p:cNvPr>
          <p:cNvSpPr txBox="1"/>
          <p:nvPr/>
        </p:nvSpPr>
        <p:spPr>
          <a:xfrm>
            <a:off x="1090556" y="6108783"/>
            <a:ext cx="10040868" cy="461665"/>
          </a:xfrm>
          <a:prstGeom prst="rect">
            <a:avLst/>
          </a:prstGeom>
          <a:noFill/>
          <a:ln w="19050">
            <a:noFill/>
            <a:prstDash val="lgDashDotDot"/>
          </a:ln>
        </p:spPr>
        <p:txBody>
          <a:bodyPr wrap="square" rtlCol="0" anchor="ctr">
            <a:spAutoFit/>
          </a:bodyPr>
          <a:lstStyle/>
          <a:p>
            <a:pPr marL="342900" indent="-342900" algn="ctr">
              <a:buFont typeface="Wingdings" panose="05000000000000000000" pitchFamily="2" charset="2"/>
              <a:buChar char="q"/>
            </a:pPr>
            <a:r>
              <a:rPr lang="en-IN" sz="2400" dirty="0">
                <a:latin typeface="Calibri" pitchFamily="34" charset="0"/>
                <a:cs typeface="Calibri" pitchFamily="34" charset="0"/>
              </a:rPr>
              <a:t>Some words have changed completely from the base verb – took, ate, flew.</a:t>
            </a:r>
          </a:p>
        </p:txBody>
      </p:sp>
      <p:pic>
        <p:nvPicPr>
          <p:cNvPr id="5" name="Picture 4">
            <a:extLst>
              <a:ext uri="{FF2B5EF4-FFF2-40B4-BE49-F238E27FC236}">
                <a16:creationId xmlns:a16="http://schemas.microsoft.com/office/drawing/2014/main" id="{612A98B6-51DE-2892-1CB8-8FB9AA3D294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03402" y="2321458"/>
            <a:ext cx="1800710" cy="2403686"/>
          </a:xfrm>
          <a:prstGeom prst="rect">
            <a:avLst/>
          </a:prstGeom>
        </p:spPr>
      </p:pic>
    </p:spTree>
    <p:extLst>
      <p:ext uri="{BB962C8B-B14F-4D97-AF65-F5344CB8AC3E}">
        <p14:creationId xmlns:p14="http://schemas.microsoft.com/office/powerpoint/2010/main" val="101543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right)">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16"/>
                    </p:tgtEl>
                  </p:cond>
                </p:stCondLst>
                <p:endSync evt="end" delay="0">
                  <p:rtn val="all"/>
                </p:endSync>
                <p:childTnLst>
                  <p:par>
                    <p:cTn id="12" fill="hold">
                      <p:stCondLst>
                        <p:cond delay="0"/>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2000"/>
                                        <p:tgtEl>
                                          <p:spTgt spid="18"/>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childTnLst>
                                </p:cTn>
                              </p:par>
                            </p:childTnLst>
                          </p:cTn>
                        </p:par>
                      </p:childTnLst>
                    </p:cTn>
                  </p:par>
                </p:childTnLst>
              </p:cTn>
              <p:nextCondLst>
                <p:cond evt="onClick" delay="0">
                  <p:tgtEl>
                    <p:spTgt spid="16"/>
                  </p:tgtEl>
                </p:cond>
              </p:nextCondLst>
            </p:seq>
          </p:childTnLst>
        </p:cTn>
      </p:par>
    </p:tnLst>
    <p:bldLst>
      <p:bldP spid="18"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70A2EE-0B06-87AD-6842-BEC2C9894BA3}"/>
              </a:ext>
            </a:extLst>
          </p:cNvPr>
          <p:cNvGrpSpPr/>
          <p:nvPr/>
        </p:nvGrpSpPr>
        <p:grpSpPr>
          <a:xfrm>
            <a:off x="881026" y="1941130"/>
            <a:ext cx="9865096" cy="1094929"/>
            <a:chOff x="551384" y="836712"/>
            <a:chExt cx="9865096" cy="1094929"/>
          </a:xfrm>
        </p:grpSpPr>
        <p:sp>
          <p:nvSpPr>
            <p:cNvPr id="5" name="Rectangle 4">
              <a:extLst>
                <a:ext uri="{FF2B5EF4-FFF2-40B4-BE49-F238E27FC236}">
                  <a16:creationId xmlns:a16="http://schemas.microsoft.com/office/drawing/2014/main" id="{7F5471D1-86E4-F037-8B69-5C6C7C5F5FA2}"/>
                </a:ext>
              </a:extLst>
            </p:cNvPr>
            <p:cNvSpPr/>
            <p:nvPr/>
          </p:nvSpPr>
          <p:spPr>
            <a:xfrm rot="240000">
              <a:off x="1648145" y="1067545"/>
              <a:ext cx="8712968" cy="864096"/>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SG" sz="3200" dirty="0"/>
            </a:p>
          </p:txBody>
        </p:sp>
        <p:sp>
          <p:nvSpPr>
            <p:cNvPr id="6" name="Rectangle 5">
              <a:extLst>
                <a:ext uri="{FF2B5EF4-FFF2-40B4-BE49-F238E27FC236}">
                  <a16:creationId xmlns:a16="http://schemas.microsoft.com/office/drawing/2014/main" id="{7154A874-7DD1-6B86-EF6E-23AA7CA6E8F3}"/>
                </a:ext>
              </a:extLst>
            </p:cNvPr>
            <p:cNvSpPr/>
            <p:nvPr/>
          </p:nvSpPr>
          <p:spPr>
            <a:xfrm>
              <a:off x="551384" y="836712"/>
              <a:ext cx="1008112" cy="86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a:t>
              </a:r>
              <a:endParaRPr lang="en-SG" sz="1600" b="1" dirty="0"/>
            </a:p>
          </p:txBody>
        </p:sp>
        <p:sp>
          <p:nvSpPr>
            <p:cNvPr id="7" name="Rectangle 6">
              <a:extLst>
                <a:ext uri="{FF2B5EF4-FFF2-40B4-BE49-F238E27FC236}">
                  <a16:creationId xmlns:a16="http://schemas.microsoft.com/office/drawing/2014/main" id="{A6069F28-729B-1BB1-E179-AED1799B5EFE}"/>
                </a:ext>
              </a:extLst>
            </p:cNvPr>
            <p:cNvSpPr/>
            <p:nvPr/>
          </p:nvSpPr>
          <p:spPr>
            <a:xfrm>
              <a:off x="1703512" y="836712"/>
              <a:ext cx="8712968" cy="86409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t>Add </a:t>
              </a:r>
              <a:r>
                <a:rPr lang="en-IE" sz="2400" b="1" dirty="0"/>
                <a:t>‘ed’</a:t>
              </a:r>
              <a:r>
                <a:rPr lang="en-IE" sz="2400" dirty="0"/>
                <a:t> and only </a:t>
              </a:r>
              <a:r>
                <a:rPr lang="en-IE" sz="2400" b="1" dirty="0"/>
                <a:t>‘d’</a:t>
              </a:r>
              <a:r>
                <a:rPr lang="en-IE" sz="2400" dirty="0"/>
                <a:t> if the verb already ends in an ‘e’</a:t>
              </a:r>
              <a:endParaRPr lang="en-IN" sz="2400" dirty="0"/>
            </a:p>
          </p:txBody>
        </p:sp>
      </p:grpSp>
      <p:grpSp>
        <p:nvGrpSpPr>
          <p:cNvPr id="8" name="Group 7">
            <a:extLst>
              <a:ext uri="{FF2B5EF4-FFF2-40B4-BE49-F238E27FC236}">
                <a16:creationId xmlns:a16="http://schemas.microsoft.com/office/drawing/2014/main" id="{F6D8B965-70B1-6A40-F16E-06F975F93034}"/>
              </a:ext>
            </a:extLst>
          </p:cNvPr>
          <p:cNvGrpSpPr/>
          <p:nvPr/>
        </p:nvGrpSpPr>
        <p:grpSpPr>
          <a:xfrm>
            <a:off x="881026" y="3143248"/>
            <a:ext cx="9865096" cy="1094929"/>
            <a:chOff x="551384" y="836712"/>
            <a:chExt cx="9865096" cy="1094929"/>
          </a:xfrm>
        </p:grpSpPr>
        <p:sp>
          <p:nvSpPr>
            <p:cNvPr id="9" name="Rectangle 8">
              <a:extLst>
                <a:ext uri="{FF2B5EF4-FFF2-40B4-BE49-F238E27FC236}">
                  <a16:creationId xmlns:a16="http://schemas.microsoft.com/office/drawing/2014/main" id="{B7C7D44B-C243-4908-F711-6559B0B097A7}"/>
                </a:ext>
              </a:extLst>
            </p:cNvPr>
            <p:cNvSpPr/>
            <p:nvPr/>
          </p:nvSpPr>
          <p:spPr>
            <a:xfrm rot="240000">
              <a:off x="1648145" y="1067545"/>
              <a:ext cx="8712968" cy="864096"/>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SG" sz="3200" dirty="0"/>
            </a:p>
          </p:txBody>
        </p:sp>
        <p:sp>
          <p:nvSpPr>
            <p:cNvPr id="10" name="Rectangle 9">
              <a:extLst>
                <a:ext uri="{FF2B5EF4-FFF2-40B4-BE49-F238E27FC236}">
                  <a16:creationId xmlns:a16="http://schemas.microsoft.com/office/drawing/2014/main" id="{5C8A1A26-61EE-7020-F23B-A0FC308AF1AA}"/>
                </a:ext>
              </a:extLst>
            </p:cNvPr>
            <p:cNvSpPr/>
            <p:nvPr/>
          </p:nvSpPr>
          <p:spPr>
            <a:xfrm>
              <a:off x="551384" y="836712"/>
              <a:ext cx="1008112" cy="8640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ii.</a:t>
              </a:r>
              <a:endParaRPr lang="en-SG" sz="1600" b="1" dirty="0"/>
            </a:p>
          </p:txBody>
        </p:sp>
        <p:sp>
          <p:nvSpPr>
            <p:cNvPr id="11" name="Rectangle 10">
              <a:extLst>
                <a:ext uri="{FF2B5EF4-FFF2-40B4-BE49-F238E27FC236}">
                  <a16:creationId xmlns:a16="http://schemas.microsoft.com/office/drawing/2014/main" id="{5A16A3CB-A01F-3402-1F45-AF90FE3DD06A}"/>
                </a:ext>
              </a:extLst>
            </p:cNvPr>
            <p:cNvSpPr/>
            <p:nvPr/>
          </p:nvSpPr>
          <p:spPr>
            <a:xfrm>
              <a:off x="1703512" y="836712"/>
              <a:ext cx="8712968" cy="864096"/>
            </a:xfrm>
            <a:prstGeom prst="rect">
              <a:avLst/>
            </a:prstGeom>
            <a:solidFill>
              <a:schemeClr val="accent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IE" sz="2400" dirty="0"/>
                <a:t>If the verb ends in a </a:t>
              </a:r>
              <a:r>
                <a:rPr lang="en-IE" sz="2400" b="1" dirty="0"/>
                <a:t>‘y’</a:t>
              </a:r>
              <a:r>
                <a:rPr lang="en-IE" sz="2400" dirty="0"/>
                <a:t>, we change the last letter to an ‘</a:t>
              </a:r>
              <a:r>
                <a:rPr lang="en-IE" sz="2400" dirty="0" err="1"/>
                <a:t>i</a:t>
              </a:r>
              <a:r>
                <a:rPr lang="en-IE" sz="2400" dirty="0"/>
                <a:t>’ and then add the </a:t>
              </a:r>
              <a:r>
                <a:rPr lang="en-IE" sz="2400" b="1" dirty="0"/>
                <a:t>‘ed’</a:t>
              </a:r>
              <a:r>
                <a:rPr lang="en-IE" sz="2400" dirty="0"/>
                <a:t>, </a:t>
              </a:r>
              <a:r>
                <a:rPr lang="en-IE" sz="2400" b="1" dirty="0"/>
                <a:t>‘</a:t>
              </a:r>
              <a:r>
                <a:rPr lang="en-IE" sz="2400" b="1" dirty="0" err="1"/>
                <a:t>ied</a:t>
              </a:r>
              <a:r>
                <a:rPr lang="en-IE" sz="2400" b="1" dirty="0"/>
                <a:t>’</a:t>
              </a:r>
              <a:r>
                <a:rPr lang="en-IE" sz="2400" dirty="0"/>
                <a:t>.  For example: ‘Marry – Married’</a:t>
              </a:r>
              <a:endParaRPr lang="en-IN" sz="2400" dirty="0"/>
            </a:p>
          </p:txBody>
        </p:sp>
      </p:grpSp>
      <p:grpSp>
        <p:nvGrpSpPr>
          <p:cNvPr id="12" name="Group 11">
            <a:extLst>
              <a:ext uri="{FF2B5EF4-FFF2-40B4-BE49-F238E27FC236}">
                <a16:creationId xmlns:a16="http://schemas.microsoft.com/office/drawing/2014/main" id="{C6D39E80-DD8E-BDB3-0EB4-825CE49E3B4C}"/>
              </a:ext>
            </a:extLst>
          </p:cNvPr>
          <p:cNvGrpSpPr/>
          <p:nvPr/>
        </p:nvGrpSpPr>
        <p:grpSpPr>
          <a:xfrm>
            <a:off x="881026" y="4429132"/>
            <a:ext cx="9865096" cy="1094929"/>
            <a:chOff x="551384" y="836712"/>
            <a:chExt cx="9865096" cy="1094929"/>
          </a:xfrm>
        </p:grpSpPr>
        <p:sp>
          <p:nvSpPr>
            <p:cNvPr id="13" name="Rectangle 12">
              <a:extLst>
                <a:ext uri="{FF2B5EF4-FFF2-40B4-BE49-F238E27FC236}">
                  <a16:creationId xmlns:a16="http://schemas.microsoft.com/office/drawing/2014/main" id="{7131FBE3-1924-FCB0-F41A-E75EBE25C15B}"/>
                </a:ext>
              </a:extLst>
            </p:cNvPr>
            <p:cNvSpPr/>
            <p:nvPr/>
          </p:nvSpPr>
          <p:spPr>
            <a:xfrm rot="240000">
              <a:off x="1648145" y="1067545"/>
              <a:ext cx="8712968" cy="864096"/>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SG" sz="3200" dirty="0"/>
            </a:p>
          </p:txBody>
        </p:sp>
        <p:sp>
          <p:nvSpPr>
            <p:cNvPr id="14" name="Rectangle 13">
              <a:extLst>
                <a:ext uri="{FF2B5EF4-FFF2-40B4-BE49-F238E27FC236}">
                  <a16:creationId xmlns:a16="http://schemas.microsoft.com/office/drawing/2014/main" id="{16C9551C-7F36-CBD5-067A-032BC5301736}"/>
                </a:ext>
              </a:extLst>
            </p:cNvPr>
            <p:cNvSpPr/>
            <p:nvPr/>
          </p:nvSpPr>
          <p:spPr>
            <a:xfrm>
              <a:off x="551384" y="836712"/>
              <a:ext cx="1008112" cy="86409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iii.</a:t>
              </a:r>
              <a:endParaRPr lang="en-SG" sz="1600" b="1" dirty="0"/>
            </a:p>
          </p:txBody>
        </p:sp>
        <p:sp>
          <p:nvSpPr>
            <p:cNvPr id="15" name="Rectangle 14">
              <a:extLst>
                <a:ext uri="{FF2B5EF4-FFF2-40B4-BE49-F238E27FC236}">
                  <a16:creationId xmlns:a16="http://schemas.microsoft.com/office/drawing/2014/main" id="{E7095ED8-B90F-3CA3-0957-40B37A5DBA5A}"/>
                </a:ext>
              </a:extLst>
            </p:cNvPr>
            <p:cNvSpPr/>
            <p:nvPr/>
          </p:nvSpPr>
          <p:spPr>
            <a:xfrm>
              <a:off x="1703512" y="836712"/>
              <a:ext cx="8712968" cy="86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t>The Past tense of the base verbs remains the same in the Participle form. Example: ‘call – called’, ‘wait – waited’</a:t>
              </a:r>
              <a:endParaRPr lang="en-IN" sz="2400" dirty="0"/>
            </a:p>
          </p:txBody>
        </p:sp>
      </p:grpSp>
      <p:graphicFrame>
        <p:nvGraphicFramePr>
          <p:cNvPr id="21" name="Table 20"/>
          <p:cNvGraphicFramePr>
            <a:graphicFrameLocks noGrp="1"/>
          </p:cNvGraphicFramePr>
          <p:nvPr>
            <p:extLst>
              <p:ext uri="{D42A27DB-BD31-4B8C-83A1-F6EECF244321}">
                <p14:modId xmlns:p14="http://schemas.microsoft.com/office/powerpoint/2010/main" val="2099372099"/>
              </p:ext>
            </p:extLst>
          </p:nvPr>
        </p:nvGraphicFramePr>
        <p:xfrm>
          <a:off x="1843920" y="5643578"/>
          <a:ext cx="8572560" cy="914400"/>
        </p:xfrm>
        <a:graphic>
          <a:graphicData uri="http://schemas.openxmlformats.org/drawingml/2006/table">
            <a:tbl>
              <a:tblPr firstRow="1" bandRow="1">
                <a:effectLst>
                  <a:outerShdw blurRad="50800" dist="38100" dir="5400000" algn="t" rotWithShape="0">
                    <a:prstClr val="black">
                      <a:alpha val="40000"/>
                    </a:prstClr>
                  </a:outerShdw>
                </a:effectLst>
                <a:tableStyleId>{B301B821-A1FF-4177-AEE7-76D212191A09}</a:tableStyleId>
              </a:tblPr>
              <a:tblGrid>
                <a:gridCol w="2857520">
                  <a:extLst>
                    <a:ext uri="{9D8B030D-6E8A-4147-A177-3AD203B41FA5}">
                      <a16:colId xmlns:a16="http://schemas.microsoft.com/office/drawing/2014/main" val="20000"/>
                    </a:ext>
                  </a:extLst>
                </a:gridCol>
                <a:gridCol w="2857520">
                  <a:extLst>
                    <a:ext uri="{9D8B030D-6E8A-4147-A177-3AD203B41FA5}">
                      <a16:colId xmlns:a16="http://schemas.microsoft.com/office/drawing/2014/main" val="20001"/>
                    </a:ext>
                  </a:extLst>
                </a:gridCol>
                <a:gridCol w="2857520">
                  <a:extLst>
                    <a:ext uri="{9D8B030D-6E8A-4147-A177-3AD203B41FA5}">
                      <a16:colId xmlns:a16="http://schemas.microsoft.com/office/drawing/2014/main" val="20002"/>
                    </a:ext>
                  </a:extLst>
                </a:gridCol>
              </a:tblGrid>
              <a:tr h="370840">
                <a:tc>
                  <a:txBody>
                    <a:bodyPr/>
                    <a:lstStyle/>
                    <a:p>
                      <a:pPr algn="ctr"/>
                      <a:r>
                        <a:rPr lang="en-IN" sz="2400" dirty="0"/>
                        <a:t>Verb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t>Past Tense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t>Past Participle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IN" sz="2400" dirty="0"/>
                        <a:t>Bake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t>baked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t>I had baked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3" name="TextBox 22">
            <a:extLst>
              <a:ext uri="{FF2B5EF4-FFF2-40B4-BE49-F238E27FC236}">
                <a16:creationId xmlns:a16="http://schemas.microsoft.com/office/drawing/2014/main" id="{E509F917-4528-4B98-BC32-4EFD259034B5}"/>
              </a:ext>
            </a:extLst>
          </p:cNvPr>
          <p:cNvSpPr txBox="1"/>
          <p:nvPr/>
        </p:nvSpPr>
        <p:spPr>
          <a:xfrm>
            <a:off x="2783633" y="96873"/>
            <a:ext cx="6624735"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IN"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Regular verbs</a:t>
            </a:r>
          </a:p>
        </p:txBody>
      </p:sp>
      <p:grpSp>
        <p:nvGrpSpPr>
          <p:cNvPr id="24" name="Group 23">
            <a:extLst>
              <a:ext uri="{FF2B5EF4-FFF2-40B4-BE49-F238E27FC236}">
                <a16:creationId xmlns:a16="http://schemas.microsoft.com/office/drawing/2014/main" id="{9DDF597B-2CA8-41A0-A8A0-20C57E247E98}"/>
              </a:ext>
            </a:extLst>
          </p:cNvPr>
          <p:cNvGrpSpPr/>
          <p:nvPr/>
        </p:nvGrpSpPr>
        <p:grpSpPr>
          <a:xfrm>
            <a:off x="218386" y="1060530"/>
            <a:ext cx="11795760" cy="509723"/>
            <a:chOff x="941055" y="5221551"/>
            <a:chExt cx="10187515" cy="941830"/>
          </a:xfrm>
        </p:grpSpPr>
        <p:sp>
          <p:nvSpPr>
            <p:cNvPr id="25" name="Rectangle 24">
              <a:extLst>
                <a:ext uri="{FF2B5EF4-FFF2-40B4-BE49-F238E27FC236}">
                  <a16:creationId xmlns:a16="http://schemas.microsoft.com/office/drawing/2014/main" id="{FCF98AC6-4E96-4B71-B2AD-F3BD4F310E89}"/>
                </a:ext>
              </a:extLst>
            </p:cNvPr>
            <p:cNvSpPr/>
            <p:nvPr/>
          </p:nvSpPr>
          <p:spPr>
            <a:xfrm>
              <a:off x="941055" y="5221551"/>
              <a:ext cx="9929882" cy="471206"/>
            </a:xfrm>
            <a:prstGeom prst="rect">
              <a:avLst/>
            </a:prstGeom>
            <a:solidFill>
              <a:srgbClr val="FFAC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26" name="TextBox 25">
              <a:extLst>
                <a:ext uri="{FF2B5EF4-FFF2-40B4-BE49-F238E27FC236}">
                  <a16:creationId xmlns:a16="http://schemas.microsoft.com/office/drawing/2014/main" id="{72859AEB-1384-421F-A306-4E64D5CAA8C0}"/>
                </a:ext>
              </a:extLst>
            </p:cNvPr>
            <p:cNvSpPr txBox="1"/>
            <p:nvPr/>
          </p:nvSpPr>
          <p:spPr>
            <a:xfrm>
              <a:off x="983919" y="5296656"/>
              <a:ext cx="10144651" cy="866725"/>
            </a:xfrm>
            <a:prstGeom prst="rect">
              <a:avLst/>
            </a:prstGeom>
            <a:solidFill>
              <a:schemeClr val="bg1"/>
            </a:solidFill>
            <a:ln w="285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lvl="0" algn="ctr"/>
              <a:r>
                <a:rPr lang="en-IE" sz="2400" dirty="0">
                  <a:latin typeface="Calibri" pitchFamily="34" charset="0"/>
                  <a:ea typeface="Calibri" pitchFamily="34" charset="0"/>
                  <a:cs typeface="Calibri" pitchFamily="34" charset="0"/>
                </a:rPr>
                <a:t>Follow the normal pattern when changing the base verb to Past and Past Participle forms.</a:t>
              </a:r>
              <a:endParaRPr lang="en-IE" sz="2400" dirty="0">
                <a:latin typeface="Calibri" pitchFamily="34" charset="0"/>
                <a:cs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0326708-B31E-4E0D-9CF2-9B6920830B3D}"/>
              </a:ext>
            </a:extLst>
          </p:cNvPr>
          <p:cNvGrpSpPr/>
          <p:nvPr/>
        </p:nvGrpSpPr>
        <p:grpSpPr>
          <a:xfrm>
            <a:off x="1919536" y="1003559"/>
            <a:ext cx="1949274" cy="1800192"/>
            <a:chOff x="1060612" y="1628818"/>
            <a:chExt cx="1949274" cy="1800192"/>
          </a:xfrm>
        </p:grpSpPr>
        <p:grpSp>
          <p:nvGrpSpPr>
            <p:cNvPr id="5" name="Group 4">
              <a:extLst>
                <a:ext uri="{FF2B5EF4-FFF2-40B4-BE49-F238E27FC236}">
                  <a16:creationId xmlns:a16="http://schemas.microsoft.com/office/drawing/2014/main" id="{FEC5A982-7017-4EC7-8A9F-7FC1D1571378}"/>
                </a:ext>
              </a:extLst>
            </p:cNvPr>
            <p:cNvGrpSpPr/>
            <p:nvPr/>
          </p:nvGrpSpPr>
          <p:grpSpPr>
            <a:xfrm rot="10800000">
              <a:off x="1060612" y="1628818"/>
              <a:ext cx="1949274" cy="1800192"/>
              <a:chOff x="2720835" y="2096852"/>
              <a:chExt cx="1495969" cy="1692188"/>
            </a:xfrm>
          </p:grpSpPr>
          <p:sp>
            <p:nvSpPr>
              <p:cNvPr id="7" name="Trapezoid 6">
                <a:extLst>
                  <a:ext uri="{FF2B5EF4-FFF2-40B4-BE49-F238E27FC236}">
                    <a16:creationId xmlns:a16="http://schemas.microsoft.com/office/drawing/2014/main" id="{BCF1122A-C1A3-4685-A670-73459C8C7984}"/>
                  </a:ext>
                </a:extLst>
              </p:cNvPr>
              <p:cNvSpPr/>
              <p:nvPr/>
            </p:nvSpPr>
            <p:spPr>
              <a:xfrm>
                <a:off x="3071664" y="2420888"/>
                <a:ext cx="896040" cy="45719"/>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8" name="Group 7">
                <a:extLst>
                  <a:ext uri="{FF2B5EF4-FFF2-40B4-BE49-F238E27FC236}">
                    <a16:creationId xmlns:a16="http://schemas.microsoft.com/office/drawing/2014/main" id="{B2B3BAB3-B933-4BE0-854D-8922AA7720D0}"/>
                  </a:ext>
                </a:extLst>
              </p:cNvPr>
              <p:cNvGrpSpPr/>
              <p:nvPr/>
            </p:nvGrpSpPr>
            <p:grpSpPr>
              <a:xfrm>
                <a:off x="2720835" y="2096852"/>
                <a:ext cx="1495969" cy="1692188"/>
                <a:chOff x="2720835" y="2096852"/>
                <a:chExt cx="1495969" cy="1692188"/>
              </a:xfrm>
              <a:effectLst>
                <a:outerShdw blurRad="50800" dist="38100" dir="8100000" algn="tr" rotWithShape="0">
                  <a:prstClr val="black">
                    <a:alpha val="40000"/>
                  </a:prstClr>
                </a:outerShdw>
              </a:effectLst>
            </p:grpSpPr>
            <p:sp>
              <p:nvSpPr>
                <p:cNvPr id="9" name="Trapezoid 8">
                  <a:extLst>
                    <a:ext uri="{FF2B5EF4-FFF2-40B4-BE49-F238E27FC236}">
                      <a16:creationId xmlns:a16="http://schemas.microsoft.com/office/drawing/2014/main" id="{E4CDB170-BC72-4D8B-9843-3EF7310856F0}"/>
                    </a:ext>
                  </a:extLst>
                </p:cNvPr>
                <p:cNvSpPr/>
                <p:nvPr/>
              </p:nvSpPr>
              <p:spPr>
                <a:xfrm>
                  <a:off x="2720835" y="2461153"/>
                  <a:ext cx="1430950" cy="1327887"/>
                </a:xfrm>
                <a:prstGeom prst="trapezoid">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dirty="0"/>
                </a:p>
              </p:txBody>
            </p:sp>
            <p:sp>
              <p:nvSpPr>
                <p:cNvPr id="10" name="Trapezoid 9">
                  <a:extLst>
                    <a:ext uri="{FF2B5EF4-FFF2-40B4-BE49-F238E27FC236}">
                      <a16:creationId xmlns:a16="http://schemas.microsoft.com/office/drawing/2014/main" id="{FE383866-C52A-4B20-A2B8-C6DF8E5FC50F}"/>
                    </a:ext>
                  </a:extLst>
                </p:cNvPr>
                <p:cNvSpPr/>
                <p:nvPr/>
              </p:nvSpPr>
              <p:spPr>
                <a:xfrm rot="20583636">
                  <a:off x="3949082" y="2430633"/>
                  <a:ext cx="267722" cy="1348662"/>
                </a:xfrm>
                <a:prstGeom prst="trapezoid">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a:p>
              </p:txBody>
            </p:sp>
            <p:sp>
              <p:nvSpPr>
                <p:cNvPr id="11" name="Block Arc 10">
                  <a:extLst>
                    <a:ext uri="{FF2B5EF4-FFF2-40B4-BE49-F238E27FC236}">
                      <a16:creationId xmlns:a16="http://schemas.microsoft.com/office/drawing/2014/main" id="{18C55A26-1545-4559-AAFF-8644045A4ACC}"/>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Block Arc 11">
                  <a:extLst>
                    <a:ext uri="{FF2B5EF4-FFF2-40B4-BE49-F238E27FC236}">
                      <a16:creationId xmlns:a16="http://schemas.microsoft.com/office/drawing/2014/main" id="{17248E11-A633-4C34-8C93-3F36F779F30C}"/>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6" name="TextBox 5">
              <a:extLst>
                <a:ext uri="{FF2B5EF4-FFF2-40B4-BE49-F238E27FC236}">
                  <a16:creationId xmlns:a16="http://schemas.microsoft.com/office/drawing/2014/main" id="{CBD5EECC-8748-4FC9-8727-56344E847149}"/>
                </a:ext>
              </a:extLst>
            </p:cNvPr>
            <p:cNvSpPr txBox="1"/>
            <p:nvPr/>
          </p:nvSpPr>
          <p:spPr>
            <a:xfrm>
              <a:off x="1458800" y="1829105"/>
              <a:ext cx="1225963" cy="830997"/>
            </a:xfrm>
            <a:prstGeom prst="rect">
              <a:avLst/>
            </a:prstGeom>
            <a:noFill/>
          </p:spPr>
          <p:txBody>
            <a:bodyPr wrap="square" rtlCol="0">
              <a:spAutoFit/>
            </a:bodyPr>
            <a:lstStyle/>
            <a:p>
              <a:pPr algn="ctr"/>
              <a:r>
                <a:rPr lang="en-IN" sz="2400" dirty="0">
                  <a:ln w="10160">
                    <a:solidFill>
                      <a:schemeClr val="bg1"/>
                    </a:solidFill>
                    <a:prstDash val="solid"/>
                  </a:ln>
                  <a:solidFill>
                    <a:schemeClr val="bg1"/>
                  </a:solidFill>
                  <a:latin typeface="Calibri" pitchFamily="34" charset="0"/>
                  <a:cs typeface="Calibri" pitchFamily="34" charset="0"/>
                </a:rPr>
                <a:t>Base Form</a:t>
              </a:r>
            </a:p>
          </p:txBody>
        </p:sp>
      </p:grpSp>
      <p:grpSp>
        <p:nvGrpSpPr>
          <p:cNvPr id="22" name="Group 21">
            <a:extLst>
              <a:ext uri="{FF2B5EF4-FFF2-40B4-BE49-F238E27FC236}">
                <a16:creationId xmlns:a16="http://schemas.microsoft.com/office/drawing/2014/main" id="{D57F3817-0E27-4E30-A145-FC14A9775296}"/>
              </a:ext>
            </a:extLst>
          </p:cNvPr>
          <p:cNvGrpSpPr/>
          <p:nvPr/>
        </p:nvGrpSpPr>
        <p:grpSpPr>
          <a:xfrm>
            <a:off x="8374191" y="989510"/>
            <a:ext cx="1898273" cy="1814219"/>
            <a:chOff x="6888085" y="1614769"/>
            <a:chExt cx="1898273" cy="1814219"/>
          </a:xfrm>
        </p:grpSpPr>
        <p:grpSp>
          <p:nvGrpSpPr>
            <p:cNvPr id="23" name="Group 22">
              <a:extLst>
                <a:ext uri="{FF2B5EF4-FFF2-40B4-BE49-F238E27FC236}">
                  <a16:creationId xmlns:a16="http://schemas.microsoft.com/office/drawing/2014/main" id="{CF66288E-D09C-40D8-A6F8-2D3878F6136F}"/>
                </a:ext>
              </a:extLst>
            </p:cNvPr>
            <p:cNvGrpSpPr/>
            <p:nvPr/>
          </p:nvGrpSpPr>
          <p:grpSpPr>
            <a:xfrm rot="10800000">
              <a:off x="6888085" y="1614769"/>
              <a:ext cx="1898273" cy="1814219"/>
              <a:chOff x="2720834" y="2096852"/>
              <a:chExt cx="1495970" cy="1692188"/>
            </a:xfrm>
          </p:grpSpPr>
          <p:sp>
            <p:nvSpPr>
              <p:cNvPr id="25" name="Trapezoid 24">
                <a:extLst>
                  <a:ext uri="{FF2B5EF4-FFF2-40B4-BE49-F238E27FC236}">
                    <a16:creationId xmlns:a16="http://schemas.microsoft.com/office/drawing/2014/main" id="{E2B49956-DEEF-41F5-B833-73C74CA210E9}"/>
                  </a:ext>
                </a:extLst>
              </p:cNvPr>
              <p:cNvSpPr/>
              <p:nvPr/>
            </p:nvSpPr>
            <p:spPr>
              <a:xfrm>
                <a:off x="3071664" y="2420888"/>
                <a:ext cx="896040" cy="45719"/>
              </a:xfrm>
              <a:prstGeom prst="trapezoi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6" name="Group 25">
                <a:extLst>
                  <a:ext uri="{FF2B5EF4-FFF2-40B4-BE49-F238E27FC236}">
                    <a16:creationId xmlns:a16="http://schemas.microsoft.com/office/drawing/2014/main" id="{859A5DB0-FBE3-4B5A-955F-10EA3FB3328D}"/>
                  </a:ext>
                </a:extLst>
              </p:cNvPr>
              <p:cNvGrpSpPr/>
              <p:nvPr/>
            </p:nvGrpSpPr>
            <p:grpSpPr>
              <a:xfrm>
                <a:off x="2720834" y="2096852"/>
                <a:ext cx="1495970" cy="1692188"/>
                <a:chOff x="2720834" y="2096852"/>
                <a:chExt cx="1495970" cy="1692188"/>
              </a:xfrm>
              <a:effectLst>
                <a:outerShdw blurRad="50800" dist="38100" dir="8100000" algn="tr" rotWithShape="0">
                  <a:prstClr val="black">
                    <a:alpha val="40000"/>
                  </a:prstClr>
                </a:outerShdw>
              </a:effectLst>
            </p:grpSpPr>
            <p:sp>
              <p:nvSpPr>
                <p:cNvPr id="27" name="Trapezoid 26">
                  <a:extLst>
                    <a:ext uri="{FF2B5EF4-FFF2-40B4-BE49-F238E27FC236}">
                      <a16:creationId xmlns:a16="http://schemas.microsoft.com/office/drawing/2014/main" id="{8E3D74F7-58A7-45A2-B1E8-A74BA13E310E}"/>
                    </a:ext>
                  </a:extLst>
                </p:cNvPr>
                <p:cNvSpPr/>
                <p:nvPr/>
              </p:nvSpPr>
              <p:spPr>
                <a:xfrm>
                  <a:off x="2720834" y="2461153"/>
                  <a:ext cx="1430950" cy="1327887"/>
                </a:xfrm>
                <a:prstGeom prst="trapezoid">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IN" dirty="0"/>
                </a:p>
              </p:txBody>
            </p:sp>
            <p:sp>
              <p:nvSpPr>
                <p:cNvPr id="28" name="Trapezoid 27">
                  <a:extLst>
                    <a:ext uri="{FF2B5EF4-FFF2-40B4-BE49-F238E27FC236}">
                      <a16:creationId xmlns:a16="http://schemas.microsoft.com/office/drawing/2014/main" id="{8E35C2DF-B20C-406C-992B-97E11CBF2C75}"/>
                    </a:ext>
                  </a:extLst>
                </p:cNvPr>
                <p:cNvSpPr/>
                <p:nvPr/>
              </p:nvSpPr>
              <p:spPr>
                <a:xfrm rot="20583636">
                  <a:off x="3949082" y="2430633"/>
                  <a:ext cx="267722" cy="1348662"/>
                </a:xfrm>
                <a:prstGeom prst="trapezoid">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IN" dirty="0"/>
                </a:p>
              </p:txBody>
            </p:sp>
            <p:sp>
              <p:nvSpPr>
                <p:cNvPr id="29" name="Block Arc 28">
                  <a:extLst>
                    <a:ext uri="{FF2B5EF4-FFF2-40B4-BE49-F238E27FC236}">
                      <a16:creationId xmlns:a16="http://schemas.microsoft.com/office/drawing/2014/main" id="{ADC6B264-41ED-4B7E-957C-895F1D21D667}"/>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30" name="Block Arc 29">
                  <a:extLst>
                    <a:ext uri="{FF2B5EF4-FFF2-40B4-BE49-F238E27FC236}">
                      <a16:creationId xmlns:a16="http://schemas.microsoft.com/office/drawing/2014/main" id="{47F0432E-2C51-4946-9B12-139CC75E56C6}"/>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24" name="TextBox 23">
              <a:extLst>
                <a:ext uri="{FF2B5EF4-FFF2-40B4-BE49-F238E27FC236}">
                  <a16:creationId xmlns:a16="http://schemas.microsoft.com/office/drawing/2014/main" id="{DB8790E1-40FB-460D-8A0A-5EB2A12AE115}"/>
                </a:ext>
              </a:extLst>
            </p:cNvPr>
            <p:cNvSpPr txBox="1"/>
            <p:nvPr/>
          </p:nvSpPr>
          <p:spPr>
            <a:xfrm>
              <a:off x="7102402" y="1614791"/>
              <a:ext cx="1558595" cy="1200329"/>
            </a:xfrm>
            <a:prstGeom prst="rect">
              <a:avLst/>
            </a:prstGeom>
            <a:noFill/>
          </p:spPr>
          <p:txBody>
            <a:bodyPr wrap="square" rtlCol="0">
              <a:spAutoFit/>
            </a:bodyPr>
            <a:lstStyle/>
            <a:p>
              <a:pPr algn="ctr"/>
              <a:r>
                <a:rPr lang="en-IN" sz="2400" dirty="0">
                  <a:ln w="10160">
                    <a:solidFill>
                      <a:schemeClr val="bg1"/>
                    </a:solidFill>
                    <a:prstDash val="solid"/>
                  </a:ln>
                  <a:solidFill>
                    <a:schemeClr val="bg1"/>
                  </a:solidFill>
                  <a:latin typeface="Calibri" pitchFamily="34" charset="0"/>
                  <a:cs typeface="Calibri" pitchFamily="34" charset="0"/>
                </a:rPr>
                <a:t>Present/</a:t>
              </a:r>
            </a:p>
            <a:p>
              <a:pPr algn="ctr"/>
              <a:r>
                <a:rPr lang="en-IN" sz="2400" dirty="0">
                  <a:ln w="10160">
                    <a:solidFill>
                      <a:schemeClr val="bg1"/>
                    </a:solidFill>
                    <a:prstDash val="solid"/>
                  </a:ln>
                  <a:solidFill>
                    <a:schemeClr val="bg1"/>
                  </a:solidFill>
                  <a:latin typeface="Calibri" pitchFamily="34" charset="0"/>
                  <a:cs typeface="Calibri" pitchFamily="34" charset="0"/>
                </a:rPr>
                <a:t>Past Participle</a:t>
              </a:r>
            </a:p>
          </p:txBody>
        </p:sp>
      </p:grpSp>
      <p:sp>
        <p:nvSpPr>
          <p:cNvPr id="31" name="Rectangle 30">
            <a:extLst>
              <a:ext uri="{FF2B5EF4-FFF2-40B4-BE49-F238E27FC236}">
                <a16:creationId xmlns:a16="http://schemas.microsoft.com/office/drawing/2014/main" id="{9DDE0FB1-5C12-473B-8A65-6BC613B3250B}"/>
              </a:ext>
            </a:extLst>
          </p:cNvPr>
          <p:cNvSpPr/>
          <p:nvPr/>
        </p:nvSpPr>
        <p:spPr>
          <a:xfrm>
            <a:off x="2022721" y="3060739"/>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a</a:t>
            </a:r>
            <a:r>
              <a:rPr lang="en-IN" sz="2400" dirty="0">
                <a:solidFill>
                  <a:schemeClr val="tx1"/>
                </a:solidFill>
                <a:effectLst/>
                <a:latin typeface="+mj-lt"/>
                <a:ea typeface="Cambria" panose="02040503050406030204" pitchFamily="18" charset="0"/>
                <a:cs typeface="Cambria" panose="02040503050406030204" pitchFamily="18" charset="0"/>
              </a:rPr>
              <a:t>dd</a:t>
            </a:r>
          </a:p>
        </p:txBody>
      </p:sp>
      <p:sp>
        <p:nvSpPr>
          <p:cNvPr id="40" name="Rectangle 39">
            <a:extLst>
              <a:ext uri="{FF2B5EF4-FFF2-40B4-BE49-F238E27FC236}">
                <a16:creationId xmlns:a16="http://schemas.microsoft.com/office/drawing/2014/main" id="{9DDE0FB1-5C12-473B-8A65-6BC613B3250B}"/>
              </a:ext>
            </a:extLst>
          </p:cNvPr>
          <p:cNvSpPr/>
          <p:nvPr/>
        </p:nvSpPr>
        <p:spPr>
          <a:xfrm>
            <a:off x="2022721" y="398943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b</a:t>
            </a:r>
            <a:r>
              <a:rPr lang="en-IN" sz="2400" dirty="0">
                <a:solidFill>
                  <a:schemeClr val="tx1"/>
                </a:solidFill>
                <a:effectLst/>
                <a:latin typeface="+mj-lt"/>
                <a:ea typeface="Cambria" panose="02040503050406030204" pitchFamily="18" charset="0"/>
                <a:cs typeface="Cambria" panose="02040503050406030204" pitchFamily="18" charset="0"/>
              </a:rPr>
              <a:t>ake</a:t>
            </a:r>
          </a:p>
        </p:txBody>
      </p:sp>
      <p:sp>
        <p:nvSpPr>
          <p:cNvPr id="41" name="Rectangle 40">
            <a:extLst>
              <a:ext uri="{FF2B5EF4-FFF2-40B4-BE49-F238E27FC236}">
                <a16:creationId xmlns:a16="http://schemas.microsoft.com/office/drawing/2014/main" id="{9DDE0FB1-5C12-473B-8A65-6BC613B3250B}"/>
              </a:ext>
            </a:extLst>
          </p:cNvPr>
          <p:cNvSpPr/>
          <p:nvPr/>
        </p:nvSpPr>
        <p:spPr>
          <a:xfrm>
            <a:off x="8451875" y="398943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b</a:t>
            </a:r>
            <a:r>
              <a:rPr lang="en-IN" sz="2400" dirty="0">
                <a:solidFill>
                  <a:schemeClr val="tx1"/>
                </a:solidFill>
                <a:effectLst/>
                <a:latin typeface="+mj-lt"/>
                <a:ea typeface="Cambria" panose="02040503050406030204" pitchFamily="18" charset="0"/>
                <a:cs typeface="Cambria" panose="02040503050406030204" pitchFamily="18" charset="0"/>
              </a:rPr>
              <a:t>aked</a:t>
            </a:r>
          </a:p>
        </p:txBody>
      </p:sp>
      <p:sp>
        <p:nvSpPr>
          <p:cNvPr id="42" name="Rectangle 41">
            <a:extLst>
              <a:ext uri="{FF2B5EF4-FFF2-40B4-BE49-F238E27FC236}">
                <a16:creationId xmlns:a16="http://schemas.microsoft.com/office/drawing/2014/main" id="{9DDE0FB1-5C12-473B-8A65-6BC613B3250B}"/>
              </a:ext>
            </a:extLst>
          </p:cNvPr>
          <p:cNvSpPr/>
          <p:nvPr/>
        </p:nvSpPr>
        <p:spPr>
          <a:xfrm>
            <a:off x="5242762" y="398943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b</a:t>
            </a:r>
            <a:r>
              <a:rPr lang="en-IN" sz="2400" dirty="0">
                <a:solidFill>
                  <a:schemeClr val="tx1"/>
                </a:solidFill>
                <a:effectLst/>
                <a:latin typeface="+mj-lt"/>
                <a:ea typeface="Cambria" panose="02040503050406030204" pitchFamily="18" charset="0"/>
                <a:cs typeface="Cambria" panose="02040503050406030204" pitchFamily="18" charset="0"/>
              </a:rPr>
              <a:t>aked</a:t>
            </a:r>
          </a:p>
        </p:txBody>
      </p:sp>
      <p:sp>
        <p:nvSpPr>
          <p:cNvPr id="43" name="Rectangle 42">
            <a:extLst>
              <a:ext uri="{FF2B5EF4-FFF2-40B4-BE49-F238E27FC236}">
                <a16:creationId xmlns:a16="http://schemas.microsoft.com/office/drawing/2014/main" id="{9DDE0FB1-5C12-473B-8A65-6BC613B3250B}"/>
              </a:ext>
            </a:extLst>
          </p:cNvPr>
          <p:cNvSpPr/>
          <p:nvPr/>
        </p:nvSpPr>
        <p:spPr>
          <a:xfrm>
            <a:off x="8451875" y="3060739"/>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a</a:t>
            </a:r>
            <a:r>
              <a:rPr lang="en-IN" sz="2400" dirty="0">
                <a:solidFill>
                  <a:schemeClr val="tx1"/>
                </a:solidFill>
                <a:effectLst/>
                <a:latin typeface="+mj-lt"/>
                <a:ea typeface="Cambria" panose="02040503050406030204" pitchFamily="18" charset="0"/>
                <a:cs typeface="Cambria" panose="02040503050406030204" pitchFamily="18" charset="0"/>
              </a:rPr>
              <a:t>dded</a:t>
            </a:r>
          </a:p>
        </p:txBody>
      </p:sp>
      <p:sp>
        <p:nvSpPr>
          <p:cNvPr id="44" name="Rectangle 43">
            <a:extLst>
              <a:ext uri="{FF2B5EF4-FFF2-40B4-BE49-F238E27FC236}">
                <a16:creationId xmlns:a16="http://schemas.microsoft.com/office/drawing/2014/main" id="{9DDE0FB1-5C12-473B-8A65-6BC613B3250B}"/>
              </a:ext>
            </a:extLst>
          </p:cNvPr>
          <p:cNvSpPr/>
          <p:nvPr/>
        </p:nvSpPr>
        <p:spPr>
          <a:xfrm>
            <a:off x="5242762" y="3060739"/>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a</a:t>
            </a:r>
            <a:r>
              <a:rPr lang="en-IN" sz="2400" dirty="0">
                <a:solidFill>
                  <a:schemeClr val="tx1"/>
                </a:solidFill>
                <a:effectLst/>
                <a:latin typeface="+mj-lt"/>
                <a:ea typeface="Cambria" panose="02040503050406030204" pitchFamily="18" charset="0"/>
                <a:cs typeface="Cambria" panose="02040503050406030204" pitchFamily="18" charset="0"/>
              </a:rPr>
              <a:t>dded</a:t>
            </a:r>
          </a:p>
        </p:txBody>
      </p:sp>
      <p:sp>
        <p:nvSpPr>
          <p:cNvPr id="45" name="Rectangle 44">
            <a:extLst>
              <a:ext uri="{FF2B5EF4-FFF2-40B4-BE49-F238E27FC236}">
                <a16:creationId xmlns:a16="http://schemas.microsoft.com/office/drawing/2014/main" id="{9DDE0FB1-5C12-473B-8A65-6BC613B3250B}"/>
              </a:ext>
            </a:extLst>
          </p:cNvPr>
          <p:cNvSpPr/>
          <p:nvPr/>
        </p:nvSpPr>
        <p:spPr>
          <a:xfrm>
            <a:off x="2022721" y="4842422"/>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c</a:t>
            </a:r>
            <a:r>
              <a:rPr lang="en-IN" sz="2400" dirty="0">
                <a:solidFill>
                  <a:schemeClr val="tx1"/>
                </a:solidFill>
                <a:effectLst/>
                <a:latin typeface="+mj-lt"/>
                <a:ea typeface="Cambria" panose="02040503050406030204" pitchFamily="18" charset="0"/>
                <a:cs typeface="Cambria" panose="02040503050406030204" pitchFamily="18" charset="0"/>
              </a:rPr>
              <a:t>heer</a:t>
            </a:r>
          </a:p>
        </p:txBody>
      </p:sp>
      <p:sp>
        <p:nvSpPr>
          <p:cNvPr id="46" name="Rectangle 45">
            <a:extLst>
              <a:ext uri="{FF2B5EF4-FFF2-40B4-BE49-F238E27FC236}">
                <a16:creationId xmlns:a16="http://schemas.microsoft.com/office/drawing/2014/main" id="{9DDE0FB1-5C12-473B-8A65-6BC613B3250B}"/>
              </a:ext>
            </a:extLst>
          </p:cNvPr>
          <p:cNvSpPr/>
          <p:nvPr/>
        </p:nvSpPr>
        <p:spPr>
          <a:xfrm>
            <a:off x="2022721" y="5751255"/>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e</a:t>
            </a:r>
            <a:r>
              <a:rPr lang="en-IN" sz="2400" dirty="0">
                <a:solidFill>
                  <a:schemeClr val="tx1"/>
                </a:solidFill>
                <a:effectLst/>
                <a:latin typeface="+mj-lt"/>
                <a:ea typeface="Cambria" panose="02040503050406030204" pitchFamily="18" charset="0"/>
                <a:cs typeface="Cambria" panose="02040503050406030204" pitchFamily="18" charset="0"/>
              </a:rPr>
              <a:t>njoy</a:t>
            </a:r>
          </a:p>
        </p:txBody>
      </p:sp>
      <p:sp>
        <p:nvSpPr>
          <p:cNvPr id="47" name="Rectangle 46">
            <a:extLst>
              <a:ext uri="{FF2B5EF4-FFF2-40B4-BE49-F238E27FC236}">
                <a16:creationId xmlns:a16="http://schemas.microsoft.com/office/drawing/2014/main" id="{9DDE0FB1-5C12-473B-8A65-6BC613B3250B}"/>
              </a:ext>
            </a:extLst>
          </p:cNvPr>
          <p:cNvSpPr/>
          <p:nvPr/>
        </p:nvSpPr>
        <p:spPr>
          <a:xfrm>
            <a:off x="5242762" y="4842422"/>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c</a:t>
            </a:r>
            <a:r>
              <a:rPr lang="en-IN" sz="2400" dirty="0">
                <a:solidFill>
                  <a:schemeClr val="tx1"/>
                </a:solidFill>
                <a:effectLst/>
                <a:latin typeface="+mj-lt"/>
                <a:ea typeface="Cambria" panose="02040503050406030204" pitchFamily="18" charset="0"/>
                <a:cs typeface="Cambria" panose="02040503050406030204" pitchFamily="18" charset="0"/>
              </a:rPr>
              <a:t>heered</a:t>
            </a:r>
          </a:p>
        </p:txBody>
      </p:sp>
      <p:sp>
        <p:nvSpPr>
          <p:cNvPr id="48" name="Rectangle 47">
            <a:extLst>
              <a:ext uri="{FF2B5EF4-FFF2-40B4-BE49-F238E27FC236}">
                <a16:creationId xmlns:a16="http://schemas.microsoft.com/office/drawing/2014/main" id="{9DDE0FB1-5C12-473B-8A65-6BC613B3250B}"/>
              </a:ext>
            </a:extLst>
          </p:cNvPr>
          <p:cNvSpPr/>
          <p:nvPr/>
        </p:nvSpPr>
        <p:spPr>
          <a:xfrm>
            <a:off x="8451875" y="4842422"/>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c</a:t>
            </a:r>
            <a:r>
              <a:rPr lang="en-IN" sz="2400" dirty="0">
                <a:solidFill>
                  <a:schemeClr val="tx1"/>
                </a:solidFill>
                <a:effectLst/>
                <a:latin typeface="+mj-lt"/>
                <a:ea typeface="Cambria" panose="02040503050406030204" pitchFamily="18" charset="0"/>
                <a:cs typeface="Cambria" panose="02040503050406030204" pitchFamily="18" charset="0"/>
              </a:rPr>
              <a:t>heered</a:t>
            </a:r>
          </a:p>
        </p:txBody>
      </p:sp>
      <p:sp>
        <p:nvSpPr>
          <p:cNvPr id="50" name="Rectangle 49">
            <a:extLst>
              <a:ext uri="{FF2B5EF4-FFF2-40B4-BE49-F238E27FC236}">
                <a16:creationId xmlns:a16="http://schemas.microsoft.com/office/drawing/2014/main" id="{9DDE0FB1-5C12-473B-8A65-6BC613B3250B}"/>
              </a:ext>
            </a:extLst>
          </p:cNvPr>
          <p:cNvSpPr/>
          <p:nvPr/>
        </p:nvSpPr>
        <p:spPr>
          <a:xfrm>
            <a:off x="5242762" y="5751255"/>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e</a:t>
            </a:r>
            <a:r>
              <a:rPr lang="en-IN" sz="2400" dirty="0">
                <a:solidFill>
                  <a:schemeClr val="tx1"/>
                </a:solidFill>
                <a:effectLst/>
                <a:latin typeface="+mj-lt"/>
                <a:ea typeface="Cambria" panose="02040503050406030204" pitchFamily="18" charset="0"/>
                <a:cs typeface="Cambria" panose="02040503050406030204" pitchFamily="18" charset="0"/>
              </a:rPr>
              <a:t>njoyed</a:t>
            </a:r>
          </a:p>
        </p:txBody>
      </p:sp>
      <p:sp>
        <p:nvSpPr>
          <p:cNvPr id="51" name="Rectangle 50">
            <a:extLst>
              <a:ext uri="{FF2B5EF4-FFF2-40B4-BE49-F238E27FC236}">
                <a16:creationId xmlns:a16="http://schemas.microsoft.com/office/drawing/2014/main" id="{9DDE0FB1-5C12-473B-8A65-6BC613B3250B}"/>
              </a:ext>
            </a:extLst>
          </p:cNvPr>
          <p:cNvSpPr/>
          <p:nvPr/>
        </p:nvSpPr>
        <p:spPr>
          <a:xfrm>
            <a:off x="8451875" y="5751255"/>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latin typeface="+mj-lt"/>
                <a:ea typeface="Cambria" panose="02040503050406030204" pitchFamily="18" charset="0"/>
                <a:cs typeface="Cambria" panose="02040503050406030204" pitchFamily="18" charset="0"/>
              </a:rPr>
              <a:t>e</a:t>
            </a:r>
            <a:r>
              <a:rPr lang="en-IN" sz="2400" dirty="0">
                <a:solidFill>
                  <a:schemeClr val="tx1"/>
                </a:solidFill>
                <a:effectLst/>
                <a:latin typeface="+mj-lt"/>
                <a:ea typeface="Cambria" panose="02040503050406030204" pitchFamily="18" charset="0"/>
                <a:cs typeface="Cambria" panose="02040503050406030204" pitchFamily="18" charset="0"/>
              </a:rPr>
              <a:t>njoyed</a:t>
            </a:r>
          </a:p>
        </p:txBody>
      </p:sp>
      <p:grpSp>
        <p:nvGrpSpPr>
          <p:cNvPr id="52" name="Group 51">
            <a:extLst>
              <a:ext uri="{FF2B5EF4-FFF2-40B4-BE49-F238E27FC236}">
                <a16:creationId xmlns:a16="http://schemas.microsoft.com/office/drawing/2014/main" id="{D1B55895-63F6-47AE-9618-C8051A4A47CF}"/>
              </a:ext>
            </a:extLst>
          </p:cNvPr>
          <p:cNvGrpSpPr/>
          <p:nvPr/>
        </p:nvGrpSpPr>
        <p:grpSpPr>
          <a:xfrm>
            <a:off x="5206331" y="989559"/>
            <a:ext cx="1815767" cy="1812998"/>
            <a:chOff x="9682702" y="1611329"/>
            <a:chExt cx="1815767" cy="1812998"/>
          </a:xfrm>
        </p:grpSpPr>
        <p:grpSp>
          <p:nvGrpSpPr>
            <p:cNvPr id="53" name="Group 31">
              <a:extLst>
                <a:ext uri="{FF2B5EF4-FFF2-40B4-BE49-F238E27FC236}">
                  <a16:creationId xmlns:a16="http://schemas.microsoft.com/office/drawing/2014/main" id="{81DE4D47-E6BE-42BE-A3AE-B162CB3CF564}"/>
                </a:ext>
              </a:extLst>
            </p:cNvPr>
            <p:cNvGrpSpPr/>
            <p:nvPr/>
          </p:nvGrpSpPr>
          <p:grpSpPr>
            <a:xfrm rot="10800000">
              <a:off x="9682702" y="1611329"/>
              <a:ext cx="1815767" cy="1812998"/>
              <a:chOff x="2720834" y="2096852"/>
              <a:chExt cx="1495970" cy="1692188"/>
            </a:xfrm>
          </p:grpSpPr>
          <p:sp>
            <p:nvSpPr>
              <p:cNvPr id="55" name="Trapezoid 54">
                <a:extLst>
                  <a:ext uri="{FF2B5EF4-FFF2-40B4-BE49-F238E27FC236}">
                    <a16:creationId xmlns:a16="http://schemas.microsoft.com/office/drawing/2014/main" id="{4580B28E-66BC-4E5A-AB85-61EEADF11EE9}"/>
                  </a:ext>
                </a:extLst>
              </p:cNvPr>
              <p:cNvSpPr/>
              <p:nvPr/>
            </p:nvSpPr>
            <p:spPr>
              <a:xfrm>
                <a:off x="3071664" y="2420888"/>
                <a:ext cx="896040" cy="45719"/>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56" name="Group 34">
                <a:extLst>
                  <a:ext uri="{FF2B5EF4-FFF2-40B4-BE49-F238E27FC236}">
                    <a16:creationId xmlns:a16="http://schemas.microsoft.com/office/drawing/2014/main" id="{59442E2F-82F7-4567-B156-BE965E26BB7E}"/>
                  </a:ext>
                </a:extLst>
              </p:cNvPr>
              <p:cNvGrpSpPr/>
              <p:nvPr/>
            </p:nvGrpSpPr>
            <p:grpSpPr>
              <a:xfrm>
                <a:off x="2720834" y="2096852"/>
                <a:ext cx="1495970" cy="1692188"/>
                <a:chOff x="2720834" y="2096852"/>
                <a:chExt cx="1495970" cy="1692188"/>
              </a:xfrm>
              <a:effectLst>
                <a:outerShdw blurRad="50800" dist="38100" dir="8100000" algn="tr" rotWithShape="0">
                  <a:prstClr val="black">
                    <a:alpha val="40000"/>
                  </a:prstClr>
                </a:outerShdw>
              </a:effectLst>
            </p:grpSpPr>
            <p:sp>
              <p:nvSpPr>
                <p:cNvPr id="57" name="Trapezoid 56">
                  <a:extLst>
                    <a:ext uri="{FF2B5EF4-FFF2-40B4-BE49-F238E27FC236}">
                      <a16:creationId xmlns:a16="http://schemas.microsoft.com/office/drawing/2014/main" id="{25DE6087-D49A-4A78-9401-8CBCDEF55FB5}"/>
                    </a:ext>
                  </a:extLst>
                </p:cNvPr>
                <p:cNvSpPr/>
                <p:nvPr/>
              </p:nvSpPr>
              <p:spPr>
                <a:xfrm>
                  <a:off x="2720834" y="2461153"/>
                  <a:ext cx="1430950" cy="1327887"/>
                </a:xfrm>
                <a:prstGeom prst="trapezoid">
                  <a:avLst/>
                </a:prstGeom>
                <a:gradFill flip="none" rotWithShape="1">
                  <a:gsLst>
                    <a:gs pos="0">
                      <a:srgbClr val="FDC82C">
                        <a:shade val="30000"/>
                        <a:satMod val="115000"/>
                      </a:srgbClr>
                    </a:gs>
                    <a:gs pos="50000">
                      <a:srgbClr val="FDC82C">
                        <a:shade val="67500"/>
                        <a:satMod val="115000"/>
                      </a:srgbClr>
                    </a:gs>
                    <a:gs pos="100000">
                      <a:srgbClr val="FDC82C">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8" name="Trapezoid 57">
                  <a:extLst>
                    <a:ext uri="{FF2B5EF4-FFF2-40B4-BE49-F238E27FC236}">
                      <a16:creationId xmlns:a16="http://schemas.microsoft.com/office/drawing/2014/main" id="{8279640D-FCF4-47DB-A403-AC59531DD489}"/>
                    </a:ext>
                  </a:extLst>
                </p:cNvPr>
                <p:cNvSpPr/>
                <p:nvPr/>
              </p:nvSpPr>
              <p:spPr>
                <a:xfrm rot="20583636">
                  <a:off x="3949082" y="2430633"/>
                  <a:ext cx="267722" cy="1348662"/>
                </a:xfrm>
                <a:prstGeom prst="trapezoid">
                  <a:avLst/>
                </a:prstGeom>
                <a:solidFill>
                  <a:srgbClr val="FDC8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9" name="Block Arc 58">
                  <a:extLst>
                    <a:ext uri="{FF2B5EF4-FFF2-40B4-BE49-F238E27FC236}">
                      <a16:creationId xmlns:a16="http://schemas.microsoft.com/office/drawing/2014/main" id="{99605674-7A81-428B-8C85-123C53DAEF76}"/>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0" name="Block Arc 59">
                  <a:extLst>
                    <a:ext uri="{FF2B5EF4-FFF2-40B4-BE49-F238E27FC236}">
                      <a16:creationId xmlns:a16="http://schemas.microsoft.com/office/drawing/2014/main" id="{5F3567B7-3648-472D-881D-02B503837CD2}"/>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54" name="TextBox 53">
              <a:extLst>
                <a:ext uri="{FF2B5EF4-FFF2-40B4-BE49-F238E27FC236}">
                  <a16:creationId xmlns:a16="http://schemas.microsoft.com/office/drawing/2014/main" id="{54769A12-6FD9-4AFD-B214-18C709DCD35E}"/>
                </a:ext>
              </a:extLst>
            </p:cNvPr>
            <p:cNvSpPr txBox="1"/>
            <p:nvPr/>
          </p:nvSpPr>
          <p:spPr>
            <a:xfrm>
              <a:off x="10039892" y="1825616"/>
              <a:ext cx="1225963" cy="830997"/>
            </a:xfrm>
            <a:prstGeom prst="rect">
              <a:avLst/>
            </a:prstGeom>
            <a:noFill/>
          </p:spPr>
          <p:txBody>
            <a:bodyPr wrap="square" rtlCol="0">
              <a:spAutoFit/>
            </a:bodyPr>
            <a:lstStyle/>
            <a:p>
              <a:pPr algn="ctr"/>
              <a:r>
                <a:rPr lang="en-IN" sz="2400" dirty="0">
                  <a:ln w="10160">
                    <a:solidFill>
                      <a:schemeClr val="bg1"/>
                    </a:solidFill>
                    <a:prstDash val="solid"/>
                  </a:ln>
                  <a:solidFill>
                    <a:schemeClr val="bg1"/>
                  </a:solidFill>
                  <a:latin typeface="Calibri" pitchFamily="34" charset="0"/>
                  <a:cs typeface="Calibri" pitchFamily="34" charset="0"/>
                </a:rPr>
                <a:t>Past Tense</a:t>
              </a:r>
            </a:p>
          </p:txBody>
        </p:sp>
      </p:grpSp>
      <p:sp>
        <p:nvSpPr>
          <p:cNvPr id="61" name="TextBox 60">
            <a:extLst>
              <a:ext uri="{FF2B5EF4-FFF2-40B4-BE49-F238E27FC236}">
                <a16:creationId xmlns:a16="http://schemas.microsoft.com/office/drawing/2014/main" id="{E509F917-4528-4B98-BC32-4EFD259034B5}"/>
              </a:ext>
            </a:extLst>
          </p:cNvPr>
          <p:cNvSpPr txBox="1"/>
          <p:nvPr/>
        </p:nvSpPr>
        <p:spPr>
          <a:xfrm>
            <a:off x="2783633" y="96873"/>
            <a:ext cx="6624735"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IN"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Regular verbs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fade">
                                      <p:cBhvr>
                                        <p:cTn id="10" dur="1000"/>
                                        <p:tgtEl>
                                          <p:spTgt spid="52"/>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1000"/>
                                        <p:tgtEl>
                                          <p:spTgt spid="2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wipe(left)">
                                      <p:cBhvr>
                                        <p:cTn id="21" dur="500"/>
                                        <p:tgtEl>
                                          <p:spTgt spid="4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left)">
                                      <p:cBhvr>
                                        <p:cTn id="25" dur="500"/>
                                        <p:tgtEl>
                                          <p:spTgt spid="43"/>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500"/>
                                        <p:tgtEl>
                                          <p:spTgt spid="40"/>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500"/>
                                        <p:tgtEl>
                                          <p:spTgt spid="4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left)">
                                      <p:cBhvr>
                                        <p:cTn id="37" dur="500"/>
                                        <p:tgtEl>
                                          <p:spTgt spid="41"/>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500"/>
                                        <p:tgtEl>
                                          <p:spTgt spid="4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wipe(left)">
                                      <p:cBhvr>
                                        <p:cTn id="45" dur="500"/>
                                        <p:tgtEl>
                                          <p:spTgt spid="47"/>
                                        </p:tgtEl>
                                      </p:cBhvr>
                                    </p:animEffect>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left)">
                                      <p:cBhvr>
                                        <p:cTn id="49" dur="500"/>
                                        <p:tgtEl>
                                          <p:spTgt spid="48"/>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wipe(left)">
                                      <p:cBhvr>
                                        <p:cTn id="53" dur="500"/>
                                        <p:tgtEl>
                                          <p:spTgt spid="46"/>
                                        </p:tgtEl>
                                      </p:cBhvr>
                                    </p:animEffect>
                                  </p:childTnLst>
                                </p:cTn>
                              </p:par>
                            </p:childTnLst>
                          </p:cTn>
                        </p:par>
                        <p:par>
                          <p:cTn id="54" fill="hold">
                            <p:stCondLst>
                              <p:cond delay="6000"/>
                            </p:stCondLst>
                            <p:childTnLst>
                              <p:par>
                                <p:cTn id="55" presetID="22" presetClass="entr" presetSubtype="8"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left)">
                                      <p:cBhvr>
                                        <p:cTn id="57" dur="500"/>
                                        <p:tgtEl>
                                          <p:spTgt spid="50"/>
                                        </p:tgtEl>
                                      </p:cBhvr>
                                    </p:animEffect>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70A2EE-0B06-87AD-6842-BEC2C9894BA3}"/>
              </a:ext>
            </a:extLst>
          </p:cNvPr>
          <p:cNvGrpSpPr/>
          <p:nvPr/>
        </p:nvGrpSpPr>
        <p:grpSpPr>
          <a:xfrm>
            <a:off x="1169476" y="1040892"/>
            <a:ext cx="9865096" cy="1094929"/>
            <a:chOff x="551384" y="836712"/>
            <a:chExt cx="9865096" cy="1094929"/>
          </a:xfrm>
        </p:grpSpPr>
        <p:sp>
          <p:nvSpPr>
            <p:cNvPr id="5" name="Rectangle 4">
              <a:extLst>
                <a:ext uri="{FF2B5EF4-FFF2-40B4-BE49-F238E27FC236}">
                  <a16:creationId xmlns:a16="http://schemas.microsoft.com/office/drawing/2014/main" id="{7F5471D1-86E4-F037-8B69-5C6C7C5F5FA2}"/>
                </a:ext>
              </a:extLst>
            </p:cNvPr>
            <p:cNvSpPr/>
            <p:nvPr/>
          </p:nvSpPr>
          <p:spPr>
            <a:xfrm rot="240000">
              <a:off x="1648145" y="1067545"/>
              <a:ext cx="8712968" cy="864096"/>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SG" sz="3200" dirty="0"/>
            </a:p>
          </p:txBody>
        </p:sp>
        <p:sp>
          <p:nvSpPr>
            <p:cNvPr id="6" name="Rectangle 5">
              <a:extLst>
                <a:ext uri="{FF2B5EF4-FFF2-40B4-BE49-F238E27FC236}">
                  <a16:creationId xmlns:a16="http://schemas.microsoft.com/office/drawing/2014/main" id="{7154A874-7DD1-6B86-EF6E-23AA7CA6E8F3}"/>
                </a:ext>
              </a:extLst>
            </p:cNvPr>
            <p:cNvSpPr/>
            <p:nvPr/>
          </p:nvSpPr>
          <p:spPr>
            <a:xfrm>
              <a:off x="551384" y="836712"/>
              <a:ext cx="1008112" cy="86409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a:t>
              </a:r>
              <a:endParaRPr lang="en-SG" sz="1600" b="1" dirty="0"/>
            </a:p>
          </p:txBody>
        </p:sp>
        <p:sp>
          <p:nvSpPr>
            <p:cNvPr id="7" name="Rectangle 6">
              <a:extLst>
                <a:ext uri="{FF2B5EF4-FFF2-40B4-BE49-F238E27FC236}">
                  <a16:creationId xmlns:a16="http://schemas.microsoft.com/office/drawing/2014/main" id="{A6069F28-729B-1BB1-E179-AED1799B5EFE}"/>
                </a:ext>
              </a:extLst>
            </p:cNvPr>
            <p:cNvSpPr/>
            <p:nvPr/>
          </p:nvSpPr>
          <p:spPr>
            <a:xfrm>
              <a:off x="1703512" y="836712"/>
              <a:ext cx="8712968" cy="86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solidFill>
                    <a:schemeClr val="tx1"/>
                  </a:solidFill>
                </a:rPr>
                <a:t>Do not follow the normal pattern when being changed from base verbs by adding </a:t>
              </a:r>
              <a:r>
                <a:rPr lang="en-IE" sz="2400" b="1" dirty="0">
                  <a:solidFill>
                    <a:schemeClr val="tx1"/>
                  </a:solidFill>
                </a:rPr>
                <a:t>‘d’</a:t>
              </a:r>
              <a:r>
                <a:rPr lang="en-IE" sz="2400" dirty="0">
                  <a:solidFill>
                    <a:schemeClr val="tx1"/>
                  </a:solidFill>
                </a:rPr>
                <a:t>, </a:t>
              </a:r>
              <a:r>
                <a:rPr lang="en-IE" sz="2400" b="1" dirty="0">
                  <a:solidFill>
                    <a:schemeClr val="tx1"/>
                  </a:solidFill>
                </a:rPr>
                <a:t>‘ed’</a:t>
              </a:r>
              <a:r>
                <a:rPr lang="en-IE" sz="2400" dirty="0">
                  <a:solidFill>
                    <a:schemeClr val="tx1"/>
                  </a:solidFill>
                </a:rPr>
                <a:t>, or </a:t>
              </a:r>
              <a:r>
                <a:rPr lang="en-IE" sz="2400" b="1" dirty="0">
                  <a:solidFill>
                    <a:schemeClr val="tx1"/>
                  </a:solidFill>
                </a:rPr>
                <a:t>‘ied’</a:t>
              </a:r>
              <a:endParaRPr lang="en-IN" sz="2400" b="1" dirty="0">
                <a:solidFill>
                  <a:schemeClr val="tx1"/>
                </a:solidFill>
              </a:endParaRPr>
            </a:p>
          </p:txBody>
        </p:sp>
      </p:grpSp>
      <p:grpSp>
        <p:nvGrpSpPr>
          <p:cNvPr id="8" name="Group 7">
            <a:extLst>
              <a:ext uri="{FF2B5EF4-FFF2-40B4-BE49-F238E27FC236}">
                <a16:creationId xmlns:a16="http://schemas.microsoft.com/office/drawing/2014/main" id="{F6D8B965-70B1-6A40-F16E-06F975F93034}"/>
              </a:ext>
            </a:extLst>
          </p:cNvPr>
          <p:cNvGrpSpPr/>
          <p:nvPr/>
        </p:nvGrpSpPr>
        <p:grpSpPr>
          <a:xfrm>
            <a:off x="1174534" y="2430531"/>
            <a:ext cx="9865096" cy="1094929"/>
            <a:chOff x="551384" y="836712"/>
            <a:chExt cx="9865096" cy="1094929"/>
          </a:xfrm>
        </p:grpSpPr>
        <p:sp>
          <p:nvSpPr>
            <p:cNvPr id="9" name="Rectangle 8">
              <a:extLst>
                <a:ext uri="{FF2B5EF4-FFF2-40B4-BE49-F238E27FC236}">
                  <a16:creationId xmlns:a16="http://schemas.microsoft.com/office/drawing/2014/main" id="{B7C7D44B-C243-4908-F711-6559B0B097A7}"/>
                </a:ext>
              </a:extLst>
            </p:cNvPr>
            <p:cNvSpPr/>
            <p:nvPr/>
          </p:nvSpPr>
          <p:spPr>
            <a:xfrm rot="240000">
              <a:off x="1648145" y="1067545"/>
              <a:ext cx="8712968" cy="864096"/>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SG" sz="2400" dirty="0"/>
            </a:p>
          </p:txBody>
        </p:sp>
        <p:sp>
          <p:nvSpPr>
            <p:cNvPr id="10" name="Rectangle 9">
              <a:extLst>
                <a:ext uri="{FF2B5EF4-FFF2-40B4-BE49-F238E27FC236}">
                  <a16:creationId xmlns:a16="http://schemas.microsoft.com/office/drawing/2014/main" id="{5C8A1A26-61EE-7020-F23B-A0FC308AF1AA}"/>
                </a:ext>
              </a:extLst>
            </p:cNvPr>
            <p:cNvSpPr/>
            <p:nvPr/>
          </p:nvSpPr>
          <p:spPr>
            <a:xfrm>
              <a:off x="551384" y="836712"/>
              <a:ext cx="1008112" cy="86409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ii.</a:t>
              </a:r>
              <a:endParaRPr lang="en-SG" sz="2400" b="1" dirty="0"/>
            </a:p>
          </p:txBody>
        </p:sp>
        <p:sp>
          <p:nvSpPr>
            <p:cNvPr id="11" name="Rectangle 10">
              <a:extLst>
                <a:ext uri="{FF2B5EF4-FFF2-40B4-BE49-F238E27FC236}">
                  <a16:creationId xmlns:a16="http://schemas.microsoft.com/office/drawing/2014/main" id="{5A16A3CB-A01F-3402-1F45-AF90FE3DD06A}"/>
                </a:ext>
              </a:extLst>
            </p:cNvPr>
            <p:cNvSpPr/>
            <p:nvPr/>
          </p:nvSpPr>
          <p:spPr>
            <a:xfrm>
              <a:off x="1703512" y="836712"/>
              <a:ext cx="8712968" cy="864096"/>
            </a:xfrm>
            <a:prstGeom prst="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IE" sz="2400" dirty="0">
                  <a:solidFill>
                    <a:schemeClr val="tx1"/>
                  </a:solidFill>
                </a:rPr>
                <a:t>They form completely new words in their Past tense and Past Participle form.</a:t>
              </a:r>
              <a:endParaRPr lang="en-IN" sz="2400" dirty="0">
                <a:solidFill>
                  <a:schemeClr val="tx1"/>
                </a:solidFill>
              </a:endParaRPr>
            </a:p>
          </p:txBody>
        </p:sp>
      </p:grpSp>
      <p:grpSp>
        <p:nvGrpSpPr>
          <p:cNvPr id="12" name="Group 11">
            <a:extLst>
              <a:ext uri="{FF2B5EF4-FFF2-40B4-BE49-F238E27FC236}">
                <a16:creationId xmlns:a16="http://schemas.microsoft.com/office/drawing/2014/main" id="{C6D39E80-DD8E-BDB3-0EB4-825CE49E3B4C}"/>
              </a:ext>
            </a:extLst>
          </p:cNvPr>
          <p:cNvGrpSpPr/>
          <p:nvPr/>
        </p:nvGrpSpPr>
        <p:grpSpPr>
          <a:xfrm>
            <a:off x="1169476" y="3830794"/>
            <a:ext cx="9865096" cy="1094929"/>
            <a:chOff x="551384" y="836712"/>
            <a:chExt cx="9865096" cy="1094929"/>
          </a:xfrm>
        </p:grpSpPr>
        <p:sp>
          <p:nvSpPr>
            <p:cNvPr id="13" name="Rectangle 12">
              <a:extLst>
                <a:ext uri="{FF2B5EF4-FFF2-40B4-BE49-F238E27FC236}">
                  <a16:creationId xmlns:a16="http://schemas.microsoft.com/office/drawing/2014/main" id="{7131FBE3-1924-FCB0-F41A-E75EBE25C15B}"/>
                </a:ext>
              </a:extLst>
            </p:cNvPr>
            <p:cNvSpPr/>
            <p:nvPr/>
          </p:nvSpPr>
          <p:spPr>
            <a:xfrm rot="240000">
              <a:off x="1648145" y="1067545"/>
              <a:ext cx="8712968" cy="864096"/>
            </a:xfrm>
            <a:prstGeom prst="rect">
              <a:avLst/>
            </a:prstGeom>
            <a:solidFill>
              <a:schemeClr val="tx1"/>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SG" sz="2400" dirty="0"/>
            </a:p>
          </p:txBody>
        </p:sp>
        <p:sp>
          <p:nvSpPr>
            <p:cNvPr id="14" name="Rectangle 13">
              <a:extLst>
                <a:ext uri="{FF2B5EF4-FFF2-40B4-BE49-F238E27FC236}">
                  <a16:creationId xmlns:a16="http://schemas.microsoft.com/office/drawing/2014/main" id="{16C9551C-7F36-CBD5-067A-032BC5301736}"/>
                </a:ext>
              </a:extLst>
            </p:cNvPr>
            <p:cNvSpPr/>
            <p:nvPr/>
          </p:nvSpPr>
          <p:spPr>
            <a:xfrm>
              <a:off x="551384" y="836712"/>
              <a:ext cx="1008112" cy="86409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iii.</a:t>
              </a:r>
              <a:endParaRPr lang="en-SG" sz="2400" b="1" dirty="0"/>
            </a:p>
          </p:txBody>
        </p:sp>
        <p:sp>
          <p:nvSpPr>
            <p:cNvPr id="15" name="Rectangle 14">
              <a:extLst>
                <a:ext uri="{FF2B5EF4-FFF2-40B4-BE49-F238E27FC236}">
                  <a16:creationId xmlns:a16="http://schemas.microsoft.com/office/drawing/2014/main" id="{E7095ED8-B90F-3CA3-0957-40B37A5DBA5A}"/>
                </a:ext>
              </a:extLst>
            </p:cNvPr>
            <p:cNvSpPr/>
            <p:nvPr/>
          </p:nvSpPr>
          <p:spPr>
            <a:xfrm>
              <a:off x="1703512" y="836712"/>
              <a:ext cx="8712968" cy="86409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a:solidFill>
                    <a:schemeClr val="tx1"/>
                  </a:solidFill>
                </a:rPr>
                <a:t>They can also be called rule breakers </a:t>
              </a:r>
              <a:endParaRPr lang="en-IN" sz="2400" dirty="0">
                <a:solidFill>
                  <a:schemeClr val="tx1"/>
                </a:solidFill>
              </a:endParaRPr>
            </a:p>
          </p:txBody>
        </p:sp>
      </p:grpSp>
      <p:sp>
        <p:nvSpPr>
          <p:cNvPr id="43009" name="Rectangle 1"/>
          <p:cNvSpPr>
            <a:spLocks noChangeArrowheads="1"/>
          </p:cNvSpPr>
          <p:nvPr/>
        </p:nvSpPr>
        <p:spPr bwMode="auto">
          <a:xfrm>
            <a:off x="1023902" y="4857760"/>
            <a:ext cx="132768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IE" sz="2400" b="0" i="0" u="none" strike="noStrike" cap="none" normalizeH="0" baseline="0" dirty="0">
                <a:ln>
                  <a:noFill/>
                </a:ln>
                <a:solidFill>
                  <a:srgbClr val="3C31CD"/>
                </a:solidFill>
                <a:effectLst/>
                <a:latin typeface="Calibri" pitchFamily="34" charset="0"/>
                <a:ea typeface="Calibri" pitchFamily="34" charset="0"/>
                <a:cs typeface="Calibri" pitchFamily="34" charset="0"/>
              </a:rPr>
              <a:t>Example:  </a:t>
            </a:r>
          </a:p>
        </p:txBody>
      </p:sp>
      <p:graphicFrame>
        <p:nvGraphicFramePr>
          <p:cNvPr id="18" name="Table 17"/>
          <p:cNvGraphicFramePr>
            <a:graphicFrameLocks noGrp="1"/>
          </p:cNvGraphicFramePr>
          <p:nvPr>
            <p:extLst>
              <p:ext uri="{D42A27DB-BD31-4B8C-83A1-F6EECF244321}">
                <p14:modId xmlns:p14="http://schemas.microsoft.com/office/powerpoint/2010/main" val="239921127"/>
              </p:ext>
            </p:extLst>
          </p:nvPr>
        </p:nvGraphicFramePr>
        <p:xfrm>
          <a:off x="1819176" y="5453480"/>
          <a:ext cx="8572560" cy="914400"/>
        </p:xfrm>
        <a:graphic>
          <a:graphicData uri="http://schemas.openxmlformats.org/drawingml/2006/table">
            <a:tbl>
              <a:tblPr firstRow="1" bandRow="1">
                <a:effectLst>
                  <a:outerShdw blurRad="50800" dist="38100" dir="5400000" algn="t" rotWithShape="0">
                    <a:prstClr val="black">
                      <a:alpha val="40000"/>
                    </a:prstClr>
                  </a:outerShdw>
                </a:effectLst>
                <a:tableStyleId>{B301B821-A1FF-4177-AEE7-76D212191A09}</a:tableStyleId>
              </a:tblPr>
              <a:tblGrid>
                <a:gridCol w="2857520">
                  <a:extLst>
                    <a:ext uri="{9D8B030D-6E8A-4147-A177-3AD203B41FA5}">
                      <a16:colId xmlns:a16="http://schemas.microsoft.com/office/drawing/2014/main" val="20000"/>
                    </a:ext>
                  </a:extLst>
                </a:gridCol>
                <a:gridCol w="2857520">
                  <a:extLst>
                    <a:ext uri="{9D8B030D-6E8A-4147-A177-3AD203B41FA5}">
                      <a16:colId xmlns:a16="http://schemas.microsoft.com/office/drawing/2014/main" val="20001"/>
                    </a:ext>
                  </a:extLst>
                </a:gridCol>
                <a:gridCol w="2857520">
                  <a:extLst>
                    <a:ext uri="{9D8B030D-6E8A-4147-A177-3AD203B41FA5}">
                      <a16:colId xmlns:a16="http://schemas.microsoft.com/office/drawing/2014/main" val="20002"/>
                    </a:ext>
                  </a:extLst>
                </a:gridCol>
              </a:tblGrid>
              <a:tr h="370840">
                <a:tc>
                  <a:txBody>
                    <a:bodyPr/>
                    <a:lstStyle/>
                    <a:p>
                      <a:pPr algn="ctr"/>
                      <a:r>
                        <a:rPr lang="en-IN" sz="2400" dirty="0"/>
                        <a:t>Verb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t>Past Tense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t>Past Participle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IN" sz="2400" dirty="0"/>
                        <a:t>Eat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t>I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t>I had eaten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9" name="TextBox 18">
            <a:extLst>
              <a:ext uri="{FF2B5EF4-FFF2-40B4-BE49-F238E27FC236}">
                <a16:creationId xmlns:a16="http://schemas.microsoft.com/office/drawing/2014/main" id="{E509F917-4528-4B98-BC32-4EFD259034B5}"/>
              </a:ext>
            </a:extLst>
          </p:cNvPr>
          <p:cNvSpPr txBox="1"/>
          <p:nvPr/>
        </p:nvSpPr>
        <p:spPr>
          <a:xfrm>
            <a:off x="2783633" y="96873"/>
            <a:ext cx="6624735"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IN"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Irregular verbs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09"/>
                                        </p:tgtEl>
                                        <p:attrNameLst>
                                          <p:attrName>style.visibility</p:attrName>
                                        </p:attrNameLst>
                                      </p:cBhvr>
                                      <p:to>
                                        <p:strVal val="visible"/>
                                      </p:to>
                                    </p:set>
                                    <p:animEffect transition="in" filter="fade">
                                      <p:cBhvr>
                                        <p:cTn id="22" dur="500"/>
                                        <p:tgtEl>
                                          <p:spTgt spid="43009"/>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a:extLst>
              <a:ext uri="{FF2B5EF4-FFF2-40B4-BE49-F238E27FC236}">
                <a16:creationId xmlns:a16="http://schemas.microsoft.com/office/drawing/2014/main" id="{20326708-B31E-4E0D-9CF2-9B6920830B3D}"/>
              </a:ext>
            </a:extLst>
          </p:cNvPr>
          <p:cNvGrpSpPr/>
          <p:nvPr/>
        </p:nvGrpSpPr>
        <p:grpSpPr>
          <a:xfrm>
            <a:off x="1919536" y="1038818"/>
            <a:ext cx="1949274" cy="1800192"/>
            <a:chOff x="1060612" y="1628818"/>
            <a:chExt cx="1949274" cy="1800192"/>
          </a:xfrm>
        </p:grpSpPr>
        <p:grpSp>
          <p:nvGrpSpPr>
            <p:cNvPr id="4" name="Group 4">
              <a:extLst>
                <a:ext uri="{FF2B5EF4-FFF2-40B4-BE49-F238E27FC236}">
                  <a16:creationId xmlns:a16="http://schemas.microsoft.com/office/drawing/2014/main" id="{FEC5A982-7017-4EC7-8A9F-7FC1D1571378}"/>
                </a:ext>
              </a:extLst>
            </p:cNvPr>
            <p:cNvGrpSpPr/>
            <p:nvPr/>
          </p:nvGrpSpPr>
          <p:grpSpPr>
            <a:xfrm rot="10800000">
              <a:off x="1060612" y="1628818"/>
              <a:ext cx="1949274" cy="1800192"/>
              <a:chOff x="2720835" y="2096852"/>
              <a:chExt cx="1495969" cy="1692188"/>
            </a:xfrm>
          </p:grpSpPr>
          <p:sp>
            <p:nvSpPr>
              <p:cNvPr id="7" name="Trapezoid 6">
                <a:extLst>
                  <a:ext uri="{FF2B5EF4-FFF2-40B4-BE49-F238E27FC236}">
                    <a16:creationId xmlns:a16="http://schemas.microsoft.com/office/drawing/2014/main" id="{BCF1122A-C1A3-4685-A670-73459C8C7984}"/>
                  </a:ext>
                </a:extLst>
              </p:cNvPr>
              <p:cNvSpPr/>
              <p:nvPr/>
            </p:nvSpPr>
            <p:spPr>
              <a:xfrm>
                <a:off x="3071664" y="2420888"/>
                <a:ext cx="896040" cy="45719"/>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5" name="Group 7">
                <a:extLst>
                  <a:ext uri="{FF2B5EF4-FFF2-40B4-BE49-F238E27FC236}">
                    <a16:creationId xmlns:a16="http://schemas.microsoft.com/office/drawing/2014/main" id="{B2B3BAB3-B933-4BE0-854D-8922AA7720D0}"/>
                  </a:ext>
                </a:extLst>
              </p:cNvPr>
              <p:cNvGrpSpPr/>
              <p:nvPr/>
            </p:nvGrpSpPr>
            <p:grpSpPr>
              <a:xfrm>
                <a:off x="2720835" y="2096852"/>
                <a:ext cx="1495969" cy="1692188"/>
                <a:chOff x="2720835" y="2096852"/>
                <a:chExt cx="1495969" cy="1692188"/>
              </a:xfrm>
              <a:effectLst>
                <a:outerShdw blurRad="50800" dist="38100" dir="8100000" algn="tr" rotWithShape="0">
                  <a:prstClr val="black">
                    <a:alpha val="40000"/>
                  </a:prstClr>
                </a:outerShdw>
              </a:effectLst>
            </p:grpSpPr>
            <p:sp>
              <p:nvSpPr>
                <p:cNvPr id="9" name="Trapezoid 8">
                  <a:extLst>
                    <a:ext uri="{FF2B5EF4-FFF2-40B4-BE49-F238E27FC236}">
                      <a16:creationId xmlns:a16="http://schemas.microsoft.com/office/drawing/2014/main" id="{E4CDB170-BC72-4D8B-9843-3EF7310856F0}"/>
                    </a:ext>
                  </a:extLst>
                </p:cNvPr>
                <p:cNvSpPr/>
                <p:nvPr/>
              </p:nvSpPr>
              <p:spPr>
                <a:xfrm>
                  <a:off x="2720835" y="2461153"/>
                  <a:ext cx="1430950" cy="1327887"/>
                </a:xfrm>
                <a:prstGeom prst="trapezoid">
                  <a:avLst/>
                </a:prstGeom>
                <a:gradFill flip="none" rotWithShape="1">
                  <a:gsLst>
                    <a:gs pos="0">
                      <a:srgbClr val="F9964B">
                        <a:shade val="30000"/>
                        <a:satMod val="115000"/>
                      </a:srgbClr>
                    </a:gs>
                    <a:gs pos="50000">
                      <a:srgbClr val="F9964B">
                        <a:shade val="67500"/>
                        <a:satMod val="115000"/>
                      </a:srgbClr>
                    </a:gs>
                    <a:gs pos="100000">
                      <a:srgbClr val="F9964B">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rapezoid 9">
                  <a:extLst>
                    <a:ext uri="{FF2B5EF4-FFF2-40B4-BE49-F238E27FC236}">
                      <a16:creationId xmlns:a16="http://schemas.microsoft.com/office/drawing/2014/main" id="{FE383866-C52A-4B20-A2B8-C6DF8E5FC50F}"/>
                    </a:ext>
                  </a:extLst>
                </p:cNvPr>
                <p:cNvSpPr/>
                <p:nvPr/>
              </p:nvSpPr>
              <p:spPr>
                <a:xfrm rot="20583636">
                  <a:off x="3949082" y="2430633"/>
                  <a:ext cx="267722" cy="1348662"/>
                </a:xfrm>
                <a:prstGeom prst="trapezoid">
                  <a:avLst/>
                </a:prstGeom>
                <a:solidFill>
                  <a:srgbClr val="F996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Block Arc 10">
                  <a:extLst>
                    <a:ext uri="{FF2B5EF4-FFF2-40B4-BE49-F238E27FC236}">
                      <a16:creationId xmlns:a16="http://schemas.microsoft.com/office/drawing/2014/main" id="{18C55A26-1545-4559-AAFF-8644045A4ACC}"/>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Block Arc 11">
                  <a:extLst>
                    <a:ext uri="{FF2B5EF4-FFF2-40B4-BE49-F238E27FC236}">
                      <a16:creationId xmlns:a16="http://schemas.microsoft.com/office/drawing/2014/main" id="{17248E11-A633-4C34-8C93-3F36F779F30C}"/>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6" name="TextBox 5">
              <a:extLst>
                <a:ext uri="{FF2B5EF4-FFF2-40B4-BE49-F238E27FC236}">
                  <a16:creationId xmlns:a16="http://schemas.microsoft.com/office/drawing/2014/main" id="{CBD5EECC-8748-4FC9-8727-56344E847149}"/>
                </a:ext>
              </a:extLst>
            </p:cNvPr>
            <p:cNvSpPr txBox="1"/>
            <p:nvPr/>
          </p:nvSpPr>
          <p:spPr>
            <a:xfrm>
              <a:off x="1413830" y="1891859"/>
              <a:ext cx="1225963" cy="830997"/>
            </a:xfrm>
            <a:prstGeom prst="rect">
              <a:avLst/>
            </a:prstGeom>
            <a:noFill/>
          </p:spPr>
          <p:txBody>
            <a:bodyPr wrap="square" rtlCol="0">
              <a:spAutoFit/>
            </a:bodyPr>
            <a:lstStyle/>
            <a:p>
              <a:pPr algn="ctr">
                <a:spcAft>
                  <a:spcPts val="0"/>
                </a:spcAft>
              </a:pPr>
              <a:r>
                <a:rPr lang="en-IE" sz="2400" b="1" dirty="0">
                  <a:solidFill>
                    <a:schemeClr val="bg1"/>
                  </a:solidFill>
                  <a:latin typeface="+mn-lt"/>
                  <a:ea typeface="Calibri"/>
                  <a:cs typeface="Gautami"/>
                </a:rPr>
                <a:t>Base Form</a:t>
              </a:r>
              <a:endParaRPr lang="en-IN" sz="1600" b="1" dirty="0">
                <a:solidFill>
                  <a:schemeClr val="bg1"/>
                </a:solidFill>
                <a:latin typeface="+mn-lt"/>
                <a:ea typeface="Calibri"/>
                <a:cs typeface="Gautami"/>
              </a:endParaRPr>
            </a:p>
          </p:txBody>
        </p:sp>
      </p:grpSp>
      <p:grpSp>
        <p:nvGrpSpPr>
          <p:cNvPr id="8" name="Group 12">
            <a:extLst>
              <a:ext uri="{FF2B5EF4-FFF2-40B4-BE49-F238E27FC236}">
                <a16:creationId xmlns:a16="http://schemas.microsoft.com/office/drawing/2014/main" id="{19120485-4311-4AF9-B857-A6AF4BA769ED}"/>
              </a:ext>
            </a:extLst>
          </p:cNvPr>
          <p:cNvGrpSpPr/>
          <p:nvPr/>
        </p:nvGrpSpPr>
        <p:grpSpPr>
          <a:xfrm>
            <a:off x="5190626" y="1011851"/>
            <a:ext cx="1908887" cy="1822475"/>
            <a:chOff x="3982447" y="1601851"/>
            <a:chExt cx="1908887" cy="1822475"/>
          </a:xfrm>
        </p:grpSpPr>
        <p:grpSp>
          <p:nvGrpSpPr>
            <p:cNvPr id="13" name="Group 13">
              <a:extLst>
                <a:ext uri="{FF2B5EF4-FFF2-40B4-BE49-F238E27FC236}">
                  <a16:creationId xmlns:a16="http://schemas.microsoft.com/office/drawing/2014/main" id="{A89D4BB9-075C-4301-8834-8BD6AFB74D59}"/>
                </a:ext>
              </a:extLst>
            </p:cNvPr>
            <p:cNvGrpSpPr/>
            <p:nvPr/>
          </p:nvGrpSpPr>
          <p:grpSpPr>
            <a:xfrm rot="10800000">
              <a:off x="3982447" y="1601851"/>
              <a:ext cx="1908887" cy="1822475"/>
              <a:chOff x="2720836" y="2096852"/>
              <a:chExt cx="1495968" cy="1695841"/>
            </a:xfrm>
          </p:grpSpPr>
          <p:sp>
            <p:nvSpPr>
              <p:cNvPr id="16" name="Trapezoid 15">
                <a:extLst>
                  <a:ext uri="{FF2B5EF4-FFF2-40B4-BE49-F238E27FC236}">
                    <a16:creationId xmlns:a16="http://schemas.microsoft.com/office/drawing/2014/main" id="{C76ED36B-CA15-4B19-96D6-07FA35A773FA}"/>
                  </a:ext>
                </a:extLst>
              </p:cNvPr>
              <p:cNvSpPr/>
              <p:nvPr/>
            </p:nvSpPr>
            <p:spPr>
              <a:xfrm>
                <a:off x="3071664" y="2420888"/>
                <a:ext cx="896040" cy="45719"/>
              </a:xfrm>
              <a:prstGeom prst="trapezoid">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4" name="Group 16">
                <a:extLst>
                  <a:ext uri="{FF2B5EF4-FFF2-40B4-BE49-F238E27FC236}">
                    <a16:creationId xmlns:a16="http://schemas.microsoft.com/office/drawing/2014/main" id="{2DC6D066-58C2-4EC5-A30F-8DC5DD7012DF}"/>
                  </a:ext>
                </a:extLst>
              </p:cNvPr>
              <p:cNvGrpSpPr/>
              <p:nvPr/>
            </p:nvGrpSpPr>
            <p:grpSpPr>
              <a:xfrm>
                <a:off x="2720836" y="2096852"/>
                <a:ext cx="1495968" cy="1695841"/>
                <a:chOff x="2720836" y="2096852"/>
                <a:chExt cx="1495968" cy="1695841"/>
              </a:xfrm>
              <a:effectLst>
                <a:outerShdw blurRad="50800" dist="38100" dir="8100000" algn="tr" rotWithShape="0">
                  <a:prstClr val="black">
                    <a:alpha val="40000"/>
                  </a:prstClr>
                </a:outerShdw>
              </a:effectLst>
            </p:grpSpPr>
            <p:sp>
              <p:nvSpPr>
                <p:cNvPr id="18" name="Trapezoid 17">
                  <a:extLst>
                    <a:ext uri="{FF2B5EF4-FFF2-40B4-BE49-F238E27FC236}">
                      <a16:creationId xmlns:a16="http://schemas.microsoft.com/office/drawing/2014/main" id="{7CF361ED-8E69-4A97-A6ED-72FF0BE6602E}"/>
                    </a:ext>
                  </a:extLst>
                </p:cNvPr>
                <p:cNvSpPr/>
                <p:nvPr/>
              </p:nvSpPr>
              <p:spPr>
                <a:xfrm>
                  <a:off x="2720836" y="2461153"/>
                  <a:ext cx="1430950" cy="1331540"/>
                </a:xfrm>
                <a:prstGeom prst="trapezoid">
                  <a:avLst/>
                </a:prstGeom>
                <a:gradFill flip="none" rotWithShape="1">
                  <a:gsLst>
                    <a:gs pos="0">
                      <a:srgbClr val="9E6ABF">
                        <a:shade val="30000"/>
                        <a:satMod val="115000"/>
                      </a:srgbClr>
                    </a:gs>
                    <a:gs pos="50000">
                      <a:srgbClr val="9E6ABF">
                        <a:shade val="67500"/>
                        <a:satMod val="115000"/>
                      </a:srgbClr>
                    </a:gs>
                    <a:gs pos="100000">
                      <a:srgbClr val="9E6ABF">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 name="Trapezoid 18">
                  <a:extLst>
                    <a:ext uri="{FF2B5EF4-FFF2-40B4-BE49-F238E27FC236}">
                      <a16:creationId xmlns:a16="http://schemas.microsoft.com/office/drawing/2014/main" id="{22F3CDE2-BF1C-4752-944A-42BC0D4B7D18}"/>
                    </a:ext>
                  </a:extLst>
                </p:cNvPr>
                <p:cNvSpPr/>
                <p:nvPr/>
              </p:nvSpPr>
              <p:spPr>
                <a:xfrm rot="20583636">
                  <a:off x="3949082" y="2430633"/>
                  <a:ext cx="267722" cy="1348662"/>
                </a:xfrm>
                <a:prstGeom prst="trapezoid">
                  <a:avLst/>
                </a:prstGeom>
                <a:solidFill>
                  <a:srgbClr val="9E6A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Block Arc 19">
                  <a:extLst>
                    <a:ext uri="{FF2B5EF4-FFF2-40B4-BE49-F238E27FC236}">
                      <a16:creationId xmlns:a16="http://schemas.microsoft.com/office/drawing/2014/main" id="{2EADD1C2-C738-4577-BCFC-C894C807E9C6}"/>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21" name="Block Arc 20">
                  <a:extLst>
                    <a:ext uri="{FF2B5EF4-FFF2-40B4-BE49-F238E27FC236}">
                      <a16:creationId xmlns:a16="http://schemas.microsoft.com/office/drawing/2014/main" id="{C843D4FE-A345-40DC-873F-684E00B1DDA9}"/>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15" name="TextBox 14">
              <a:extLst>
                <a:ext uri="{FF2B5EF4-FFF2-40B4-BE49-F238E27FC236}">
                  <a16:creationId xmlns:a16="http://schemas.microsoft.com/office/drawing/2014/main" id="{39DAFF44-1967-4DFF-B80D-6494BCC1B529}"/>
                </a:ext>
              </a:extLst>
            </p:cNvPr>
            <p:cNvSpPr txBox="1"/>
            <p:nvPr/>
          </p:nvSpPr>
          <p:spPr>
            <a:xfrm>
              <a:off x="4459197" y="1829105"/>
              <a:ext cx="1071570" cy="830997"/>
            </a:xfrm>
            <a:prstGeom prst="rect">
              <a:avLst/>
            </a:prstGeom>
            <a:noFill/>
          </p:spPr>
          <p:txBody>
            <a:bodyPr wrap="square" rtlCol="0">
              <a:spAutoFit/>
            </a:bodyPr>
            <a:lstStyle/>
            <a:p>
              <a:pPr algn="ctr">
                <a:spcAft>
                  <a:spcPts val="0"/>
                </a:spcAft>
              </a:pPr>
              <a:r>
                <a:rPr lang="en-IE" sz="2400" b="1" dirty="0">
                  <a:solidFill>
                    <a:schemeClr val="bg1"/>
                  </a:solidFill>
                  <a:latin typeface="+mn-lt"/>
                  <a:ea typeface="Calibri"/>
                  <a:cs typeface="Gautami"/>
                </a:rPr>
                <a:t>Past Tense</a:t>
              </a:r>
              <a:endParaRPr lang="en-IN" sz="1600" b="1" dirty="0">
                <a:solidFill>
                  <a:schemeClr val="bg1"/>
                </a:solidFill>
                <a:latin typeface="+mn-lt"/>
                <a:ea typeface="Calibri"/>
                <a:cs typeface="Gautami"/>
              </a:endParaRPr>
            </a:p>
          </p:txBody>
        </p:sp>
      </p:grpSp>
      <p:grpSp>
        <p:nvGrpSpPr>
          <p:cNvPr id="17" name="Group 21">
            <a:extLst>
              <a:ext uri="{FF2B5EF4-FFF2-40B4-BE49-F238E27FC236}">
                <a16:creationId xmlns:a16="http://schemas.microsoft.com/office/drawing/2014/main" id="{D57F3817-0E27-4E30-A145-FC14A9775296}"/>
              </a:ext>
            </a:extLst>
          </p:cNvPr>
          <p:cNvGrpSpPr/>
          <p:nvPr/>
        </p:nvGrpSpPr>
        <p:grpSpPr>
          <a:xfrm>
            <a:off x="8374191" y="692696"/>
            <a:ext cx="1898273" cy="2146292"/>
            <a:chOff x="6888085" y="1282696"/>
            <a:chExt cx="1898273" cy="2146292"/>
          </a:xfrm>
        </p:grpSpPr>
        <p:grpSp>
          <p:nvGrpSpPr>
            <p:cNvPr id="22" name="Group 22">
              <a:extLst>
                <a:ext uri="{FF2B5EF4-FFF2-40B4-BE49-F238E27FC236}">
                  <a16:creationId xmlns:a16="http://schemas.microsoft.com/office/drawing/2014/main" id="{CF66288E-D09C-40D8-A6F8-2D3878F6136F}"/>
                </a:ext>
              </a:extLst>
            </p:cNvPr>
            <p:cNvGrpSpPr/>
            <p:nvPr/>
          </p:nvGrpSpPr>
          <p:grpSpPr>
            <a:xfrm rot="10800000">
              <a:off x="6888085" y="1614769"/>
              <a:ext cx="1898273" cy="1814219"/>
              <a:chOff x="2720834" y="2096852"/>
              <a:chExt cx="1495970" cy="1692188"/>
            </a:xfrm>
          </p:grpSpPr>
          <p:sp>
            <p:nvSpPr>
              <p:cNvPr id="25" name="Trapezoid 24">
                <a:extLst>
                  <a:ext uri="{FF2B5EF4-FFF2-40B4-BE49-F238E27FC236}">
                    <a16:creationId xmlns:a16="http://schemas.microsoft.com/office/drawing/2014/main" id="{E2B49956-DEEF-41F5-B833-73C74CA210E9}"/>
                  </a:ext>
                </a:extLst>
              </p:cNvPr>
              <p:cNvSpPr/>
              <p:nvPr/>
            </p:nvSpPr>
            <p:spPr>
              <a:xfrm>
                <a:off x="3071664" y="2420888"/>
                <a:ext cx="896040" cy="45719"/>
              </a:xfrm>
              <a:prstGeom prst="trapezoi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3" name="Group 25">
                <a:extLst>
                  <a:ext uri="{FF2B5EF4-FFF2-40B4-BE49-F238E27FC236}">
                    <a16:creationId xmlns:a16="http://schemas.microsoft.com/office/drawing/2014/main" id="{859A5DB0-FBE3-4B5A-955F-10EA3FB3328D}"/>
                  </a:ext>
                </a:extLst>
              </p:cNvPr>
              <p:cNvGrpSpPr/>
              <p:nvPr/>
            </p:nvGrpSpPr>
            <p:grpSpPr>
              <a:xfrm>
                <a:off x="2720834" y="2096852"/>
                <a:ext cx="1495970" cy="1692188"/>
                <a:chOff x="2720834" y="2096852"/>
                <a:chExt cx="1495970" cy="1692188"/>
              </a:xfrm>
              <a:effectLst>
                <a:outerShdw blurRad="50800" dist="38100" dir="8100000" algn="tr" rotWithShape="0">
                  <a:prstClr val="black">
                    <a:alpha val="40000"/>
                  </a:prstClr>
                </a:outerShdw>
              </a:effectLst>
            </p:grpSpPr>
            <p:sp>
              <p:nvSpPr>
                <p:cNvPr id="27" name="Trapezoid 26">
                  <a:extLst>
                    <a:ext uri="{FF2B5EF4-FFF2-40B4-BE49-F238E27FC236}">
                      <a16:creationId xmlns:a16="http://schemas.microsoft.com/office/drawing/2014/main" id="{8E3D74F7-58A7-45A2-B1E8-A74BA13E310E}"/>
                    </a:ext>
                  </a:extLst>
                </p:cNvPr>
                <p:cNvSpPr/>
                <p:nvPr/>
              </p:nvSpPr>
              <p:spPr>
                <a:xfrm>
                  <a:off x="2720834" y="2461153"/>
                  <a:ext cx="1430950" cy="1327887"/>
                </a:xfrm>
                <a:prstGeom prst="trapezoid">
                  <a:avLst/>
                </a:prstGeom>
                <a:gradFill flip="none" rotWithShape="1">
                  <a:gsLst>
                    <a:gs pos="0">
                      <a:srgbClr val="48A8A8">
                        <a:shade val="30000"/>
                        <a:satMod val="115000"/>
                      </a:srgbClr>
                    </a:gs>
                    <a:gs pos="50000">
                      <a:srgbClr val="48A8A8">
                        <a:shade val="67500"/>
                        <a:satMod val="115000"/>
                      </a:srgbClr>
                    </a:gs>
                    <a:gs pos="100000">
                      <a:srgbClr val="48A8A8">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Trapezoid 27">
                  <a:extLst>
                    <a:ext uri="{FF2B5EF4-FFF2-40B4-BE49-F238E27FC236}">
                      <a16:creationId xmlns:a16="http://schemas.microsoft.com/office/drawing/2014/main" id="{8E35C2DF-B20C-406C-992B-97E11CBF2C75}"/>
                    </a:ext>
                  </a:extLst>
                </p:cNvPr>
                <p:cNvSpPr/>
                <p:nvPr/>
              </p:nvSpPr>
              <p:spPr>
                <a:xfrm rot="20583636">
                  <a:off x="3949082" y="2430633"/>
                  <a:ext cx="267722" cy="1348662"/>
                </a:xfrm>
                <a:prstGeom prst="trapezoid">
                  <a:avLst/>
                </a:prstGeom>
                <a:solidFill>
                  <a:srgbClr val="48A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Block Arc 28">
                  <a:extLst>
                    <a:ext uri="{FF2B5EF4-FFF2-40B4-BE49-F238E27FC236}">
                      <a16:creationId xmlns:a16="http://schemas.microsoft.com/office/drawing/2014/main" id="{ADC6B264-41ED-4B7E-957C-895F1D21D667}"/>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30" name="Block Arc 29">
                  <a:extLst>
                    <a:ext uri="{FF2B5EF4-FFF2-40B4-BE49-F238E27FC236}">
                      <a16:creationId xmlns:a16="http://schemas.microsoft.com/office/drawing/2014/main" id="{47F0432E-2C51-4946-9B12-139CC75E56C6}"/>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24" name="TextBox 23">
              <a:extLst>
                <a:ext uri="{FF2B5EF4-FFF2-40B4-BE49-F238E27FC236}">
                  <a16:creationId xmlns:a16="http://schemas.microsoft.com/office/drawing/2014/main" id="{DB8790E1-40FB-460D-8A0A-5EB2A12AE115}"/>
                </a:ext>
              </a:extLst>
            </p:cNvPr>
            <p:cNvSpPr txBox="1"/>
            <p:nvPr/>
          </p:nvSpPr>
          <p:spPr>
            <a:xfrm>
              <a:off x="7102402" y="1282696"/>
              <a:ext cx="1558595" cy="1569660"/>
            </a:xfrm>
            <a:prstGeom prst="rect">
              <a:avLst/>
            </a:prstGeom>
            <a:noFill/>
          </p:spPr>
          <p:txBody>
            <a:bodyPr wrap="square" rtlCol="0">
              <a:spAutoFit/>
            </a:bodyPr>
            <a:lstStyle/>
            <a:p>
              <a:pPr algn="ctr"/>
              <a:endParaRPr lang="en-IN" sz="2400" b="1" dirty="0">
                <a:ln w="10160">
                  <a:solidFill>
                    <a:schemeClr val="bg1"/>
                  </a:solidFill>
                  <a:prstDash val="solid"/>
                </a:ln>
                <a:solidFill>
                  <a:schemeClr val="bg1"/>
                </a:solidFill>
                <a:effectLst>
                  <a:outerShdw blurRad="38100" dist="38100" dir="2700000" algn="tl">
                    <a:srgbClr val="000000">
                      <a:alpha val="43137"/>
                    </a:srgbClr>
                  </a:outerShdw>
                </a:effectLst>
                <a:latin typeface="+mn-lt"/>
                <a:cs typeface="Calibri" pitchFamily="34" charset="0"/>
              </a:endParaRPr>
            </a:p>
            <a:p>
              <a:pPr algn="ctr">
                <a:spcAft>
                  <a:spcPts val="0"/>
                </a:spcAft>
              </a:pPr>
              <a:r>
                <a:rPr lang="en-IE" sz="2400" b="1" dirty="0">
                  <a:solidFill>
                    <a:schemeClr val="bg1"/>
                  </a:solidFill>
                  <a:latin typeface="+mn-lt"/>
                  <a:ea typeface="Calibri"/>
                  <a:cs typeface="Gautami"/>
                </a:rPr>
                <a:t>Present/</a:t>
              </a:r>
            </a:p>
            <a:p>
              <a:pPr algn="ctr">
                <a:spcAft>
                  <a:spcPts val="0"/>
                </a:spcAft>
              </a:pPr>
              <a:r>
                <a:rPr lang="en-IE" sz="2400" b="1" dirty="0">
                  <a:solidFill>
                    <a:schemeClr val="bg1"/>
                  </a:solidFill>
                  <a:latin typeface="+mn-lt"/>
                  <a:ea typeface="Calibri"/>
                  <a:cs typeface="Gautami"/>
                </a:rPr>
                <a:t>Past Participle</a:t>
              </a:r>
              <a:endParaRPr lang="en-IN" sz="1600" b="1" dirty="0">
                <a:solidFill>
                  <a:schemeClr val="bg1"/>
                </a:solidFill>
                <a:latin typeface="+mn-lt"/>
                <a:ea typeface="Calibri"/>
                <a:cs typeface="Gautami"/>
              </a:endParaRPr>
            </a:p>
          </p:txBody>
        </p:sp>
      </p:grpSp>
      <p:sp>
        <p:nvSpPr>
          <p:cNvPr id="31" name="Rectangle 30">
            <a:extLst>
              <a:ext uri="{FF2B5EF4-FFF2-40B4-BE49-F238E27FC236}">
                <a16:creationId xmlns:a16="http://schemas.microsoft.com/office/drawing/2014/main" id="{9DDE0FB1-5C12-473B-8A65-6BC613B3250B}"/>
              </a:ext>
            </a:extLst>
          </p:cNvPr>
          <p:cNvSpPr/>
          <p:nvPr/>
        </p:nvSpPr>
        <p:spPr>
          <a:xfrm>
            <a:off x="2022721" y="3071810"/>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b</a:t>
            </a:r>
            <a:r>
              <a:rPr lang="en-IN" sz="2400" dirty="0">
                <a:solidFill>
                  <a:schemeClr val="tx1"/>
                </a:solidFill>
                <a:effectLst/>
                <a:ea typeface="Cambria" panose="02040503050406030204" pitchFamily="18" charset="0"/>
                <a:cs typeface="Cambria" panose="02040503050406030204" pitchFamily="18" charset="0"/>
              </a:rPr>
              <a:t>e</a:t>
            </a:r>
          </a:p>
        </p:txBody>
      </p:sp>
      <p:sp>
        <p:nvSpPr>
          <p:cNvPr id="40" name="Rectangle 39">
            <a:extLst>
              <a:ext uri="{FF2B5EF4-FFF2-40B4-BE49-F238E27FC236}">
                <a16:creationId xmlns:a16="http://schemas.microsoft.com/office/drawing/2014/main" id="{9DDE0FB1-5C12-473B-8A65-6BC613B3250B}"/>
              </a:ext>
            </a:extLst>
          </p:cNvPr>
          <p:cNvSpPr/>
          <p:nvPr/>
        </p:nvSpPr>
        <p:spPr>
          <a:xfrm>
            <a:off x="2022721" y="400050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d</a:t>
            </a:r>
            <a:r>
              <a:rPr lang="en-IN" sz="2400" dirty="0">
                <a:solidFill>
                  <a:schemeClr val="tx1"/>
                </a:solidFill>
                <a:effectLst/>
                <a:ea typeface="Cambria" panose="02040503050406030204" pitchFamily="18" charset="0"/>
                <a:cs typeface="Cambria" panose="02040503050406030204" pitchFamily="18" charset="0"/>
              </a:rPr>
              <a:t>rive</a:t>
            </a:r>
          </a:p>
        </p:txBody>
      </p:sp>
      <p:sp>
        <p:nvSpPr>
          <p:cNvPr id="41" name="Rectangle 40">
            <a:extLst>
              <a:ext uri="{FF2B5EF4-FFF2-40B4-BE49-F238E27FC236}">
                <a16:creationId xmlns:a16="http://schemas.microsoft.com/office/drawing/2014/main" id="{9DDE0FB1-5C12-473B-8A65-6BC613B3250B}"/>
              </a:ext>
            </a:extLst>
          </p:cNvPr>
          <p:cNvSpPr/>
          <p:nvPr/>
        </p:nvSpPr>
        <p:spPr>
          <a:xfrm>
            <a:off x="8451875" y="400050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driven</a:t>
            </a:r>
          </a:p>
        </p:txBody>
      </p:sp>
      <p:sp>
        <p:nvSpPr>
          <p:cNvPr id="42" name="Rectangle 41">
            <a:extLst>
              <a:ext uri="{FF2B5EF4-FFF2-40B4-BE49-F238E27FC236}">
                <a16:creationId xmlns:a16="http://schemas.microsoft.com/office/drawing/2014/main" id="{9DDE0FB1-5C12-473B-8A65-6BC613B3250B}"/>
              </a:ext>
            </a:extLst>
          </p:cNvPr>
          <p:cNvSpPr/>
          <p:nvPr/>
        </p:nvSpPr>
        <p:spPr>
          <a:xfrm>
            <a:off x="5273617" y="400050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drove</a:t>
            </a:r>
          </a:p>
        </p:txBody>
      </p:sp>
      <p:sp>
        <p:nvSpPr>
          <p:cNvPr id="43" name="Rectangle 42">
            <a:extLst>
              <a:ext uri="{FF2B5EF4-FFF2-40B4-BE49-F238E27FC236}">
                <a16:creationId xmlns:a16="http://schemas.microsoft.com/office/drawing/2014/main" id="{9DDE0FB1-5C12-473B-8A65-6BC613B3250B}"/>
              </a:ext>
            </a:extLst>
          </p:cNvPr>
          <p:cNvSpPr/>
          <p:nvPr/>
        </p:nvSpPr>
        <p:spPr>
          <a:xfrm>
            <a:off x="8451875" y="3071810"/>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been</a:t>
            </a:r>
          </a:p>
        </p:txBody>
      </p:sp>
      <p:sp>
        <p:nvSpPr>
          <p:cNvPr id="44" name="Rectangle 43">
            <a:extLst>
              <a:ext uri="{FF2B5EF4-FFF2-40B4-BE49-F238E27FC236}">
                <a16:creationId xmlns:a16="http://schemas.microsoft.com/office/drawing/2014/main" id="{9DDE0FB1-5C12-473B-8A65-6BC613B3250B}"/>
              </a:ext>
            </a:extLst>
          </p:cNvPr>
          <p:cNvSpPr/>
          <p:nvPr/>
        </p:nvSpPr>
        <p:spPr>
          <a:xfrm>
            <a:off x="5273617" y="3071810"/>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w</a:t>
            </a:r>
            <a:r>
              <a:rPr lang="en-IN" sz="2400" dirty="0">
                <a:solidFill>
                  <a:schemeClr val="tx1"/>
                </a:solidFill>
                <a:effectLst/>
                <a:ea typeface="Cambria" panose="02040503050406030204" pitchFamily="18" charset="0"/>
                <a:cs typeface="Cambria" panose="02040503050406030204" pitchFamily="18" charset="0"/>
              </a:rPr>
              <a:t>as/were</a:t>
            </a:r>
          </a:p>
        </p:txBody>
      </p:sp>
      <p:sp>
        <p:nvSpPr>
          <p:cNvPr id="45" name="Rectangle 44">
            <a:extLst>
              <a:ext uri="{FF2B5EF4-FFF2-40B4-BE49-F238E27FC236}">
                <a16:creationId xmlns:a16="http://schemas.microsoft.com/office/drawing/2014/main" id="{9DDE0FB1-5C12-473B-8A65-6BC613B3250B}"/>
              </a:ext>
            </a:extLst>
          </p:cNvPr>
          <p:cNvSpPr/>
          <p:nvPr/>
        </p:nvSpPr>
        <p:spPr>
          <a:xfrm>
            <a:off x="2022721" y="4929198"/>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k</a:t>
            </a:r>
            <a:r>
              <a:rPr lang="en-IN" sz="2400" dirty="0">
                <a:solidFill>
                  <a:schemeClr val="tx1"/>
                </a:solidFill>
                <a:effectLst/>
                <a:ea typeface="Cambria" panose="02040503050406030204" pitchFamily="18" charset="0"/>
                <a:cs typeface="Cambria" panose="02040503050406030204" pitchFamily="18" charset="0"/>
              </a:rPr>
              <a:t>now</a:t>
            </a:r>
          </a:p>
        </p:txBody>
      </p:sp>
      <p:sp>
        <p:nvSpPr>
          <p:cNvPr id="46" name="Rectangle 45">
            <a:extLst>
              <a:ext uri="{FF2B5EF4-FFF2-40B4-BE49-F238E27FC236}">
                <a16:creationId xmlns:a16="http://schemas.microsoft.com/office/drawing/2014/main" id="{9DDE0FB1-5C12-473B-8A65-6BC613B3250B}"/>
              </a:ext>
            </a:extLst>
          </p:cNvPr>
          <p:cNvSpPr/>
          <p:nvPr/>
        </p:nvSpPr>
        <p:spPr>
          <a:xfrm>
            <a:off x="2022721" y="5810265"/>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h</a:t>
            </a:r>
            <a:r>
              <a:rPr lang="en-IN" sz="2400" dirty="0">
                <a:solidFill>
                  <a:schemeClr val="tx1"/>
                </a:solidFill>
                <a:effectLst/>
                <a:ea typeface="Cambria" panose="02040503050406030204" pitchFamily="18" charset="0"/>
                <a:cs typeface="Cambria" panose="02040503050406030204" pitchFamily="18" charset="0"/>
              </a:rPr>
              <a:t>ide</a:t>
            </a:r>
          </a:p>
        </p:txBody>
      </p:sp>
      <p:sp>
        <p:nvSpPr>
          <p:cNvPr id="47" name="Rectangle 46">
            <a:extLst>
              <a:ext uri="{FF2B5EF4-FFF2-40B4-BE49-F238E27FC236}">
                <a16:creationId xmlns:a16="http://schemas.microsoft.com/office/drawing/2014/main" id="{9DDE0FB1-5C12-473B-8A65-6BC613B3250B}"/>
              </a:ext>
            </a:extLst>
          </p:cNvPr>
          <p:cNvSpPr/>
          <p:nvPr/>
        </p:nvSpPr>
        <p:spPr>
          <a:xfrm>
            <a:off x="5273617" y="4929198"/>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knew</a:t>
            </a:r>
          </a:p>
        </p:txBody>
      </p:sp>
      <p:sp>
        <p:nvSpPr>
          <p:cNvPr id="48" name="Rectangle 47">
            <a:extLst>
              <a:ext uri="{FF2B5EF4-FFF2-40B4-BE49-F238E27FC236}">
                <a16:creationId xmlns:a16="http://schemas.microsoft.com/office/drawing/2014/main" id="{9DDE0FB1-5C12-473B-8A65-6BC613B3250B}"/>
              </a:ext>
            </a:extLst>
          </p:cNvPr>
          <p:cNvSpPr/>
          <p:nvPr/>
        </p:nvSpPr>
        <p:spPr>
          <a:xfrm>
            <a:off x="8451875" y="4929198"/>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known</a:t>
            </a:r>
          </a:p>
        </p:txBody>
      </p:sp>
      <p:sp>
        <p:nvSpPr>
          <p:cNvPr id="50" name="Rectangle 49">
            <a:extLst>
              <a:ext uri="{FF2B5EF4-FFF2-40B4-BE49-F238E27FC236}">
                <a16:creationId xmlns:a16="http://schemas.microsoft.com/office/drawing/2014/main" id="{9DDE0FB1-5C12-473B-8A65-6BC613B3250B}"/>
              </a:ext>
            </a:extLst>
          </p:cNvPr>
          <p:cNvSpPr/>
          <p:nvPr/>
        </p:nvSpPr>
        <p:spPr>
          <a:xfrm>
            <a:off x="5273617" y="5810265"/>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hid</a:t>
            </a:r>
          </a:p>
        </p:txBody>
      </p:sp>
      <p:sp>
        <p:nvSpPr>
          <p:cNvPr id="51" name="Rectangle 50">
            <a:extLst>
              <a:ext uri="{FF2B5EF4-FFF2-40B4-BE49-F238E27FC236}">
                <a16:creationId xmlns:a16="http://schemas.microsoft.com/office/drawing/2014/main" id="{9DDE0FB1-5C12-473B-8A65-6BC613B3250B}"/>
              </a:ext>
            </a:extLst>
          </p:cNvPr>
          <p:cNvSpPr/>
          <p:nvPr/>
        </p:nvSpPr>
        <p:spPr>
          <a:xfrm>
            <a:off x="8451875" y="5810265"/>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hidden</a:t>
            </a:r>
          </a:p>
        </p:txBody>
      </p:sp>
      <p:sp>
        <p:nvSpPr>
          <p:cNvPr id="52" name="TextBox 51">
            <a:extLst>
              <a:ext uri="{FF2B5EF4-FFF2-40B4-BE49-F238E27FC236}">
                <a16:creationId xmlns:a16="http://schemas.microsoft.com/office/drawing/2014/main" id="{E509F917-4528-4B98-BC32-4EFD259034B5}"/>
              </a:ext>
            </a:extLst>
          </p:cNvPr>
          <p:cNvSpPr txBox="1"/>
          <p:nvPr/>
        </p:nvSpPr>
        <p:spPr>
          <a:xfrm>
            <a:off x="2783633" y="96873"/>
            <a:ext cx="6624735"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IN" sz="3600" b="1" dirty="0">
                <a:solidFill>
                  <a:schemeClr val="bg1"/>
                </a:solidFill>
                <a:effectLst>
                  <a:outerShdw blurRad="38100" dist="38100" dir="2700000" algn="tl">
                    <a:srgbClr val="000000">
                      <a:alpha val="43137"/>
                    </a:srgbClr>
                  </a:outerShdw>
                </a:effectLst>
                <a:latin typeface="+mn-lt"/>
                <a:cs typeface="Calibri" panose="020F0502020204030204" pitchFamily="34" charset="0"/>
              </a:rPr>
              <a:t>Irregular verbs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1000"/>
                                        <p:tgtEl>
                                          <p:spTgt spid="31"/>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left)">
                                      <p:cBhvr>
                                        <p:cTn id="23" dur="1000"/>
                                        <p:tgtEl>
                                          <p:spTgt spid="44"/>
                                        </p:tgtEl>
                                      </p:cBhvr>
                                    </p:animEffect>
                                  </p:childTnLst>
                                </p:cTn>
                              </p:par>
                            </p:childTnLst>
                          </p:cTn>
                        </p:par>
                        <p:par>
                          <p:cTn id="24" fill="hold">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left)">
                                      <p:cBhvr>
                                        <p:cTn id="27" dur="1000"/>
                                        <p:tgtEl>
                                          <p:spTgt spid="43"/>
                                        </p:tgtEl>
                                      </p:cBhvr>
                                    </p:animEffect>
                                  </p:childTnLst>
                                </p:cTn>
                              </p:par>
                            </p:childTnLst>
                          </p:cTn>
                        </p:par>
                        <p:par>
                          <p:cTn id="28" fill="hold">
                            <p:stCondLst>
                              <p:cond delay="6000"/>
                            </p:stCondLst>
                            <p:childTnLst>
                              <p:par>
                                <p:cTn id="29" presetID="22" presetClass="entr" presetSubtype="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left)">
                                      <p:cBhvr>
                                        <p:cTn id="31" dur="1000"/>
                                        <p:tgtEl>
                                          <p:spTgt spid="40"/>
                                        </p:tgtEl>
                                      </p:cBhvr>
                                    </p:animEffect>
                                  </p:childTnLst>
                                </p:cTn>
                              </p:par>
                            </p:childTnLst>
                          </p:cTn>
                        </p:par>
                        <p:par>
                          <p:cTn id="32" fill="hold">
                            <p:stCondLst>
                              <p:cond delay="7000"/>
                            </p:stCondLst>
                            <p:childTnLst>
                              <p:par>
                                <p:cTn id="33" presetID="22" presetClass="entr" presetSubtype="8"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left)">
                                      <p:cBhvr>
                                        <p:cTn id="35" dur="1000"/>
                                        <p:tgtEl>
                                          <p:spTgt spid="42"/>
                                        </p:tgtEl>
                                      </p:cBhvr>
                                    </p:animEffect>
                                  </p:childTnLst>
                                </p:cTn>
                              </p:par>
                            </p:childTnLst>
                          </p:cTn>
                        </p:par>
                        <p:par>
                          <p:cTn id="36" fill="hold">
                            <p:stCondLst>
                              <p:cond delay="80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1000"/>
                                        <p:tgtEl>
                                          <p:spTgt spid="41"/>
                                        </p:tgtEl>
                                      </p:cBhvr>
                                    </p:animEffect>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wipe(left)">
                                      <p:cBhvr>
                                        <p:cTn id="43" dur="1000"/>
                                        <p:tgtEl>
                                          <p:spTgt spid="45"/>
                                        </p:tgtEl>
                                      </p:cBhvr>
                                    </p:animEffect>
                                  </p:childTnLst>
                                </p:cTn>
                              </p:par>
                            </p:childTnLst>
                          </p:cTn>
                        </p:par>
                        <p:par>
                          <p:cTn id="44" fill="hold">
                            <p:stCondLst>
                              <p:cond delay="10000"/>
                            </p:stCondLst>
                            <p:childTnLst>
                              <p:par>
                                <p:cTn id="45" presetID="22" presetClass="entr" presetSubtype="8"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left)">
                                      <p:cBhvr>
                                        <p:cTn id="47" dur="1000"/>
                                        <p:tgtEl>
                                          <p:spTgt spid="47"/>
                                        </p:tgtEl>
                                      </p:cBhvr>
                                    </p:animEffect>
                                  </p:childTnLst>
                                </p:cTn>
                              </p:par>
                            </p:childTnLst>
                          </p:cTn>
                        </p:par>
                        <p:par>
                          <p:cTn id="48" fill="hold">
                            <p:stCondLst>
                              <p:cond delay="11000"/>
                            </p:stCondLst>
                            <p:childTnLst>
                              <p:par>
                                <p:cTn id="49" presetID="22" presetClass="entr" presetSubtype="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wipe(left)">
                                      <p:cBhvr>
                                        <p:cTn id="51" dur="1000"/>
                                        <p:tgtEl>
                                          <p:spTgt spid="48"/>
                                        </p:tgtEl>
                                      </p:cBhvr>
                                    </p:animEffect>
                                  </p:childTnLst>
                                </p:cTn>
                              </p:par>
                            </p:childTnLst>
                          </p:cTn>
                        </p:par>
                        <p:par>
                          <p:cTn id="52" fill="hold">
                            <p:stCondLst>
                              <p:cond delay="12000"/>
                            </p:stCondLst>
                            <p:childTnLst>
                              <p:par>
                                <p:cTn id="53" presetID="22" presetClass="entr" presetSubtype="8"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1000"/>
                                        <p:tgtEl>
                                          <p:spTgt spid="46"/>
                                        </p:tgtEl>
                                      </p:cBhvr>
                                    </p:animEffect>
                                  </p:childTnLst>
                                </p:cTn>
                              </p:par>
                            </p:childTnLst>
                          </p:cTn>
                        </p:par>
                        <p:par>
                          <p:cTn id="56" fill="hold">
                            <p:stCondLst>
                              <p:cond delay="13000"/>
                            </p:stCondLst>
                            <p:childTnLst>
                              <p:par>
                                <p:cTn id="57" presetID="22" presetClass="entr" presetSubtype="8"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wipe(left)">
                                      <p:cBhvr>
                                        <p:cTn id="59" dur="1000"/>
                                        <p:tgtEl>
                                          <p:spTgt spid="50"/>
                                        </p:tgtEl>
                                      </p:cBhvr>
                                    </p:animEffect>
                                  </p:childTnLst>
                                </p:cTn>
                              </p:par>
                            </p:childTnLst>
                          </p:cTn>
                        </p:par>
                        <p:par>
                          <p:cTn id="60" fill="hold">
                            <p:stCondLst>
                              <p:cond delay="14000"/>
                            </p:stCondLst>
                            <p:childTnLst>
                              <p:par>
                                <p:cTn id="61" presetID="22" presetClass="entr" presetSubtype="8"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left)">
                                      <p:cBhvr>
                                        <p:cTn id="63"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animBg="1"/>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a:extLst>
              <a:ext uri="{FF2B5EF4-FFF2-40B4-BE49-F238E27FC236}">
                <a16:creationId xmlns:a16="http://schemas.microsoft.com/office/drawing/2014/main" id="{20326708-B31E-4E0D-9CF2-9B6920830B3D}"/>
              </a:ext>
            </a:extLst>
          </p:cNvPr>
          <p:cNvGrpSpPr/>
          <p:nvPr/>
        </p:nvGrpSpPr>
        <p:grpSpPr>
          <a:xfrm>
            <a:off x="1991544" y="1014181"/>
            <a:ext cx="1949274" cy="1800192"/>
            <a:chOff x="1060612" y="1628818"/>
            <a:chExt cx="1949274" cy="1800192"/>
          </a:xfrm>
        </p:grpSpPr>
        <p:grpSp>
          <p:nvGrpSpPr>
            <p:cNvPr id="4" name="Group 4">
              <a:extLst>
                <a:ext uri="{FF2B5EF4-FFF2-40B4-BE49-F238E27FC236}">
                  <a16:creationId xmlns:a16="http://schemas.microsoft.com/office/drawing/2014/main" id="{FEC5A982-7017-4EC7-8A9F-7FC1D1571378}"/>
                </a:ext>
              </a:extLst>
            </p:cNvPr>
            <p:cNvGrpSpPr/>
            <p:nvPr/>
          </p:nvGrpSpPr>
          <p:grpSpPr>
            <a:xfrm rot="10800000">
              <a:off x="1060612" y="1628818"/>
              <a:ext cx="1949274" cy="1800192"/>
              <a:chOff x="2720835" y="2096852"/>
              <a:chExt cx="1495969" cy="1692188"/>
            </a:xfrm>
          </p:grpSpPr>
          <p:sp>
            <p:nvSpPr>
              <p:cNvPr id="7" name="Trapezoid 6">
                <a:extLst>
                  <a:ext uri="{FF2B5EF4-FFF2-40B4-BE49-F238E27FC236}">
                    <a16:creationId xmlns:a16="http://schemas.microsoft.com/office/drawing/2014/main" id="{BCF1122A-C1A3-4685-A670-73459C8C7984}"/>
                  </a:ext>
                </a:extLst>
              </p:cNvPr>
              <p:cNvSpPr/>
              <p:nvPr/>
            </p:nvSpPr>
            <p:spPr>
              <a:xfrm>
                <a:off x="3071664" y="2420888"/>
                <a:ext cx="896040" cy="45719"/>
              </a:xfrm>
              <a:prstGeom prst="trapezoid">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5" name="Group 7">
                <a:extLst>
                  <a:ext uri="{FF2B5EF4-FFF2-40B4-BE49-F238E27FC236}">
                    <a16:creationId xmlns:a16="http://schemas.microsoft.com/office/drawing/2014/main" id="{B2B3BAB3-B933-4BE0-854D-8922AA7720D0}"/>
                  </a:ext>
                </a:extLst>
              </p:cNvPr>
              <p:cNvGrpSpPr/>
              <p:nvPr/>
            </p:nvGrpSpPr>
            <p:grpSpPr>
              <a:xfrm>
                <a:off x="2720835" y="2096852"/>
                <a:ext cx="1495969" cy="1692188"/>
                <a:chOff x="2720835" y="2096852"/>
                <a:chExt cx="1495969" cy="1692188"/>
              </a:xfrm>
              <a:effectLst>
                <a:outerShdw blurRad="50800" dist="38100" dir="8100000" algn="tr" rotWithShape="0">
                  <a:prstClr val="black">
                    <a:alpha val="40000"/>
                  </a:prstClr>
                </a:outerShdw>
              </a:effectLst>
            </p:grpSpPr>
            <p:sp>
              <p:nvSpPr>
                <p:cNvPr id="9" name="Trapezoid 8">
                  <a:extLst>
                    <a:ext uri="{FF2B5EF4-FFF2-40B4-BE49-F238E27FC236}">
                      <a16:creationId xmlns:a16="http://schemas.microsoft.com/office/drawing/2014/main" id="{E4CDB170-BC72-4D8B-9843-3EF7310856F0}"/>
                    </a:ext>
                  </a:extLst>
                </p:cNvPr>
                <p:cNvSpPr/>
                <p:nvPr/>
              </p:nvSpPr>
              <p:spPr>
                <a:xfrm>
                  <a:off x="2720835" y="2461153"/>
                  <a:ext cx="1430950" cy="1327887"/>
                </a:xfrm>
                <a:prstGeom prst="trapezoid">
                  <a:avLst/>
                </a:prstGeom>
                <a:gradFill flip="none" rotWithShape="1">
                  <a:gsLst>
                    <a:gs pos="0">
                      <a:srgbClr val="F9964B">
                        <a:shade val="30000"/>
                        <a:satMod val="115000"/>
                      </a:srgbClr>
                    </a:gs>
                    <a:gs pos="50000">
                      <a:srgbClr val="F9964B">
                        <a:shade val="67500"/>
                        <a:satMod val="115000"/>
                      </a:srgbClr>
                    </a:gs>
                    <a:gs pos="100000">
                      <a:srgbClr val="F9964B">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Trapezoid 9">
                  <a:extLst>
                    <a:ext uri="{FF2B5EF4-FFF2-40B4-BE49-F238E27FC236}">
                      <a16:creationId xmlns:a16="http://schemas.microsoft.com/office/drawing/2014/main" id="{FE383866-C52A-4B20-A2B8-C6DF8E5FC50F}"/>
                    </a:ext>
                  </a:extLst>
                </p:cNvPr>
                <p:cNvSpPr/>
                <p:nvPr/>
              </p:nvSpPr>
              <p:spPr>
                <a:xfrm rot="20583636">
                  <a:off x="3949082" y="2430633"/>
                  <a:ext cx="267722" cy="1348662"/>
                </a:xfrm>
                <a:prstGeom prst="trapezoid">
                  <a:avLst/>
                </a:prstGeom>
                <a:solidFill>
                  <a:srgbClr val="F996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Block Arc 10">
                  <a:extLst>
                    <a:ext uri="{FF2B5EF4-FFF2-40B4-BE49-F238E27FC236}">
                      <a16:creationId xmlns:a16="http://schemas.microsoft.com/office/drawing/2014/main" id="{18C55A26-1545-4559-AAFF-8644045A4ACC}"/>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2" name="Block Arc 11">
                  <a:extLst>
                    <a:ext uri="{FF2B5EF4-FFF2-40B4-BE49-F238E27FC236}">
                      <a16:creationId xmlns:a16="http://schemas.microsoft.com/office/drawing/2014/main" id="{17248E11-A633-4C34-8C93-3F36F779F30C}"/>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6" name="TextBox 5">
              <a:extLst>
                <a:ext uri="{FF2B5EF4-FFF2-40B4-BE49-F238E27FC236}">
                  <a16:creationId xmlns:a16="http://schemas.microsoft.com/office/drawing/2014/main" id="{CBD5EECC-8748-4FC9-8727-56344E847149}"/>
                </a:ext>
              </a:extLst>
            </p:cNvPr>
            <p:cNvSpPr txBox="1"/>
            <p:nvPr/>
          </p:nvSpPr>
          <p:spPr>
            <a:xfrm>
              <a:off x="1458800" y="1955405"/>
              <a:ext cx="1225963" cy="830997"/>
            </a:xfrm>
            <a:prstGeom prst="rect">
              <a:avLst/>
            </a:prstGeom>
            <a:noFill/>
          </p:spPr>
          <p:txBody>
            <a:bodyPr wrap="square" rtlCol="0">
              <a:spAutoFit/>
            </a:bodyPr>
            <a:lstStyle/>
            <a:p>
              <a:pPr algn="ctr">
                <a:spcAft>
                  <a:spcPts val="0"/>
                </a:spcAft>
              </a:pPr>
              <a:r>
                <a:rPr lang="en-IE" sz="2400" b="1">
                  <a:solidFill>
                    <a:schemeClr val="bg1"/>
                  </a:solidFill>
                  <a:latin typeface="+mn-lt"/>
                  <a:ea typeface="Calibri"/>
                  <a:cs typeface="Gautami"/>
                </a:rPr>
                <a:t>Base Form</a:t>
              </a:r>
              <a:endParaRPr lang="en-IN" sz="1600" b="1" dirty="0">
                <a:solidFill>
                  <a:schemeClr val="bg1"/>
                </a:solidFill>
                <a:latin typeface="+mn-lt"/>
                <a:ea typeface="Calibri"/>
                <a:cs typeface="Gautami"/>
              </a:endParaRPr>
            </a:p>
          </p:txBody>
        </p:sp>
      </p:grpSp>
      <p:grpSp>
        <p:nvGrpSpPr>
          <p:cNvPr id="8" name="Group 12">
            <a:extLst>
              <a:ext uri="{FF2B5EF4-FFF2-40B4-BE49-F238E27FC236}">
                <a16:creationId xmlns:a16="http://schemas.microsoft.com/office/drawing/2014/main" id="{19120485-4311-4AF9-B857-A6AF4BA769ED}"/>
              </a:ext>
            </a:extLst>
          </p:cNvPr>
          <p:cNvGrpSpPr/>
          <p:nvPr/>
        </p:nvGrpSpPr>
        <p:grpSpPr>
          <a:xfrm>
            <a:off x="5158790" y="987214"/>
            <a:ext cx="1908887" cy="1822475"/>
            <a:chOff x="3982447" y="1601851"/>
            <a:chExt cx="1908887" cy="1822475"/>
          </a:xfrm>
        </p:grpSpPr>
        <p:grpSp>
          <p:nvGrpSpPr>
            <p:cNvPr id="13" name="Group 13">
              <a:extLst>
                <a:ext uri="{FF2B5EF4-FFF2-40B4-BE49-F238E27FC236}">
                  <a16:creationId xmlns:a16="http://schemas.microsoft.com/office/drawing/2014/main" id="{A89D4BB9-075C-4301-8834-8BD6AFB74D59}"/>
                </a:ext>
              </a:extLst>
            </p:cNvPr>
            <p:cNvGrpSpPr/>
            <p:nvPr/>
          </p:nvGrpSpPr>
          <p:grpSpPr>
            <a:xfrm rot="10800000">
              <a:off x="3982447" y="1601851"/>
              <a:ext cx="1908887" cy="1822475"/>
              <a:chOff x="2720836" y="2096852"/>
              <a:chExt cx="1495968" cy="1695841"/>
            </a:xfrm>
          </p:grpSpPr>
          <p:sp>
            <p:nvSpPr>
              <p:cNvPr id="16" name="Trapezoid 15">
                <a:extLst>
                  <a:ext uri="{FF2B5EF4-FFF2-40B4-BE49-F238E27FC236}">
                    <a16:creationId xmlns:a16="http://schemas.microsoft.com/office/drawing/2014/main" id="{C76ED36B-CA15-4B19-96D6-07FA35A773FA}"/>
                  </a:ext>
                </a:extLst>
              </p:cNvPr>
              <p:cNvSpPr/>
              <p:nvPr/>
            </p:nvSpPr>
            <p:spPr>
              <a:xfrm>
                <a:off x="3071664" y="2420888"/>
                <a:ext cx="896040" cy="45719"/>
              </a:xfrm>
              <a:prstGeom prst="trapezoid">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14" name="Group 16">
                <a:extLst>
                  <a:ext uri="{FF2B5EF4-FFF2-40B4-BE49-F238E27FC236}">
                    <a16:creationId xmlns:a16="http://schemas.microsoft.com/office/drawing/2014/main" id="{2DC6D066-58C2-4EC5-A30F-8DC5DD7012DF}"/>
                  </a:ext>
                </a:extLst>
              </p:cNvPr>
              <p:cNvGrpSpPr/>
              <p:nvPr/>
            </p:nvGrpSpPr>
            <p:grpSpPr>
              <a:xfrm>
                <a:off x="2720836" y="2096852"/>
                <a:ext cx="1495968" cy="1695841"/>
                <a:chOff x="2720836" y="2096852"/>
                <a:chExt cx="1495968" cy="1695841"/>
              </a:xfrm>
              <a:effectLst>
                <a:outerShdw blurRad="50800" dist="38100" dir="8100000" algn="tr" rotWithShape="0">
                  <a:prstClr val="black">
                    <a:alpha val="40000"/>
                  </a:prstClr>
                </a:outerShdw>
              </a:effectLst>
            </p:grpSpPr>
            <p:sp>
              <p:nvSpPr>
                <p:cNvPr id="18" name="Trapezoid 17">
                  <a:extLst>
                    <a:ext uri="{FF2B5EF4-FFF2-40B4-BE49-F238E27FC236}">
                      <a16:creationId xmlns:a16="http://schemas.microsoft.com/office/drawing/2014/main" id="{7CF361ED-8E69-4A97-A6ED-72FF0BE6602E}"/>
                    </a:ext>
                  </a:extLst>
                </p:cNvPr>
                <p:cNvSpPr/>
                <p:nvPr/>
              </p:nvSpPr>
              <p:spPr>
                <a:xfrm>
                  <a:off x="2720836" y="2461153"/>
                  <a:ext cx="1430950" cy="1331540"/>
                </a:xfrm>
                <a:prstGeom prst="trapezoid">
                  <a:avLst/>
                </a:prstGeom>
                <a:gradFill flip="none" rotWithShape="1">
                  <a:gsLst>
                    <a:gs pos="0">
                      <a:srgbClr val="9E6ABF">
                        <a:shade val="30000"/>
                        <a:satMod val="115000"/>
                      </a:srgbClr>
                    </a:gs>
                    <a:gs pos="50000">
                      <a:srgbClr val="9E6ABF">
                        <a:shade val="67500"/>
                        <a:satMod val="115000"/>
                      </a:srgbClr>
                    </a:gs>
                    <a:gs pos="100000">
                      <a:srgbClr val="9E6ABF">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 name="Trapezoid 18">
                  <a:extLst>
                    <a:ext uri="{FF2B5EF4-FFF2-40B4-BE49-F238E27FC236}">
                      <a16:creationId xmlns:a16="http://schemas.microsoft.com/office/drawing/2014/main" id="{22F3CDE2-BF1C-4752-944A-42BC0D4B7D18}"/>
                    </a:ext>
                  </a:extLst>
                </p:cNvPr>
                <p:cNvSpPr/>
                <p:nvPr/>
              </p:nvSpPr>
              <p:spPr>
                <a:xfrm rot="20583636">
                  <a:off x="3949082" y="2430633"/>
                  <a:ext cx="267722" cy="1348662"/>
                </a:xfrm>
                <a:prstGeom prst="trapezoid">
                  <a:avLst/>
                </a:prstGeom>
                <a:solidFill>
                  <a:srgbClr val="9E6A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0" name="Block Arc 19">
                  <a:extLst>
                    <a:ext uri="{FF2B5EF4-FFF2-40B4-BE49-F238E27FC236}">
                      <a16:creationId xmlns:a16="http://schemas.microsoft.com/office/drawing/2014/main" id="{2EADD1C2-C738-4577-BCFC-C894C807E9C6}"/>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21" name="Block Arc 20">
                  <a:extLst>
                    <a:ext uri="{FF2B5EF4-FFF2-40B4-BE49-F238E27FC236}">
                      <a16:creationId xmlns:a16="http://schemas.microsoft.com/office/drawing/2014/main" id="{C843D4FE-A345-40DC-873F-684E00B1DDA9}"/>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15" name="TextBox 14">
              <a:extLst>
                <a:ext uri="{FF2B5EF4-FFF2-40B4-BE49-F238E27FC236}">
                  <a16:creationId xmlns:a16="http://schemas.microsoft.com/office/drawing/2014/main" id="{39DAFF44-1967-4DFF-B80D-6494BCC1B529}"/>
                </a:ext>
              </a:extLst>
            </p:cNvPr>
            <p:cNvSpPr txBox="1"/>
            <p:nvPr/>
          </p:nvSpPr>
          <p:spPr>
            <a:xfrm>
              <a:off x="4459197" y="1829105"/>
              <a:ext cx="1071570" cy="830997"/>
            </a:xfrm>
            <a:prstGeom prst="rect">
              <a:avLst/>
            </a:prstGeom>
            <a:noFill/>
          </p:spPr>
          <p:txBody>
            <a:bodyPr wrap="square" rtlCol="0">
              <a:spAutoFit/>
            </a:bodyPr>
            <a:lstStyle/>
            <a:p>
              <a:pPr algn="ctr">
                <a:spcAft>
                  <a:spcPts val="0"/>
                </a:spcAft>
              </a:pPr>
              <a:r>
                <a:rPr lang="en-IE" sz="2400" b="1" dirty="0">
                  <a:solidFill>
                    <a:schemeClr val="bg1"/>
                  </a:solidFill>
                  <a:latin typeface="+mn-lt"/>
                  <a:ea typeface="Calibri"/>
                  <a:cs typeface="Gautami"/>
                </a:rPr>
                <a:t>Past Tense</a:t>
              </a:r>
              <a:endParaRPr lang="en-IN" sz="1600" b="1" dirty="0">
                <a:solidFill>
                  <a:schemeClr val="bg1"/>
                </a:solidFill>
                <a:latin typeface="+mn-lt"/>
                <a:ea typeface="Calibri"/>
                <a:cs typeface="Gautami"/>
              </a:endParaRPr>
            </a:p>
          </p:txBody>
        </p:sp>
      </p:grpSp>
      <p:grpSp>
        <p:nvGrpSpPr>
          <p:cNvPr id="17" name="Group 21">
            <a:extLst>
              <a:ext uri="{FF2B5EF4-FFF2-40B4-BE49-F238E27FC236}">
                <a16:creationId xmlns:a16="http://schemas.microsoft.com/office/drawing/2014/main" id="{D57F3817-0E27-4E30-A145-FC14A9775296}"/>
              </a:ext>
            </a:extLst>
          </p:cNvPr>
          <p:cNvGrpSpPr/>
          <p:nvPr/>
        </p:nvGrpSpPr>
        <p:grpSpPr>
          <a:xfrm>
            <a:off x="8302183" y="635678"/>
            <a:ext cx="1898273" cy="2178673"/>
            <a:chOff x="6888085" y="1250315"/>
            <a:chExt cx="1898273" cy="2178673"/>
          </a:xfrm>
        </p:grpSpPr>
        <p:grpSp>
          <p:nvGrpSpPr>
            <p:cNvPr id="22" name="Group 22">
              <a:extLst>
                <a:ext uri="{FF2B5EF4-FFF2-40B4-BE49-F238E27FC236}">
                  <a16:creationId xmlns:a16="http://schemas.microsoft.com/office/drawing/2014/main" id="{CF66288E-D09C-40D8-A6F8-2D3878F6136F}"/>
                </a:ext>
              </a:extLst>
            </p:cNvPr>
            <p:cNvGrpSpPr/>
            <p:nvPr/>
          </p:nvGrpSpPr>
          <p:grpSpPr>
            <a:xfrm rot="10800000">
              <a:off x="6888085" y="1614769"/>
              <a:ext cx="1898273" cy="1814219"/>
              <a:chOff x="2720834" y="2096852"/>
              <a:chExt cx="1495970" cy="1692188"/>
            </a:xfrm>
          </p:grpSpPr>
          <p:sp>
            <p:nvSpPr>
              <p:cNvPr id="25" name="Trapezoid 24">
                <a:extLst>
                  <a:ext uri="{FF2B5EF4-FFF2-40B4-BE49-F238E27FC236}">
                    <a16:creationId xmlns:a16="http://schemas.microsoft.com/office/drawing/2014/main" id="{E2B49956-DEEF-41F5-B833-73C74CA210E9}"/>
                  </a:ext>
                </a:extLst>
              </p:cNvPr>
              <p:cNvSpPr/>
              <p:nvPr/>
            </p:nvSpPr>
            <p:spPr>
              <a:xfrm>
                <a:off x="3071664" y="2420888"/>
                <a:ext cx="896040" cy="45719"/>
              </a:xfrm>
              <a:prstGeom prst="trapezoi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3" name="Group 25">
                <a:extLst>
                  <a:ext uri="{FF2B5EF4-FFF2-40B4-BE49-F238E27FC236}">
                    <a16:creationId xmlns:a16="http://schemas.microsoft.com/office/drawing/2014/main" id="{859A5DB0-FBE3-4B5A-955F-10EA3FB3328D}"/>
                  </a:ext>
                </a:extLst>
              </p:cNvPr>
              <p:cNvGrpSpPr/>
              <p:nvPr/>
            </p:nvGrpSpPr>
            <p:grpSpPr>
              <a:xfrm>
                <a:off x="2720834" y="2096852"/>
                <a:ext cx="1495970" cy="1692188"/>
                <a:chOff x="2720834" y="2096852"/>
                <a:chExt cx="1495970" cy="1692188"/>
              </a:xfrm>
              <a:effectLst>
                <a:outerShdw blurRad="50800" dist="38100" dir="8100000" algn="tr" rotWithShape="0">
                  <a:prstClr val="black">
                    <a:alpha val="40000"/>
                  </a:prstClr>
                </a:outerShdw>
              </a:effectLst>
            </p:grpSpPr>
            <p:sp>
              <p:nvSpPr>
                <p:cNvPr id="27" name="Trapezoid 26">
                  <a:extLst>
                    <a:ext uri="{FF2B5EF4-FFF2-40B4-BE49-F238E27FC236}">
                      <a16:creationId xmlns:a16="http://schemas.microsoft.com/office/drawing/2014/main" id="{8E3D74F7-58A7-45A2-B1E8-A74BA13E310E}"/>
                    </a:ext>
                  </a:extLst>
                </p:cNvPr>
                <p:cNvSpPr/>
                <p:nvPr/>
              </p:nvSpPr>
              <p:spPr>
                <a:xfrm>
                  <a:off x="2720834" y="2461153"/>
                  <a:ext cx="1430950" cy="1327887"/>
                </a:xfrm>
                <a:prstGeom prst="trapezoid">
                  <a:avLst/>
                </a:prstGeom>
                <a:gradFill flip="none" rotWithShape="1">
                  <a:gsLst>
                    <a:gs pos="0">
                      <a:srgbClr val="48A8A8">
                        <a:shade val="30000"/>
                        <a:satMod val="115000"/>
                      </a:srgbClr>
                    </a:gs>
                    <a:gs pos="50000">
                      <a:srgbClr val="48A8A8">
                        <a:shade val="67500"/>
                        <a:satMod val="115000"/>
                      </a:srgbClr>
                    </a:gs>
                    <a:gs pos="100000">
                      <a:srgbClr val="48A8A8">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8" name="Trapezoid 27">
                  <a:extLst>
                    <a:ext uri="{FF2B5EF4-FFF2-40B4-BE49-F238E27FC236}">
                      <a16:creationId xmlns:a16="http://schemas.microsoft.com/office/drawing/2014/main" id="{8E35C2DF-B20C-406C-992B-97E11CBF2C75}"/>
                    </a:ext>
                  </a:extLst>
                </p:cNvPr>
                <p:cNvSpPr/>
                <p:nvPr/>
              </p:nvSpPr>
              <p:spPr>
                <a:xfrm rot="20583636">
                  <a:off x="3949082" y="2430633"/>
                  <a:ext cx="267722" cy="1348662"/>
                </a:xfrm>
                <a:prstGeom prst="trapezoid">
                  <a:avLst/>
                </a:prstGeom>
                <a:solidFill>
                  <a:srgbClr val="48A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Block Arc 28">
                  <a:extLst>
                    <a:ext uri="{FF2B5EF4-FFF2-40B4-BE49-F238E27FC236}">
                      <a16:creationId xmlns:a16="http://schemas.microsoft.com/office/drawing/2014/main" id="{ADC6B264-41ED-4B7E-957C-895F1D21D667}"/>
                    </a:ext>
                  </a:extLst>
                </p:cNvPr>
                <p:cNvSpPr/>
                <p:nvPr/>
              </p:nvSpPr>
              <p:spPr>
                <a:xfrm>
                  <a:off x="3194226" y="2137117"/>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30" name="Block Arc 29">
                  <a:extLst>
                    <a:ext uri="{FF2B5EF4-FFF2-40B4-BE49-F238E27FC236}">
                      <a16:creationId xmlns:a16="http://schemas.microsoft.com/office/drawing/2014/main" id="{47F0432E-2C51-4946-9B12-139CC75E56C6}"/>
                    </a:ext>
                  </a:extLst>
                </p:cNvPr>
                <p:cNvSpPr/>
                <p:nvPr/>
              </p:nvSpPr>
              <p:spPr>
                <a:xfrm>
                  <a:off x="3339462" y="2096852"/>
                  <a:ext cx="504057" cy="648072"/>
                </a:xfrm>
                <a:prstGeom prst="blockArc">
                  <a:avLst>
                    <a:gd name="adj1" fmla="val 10800000"/>
                    <a:gd name="adj2" fmla="val 92517"/>
                    <a:gd name="adj3" fmla="val 805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sp>
          <p:nvSpPr>
            <p:cNvPr id="24" name="TextBox 23">
              <a:extLst>
                <a:ext uri="{FF2B5EF4-FFF2-40B4-BE49-F238E27FC236}">
                  <a16:creationId xmlns:a16="http://schemas.microsoft.com/office/drawing/2014/main" id="{DB8790E1-40FB-460D-8A0A-5EB2A12AE115}"/>
                </a:ext>
              </a:extLst>
            </p:cNvPr>
            <p:cNvSpPr txBox="1"/>
            <p:nvPr/>
          </p:nvSpPr>
          <p:spPr>
            <a:xfrm>
              <a:off x="7068757" y="1250315"/>
              <a:ext cx="1558595" cy="1569660"/>
            </a:xfrm>
            <a:prstGeom prst="rect">
              <a:avLst/>
            </a:prstGeom>
            <a:noFill/>
          </p:spPr>
          <p:txBody>
            <a:bodyPr wrap="square" rtlCol="0">
              <a:spAutoFit/>
            </a:bodyPr>
            <a:lstStyle/>
            <a:p>
              <a:pPr algn="ctr"/>
              <a:endParaRPr lang="en-IN" sz="2400" b="1" dirty="0">
                <a:ln w="10160">
                  <a:solidFill>
                    <a:schemeClr val="bg1"/>
                  </a:solidFill>
                  <a:prstDash val="solid"/>
                </a:ln>
                <a:solidFill>
                  <a:schemeClr val="bg1"/>
                </a:solidFill>
                <a:effectLst>
                  <a:outerShdw blurRad="38100" dist="38100" dir="2700000" algn="tl">
                    <a:srgbClr val="000000">
                      <a:alpha val="43137"/>
                    </a:srgbClr>
                  </a:outerShdw>
                </a:effectLst>
                <a:latin typeface="+mn-lt"/>
                <a:cs typeface="Calibri" pitchFamily="34" charset="0"/>
              </a:endParaRPr>
            </a:p>
            <a:p>
              <a:pPr algn="ctr">
                <a:spcAft>
                  <a:spcPts val="0"/>
                </a:spcAft>
              </a:pPr>
              <a:r>
                <a:rPr lang="en-IE" sz="2400" b="1" dirty="0">
                  <a:solidFill>
                    <a:schemeClr val="bg1"/>
                  </a:solidFill>
                  <a:latin typeface="+mn-lt"/>
                  <a:ea typeface="Calibri"/>
                  <a:cs typeface="Gautami"/>
                </a:rPr>
                <a:t>Present/</a:t>
              </a:r>
            </a:p>
            <a:p>
              <a:pPr algn="ctr">
                <a:spcAft>
                  <a:spcPts val="0"/>
                </a:spcAft>
              </a:pPr>
              <a:r>
                <a:rPr lang="en-IE" sz="2400" b="1" dirty="0">
                  <a:solidFill>
                    <a:schemeClr val="bg1"/>
                  </a:solidFill>
                  <a:latin typeface="+mn-lt"/>
                  <a:ea typeface="Calibri"/>
                  <a:cs typeface="Gautami"/>
                </a:rPr>
                <a:t>Past Participle</a:t>
              </a:r>
              <a:endParaRPr lang="en-IN" sz="1600" b="1" dirty="0">
                <a:solidFill>
                  <a:schemeClr val="bg1"/>
                </a:solidFill>
                <a:latin typeface="+mn-lt"/>
                <a:ea typeface="Calibri"/>
                <a:cs typeface="Gautami"/>
              </a:endParaRPr>
            </a:p>
          </p:txBody>
        </p:sp>
      </p:grpSp>
      <p:sp>
        <p:nvSpPr>
          <p:cNvPr id="31" name="Rectangle 30">
            <a:extLst>
              <a:ext uri="{FF2B5EF4-FFF2-40B4-BE49-F238E27FC236}">
                <a16:creationId xmlns:a16="http://schemas.microsoft.com/office/drawing/2014/main" id="{9DDE0FB1-5C12-473B-8A65-6BC613B3250B}"/>
              </a:ext>
            </a:extLst>
          </p:cNvPr>
          <p:cNvSpPr/>
          <p:nvPr/>
        </p:nvSpPr>
        <p:spPr>
          <a:xfrm>
            <a:off x="2094729" y="3071329"/>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s</a:t>
            </a:r>
            <a:r>
              <a:rPr lang="en-IN" sz="2400" dirty="0">
                <a:solidFill>
                  <a:schemeClr val="tx1"/>
                </a:solidFill>
                <a:effectLst/>
                <a:ea typeface="Cambria" panose="02040503050406030204" pitchFamily="18" charset="0"/>
                <a:cs typeface="Cambria" panose="02040503050406030204" pitchFamily="18" charset="0"/>
              </a:rPr>
              <a:t>peak</a:t>
            </a:r>
          </a:p>
        </p:txBody>
      </p:sp>
      <p:sp>
        <p:nvSpPr>
          <p:cNvPr id="40" name="Rectangle 39">
            <a:extLst>
              <a:ext uri="{FF2B5EF4-FFF2-40B4-BE49-F238E27FC236}">
                <a16:creationId xmlns:a16="http://schemas.microsoft.com/office/drawing/2014/main" id="{9DDE0FB1-5C12-473B-8A65-6BC613B3250B}"/>
              </a:ext>
            </a:extLst>
          </p:cNvPr>
          <p:cNvSpPr/>
          <p:nvPr/>
        </p:nvSpPr>
        <p:spPr>
          <a:xfrm>
            <a:off x="2094729" y="398145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t</a:t>
            </a:r>
            <a:r>
              <a:rPr lang="en-IN" sz="2400" dirty="0">
                <a:solidFill>
                  <a:schemeClr val="tx1"/>
                </a:solidFill>
                <a:effectLst/>
                <a:ea typeface="Cambria" panose="02040503050406030204" pitchFamily="18" charset="0"/>
                <a:cs typeface="Cambria" panose="02040503050406030204" pitchFamily="18" charset="0"/>
              </a:rPr>
              <a:t>ake</a:t>
            </a:r>
          </a:p>
        </p:txBody>
      </p:sp>
      <p:sp>
        <p:nvSpPr>
          <p:cNvPr id="41" name="Rectangle 40">
            <a:extLst>
              <a:ext uri="{FF2B5EF4-FFF2-40B4-BE49-F238E27FC236}">
                <a16:creationId xmlns:a16="http://schemas.microsoft.com/office/drawing/2014/main" id="{9DDE0FB1-5C12-473B-8A65-6BC613B3250B}"/>
              </a:ext>
            </a:extLst>
          </p:cNvPr>
          <p:cNvSpPr/>
          <p:nvPr/>
        </p:nvSpPr>
        <p:spPr>
          <a:xfrm>
            <a:off x="8379867" y="398145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taken</a:t>
            </a:r>
          </a:p>
        </p:txBody>
      </p:sp>
      <p:sp>
        <p:nvSpPr>
          <p:cNvPr id="42" name="Rectangle 41">
            <a:extLst>
              <a:ext uri="{FF2B5EF4-FFF2-40B4-BE49-F238E27FC236}">
                <a16:creationId xmlns:a16="http://schemas.microsoft.com/office/drawing/2014/main" id="{9DDE0FB1-5C12-473B-8A65-6BC613B3250B}"/>
              </a:ext>
            </a:extLst>
          </p:cNvPr>
          <p:cNvSpPr/>
          <p:nvPr/>
        </p:nvSpPr>
        <p:spPr>
          <a:xfrm>
            <a:off x="5241781" y="3981453"/>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took</a:t>
            </a:r>
          </a:p>
        </p:txBody>
      </p:sp>
      <p:sp>
        <p:nvSpPr>
          <p:cNvPr id="43" name="Rectangle 42">
            <a:extLst>
              <a:ext uri="{FF2B5EF4-FFF2-40B4-BE49-F238E27FC236}">
                <a16:creationId xmlns:a16="http://schemas.microsoft.com/office/drawing/2014/main" id="{9DDE0FB1-5C12-473B-8A65-6BC613B3250B}"/>
              </a:ext>
            </a:extLst>
          </p:cNvPr>
          <p:cNvSpPr/>
          <p:nvPr/>
        </p:nvSpPr>
        <p:spPr>
          <a:xfrm>
            <a:off x="8379867" y="3071329"/>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spoken</a:t>
            </a:r>
          </a:p>
        </p:txBody>
      </p:sp>
      <p:sp>
        <p:nvSpPr>
          <p:cNvPr id="44" name="Rectangle 43">
            <a:extLst>
              <a:ext uri="{FF2B5EF4-FFF2-40B4-BE49-F238E27FC236}">
                <a16:creationId xmlns:a16="http://schemas.microsoft.com/office/drawing/2014/main" id="{9DDE0FB1-5C12-473B-8A65-6BC613B3250B}"/>
              </a:ext>
            </a:extLst>
          </p:cNvPr>
          <p:cNvSpPr/>
          <p:nvPr/>
        </p:nvSpPr>
        <p:spPr>
          <a:xfrm>
            <a:off x="5241781" y="3071329"/>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spoke</a:t>
            </a:r>
          </a:p>
        </p:txBody>
      </p:sp>
      <p:sp>
        <p:nvSpPr>
          <p:cNvPr id="45" name="Rectangle 44">
            <a:extLst>
              <a:ext uri="{FF2B5EF4-FFF2-40B4-BE49-F238E27FC236}">
                <a16:creationId xmlns:a16="http://schemas.microsoft.com/office/drawing/2014/main" id="{9DDE0FB1-5C12-473B-8A65-6BC613B3250B}"/>
              </a:ext>
            </a:extLst>
          </p:cNvPr>
          <p:cNvSpPr/>
          <p:nvPr/>
        </p:nvSpPr>
        <p:spPr>
          <a:xfrm>
            <a:off x="2094729" y="4932396"/>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b</a:t>
            </a:r>
            <a:r>
              <a:rPr lang="en-IN" sz="2400" dirty="0">
                <a:solidFill>
                  <a:schemeClr val="tx1"/>
                </a:solidFill>
                <a:effectLst/>
                <a:ea typeface="Cambria" panose="02040503050406030204" pitchFamily="18" charset="0"/>
                <a:cs typeface="Cambria" panose="02040503050406030204" pitchFamily="18" charset="0"/>
              </a:rPr>
              <a:t>egin</a:t>
            </a:r>
          </a:p>
        </p:txBody>
      </p:sp>
      <p:sp>
        <p:nvSpPr>
          <p:cNvPr id="46" name="Rectangle 45">
            <a:extLst>
              <a:ext uri="{FF2B5EF4-FFF2-40B4-BE49-F238E27FC236}">
                <a16:creationId xmlns:a16="http://schemas.microsoft.com/office/drawing/2014/main" id="{9DDE0FB1-5C12-473B-8A65-6BC613B3250B}"/>
              </a:ext>
            </a:extLst>
          </p:cNvPr>
          <p:cNvSpPr/>
          <p:nvPr/>
        </p:nvSpPr>
        <p:spPr>
          <a:xfrm>
            <a:off x="2094729" y="5893611"/>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a typeface="Cambria" panose="02040503050406030204" pitchFamily="18" charset="0"/>
                <a:cs typeface="Cambria" panose="02040503050406030204" pitchFamily="18" charset="0"/>
              </a:rPr>
              <a:t>d</a:t>
            </a:r>
            <a:r>
              <a:rPr lang="en-IN" sz="2400" dirty="0">
                <a:solidFill>
                  <a:schemeClr val="tx1"/>
                </a:solidFill>
                <a:effectLst/>
                <a:ea typeface="Cambria" panose="02040503050406030204" pitchFamily="18" charset="0"/>
                <a:cs typeface="Cambria" panose="02040503050406030204" pitchFamily="18" charset="0"/>
              </a:rPr>
              <a:t>o</a:t>
            </a:r>
          </a:p>
        </p:txBody>
      </p:sp>
      <p:sp>
        <p:nvSpPr>
          <p:cNvPr id="47" name="Rectangle 46">
            <a:extLst>
              <a:ext uri="{FF2B5EF4-FFF2-40B4-BE49-F238E27FC236}">
                <a16:creationId xmlns:a16="http://schemas.microsoft.com/office/drawing/2014/main" id="{9DDE0FB1-5C12-473B-8A65-6BC613B3250B}"/>
              </a:ext>
            </a:extLst>
          </p:cNvPr>
          <p:cNvSpPr/>
          <p:nvPr/>
        </p:nvSpPr>
        <p:spPr>
          <a:xfrm>
            <a:off x="5241781" y="4932396"/>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began</a:t>
            </a:r>
          </a:p>
        </p:txBody>
      </p:sp>
      <p:sp>
        <p:nvSpPr>
          <p:cNvPr id="48" name="Rectangle 47">
            <a:extLst>
              <a:ext uri="{FF2B5EF4-FFF2-40B4-BE49-F238E27FC236}">
                <a16:creationId xmlns:a16="http://schemas.microsoft.com/office/drawing/2014/main" id="{9DDE0FB1-5C12-473B-8A65-6BC613B3250B}"/>
              </a:ext>
            </a:extLst>
          </p:cNvPr>
          <p:cNvSpPr/>
          <p:nvPr/>
        </p:nvSpPr>
        <p:spPr>
          <a:xfrm>
            <a:off x="8379867" y="4932396"/>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begun</a:t>
            </a:r>
          </a:p>
        </p:txBody>
      </p:sp>
      <p:sp>
        <p:nvSpPr>
          <p:cNvPr id="50" name="Rectangle 49">
            <a:extLst>
              <a:ext uri="{FF2B5EF4-FFF2-40B4-BE49-F238E27FC236}">
                <a16:creationId xmlns:a16="http://schemas.microsoft.com/office/drawing/2014/main" id="{9DDE0FB1-5C12-473B-8A65-6BC613B3250B}"/>
              </a:ext>
            </a:extLst>
          </p:cNvPr>
          <p:cNvSpPr/>
          <p:nvPr/>
        </p:nvSpPr>
        <p:spPr>
          <a:xfrm>
            <a:off x="5241781" y="5893611"/>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did</a:t>
            </a:r>
          </a:p>
        </p:txBody>
      </p:sp>
      <p:sp>
        <p:nvSpPr>
          <p:cNvPr id="51" name="Rectangle 50">
            <a:extLst>
              <a:ext uri="{FF2B5EF4-FFF2-40B4-BE49-F238E27FC236}">
                <a16:creationId xmlns:a16="http://schemas.microsoft.com/office/drawing/2014/main" id="{9DDE0FB1-5C12-473B-8A65-6BC613B3250B}"/>
              </a:ext>
            </a:extLst>
          </p:cNvPr>
          <p:cNvSpPr/>
          <p:nvPr/>
        </p:nvSpPr>
        <p:spPr>
          <a:xfrm>
            <a:off x="8379867" y="5893611"/>
            <a:ext cx="1742904" cy="557697"/>
          </a:xfrm>
          <a:prstGeom prst="rect">
            <a:avLst/>
          </a:prstGeo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N" sz="2400" dirty="0">
                <a:solidFill>
                  <a:schemeClr val="tx1"/>
                </a:solidFill>
                <a:effectLst/>
                <a:ea typeface="Cambria" panose="02040503050406030204" pitchFamily="18" charset="0"/>
                <a:cs typeface="Cambria" panose="02040503050406030204" pitchFamily="18" charset="0"/>
              </a:rPr>
              <a:t>done</a:t>
            </a:r>
          </a:p>
        </p:txBody>
      </p:sp>
      <p:sp>
        <p:nvSpPr>
          <p:cNvPr id="52" name="TextBox 51">
            <a:extLst>
              <a:ext uri="{FF2B5EF4-FFF2-40B4-BE49-F238E27FC236}">
                <a16:creationId xmlns:a16="http://schemas.microsoft.com/office/drawing/2014/main" id="{E509F917-4528-4B98-BC32-4EFD259034B5}"/>
              </a:ext>
            </a:extLst>
          </p:cNvPr>
          <p:cNvSpPr txBox="1"/>
          <p:nvPr/>
        </p:nvSpPr>
        <p:spPr>
          <a:xfrm>
            <a:off x="2783633" y="96873"/>
            <a:ext cx="6624735" cy="715089"/>
          </a:xfrm>
          <a:prstGeom prst="roundRect">
            <a:avLst/>
          </a:prstGeom>
          <a:solidFill>
            <a:schemeClr val="accent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IN" sz="3600" b="1" dirty="0">
                <a:solidFill>
                  <a:schemeClr val="bg1"/>
                </a:solidFill>
                <a:effectLst>
                  <a:outerShdw blurRad="38100" dist="38100" dir="2700000" algn="tl">
                    <a:srgbClr val="000000">
                      <a:alpha val="43137"/>
                    </a:srgbClr>
                  </a:outerShdw>
                </a:effectLst>
                <a:latin typeface="+mn-lt"/>
                <a:cs typeface="Calibri" panose="020F0502020204030204" pitchFamily="34" charset="0"/>
              </a:rPr>
              <a:t>Irregular verbs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1000"/>
                                        <p:tgtEl>
                                          <p:spTgt spid="31"/>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left)">
                                      <p:cBhvr>
                                        <p:cTn id="23" dur="1000"/>
                                        <p:tgtEl>
                                          <p:spTgt spid="44"/>
                                        </p:tgtEl>
                                      </p:cBhvr>
                                    </p:animEffect>
                                  </p:childTnLst>
                                </p:cTn>
                              </p:par>
                            </p:childTnLst>
                          </p:cTn>
                        </p:par>
                        <p:par>
                          <p:cTn id="24" fill="hold">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left)">
                                      <p:cBhvr>
                                        <p:cTn id="27" dur="1000"/>
                                        <p:tgtEl>
                                          <p:spTgt spid="43"/>
                                        </p:tgtEl>
                                      </p:cBhvr>
                                    </p:animEffect>
                                  </p:childTnLst>
                                </p:cTn>
                              </p:par>
                            </p:childTnLst>
                          </p:cTn>
                        </p:par>
                        <p:par>
                          <p:cTn id="28" fill="hold">
                            <p:stCondLst>
                              <p:cond delay="6000"/>
                            </p:stCondLst>
                            <p:childTnLst>
                              <p:par>
                                <p:cTn id="29" presetID="22" presetClass="entr" presetSubtype="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left)">
                                      <p:cBhvr>
                                        <p:cTn id="31" dur="1000"/>
                                        <p:tgtEl>
                                          <p:spTgt spid="40"/>
                                        </p:tgtEl>
                                      </p:cBhvr>
                                    </p:animEffect>
                                  </p:childTnLst>
                                </p:cTn>
                              </p:par>
                            </p:childTnLst>
                          </p:cTn>
                        </p:par>
                        <p:par>
                          <p:cTn id="32" fill="hold">
                            <p:stCondLst>
                              <p:cond delay="7000"/>
                            </p:stCondLst>
                            <p:childTnLst>
                              <p:par>
                                <p:cTn id="33" presetID="22" presetClass="entr" presetSubtype="8"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left)">
                                      <p:cBhvr>
                                        <p:cTn id="35" dur="1000"/>
                                        <p:tgtEl>
                                          <p:spTgt spid="42"/>
                                        </p:tgtEl>
                                      </p:cBhvr>
                                    </p:animEffect>
                                  </p:childTnLst>
                                </p:cTn>
                              </p:par>
                            </p:childTnLst>
                          </p:cTn>
                        </p:par>
                        <p:par>
                          <p:cTn id="36" fill="hold">
                            <p:stCondLst>
                              <p:cond delay="80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1000"/>
                                        <p:tgtEl>
                                          <p:spTgt spid="41"/>
                                        </p:tgtEl>
                                      </p:cBhvr>
                                    </p:animEffect>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wipe(left)">
                                      <p:cBhvr>
                                        <p:cTn id="43" dur="1000"/>
                                        <p:tgtEl>
                                          <p:spTgt spid="45"/>
                                        </p:tgtEl>
                                      </p:cBhvr>
                                    </p:animEffect>
                                  </p:childTnLst>
                                </p:cTn>
                              </p:par>
                            </p:childTnLst>
                          </p:cTn>
                        </p:par>
                        <p:par>
                          <p:cTn id="44" fill="hold">
                            <p:stCondLst>
                              <p:cond delay="10000"/>
                            </p:stCondLst>
                            <p:childTnLst>
                              <p:par>
                                <p:cTn id="45" presetID="22" presetClass="entr" presetSubtype="8"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left)">
                                      <p:cBhvr>
                                        <p:cTn id="47" dur="1000"/>
                                        <p:tgtEl>
                                          <p:spTgt spid="47"/>
                                        </p:tgtEl>
                                      </p:cBhvr>
                                    </p:animEffect>
                                  </p:childTnLst>
                                </p:cTn>
                              </p:par>
                            </p:childTnLst>
                          </p:cTn>
                        </p:par>
                        <p:par>
                          <p:cTn id="48" fill="hold">
                            <p:stCondLst>
                              <p:cond delay="11000"/>
                            </p:stCondLst>
                            <p:childTnLst>
                              <p:par>
                                <p:cTn id="49" presetID="22" presetClass="entr" presetSubtype="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Effect transition="in" filter="wipe(left)">
                                      <p:cBhvr>
                                        <p:cTn id="51" dur="1000"/>
                                        <p:tgtEl>
                                          <p:spTgt spid="48"/>
                                        </p:tgtEl>
                                      </p:cBhvr>
                                    </p:animEffect>
                                  </p:childTnLst>
                                </p:cTn>
                              </p:par>
                            </p:childTnLst>
                          </p:cTn>
                        </p:par>
                        <p:par>
                          <p:cTn id="52" fill="hold">
                            <p:stCondLst>
                              <p:cond delay="12000"/>
                            </p:stCondLst>
                            <p:childTnLst>
                              <p:par>
                                <p:cTn id="53" presetID="22" presetClass="entr" presetSubtype="8"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1000"/>
                                        <p:tgtEl>
                                          <p:spTgt spid="46"/>
                                        </p:tgtEl>
                                      </p:cBhvr>
                                    </p:animEffect>
                                  </p:childTnLst>
                                </p:cTn>
                              </p:par>
                            </p:childTnLst>
                          </p:cTn>
                        </p:par>
                        <p:par>
                          <p:cTn id="56" fill="hold">
                            <p:stCondLst>
                              <p:cond delay="13000"/>
                            </p:stCondLst>
                            <p:childTnLst>
                              <p:par>
                                <p:cTn id="57" presetID="22" presetClass="entr" presetSubtype="8"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wipe(left)">
                                      <p:cBhvr>
                                        <p:cTn id="59" dur="1000"/>
                                        <p:tgtEl>
                                          <p:spTgt spid="50"/>
                                        </p:tgtEl>
                                      </p:cBhvr>
                                    </p:animEffect>
                                  </p:childTnLst>
                                </p:cTn>
                              </p:par>
                            </p:childTnLst>
                          </p:cTn>
                        </p:par>
                        <p:par>
                          <p:cTn id="60" fill="hold">
                            <p:stCondLst>
                              <p:cond delay="14000"/>
                            </p:stCondLst>
                            <p:childTnLst>
                              <p:par>
                                <p:cTn id="61" presetID="22" presetClass="entr" presetSubtype="8"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left)">
                                      <p:cBhvr>
                                        <p:cTn id="63"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animBg="1"/>
      <p:bldP spid="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0"/>
            <a:ext cx="10363200" cy="500063"/>
          </a:xfrm>
        </p:spPr>
        <p:txBody>
          <a:bodyPr>
            <a:normAutofit fontScale="90000"/>
          </a:bodyPr>
          <a:lstStyle/>
          <a:p>
            <a:pPr eaLnBrk="1" fontAlgn="auto" hangingPunct="1">
              <a:spcAft>
                <a:spcPts val="0"/>
              </a:spcAft>
              <a:defRPr/>
            </a:pPr>
            <a:r>
              <a:rPr lang="en-IN" dirty="0"/>
              <a:t>MM INDEX</a:t>
            </a:r>
          </a:p>
        </p:txBody>
      </p:sp>
      <p:graphicFrame>
        <p:nvGraphicFramePr>
          <p:cNvPr id="24648" name="Group 72"/>
          <p:cNvGraphicFramePr>
            <a:graphicFrameLocks noGrp="1"/>
          </p:cNvGraphicFramePr>
          <p:nvPr>
            <p:extLst>
              <p:ext uri="{D42A27DB-BD31-4B8C-83A1-F6EECF244321}">
                <p14:modId xmlns:p14="http://schemas.microsoft.com/office/powerpoint/2010/main" val="1266167250"/>
              </p:ext>
            </p:extLst>
          </p:nvPr>
        </p:nvGraphicFramePr>
        <p:xfrm>
          <a:off x="1079350" y="939120"/>
          <a:ext cx="9937750" cy="3652206"/>
        </p:xfrm>
        <a:graphic>
          <a:graphicData uri="http://schemas.openxmlformats.org/drawingml/2006/table">
            <a:tbl>
              <a:tblPr/>
              <a:tblGrid>
                <a:gridCol w="928688">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7523162">
                  <a:extLst>
                    <a:ext uri="{9D8B030D-6E8A-4147-A177-3AD203B41FA5}">
                      <a16:colId xmlns:a16="http://schemas.microsoft.com/office/drawing/2014/main" val="20002"/>
                    </a:ext>
                  </a:extLst>
                </a:gridCol>
              </a:tblGrid>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000" b="1" i="0" u="none" strike="noStrike" cap="none" normalizeH="0" baseline="0" dirty="0">
                          <a:ln>
                            <a:noFill/>
                          </a:ln>
                          <a:solidFill>
                            <a:srgbClr val="FFFFFF"/>
                          </a:solidFill>
                          <a:effectLst/>
                          <a:latin typeface="Calibri" pitchFamily="34" charset="0"/>
                          <a:cs typeface="Arial" charset="0"/>
                        </a:rPr>
                        <a:t>Slide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000" b="1" i="0" u="none" strike="noStrike" cap="none" normalizeH="0" baseline="0">
                          <a:ln>
                            <a:noFill/>
                          </a:ln>
                          <a:solidFill>
                            <a:srgbClr val="FFFFFF"/>
                          </a:solidFill>
                          <a:effectLst/>
                          <a:latin typeface="Calibri" pitchFamily="34" charset="0"/>
                          <a:cs typeface="Arial" charset="0"/>
                        </a:rPr>
                        <a:t>Thumbnail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IN" sz="2000" b="1" i="0" u="none" strike="noStrike" cap="none" normalizeH="0" baseline="0">
                          <a:ln>
                            <a:noFill/>
                          </a:ln>
                          <a:solidFill>
                            <a:srgbClr val="FFFFFF"/>
                          </a:solidFill>
                          <a:effectLst/>
                          <a:latin typeface="Calibri" pitchFamily="34" charset="0"/>
                          <a:cs typeface="Arial" charset="0"/>
                        </a:rPr>
                        <a:t>Source link and Attribution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33400">
                <a:tc>
                  <a:txBody>
                    <a:bodyPr/>
                    <a:lstStyle/>
                    <a:p>
                      <a:pPr algn="ctr"/>
                      <a:r>
                        <a:rPr lang="en-IN" sz="900" dirty="0">
                          <a:latin typeface="Calibri" pitchFamily="34" charset="0"/>
                          <a:cs typeface="Calibri" pitchFamily="34" charset="0"/>
                        </a:rPr>
                        <a:t>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900" b="0" i="0" u="none" strike="noStrike" cap="none" normalizeH="0" baseline="0" dirty="0">
                        <a:ln>
                          <a:noFill/>
                        </a:ln>
                        <a:solidFill>
                          <a:srgbClr val="000000"/>
                        </a:solidFill>
                        <a:effectLst/>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IN" sz="900" dirty="0">
                          <a:latin typeface="Calibri" pitchFamily="34" charset="0"/>
                          <a:cs typeface="Calibri" pitchFamily="34" charset="0"/>
                        </a:rPr>
                        <a:t>Click:</a:t>
                      </a:r>
                      <a:r>
                        <a:rPr lang="en-IN" sz="900" baseline="0" dirty="0">
                          <a:latin typeface="Calibri" pitchFamily="34" charset="0"/>
                          <a:cs typeface="Calibri" pitchFamily="34" charset="0"/>
                        </a:rPr>
                        <a:t> </a:t>
                      </a:r>
                      <a:r>
                        <a:rPr lang="en-IN" sz="900" dirty="0">
                          <a:latin typeface="Calibri" pitchFamily="34" charset="0"/>
                          <a:cs typeface="Calibri" pitchFamily="34" charset="0"/>
                        </a:rPr>
                        <a:t>https://pixabay.com/vectors/hand-click-click-here-finger-touch-1367746/</a:t>
                      </a:r>
                    </a:p>
                    <a:p>
                      <a:endParaRPr lang="en-IN" sz="900" dirty="0">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88938">
                <a:tc>
                  <a:txBody>
                    <a:bodyPr/>
                    <a:lstStyle/>
                    <a:p>
                      <a:endParaRPr lang="en-IN"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600" b="0" i="0" u="none" strike="noStrike" cap="none" normalizeH="0" baseline="0" dirty="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en-IN"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88938">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900" b="0" i="0" u="none" strike="noStrike" cap="none" normalizeH="0" baseline="0" dirty="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88938">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900" b="0" i="0" u="none" strike="noStrike" cap="none" normalizeH="0" baseline="0" dirty="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88938">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900" b="0" i="0" u="none" strike="noStrike" cap="none" normalizeH="0" baseline="0" dirty="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endParaRPr lang="en-IN"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5"/>
                  </a:ext>
                </a:extLst>
              </a:tr>
              <a:tr h="388938">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900" b="0" i="0" u="none" strike="noStrike" cap="none" normalizeH="0" baseline="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6"/>
                  </a:ext>
                </a:extLst>
              </a:tr>
              <a:tr h="388938">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900" b="0" i="0" u="none" strike="noStrike" cap="none" normalizeH="0" baseline="0" dirty="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en-IN"/>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88938">
                <a:tc>
                  <a:txBody>
                    <a:bodyPr/>
                    <a:lstStyle/>
                    <a:p>
                      <a:endParaRPr lang="en-IN"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900" b="0" i="0" u="none" strike="noStrike" cap="none" normalizeH="0" baseline="0" dirty="0">
                        <a:ln>
                          <a:noFill/>
                        </a:ln>
                        <a:solidFill>
                          <a:srgbClr val="000000"/>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endParaRPr lang="en-IN"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6523216"/>
                  </a:ext>
                </a:extLst>
              </a:tr>
            </a:tbl>
          </a:graphicData>
        </a:graphic>
      </p:graphicFrame>
      <p:pic>
        <p:nvPicPr>
          <p:cNvPr id="5" name="Picture 2" descr="Hand, Click, Click Here, Finger, Touch, Click Icon"/>
          <p:cNvPicPr>
            <a:picLocks noChangeAspect="1" noChangeArrowheads="1"/>
          </p:cNvPicPr>
          <p:nvPr/>
        </p:nvPicPr>
        <p:blipFill>
          <a:blip r:embed="rId3" cstate="print"/>
          <a:srcRect/>
          <a:stretch>
            <a:fillRect/>
          </a:stretch>
        </p:blipFill>
        <p:spPr bwMode="auto">
          <a:xfrm>
            <a:off x="2554597" y="1444229"/>
            <a:ext cx="286232" cy="263538"/>
          </a:xfrm>
          <a:prstGeom prst="rect">
            <a:avLst/>
          </a:prstGeom>
          <a:noFill/>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68</TotalTime>
  <Words>569</Words>
  <Application>Microsoft Office PowerPoint</Application>
  <PresentationFormat>Widescreen</PresentationFormat>
  <Paragraphs>159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DD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196</cp:revision>
  <dcterms:created xsi:type="dcterms:W3CDTF">2020-08-28T09:38:22Z</dcterms:created>
  <dcterms:modified xsi:type="dcterms:W3CDTF">2022-10-24T13:29:47Z</dcterms:modified>
</cp:coreProperties>
</file>