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9" r:id="rId3"/>
    <p:sldId id="260" r:id="rId4"/>
    <p:sldId id="261" r:id="rId5"/>
    <p:sldId id="262" r:id="rId6"/>
    <p:sldId id="263" r:id="rId7"/>
    <p:sldId id="264" r:id="rId8"/>
    <p:sldId id="265"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44" autoAdjust="0"/>
  </p:normalViewPr>
  <p:slideViewPr>
    <p:cSldViewPr>
      <p:cViewPr varScale="1">
        <p:scale>
          <a:sx n="41" d="100"/>
          <a:sy n="41" d="100"/>
        </p:scale>
        <p:origin x="1536" y="2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10/20/2022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The teacher may present the questions and allow the students to write down the answers or speak up the answers before revealing them.</a:t>
            </a:r>
            <a:br>
              <a:rPr lang="en-IN" b="0" dirty="0"/>
            </a:br>
            <a:endParaRPr lang="en-IN" b="0" dirty="0"/>
          </a:p>
          <a:p>
            <a:pPr rtl="0"/>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US" sz="1200" b="0" i="0" dirty="0">
                <a:solidFill>
                  <a:schemeClr val="dk1"/>
                </a:solidFill>
                <a:latin typeface="Calibri"/>
                <a:ea typeface="Calibri"/>
                <a:cs typeface="Calibri"/>
                <a:sym typeface="Calibri"/>
              </a:rPr>
              <a:t>https://pixabay.com/illustrations/quick-quiz-quiz-puzzle-questions-6701919/</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b="0" i="0" dirty="0">
                <a:solidFill>
                  <a:schemeClr val="dk1"/>
                </a:solidFill>
                <a:latin typeface="Calibri"/>
                <a:ea typeface="Calibri"/>
                <a:cs typeface="Calibri"/>
                <a:sym typeface="Calibri"/>
              </a:rPr>
              <a:t>No clicks needed for this slide. Click the Show Answers button to view the answers.</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i="0" dirty="0"/>
              <a:t>https://pixabay.com/vectors/question-mark-thinking-question-5656992/</a:t>
            </a:r>
          </a:p>
          <a:p>
            <a:pPr rtl="0"/>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b="0" i="0" dirty="0">
                <a:solidFill>
                  <a:schemeClr val="dk1"/>
                </a:solidFill>
                <a:latin typeface="Calibri"/>
                <a:ea typeface="Calibri"/>
                <a:cs typeface="Calibri"/>
                <a:sym typeface="Calibri"/>
              </a:rPr>
              <a:t>No clicks needed for this slide. Click the Show Answers button to view the answers.</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i="0" dirty="0"/>
              <a:t>https://pixabay.com/vectors/question-mark-thinking-question-5656992/</a:t>
            </a:r>
            <a:endParaRPr lang="en-IN" b="0" dirty="0"/>
          </a:p>
          <a:p>
            <a:endParaRPr lang="en-IN" dirty="0"/>
          </a:p>
        </p:txBody>
      </p:sp>
      <p:sp>
        <p:nvSpPr>
          <p:cNvPr id="4" name="Slide Number Placeholder 3"/>
          <p:cNvSpPr>
            <a:spLocks noGrp="1"/>
          </p:cNvSpPr>
          <p:nvPr>
            <p:ph type="sldNum" sz="quarter" idx="5"/>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3973900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b="0" i="0" dirty="0">
                <a:solidFill>
                  <a:schemeClr val="dk1"/>
                </a:solidFill>
                <a:latin typeface="Calibri"/>
                <a:ea typeface="Calibri"/>
                <a:cs typeface="Calibri"/>
                <a:sym typeface="Calibri"/>
              </a:rPr>
              <a:t>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i="0" dirty="0"/>
              <a:t>https://pixabay.com/vectors/question-mark-thinking-question-5656992/</a:t>
            </a:r>
            <a:endParaRPr lang="en-IN" b="0" dirty="0"/>
          </a:p>
          <a:p>
            <a:endParaRPr lang="en-IN" dirty="0"/>
          </a:p>
        </p:txBody>
      </p:sp>
      <p:sp>
        <p:nvSpPr>
          <p:cNvPr id="4" name="Slide Number Placeholder 3"/>
          <p:cNvSpPr>
            <a:spLocks noGrp="1"/>
          </p:cNvSpPr>
          <p:nvPr>
            <p:ph type="sldNum" sz="quarter" idx="5"/>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25004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b="0" i="0" dirty="0">
                <a:solidFill>
                  <a:schemeClr val="dk1"/>
                </a:solidFill>
                <a:latin typeface="Calibri"/>
                <a:ea typeface="Calibri"/>
                <a:cs typeface="Calibri"/>
                <a:sym typeface="Calibri"/>
              </a:rPr>
              <a:t>No clicks needed for this slide. Click the Show Answers button to view the answers.</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sz="1200" b="0" i="0" u="none" strike="noStrike" kern="1200" dirty="0">
              <a:solidFill>
                <a:schemeClr val="tx1"/>
              </a:solidFill>
              <a:latin typeface="+mn-lt"/>
              <a:ea typeface="+mn-ea"/>
              <a:cs typeface="+mn-cs"/>
            </a:endParaRPr>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i="0" dirty="0"/>
              <a:t>https://pixabay.com/vectors/question-mark-thinking-question-5656992/</a:t>
            </a:r>
            <a:endParaRPr lang="en-IN" sz="1200" b="0" i="0" u="none" strike="noStrike" kern="1200" dirty="0">
              <a:solidFill>
                <a:schemeClr val="tx1"/>
              </a:solidFill>
              <a:latin typeface="+mn-lt"/>
              <a:ea typeface="+mn-ea"/>
              <a:cs typeface="+mn-cs"/>
            </a:endParaRPr>
          </a:p>
          <a:p>
            <a:pPr rtl="0"/>
            <a:r>
              <a:rPr lang="en-US" dirty="0"/>
              <a:t>https://pixabay.com/vectors/bus-vehicle-travel-transportation-1297050/</a:t>
            </a:r>
            <a:endParaRPr lang="en-US" sz="1200" b="1" i="0" dirty="0">
              <a:solidFill>
                <a:schemeClr val="dk1"/>
              </a:solidFill>
              <a:latin typeface="Calibri"/>
              <a:cs typeface="Calibri"/>
              <a:sym typeface="Calibri"/>
            </a:endParaRPr>
          </a:p>
          <a:p>
            <a:pPr rtl="0"/>
            <a:r>
              <a:rPr lang="en-US" dirty="0"/>
              <a:t>https://pixabay.com/vectors/sailor-man-boat-smiling-cadet-1424820/</a:t>
            </a:r>
            <a:endParaRPr lang="en-IN" b="0" dirty="0"/>
          </a:p>
          <a:p>
            <a:endParaRPr lang="en-IN" dirty="0"/>
          </a:p>
        </p:txBody>
      </p:sp>
      <p:sp>
        <p:nvSpPr>
          <p:cNvPr id="4" name="Slide Number Placeholder 3"/>
          <p:cNvSpPr>
            <a:spLocks noGrp="1"/>
          </p:cNvSpPr>
          <p:nvPr>
            <p:ph type="sldNum" sz="quarter" idx="5"/>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2835338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b="0" i="0" dirty="0">
                <a:solidFill>
                  <a:schemeClr val="dk1"/>
                </a:solidFill>
                <a:latin typeface="Calibri"/>
                <a:ea typeface="Calibri"/>
                <a:cs typeface="Calibri"/>
                <a:sym typeface="Calibri"/>
              </a:rPr>
              <a:t>No clicks needed for this slide. Click the Show Answers button to view the answers.</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endParaRPr lang="en-IN" b="0" dirty="0"/>
          </a:p>
          <a:p>
            <a:r>
              <a:rPr lang="en-IN" i="0" dirty="0"/>
              <a:t>https://pixabay.com/vectors/question-mark-thinking-question-5656992/</a:t>
            </a:r>
            <a:endParaRPr lang="en-US" dirty="0"/>
          </a:p>
          <a:p>
            <a:r>
              <a:rPr lang="en-US" dirty="0"/>
              <a:t>https://pixabay.com/vectors/bicycle-small-vehicle-bike-cycle-1456759/</a:t>
            </a:r>
            <a:endParaRPr lang="en-IN" dirty="0"/>
          </a:p>
          <a:p>
            <a:r>
              <a:rPr lang="en-IN" dirty="0"/>
              <a:t>https://pixabay.com/photos/india-wedding-color-woman-man-4870379/</a:t>
            </a:r>
          </a:p>
        </p:txBody>
      </p:sp>
      <p:sp>
        <p:nvSpPr>
          <p:cNvPr id="4" name="Slide Number Placeholder 3"/>
          <p:cNvSpPr>
            <a:spLocks noGrp="1"/>
          </p:cNvSpPr>
          <p:nvPr>
            <p:ph type="sldNum" sz="quarter" idx="5"/>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2311386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b="0" i="0" dirty="0">
                <a:solidFill>
                  <a:schemeClr val="dk1"/>
                </a:solidFill>
                <a:latin typeface="Calibri"/>
                <a:ea typeface="Calibri"/>
                <a:cs typeface="Calibri"/>
                <a:sym typeface="Calibri"/>
              </a:rPr>
              <a:t>No clicks needed for this slide. Click the Show Answers button to view the answers.</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i="0" dirty="0"/>
              <a:t>https://pixabay.com/vectors/question-mark-thinking-question-5656992/</a:t>
            </a:r>
            <a:endParaRPr lang="en-US" dirty="0"/>
          </a:p>
          <a:p>
            <a:pPr rtl="0"/>
            <a:r>
              <a:rPr lang="en-US" dirty="0"/>
              <a:t>https://pixabay.com/vectors/taxi-passenger-transportation-5693219</a:t>
            </a:r>
          </a:p>
          <a:p>
            <a:pPr rtl="0"/>
            <a:r>
              <a:rPr lang="en-US" dirty="0"/>
              <a:t>https://pixabay.com/vectors/blindfolded-chase-game-search-kids-37705/</a:t>
            </a:r>
            <a:endParaRPr lang="en-IN" b="0" dirty="0"/>
          </a:p>
          <a:p>
            <a:endParaRPr lang="en-IN" dirty="0"/>
          </a:p>
        </p:txBody>
      </p:sp>
      <p:sp>
        <p:nvSpPr>
          <p:cNvPr id="4" name="Slide Number Placeholder 3"/>
          <p:cNvSpPr>
            <a:spLocks noGrp="1"/>
          </p:cNvSpPr>
          <p:nvPr>
            <p:ph type="sldNum" sz="quarter" idx="5"/>
          </p:nvPr>
        </p:nvSpPr>
        <p:spPr/>
        <p:txBody>
          <a:bodyPr/>
          <a:lstStyle/>
          <a:p>
            <a:fld id="{21E69404-76F5-4205-AB8A-DE608B1B0BD3}" type="slidenum">
              <a:rPr lang="en-IN" smtClean="0"/>
              <a:pPr/>
              <a:t>7</a:t>
            </a:fld>
            <a:endParaRPr lang="en-IN"/>
          </a:p>
        </p:txBody>
      </p:sp>
    </p:spTree>
    <p:extLst>
      <p:ext uri="{BB962C8B-B14F-4D97-AF65-F5344CB8AC3E}">
        <p14:creationId xmlns:p14="http://schemas.microsoft.com/office/powerpoint/2010/main" val="131123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IN" sz="1200" b="0" i="0" dirty="0">
                <a:solidFill>
                  <a:schemeClr val="dk1"/>
                </a:solidFill>
                <a:latin typeface="Calibri"/>
                <a:ea typeface="Calibri"/>
                <a:cs typeface="Calibri"/>
                <a:sym typeface="Calibri"/>
              </a:rPr>
              <a:t>No clicks needed for this slide. Click the Show Answers button to view the answers.</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endParaRPr lang="en-IN" sz="1200" b="0" i="0" u="none" strike="noStrike" kern="1200" dirty="0">
              <a:solidFill>
                <a:schemeClr val="tx1"/>
              </a:solidFill>
              <a:latin typeface="+mn-lt"/>
              <a:ea typeface="+mn-ea"/>
              <a:cs typeface="+mn-cs"/>
            </a:endParaRPr>
          </a:p>
          <a:p>
            <a:pPr rtl="0"/>
            <a:r>
              <a:rPr lang="en-IN" i="0" dirty="0"/>
              <a:t>https://pixabay.com/vectors/question-mark-thinking-question-5656992/</a:t>
            </a:r>
            <a:endParaRPr lang="en-IN" sz="1200" b="0" i="0" u="none" strike="noStrike" kern="1200" dirty="0">
              <a:solidFill>
                <a:schemeClr val="tx1"/>
              </a:solidFill>
              <a:latin typeface="+mn-lt"/>
              <a:ea typeface="+mn-ea"/>
              <a:cs typeface="+mn-cs"/>
            </a:endParaRPr>
          </a:p>
          <a:p>
            <a:pPr rtl="0"/>
            <a:r>
              <a:rPr lang="en-US" dirty="0"/>
              <a:t>https://pixabay.com/vectors/architecture-building-home-house-1299093/</a:t>
            </a:r>
            <a:endParaRPr lang="en-US" sz="1200" b="1" i="0" dirty="0">
              <a:solidFill>
                <a:schemeClr val="dk1"/>
              </a:solidFill>
              <a:latin typeface="Calibri"/>
              <a:cs typeface="Calibri"/>
              <a:sym typeface="Calibri"/>
            </a:endParaRPr>
          </a:p>
          <a:p>
            <a:pPr rtl="0"/>
            <a:r>
              <a:rPr lang="en-US" dirty="0"/>
              <a:t>https://pixabay.com/vectors/arm-baby-child-comic-dad-daddy-1294906/</a:t>
            </a:r>
            <a:endParaRPr lang="en-IN" b="0" dirty="0"/>
          </a:p>
          <a:p>
            <a:endParaRPr lang="en-IN" dirty="0"/>
          </a:p>
        </p:txBody>
      </p:sp>
      <p:sp>
        <p:nvSpPr>
          <p:cNvPr id="4" name="Slide Number Placeholder 3"/>
          <p:cNvSpPr>
            <a:spLocks noGrp="1"/>
          </p:cNvSpPr>
          <p:nvPr>
            <p:ph type="sldNum" sz="quarter" idx="5"/>
          </p:nvPr>
        </p:nvSpPr>
        <p:spPr/>
        <p:txBody>
          <a:bodyPr/>
          <a:lstStyle/>
          <a:p>
            <a:fld id="{21E69404-76F5-4205-AB8A-DE608B1B0BD3}" type="slidenum">
              <a:rPr lang="en-IN" smtClean="0"/>
              <a:pPr/>
              <a:t>8</a:t>
            </a:fld>
            <a:endParaRPr lang="en-IN"/>
          </a:p>
        </p:txBody>
      </p:sp>
    </p:spTree>
    <p:extLst>
      <p:ext uri="{BB962C8B-B14F-4D97-AF65-F5344CB8AC3E}">
        <p14:creationId xmlns:p14="http://schemas.microsoft.com/office/powerpoint/2010/main" val="209396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14.png"/><Relationship Id="rId12"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p1">
            <a:extLst>
              <a:ext uri="{FF2B5EF4-FFF2-40B4-BE49-F238E27FC236}">
                <a16:creationId xmlns:a16="http://schemas.microsoft.com/office/drawing/2014/main" id="{6BFE2CAE-CF32-9DF0-BD74-809A03714075}"/>
              </a:ext>
            </a:extLst>
          </p:cNvPr>
          <p:cNvSpPr txBox="1">
            <a:spLocks noGrp="1"/>
          </p:cNvSpPr>
          <p:nvPr>
            <p:ph type="ctrTitle"/>
          </p:nvPr>
        </p:nvSpPr>
        <p:spPr>
          <a:xfrm>
            <a:off x="2542402" y="3938303"/>
            <a:ext cx="7111970" cy="954573"/>
          </a:xfrm>
          <a:prstGeom prst="rect">
            <a:avLst/>
          </a:prstGeom>
          <a:solidFill>
            <a:srgbClr val="81DEFF"/>
          </a:solidFill>
          <a:ln/>
        </p:spPr>
        <p:style>
          <a:lnRef idx="1">
            <a:schemeClr val="accent1"/>
          </a:lnRef>
          <a:fillRef idx="3">
            <a:schemeClr val="accent1"/>
          </a:fillRef>
          <a:effectRef idx="2">
            <a:schemeClr val="accent1"/>
          </a:effectRef>
          <a:fontRef idx="minor">
            <a:schemeClr val="lt1"/>
          </a:fontRef>
        </p:style>
        <p:txBody>
          <a:bodyPr spcFirstLastPara="1" wrap="square" lIns="91425" tIns="45700" rIns="91425" bIns="45700" anchor="ctr" anchorCtr="0">
            <a:noAutofit/>
          </a:bodyPr>
          <a:lstStyle/>
          <a:p>
            <a:pPr marL="0" lvl="0" indent="0" algn="ctr" rtl="0">
              <a:spcBef>
                <a:spcPts val="0"/>
              </a:spcBef>
              <a:spcAft>
                <a:spcPts val="0"/>
              </a:spcAft>
              <a:buClr>
                <a:schemeClr val="dk1"/>
              </a:buClr>
              <a:buSzPts val="5400"/>
              <a:buFont typeface="Calibri"/>
              <a:buNone/>
            </a:pPr>
            <a:r>
              <a:rPr lang="en-IN" b="1" dirty="0">
                <a:solidFill>
                  <a:schemeClr val="tx1"/>
                </a:solidFill>
              </a:rPr>
              <a:t>Assessment Time</a:t>
            </a:r>
            <a:endParaRPr b="1" dirty="0">
              <a:solidFill>
                <a:schemeClr val="tx1"/>
              </a:solidFill>
            </a:endParaRPr>
          </a:p>
        </p:txBody>
      </p:sp>
      <p:pic>
        <p:nvPicPr>
          <p:cNvPr id="5" name="Picture 4">
            <a:extLst>
              <a:ext uri="{FF2B5EF4-FFF2-40B4-BE49-F238E27FC236}">
                <a16:creationId xmlns:a16="http://schemas.microsoft.com/office/drawing/2014/main" id="{864CFC7F-876B-E2FC-1434-7AF2FEDB99BC}"/>
              </a:ext>
            </a:extLst>
          </p:cNvPr>
          <p:cNvPicPr>
            <a:picLocks noChangeAspect="1"/>
          </p:cNvPicPr>
          <p:nvPr/>
        </p:nvPicPr>
        <p:blipFill rotWithShape="1">
          <a:blip r:embed="rId3"/>
          <a:srcRect l="30658" t="8354" r="30131" b="8356"/>
          <a:stretch/>
        </p:blipFill>
        <p:spPr>
          <a:xfrm>
            <a:off x="4811254" y="116632"/>
            <a:ext cx="2598822" cy="368021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4;p2">
            <a:extLst>
              <a:ext uri="{FF2B5EF4-FFF2-40B4-BE49-F238E27FC236}">
                <a16:creationId xmlns:a16="http://schemas.microsoft.com/office/drawing/2014/main" id="{B665721F-94D7-98B2-1A79-0E964A141BF8}"/>
              </a:ext>
            </a:extLst>
          </p:cNvPr>
          <p:cNvSpPr txBox="1">
            <a:spLocks noGrp="1"/>
          </p:cNvSpPr>
          <p:nvPr>
            <p:ph type="title"/>
          </p:nvPr>
        </p:nvSpPr>
        <p:spPr>
          <a:xfrm>
            <a:off x="4203478" y="314724"/>
            <a:ext cx="3806758" cy="667069"/>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dirty="0">
                <a:solidFill>
                  <a:schemeClr val="tx1"/>
                </a:solidFill>
              </a:rPr>
              <a:t>Exercise 1</a:t>
            </a:r>
            <a:endParaRPr b="1" dirty="0">
              <a:solidFill>
                <a:schemeClr val="tx1"/>
              </a:solidFill>
            </a:endParaRPr>
          </a:p>
        </p:txBody>
      </p:sp>
      <p:sp>
        <p:nvSpPr>
          <p:cNvPr id="5" name="TextBox 4">
            <a:extLst>
              <a:ext uri="{FF2B5EF4-FFF2-40B4-BE49-F238E27FC236}">
                <a16:creationId xmlns:a16="http://schemas.microsoft.com/office/drawing/2014/main" id="{EF9CD0E3-25F0-F0E8-B1F8-95FBC901DC6B}"/>
              </a:ext>
            </a:extLst>
          </p:cNvPr>
          <p:cNvSpPr txBox="1"/>
          <p:nvPr/>
        </p:nvSpPr>
        <p:spPr>
          <a:xfrm>
            <a:off x="1177990" y="1052736"/>
            <a:ext cx="9874971" cy="1384995"/>
          </a:xfrm>
          <a:prstGeom prst="rect">
            <a:avLst/>
          </a:prstGeom>
          <a:noFill/>
          <a:ln>
            <a:solidFill>
              <a:schemeClr val="tx1"/>
            </a:solidFill>
          </a:ln>
        </p:spPr>
        <p:txBody>
          <a:bodyPr wrap="square" anchor="ctr">
            <a:spAutoFit/>
          </a:bodyPr>
          <a:lstStyle/>
          <a:p>
            <a:pPr algn="ctr"/>
            <a:r>
              <a:rPr lang="en-US" sz="2800" dirty="0">
                <a:latin typeface="Calibri" panose="020F0502020204030204" pitchFamily="34" charset="0"/>
                <a:ea typeface="Cambria" panose="02040503050406030204" pitchFamily="18" charset="0"/>
              </a:rPr>
              <a:t>Indicate whether the verb is regular or irregular and write the Past tense and Past Participle. </a:t>
            </a:r>
          </a:p>
          <a:p>
            <a:pPr algn="ctr"/>
            <a:r>
              <a:rPr lang="en-US" sz="2800" dirty="0">
                <a:latin typeface="Calibri" panose="020F0502020204030204" pitchFamily="34" charset="0"/>
                <a:ea typeface="Cambria" panose="02040503050406030204" pitchFamily="18" charset="0"/>
              </a:rPr>
              <a:t>Two Verbs have been worked out as examples.</a:t>
            </a:r>
            <a:endParaRPr lang="en-IN" sz="2800" dirty="0"/>
          </a:p>
        </p:txBody>
      </p:sp>
      <p:pic>
        <p:nvPicPr>
          <p:cNvPr id="6" name="Picture 5" descr="Icon&#10;&#10;Description automatically generated">
            <a:extLst>
              <a:ext uri="{FF2B5EF4-FFF2-40B4-BE49-F238E27FC236}">
                <a16:creationId xmlns:a16="http://schemas.microsoft.com/office/drawing/2014/main" id="{441A5013-6783-1579-83B7-675E0062C7C7}"/>
              </a:ext>
            </a:extLst>
          </p:cNvPr>
          <p:cNvPicPr>
            <a:picLocks noChangeAspect="1"/>
          </p:cNvPicPr>
          <p:nvPr/>
        </p:nvPicPr>
        <p:blipFill>
          <a:blip r:embed="rId3" cstate="screen"/>
          <a:stretch>
            <a:fillRect/>
          </a:stretch>
        </p:blipFill>
        <p:spPr>
          <a:xfrm>
            <a:off x="623392" y="1273692"/>
            <a:ext cx="518455" cy="875491"/>
          </a:xfrm>
          <a:prstGeom prst="rect">
            <a:avLst/>
          </a:prstGeom>
        </p:spPr>
      </p:pic>
      <p:graphicFrame>
        <p:nvGraphicFramePr>
          <p:cNvPr id="7" name="Table 3">
            <a:extLst>
              <a:ext uri="{FF2B5EF4-FFF2-40B4-BE49-F238E27FC236}">
                <a16:creationId xmlns:a16="http://schemas.microsoft.com/office/drawing/2014/main" id="{CEF38584-8E46-5504-174E-0408FC4B7A65}"/>
              </a:ext>
            </a:extLst>
          </p:cNvPr>
          <p:cNvGraphicFramePr>
            <a:graphicFrameLocks noGrp="1"/>
          </p:cNvGraphicFramePr>
          <p:nvPr>
            <p:extLst>
              <p:ext uri="{D42A27DB-BD31-4B8C-83A1-F6EECF244321}">
                <p14:modId xmlns:p14="http://schemas.microsoft.com/office/powerpoint/2010/main" val="2696154251"/>
              </p:ext>
            </p:extLst>
          </p:nvPr>
        </p:nvGraphicFramePr>
        <p:xfrm>
          <a:off x="2094869" y="2478352"/>
          <a:ext cx="8161133" cy="3622194"/>
        </p:xfrm>
        <a:graphic>
          <a:graphicData uri="http://schemas.openxmlformats.org/drawingml/2006/table">
            <a:tbl>
              <a:tblPr firstRow="1" bandRow="1">
                <a:tableStyleId>{ED083AE6-46FA-4A59-8FB0-9F97EB10719F}</a:tableStyleId>
              </a:tblPr>
              <a:tblGrid>
                <a:gridCol w="1856311">
                  <a:extLst>
                    <a:ext uri="{9D8B030D-6E8A-4147-A177-3AD203B41FA5}">
                      <a16:colId xmlns:a16="http://schemas.microsoft.com/office/drawing/2014/main" val="564015996"/>
                    </a:ext>
                  </a:extLst>
                </a:gridCol>
                <a:gridCol w="2058900">
                  <a:extLst>
                    <a:ext uri="{9D8B030D-6E8A-4147-A177-3AD203B41FA5}">
                      <a16:colId xmlns:a16="http://schemas.microsoft.com/office/drawing/2014/main" val="4276360610"/>
                    </a:ext>
                  </a:extLst>
                </a:gridCol>
                <a:gridCol w="2183233">
                  <a:extLst>
                    <a:ext uri="{9D8B030D-6E8A-4147-A177-3AD203B41FA5}">
                      <a16:colId xmlns:a16="http://schemas.microsoft.com/office/drawing/2014/main" val="1878366494"/>
                    </a:ext>
                  </a:extLst>
                </a:gridCol>
                <a:gridCol w="2062689">
                  <a:extLst>
                    <a:ext uri="{9D8B030D-6E8A-4147-A177-3AD203B41FA5}">
                      <a16:colId xmlns:a16="http://schemas.microsoft.com/office/drawing/2014/main" val="1556187636"/>
                    </a:ext>
                  </a:extLst>
                </a:gridCol>
              </a:tblGrid>
              <a:tr h="946709">
                <a:tc>
                  <a:txBody>
                    <a:bodyPr/>
                    <a:lstStyle/>
                    <a:p>
                      <a:pPr algn="ctr"/>
                      <a:r>
                        <a:rPr lang="en-IN" sz="2400" dirty="0">
                          <a:solidFill>
                            <a:schemeClr val="tx1"/>
                          </a:solidFill>
                          <a:latin typeface="+mn-lt"/>
                        </a:rPr>
                        <a:t>Verb</a:t>
                      </a:r>
                    </a:p>
                  </a:txBody>
                  <a:tcPr anchor="ctr"/>
                </a:tc>
                <a:tc>
                  <a:txBody>
                    <a:bodyPr/>
                    <a:lstStyle/>
                    <a:p>
                      <a:pPr algn="ctr"/>
                      <a:r>
                        <a:rPr lang="en-IN" sz="2400" dirty="0">
                          <a:solidFill>
                            <a:schemeClr val="accent6">
                              <a:lumMod val="75000"/>
                            </a:schemeClr>
                          </a:solidFill>
                          <a:latin typeface="+mn-lt"/>
                        </a:rPr>
                        <a:t>Regular or Irregular </a:t>
                      </a:r>
                    </a:p>
                  </a:txBody>
                  <a:tcPr anchor="ctr"/>
                </a:tc>
                <a:tc>
                  <a:txBody>
                    <a:bodyPr/>
                    <a:lstStyle/>
                    <a:p>
                      <a:pPr algn="ctr"/>
                      <a:r>
                        <a:rPr lang="en-IN" sz="2400" dirty="0">
                          <a:solidFill>
                            <a:schemeClr val="accent2">
                              <a:lumMod val="75000"/>
                            </a:schemeClr>
                          </a:solidFill>
                          <a:latin typeface="+mn-lt"/>
                        </a:rPr>
                        <a:t>Past Tense</a:t>
                      </a:r>
                      <a:r>
                        <a:rPr lang="en-IN" sz="2400" dirty="0">
                          <a:solidFill>
                            <a:srgbClr val="00B050"/>
                          </a:solidFill>
                          <a:latin typeface="+mn-lt"/>
                        </a:rPr>
                        <a:t> </a:t>
                      </a:r>
                    </a:p>
                  </a:txBody>
                  <a:tcPr anchor="ctr"/>
                </a:tc>
                <a:tc>
                  <a:txBody>
                    <a:bodyPr/>
                    <a:lstStyle/>
                    <a:p>
                      <a:pPr algn="ctr"/>
                      <a:r>
                        <a:rPr lang="en-IN" sz="2400" dirty="0">
                          <a:solidFill>
                            <a:schemeClr val="accent5">
                              <a:lumMod val="75000"/>
                            </a:schemeClr>
                          </a:solidFill>
                          <a:latin typeface="+mn-lt"/>
                        </a:rPr>
                        <a:t>Past Participle </a:t>
                      </a:r>
                    </a:p>
                  </a:txBody>
                  <a:tcPr anchor="ctr"/>
                </a:tc>
                <a:extLst>
                  <a:ext uri="{0D108BD9-81ED-4DB2-BD59-A6C34878D82A}">
                    <a16:rowId xmlns:a16="http://schemas.microsoft.com/office/drawing/2014/main" val="1390523770"/>
                  </a:ext>
                </a:extLst>
              </a:tr>
              <a:tr h="535097">
                <a:tc>
                  <a:txBody>
                    <a:bodyPr/>
                    <a:lstStyle/>
                    <a:p>
                      <a:pPr algn="ctr"/>
                      <a:r>
                        <a:rPr lang="en-IN" sz="2000" b="1" dirty="0"/>
                        <a:t>SHOP</a:t>
                      </a:r>
                    </a:p>
                  </a:txBody>
                  <a:tcPr anchor="ctr"/>
                </a:tc>
                <a:tc>
                  <a:txBody>
                    <a:bodyPr/>
                    <a:lstStyle/>
                    <a:p>
                      <a:endParaRPr lang="en-IN" sz="2000" b="1" dirty="0"/>
                    </a:p>
                  </a:txBody>
                  <a:tcPr/>
                </a:tc>
                <a:tc>
                  <a:txBody>
                    <a:bodyPr/>
                    <a:lstStyle/>
                    <a:p>
                      <a:endParaRPr lang="en-IN" sz="2000" dirty="0"/>
                    </a:p>
                  </a:txBody>
                  <a:tcPr/>
                </a:tc>
                <a:tc>
                  <a:txBody>
                    <a:bodyPr/>
                    <a:lstStyle/>
                    <a:p>
                      <a:endParaRPr lang="en-IN" sz="2000" dirty="0"/>
                    </a:p>
                  </a:txBody>
                  <a:tcPr/>
                </a:tc>
                <a:extLst>
                  <a:ext uri="{0D108BD9-81ED-4DB2-BD59-A6C34878D82A}">
                    <a16:rowId xmlns:a16="http://schemas.microsoft.com/office/drawing/2014/main" val="240423798"/>
                  </a:ext>
                </a:extLst>
              </a:tr>
              <a:tr h="535097">
                <a:tc>
                  <a:txBody>
                    <a:bodyPr/>
                    <a:lstStyle/>
                    <a:p>
                      <a:pPr algn="ctr"/>
                      <a:r>
                        <a:rPr lang="en-IN" sz="2000" b="1" dirty="0"/>
                        <a:t>BLOW</a:t>
                      </a:r>
                    </a:p>
                  </a:txBody>
                  <a:tcPr anchor="ctr"/>
                </a:tc>
                <a:tc>
                  <a:txBody>
                    <a:bodyPr/>
                    <a:lstStyle/>
                    <a:p>
                      <a:endParaRPr lang="en-IN" sz="2000" b="1" dirty="0"/>
                    </a:p>
                  </a:txBody>
                  <a:tcPr/>
                </a:tc>
                <a:tc>
                  <a:txBody>
                    <a:bodyPr/>
                    <a:lstStyle/>
                    <a:p>
                      <a:endParaRPr lang="en-IN" sz="2000"/>
                    </a:p>
                  </a:txBody>
                  <a:tcPr/>
                </a:tc>
                <a:tc>
                  <a:txBody>
                    <a:bodyPr/>
                    <a:lstStyle/>
                    <a:p>
                      <a:endParaRPr lang="en-IN" sz="2000"/>
                    </a:p>
                  </a:txBody>
                  <a:tcPr/>
                </a:tc>
                <a:extLst>
                  <a:ext uri="{0D108BD9-81ED-4DB2-BD59-A6C34878D82A}">
                    <a16:rowId xmlns:a16="http://schemas.microsoft.com/office/drawing/2014/main" val="834316441"/>
                  </a:ext>
                </a:extLst>
              </a:tr>
              <a:tr h="535097">
                <a:tc>
                  <a:txBody>
                    <a:bodyPr/>
                    <a:lstStyle/>
                    <a:p>
                      <a:pPr algn="ctr"/>
                      <a:r>
                        <a:rPr lang="en-IN" sz="2000" b="1" dirty="0"/>
                        <a:t>FALL</a:t>
                      </a:r>
                    </a:p>
                  </a:txBody>
                  <a:tcPr anchor="ctr"/>
                </a:tc>
                <a:tc>
                  <a:txBody>
                    <a:bodyPr/>
                    <a:lstStyle/>
                    <a:p>
                      <a:endParaRPr lang="en-IN" sz="2000" dirty="0"/>
                    </a:p>
                  </a:txBody>
                  <a:tcPr/>
                </a:tc>
                <a:tc>
                  <a:txBody>
                    <a:bodyPr/>
                    <a:lstStyle/>
                    <a:p>
                      <a:endParaRPr lang="en-IN" sz="2000"/>
                    </a:p>
                  </a:txBody>
                  <a:tcPr/>
                </a:tc>
                <a:tc>
                  <a:txBody>
                    <a:bodyPr/>
                    <a:lstStyle/>
                    <a:p>
                      <a:endParaRPr lang="en-IN" sz="2000"/>
                    </a:p>
                  </a:txBody>
                  <a:tcPr/>
                </a:tc>
                <a:extLst>
                  <a:ext uri="{0D108BD9-81ED-4DB2-BD59-A6C34878D82A}">
                    <a16:rowId xmlns:a16="http://schemas.microsoft.com/office/drawing/2014/main" val="1773896089"/>
                  </a:ext>
                </a:extLst>
              </a:tr>
              <a:tr h="535097">
                <a:tc>
                  <a:txBody>
                    <a:bodyPr/>
                    <a:lstStyle/>
                    <a:p>
                      <a:pPr algn="ctr"/>
                      <a:r>
                        <a:rPr lang="en-IN" sz="2000" b="1" dirty="0"/>
                        <a:t>STAND</a:t>
                      </a:r>
                    </a:p>
                  </a:txBody>
                  <a:tcPr anchor="ctr"/>
                </a:tc>
                <a:tc>
                  <a:txBody>
                    <a:bodyPr/>
                    <a:lstStyle/>
                    <a:p>
                      <a:endParaRPr lang="en-IN" sz="2000" dirty="0"/>
                    </a:p>
                  </a:txBody>
                  <a:tcPr/>
                </a:tc>
                <a:tc>
                  <a:txBody>
                    <a:bodyPr/>
                    <a:lstStyle/>
                    <a:p>
                      <a:endParaRPr lang="en-IN" sz="2000"/>
                    </a:p>
                  </a:txBody>
                  <a:tcPr/>
                </a:tc>
                <a:tc>
                  <a:txBody>
                    <a:bodyPr/>
                    <a:lstStyle/>
                    <a:p>
                      <a:endParaRPr lang="en-IN" sz="2000" dirty="0"/>
                    </a:p>
                  </a:txBody>
                  <a:tcPr/>
                </a:tc>
                <a:extLst>
                  <a:ext uri="{0D108BD9-81ED-4DB2-BD59-A6C34878D82A}">
                    <a16:rowId xmlns:a16="http://schemas.microsoft.com/office/drawing/2014/main" val="2074522172"/>
                  </a:ext>
                </a:extLst>
              </a:tr>
              <a:tr h="535097">
                <a:tc>
                  <a:txBody>
                    <a:bodyPr/>
                    <a:lstStyle/>
                    <a:p>
                      <a:pPr algn="ctr"/>
                      <a:r>
                        <a:rPr lang="en-IN" sz="2000" b="1" dirty="0"/>
                        <a:t>CARRY </a:t>
                      </a:r>
                    </a:p>
                  </a:txBody>
                  <a:tcPr anchor="ctr"/>
                </a:tc>
                <a:tc>
                  <a:txBody>
                    <a:bodyPr/>
                    <a:lstStyle/>
                    <a:p>
                      <a:endParaRPr lang="en-IN" sz="2000" dirty="0"/>
                    </a:p>
                  </a:txBody>
                  <a:tcPr/>
                </a:tc>
                <a:tc>
                  <a:txBody>
                    <a:bodyPr/>
                    <a:lstStyle/>
                    <a:p>
                      <a:endParaRPr lang="en-IN" sz="2000"/>
                    </a:p>
                  </a:txBody>
                  <a:tcPr/>
                </a:tc>
                <a:tc>
                  <a:txBody>
                    <a:bodyPr/>
                    <a:lstStyle/>
                    <a:p>
                      <a:endParaRPr lang="en-IN" sz="2000" dirty="0"/>
                    </a:p>
                  </a:txBody>
                  <a:tcPr/>
                </a:tc>
                <a:extLst>
                  <a:ext uri="{0D108BD9-81ED-4DB2-BD59-A6C34878D82A}">
                    <a16:rowId xmlns:a16="http://schemas.microsoft.com/office/drawing/2014/main" val="4270031034"/>
                  </a:ext>
                </a:extLst>
              </a:tr>
            </a:tbl>
          </a:graphicData>
        </a:graphic>
      </p:graphicFrame>
      <p:grpSp>
        <p:nvGrpSpPr>
          <p:cNvPr id="8" name="1 Answer">
            <a:extLst>
              <a:ext uri="{FF2B5EF4-FFF2-40B4-BE49-F238E27FC236}">
                <a16:creationId xmlns:a16="http://schemas.microsoft.com/office/drawing/2014/main" id="{C9072CDE-9FF0-7B1D-6E22-CD67F649EF7F}"/>
              </a:ext>
            </a:extLst>
          </p:cNvPr>
          <p:cNvGrpSpPr/>
          <p:nvPr/>
        </p:nvGrpSpPr>
        <p:grpSpPr>
          <a:xfrm>
            <a:off x="10671333" y="3241924"/>
            <a:ext cx="1146964" cy="602552"/>
            <a:chOff x="7886039" y="2188218"/>
            <a:chExt cx="1146964" cy="602552"/>
          </a:xfrm>
        </p:grpSpPr>
        <p:sp>
          <p:nvSpPr>
            <p:cNvPr id="9" name="Rectangle 8">
              <a:extLst>
                <a:ext uri="{FF2B5EF4-FFF2-40B4-BE49-F238E27FC236}">
                  <a16:creationId xmlns:a16="http://schemas.microsoft.com/office/drawing/2014/main" id="{8686320B-B33F-E955-EE99-E841DBE2A504}"/>
                </a:ext>
              </a:extLst>
            </p:cNvPr>
            <p:cNvSpPr/>
            <p:nvPr/>
          </p:nvSpPr>
          <p:spPr>
            <a:xfrm>
              <a:off x="7886039" y="2188218"/>
              <a:ext cx="1146964" cy="60255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r">
                <a:lnSpc>
                  <a:spcPct val="72000"/>
                </a:lnSpc>
              </a:pPr>
              <a:r>
                <a:rPr lang="en-IN" sz="1800" dirty="0">
                  <a:latin typeface="Calibri" pitchFamily="34" charset="0"/>
                  <a:cs typeface="Calibri" pitchFamily="34" charset="0"/>
                </a:rPr>
                <a:t>Click for Answer</a:t>
              </a:r>
              <a:endParaRPr lang="en-US" sz="1800" dirty="0">
                <a:latin typeface="Calibri" pitchFamily="34" charset="0"/>
                <a:cs typeface="Calibri" pitchFamily="34" charset="0"/>
              </a:endParaRPr>
            </a:p>
          </p:txBody>
        </p:sp>
        <p:sp>
          <p:nvSpPr>
            <p:cNvPr id="10" name="Up Arrow 16">
              <a:extLst>
                <a:ext uri="{FF2B5EF4-FFF2-40B4-BE49-F238E27FC236}">
                  <a16:creationId xmlns:a16="http://schemas.microsoft.com/office/drawing/2014/main" id="{BF479BBC-7A11-D1E2-993B-B98E09CBFF64}"/>
                </a:ext>
              </a:extLst>
            </p:cNvPr>
            <p:cNvSpPr/>
            <p:nvPr/>
          </p:nvSpPr>
          <p:spPr>
            <a:xfrm rot="19579789">
              <a:off x="7934861" y="2321348"/>
              <a:ext cx="180298" cy="295791"/>
            </a:xfrm>
            <a:prstGeom prst="upArrow">
              <a:avLst>
                <a:gd name="adj1" fmla="val 23188"/>
                <a:gd name="adj2" fmla="val 1051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 name="TextBox 10">
            <a:extLst>
              <a:ext uri="{FF2B5EF4-FFF2-40B4-BE49-F238E27FC236}">
                <a16:creationId xmlns:a16="http://schemas.microsoft.com/office/drawing/2014/main" id="{A9D89D44-6AD2-0FFD-9EBA-685C3D84D479}"/>
              </a:ext>
            </a:extLst>
          </p:cNvPr>
          <p:cNvSpPr txBox="1"/>
          <p:nvPr/>
        </p:nvSpPr>
        <p:spPr>
          <a:xfrm>
            <a:off x="4354303" y="3488210"/>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IN" sz="2000" b="1" dirty="0">
              <a:solidFill>
                <a:schemeClr val="tx1"/>
              </a:solidFill>
            </a:endParaRPr>
          </a:p>
        </p:txBody>
      </p:sp>
      <p:sp>
        <p:nvSpPr>
          <p:cNvPr id="12" name="TextBox 11">
            <a:extLst>
              <a:ext uri="{FF2B5EF4-FFF2-40B4-BE49-F238E27FC236}">
                <a16:creationId xmlns:a16="http://schemas.microsoft.com/office/drawing/2014/main" id="{96D1589F-AEE5-1547-FFBF-A7045D57514A}"/>
              </a:ext>
            </a:extLst>
          </p:cNvPr>
          <p:cNvSpPr txBox="1"/>
          <p:nvPr/>
        </p:nvSpPr>
        <p:spPr>
          <a:xfrm>
            <a:off x="4354302" y="4018432"/>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IR</a:t>
            </a:r>
            <a:endParaRPr lang="en-IN" sz="2000" b="1" dirty="0">
              <a:solidFill>
                <a:schemeClr val="tx1"/>
              </a:solidFill>
            </a:endParaRPr>
          </a:p>
        </p:txBody>
      </p:sp>
      <p:sp>
        <p:nvSpPr>
          <p:cNvPr id="13" name="TextBox 12">
            <a:extLst>
              <a:ext uri="{FF2B5EF4-FFF2-40B4-BE49-F238E27FC236}">
                <a16:creationId xmlns:a16="http://schemas.microsoft.com/office/drawing/2014/main" id="{0B51F5F4-26FE-6509-475E-9484200F82CE}"/>
              </a:ext>
            </a:extLst>
          </p:cNvPr>
          <p:cNvSpPr txBox="1"/>
          <p:nvPr/>
        </p:nvSpPr>
        <p:spPr>
          <a:xfrm>
            <a:off x="4354302" y="4555789"/>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IR</a:t>
            </a:r>
            <a:endParaRPr lang="en-IN" sz="2000" b="1" dirty="0">
              <a:solidFill>
                <a:schemeClr val="tx1"/>
              </a:solidFill>
            </a:endParaRPr>
          </a:p>
        </p:txBody>
      </p:sp>
      <p:sp>
        <p:nvSpPr>
          <p:cNvPr id="14" name="TextBox 13">
            <a:extLst>
              <a:ext uri="{FF2B5EF4-FFF2-40B4-BE49-F238E27FC236}">
                <a16:creationId xmlns:a16="http://schemas.microsoft.com/office/drawing/2014/main" id="{F853ED83-9697-FBA6-CFE5-3C4E208A092F}"/>
              </a:ext>
            </a:extLst>
          </p:cNvPr>
          <p:cNvSpPr txBox="1"/>
          <p:nvPr/>
        </p:nvSpPr>
        <p:spPr>
          <a:xfrm>
            <a:off x="4354302" y="5121552"/>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IR</a:t>
            </a:r>
            <a:endParaRPr lang="en-IN" sz="2000" b="1" dirty="0">
              <a:solidFill>
                <a:schemeClr val="tx1"/>
              </a:solidFill>
            </a:endParaRPr>
          </a:p>
        </p:txBody>
      </p:sp>
      <p:sp>
        <p:nvSpPr>
          <p:cNvPr id="15" name="TextBox 14">
            <a:extLst>
              <a:ext uri="{FF2B5EF4-FFF2-40B4-BE49-F238E27FC236}">
                <a16:creationId xmlns:a16="http://schemas.microsoft.com/office/drawing/2014/main" id="{1AA27507-AED8-90E4-84CD-2C42BEDF190B}"/>
              </a:ext>
            </a:extLst>
          </p:cNvPr>
          <p:cNvSpPr txBox="1"/>
          <p:nvPr/>
        </p:nvSpPr>
        <p:spPr>
          <a:xfrm>
            <a:off x="6403684" y="3488210"/>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SHOPPED</a:t>
            </a:r>
            <a:endParaRPr lang="en-IN" sz="2000" b="1" dirty="0">
              <a:solidFill>
                <a:schemeClr val="tx1"/>
              </a:solidFill>
            </a:endParaRPr>
          </a:p>
        </p:txBody>
      </p:sp>
      <p:sp>
        <p:nvSpPr>
          <p:cNvPr id="16" name="TextBox 15">
            <a:extLst>
              <a:ext uri="{FF2B5EF4-FFF2-40B4-BE49-F238E27FC236}">
                <a16:creationId xmlns:a16="http://schemas.microsoft.com/office/drawing/2014/main" id="{8627F03E-2DC6-66C7-A981-144F94B2FCE2}"/>
              </a:ext>
            </a:extLst>
          </p:cNvPr>
          <p:cNvSpPr txBox="1"/>
          <p:nvPr/>
        </p:nvSpPr>
        <p:spPr>
          <a:xfrm>
            <a:off x="8421745" y="3473786"/>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SHOPPED</a:t>
            </a:r>
            <a:endParaRPr lang="en-IN" sz="2000" b="1" dirty="0">
              <a:solidFill>
                <a:schemeClr val="tx1"/>
              </a:solidFill>
            </a:endParaRPr>
          </a:p>
        </p:txBody>
      </p:sp>
      <p:sp>
        <p:nvSpPr>
          <p:cNvPr id="17" name="TextBox 16">
            <a:extLst>
              <a:ext uri="{FF2B5EF4-FFF2-40B4-BE49-F238E27FC236}">
                <a16:creationId xmlns:a16="http://schemas.microsoft.com/office/drawing/2014/main" id="{FBEA0EC7-5984-C066-942B-7842B10224A3}"/>
              </a:ext>
            </a:extLst>
          </p:cNvPr>
          <p:cNvSpPr txBox="1"/>
          <p:nvPr/>
        </p:nvSpPr>
        <p:spPr>
          <a:xfrm>
            <a:off x="6403684" y="4018432"/>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BLEW</a:t>
            </a:r>
            <a:endParaRPr lang="en-IN" sz="2000" b="1" dirty="0">
              <a:solidFill>
                <a:schemeClr val="tx1"/>
              </a:solidFill>
            </a:endParaRPr>
          </a:p>
        </p:txBody>
      </p:sp>
      <p:sp>
        <p:nvSpPr>
          <p:cNvPr id="18" name="TextBox 17">
            <a:extLst>
              <a:ext uri="{FF2B5EF4-FFF2-40B4-BE49-F238E27FC236}">
                <a16:creationId xmlns:a16="http://schemas.microsoft.com/office/drawing/2014/main" id="{50E5D767-7FAD-AE34-E024-33B4DF04EC8B}"/>
              </a:ext>
            </a:extLst>
          </p:cNvPr>
          <p:cNvSpPr txBox="1"/>
          <p:nvPr/>
        </p:nvSpPr>
        <p:spPr>
          <a:xfrm>
            <a:off x="8421745" y="4004008"/>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BLOWN</a:t>
            </a:r>
            <a:endParaRPr lang="en-IN" sz="2000" b="1" dirty="0">
              <a:solidFill>
                <a:schemeClr val="tx1"/>
              </a:solidFill>
            </a:endParaRPr>
          </a:p>
        </p:txBody>
      </p:sp>
      <p:sp>
        <p:nvSpPr>
          <p:cNvPr id="19" name="TextBox 18">
            <a:extLst>
              <a:ext uri="{FF2B5EF4-FFF2-40B4-BE49-F238E27FC236}">
                <a16:creationId xmlns:a16="http://schemas.microsoft.com/office/drawing/2014/main" id="{EE418071-4DAC-B090-3A79-801357934C5F}"/>
              </a:ext>
            </a:extLst>
          </p:cNvPr>
          <p:cNvSpPr txBox="1"/>
          <p:nvPr/>
        </p:nvSpPr>
        <p:spPr>
          <a:xfrm>
            <a:off x="6403684" y="4576759"/>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FELL</a:t>
            </a:r>
            <a:endParaRPr lang="en-IN" sz="2000" b="1" dirty="0">
              <a:solidFill>
                <a:schemeClr val="tx1"/>
              </a:solidFill>
            </a:endParaRPr>
          </a:p>
        </p:txBody>
      </p:sp>
      <p:sp>
        <p:nvSpPr>
          <p:cNvPr id="20" name="TextBox 19">
            <a:extLst>
              <a:ext uri="{FF2B5EF4-FFF2-40B4-BE49-F238E27FC236}">
                <a16:creationId xmlns:a16="http://schemas.microsoft.com/office/drawing/2014/main" id="{6AC6B4E7-AE1C-F880-7B5B-38071EAFD5EC}"/>
              </a:ext>
            </a:extLst>
          </p:cNvPr>
          <p:cNvSpPr txBox="1"/>
          <p:nvPr/>
        </p:nvSpPr>
        <p:spPr>
          <a:xfrm>
            <a:off x="8421745" y="4562335"/>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FALLEN</a:t>
            </a:r>
            <a:endParaRPr lang="en-IN" sz="2000" b="1" dirty="0">
              <a:solidFill>
                <a:schemeClr val="tx1"/>
              </a:solidFill>
            </a:endParaRPr>
          </a:p>
        </p:txBody>
      </p:sp>
      <p:sp>
        <p:nvSpPr>
          <p:cNvPr id="21" name="TextBox 20">
            <a:extLst>
              <a:ext uri="{FF2B5EF4-FFF2-40B4-BE49-F238E27FC236}">
                <a16:creationId xmlns:a16="http://schemas.microsoft.com/office/drawing/2014/main" id="{B1CDB4F8-C297-B3CD-FC31-89EDCCB98514}"/>
              </a:ext>
            </a:extLst>
          </p:cNvPr>
          <p:cNvSpPr txBox="1"/>
          <p:nvPr/>
        </p:nvSpPr>
        <p:spPr>
          <a:xfrm>
            <a:off x="6403684" y="5135086"/>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STOOD</a:t>
            </a:r>
            <a:endParaRPr lang="en-IN" sz="2000" b="1" dirty="0">
              <a:solidFill>
                <a:schemeClr val="tx1"/>
              </a:solidFill>
            </a:endParaRPr>
          </a:p>
        </p:txBody>
      </p:sp>
      <p:sp>
        <p:nvSpPr>
          <p:cNvPr id="22" name="TextBox 21">
            <a:extLst>
              <a:ext uri="{FF2B5EF4-FFF2-40B4-BE49-F238E27FC236}">
                <a16:creationId xmlns:a16="http://schemas.microsoft.com/office/drawing/2014/main" id="{C816DE00-BD71-ECA3-240D-FDF9064B577A}"/>
              </a:ext>
            </a:extLst>
          </p:cNvPr>
          <p:cNvSpPr txBox="1"/>
          <p:nvPr/>
        </p:nvSpPr>
        <p:spPr>
          <a:xfrm>
            <a:off x="8421745" y="5120662"/>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STOOD</a:t>
            </a:r>
            <a:endParaRPr lang="en-IN" sz="2000" b="1" dirty="0">
              <a:solidFill>
                <a:schemeClr val="tx1"/>
              </a:solidFill>
            </a:endParaRPr>
          </a:p>
        </p:txBody>
      </p:sp>
      <p:sp>
        <p:nvSpPr>
          <p:cNvPr id="23" name="TextBox 22">
            <a:extLst>
              <a:ext uri="{FF2B5EF4-FFF2-40B4-BE49-F238E27FC236}">
                <a16:creationId xmlns:a16="http://schemas.microsoft.com/office/drawing/2014/main" id="{13B0FF8C-B74C-1F48-B9AA-629FF6D8A56F}"/>
              </a:ext>
            </a:extLst>
          </p:cNvPr>
          <p:cNvSpPr txBox="1"/>
          <p:nvPr/>
        </p:nvSpPr>
        <p:spPr>
          <a:xfrm>
            <a:off x="4354302" y="5635120"/>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IN" sz="2000" b="1" dirty="0">
              <a:solidFill>
                <a:schemeClr val="tx1"/>
              </a:solidFill>
            </a:endParaRPr>
          </a:p>
        </p:txBody>
      </p:sp>
      <p:sp>
        <p:nvSpPr>
          <p:cNvPr id="24" name="TextBox 23">
            <a:extLst>
              <a:ext uri="{FF2B5EF4-FFF2-40B4-BE49-F238E27FC236}">
                <a16:creationId xmlns:a16="http://schemas.microsoft.com/office/drawing/2014/main" id="{5B49AD95-C2C9-9D5B-5FEE-4BFF61F62A47}"/>
              </a:ext>
            </a:extLst>
          </p:cNvPr>
          <p:cNvSpPr txBox="1"/>
          <p:nvPr/>
        </p:nvSpPr>
        <p:spPr>
          <a:xfrm>
            <a:off x="6403684" y="5648654"/>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CARRIED</a:t>
            </a:r>
            <a:endParaRPr lang="en-IN" sz="2000" b="1" dirty="0">
              <a:solidFill>
                <a:schemeClr val="tx1"/>
              </a:solidFill>
            </a:endParaRPr>
          </a:p>
        </p:txBody>
      </p:sp>
      <p:sp>
        <p:nvSpPr>
          <p:cNvPr id="25" name="TextBox 24">
            <a:extLst>
              <a:ext uri="{FF2B5EF4-FFF2-40B4-BE49-F238E27FC236}">
                <a16:creationId xmlns:a16="http://schemas.microsoft.com/office/drawing/2014/main" id="{EC81E3A2-6BA4-87DB-471C-F3D3CD1DC8AE}"/>
              </a:ext>
            </a:extLst>
          </p:cNvPr>
          <p:cNvSpPr txBox="1"/>
          <p:nvPr/>
        </p:nvSpPr>
        <p:spPr>
          <a:xfrm>
            <a:off x="8421745" y="5634230"/>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CARRIED</a:t>
            </a:r>
            <a:endParaRPr lang="en-IN"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5"/>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8000"/>
                            </p:stCondLst>
                            <p:childTnLst>
                              <p:par>
                                <p:cTn id="29" presetID="16" presetClass="entr" presetSubtype="21" fill="hold" nodeType="afterEffect">
                                  <p:stCondLst>
                                    <p:cond delay="50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19"/>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21"/>
                                        </p:tgtEl>
                                        <p:attrNameLst>
                                          <p:attrName>style.visibility</p:attrName>
                                        </p:attrNameLst>
                                      </p:cBhvr>
                                      <p:to>
                                        <p:strVal val="visible"/>
                                      </p:to>
                                    </p:set>
                                  </p:childTnLst>
                                </p:cTn>
                              </p:par>
                            </p:childTnLst>
                          </p:cTn>
                        </p:par>
                        <p:par>
                          <p:cTn id="49" fill="hold">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22"/>
                                        </p:tgtEl>
                                        <p:attrNameLst>
                                          <p:attrName>style.visibility</p:attrName>
                                        </p:attrNameLst>
                                      </p:cBhvr>
                                      <p:to>
                                        <p:strVal val="visible"/>
                                      </p:to>
                                    </p:set>
                                  </p:childTnLst>
                                </p:cTn>
                              </p:par>
                            </p:childTnLst>
                          </p:cTn>
                        </p:par>
                        <p:par>
                          <p:cTn id="52" fill="hold">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23"/>
                                        </p:tgtEl>
                                        <p:attrNameLst>
                                          <p:attrName>style.visibility</p:attrName>
                                        </p:attrNameLst>
                                      </p:cBhvr>
                                      <p:to>
                                        <p:strVal val="visible"/>
                                      </p:to>
                                    </p:set>
                                  </p:childTnLst>
                                </p:cTn>
                              </p:par>
                            </p:childTnLst>
                          </p:cTn>
                        </p:par>
                        <p:par>
                          <p:cTn id="55" fill="hold">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24"/>
                                        </p:tgtEl>
                                        <p:attrNameLst>
                                          <p:attrName>style.visibility</p:attrName>
                                        </p:attrNameLst>
                                      </p:cBhvr>
                                      <p:to>
                                        <p:strVal val="visible"/>
                                      </p:to>
                                    </p:set>
                                  </p:childTnLst>
                                </p:cTn>
                              </p:par>
                            </p:childTnLst>
                          </p:cTn>
                        </p:par>
                        <p:par>
                          <p:cTn id="58" fill="hold">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4;p2">
            <a:extLst>
              <a:ext uri="{FF2B5EF4-FFF2-40B4-BE49-F238E27FC236}">
                <a16:creationId xmlns:a16="http://schemas.microsoft.com/office/drawing/2014/main" id="{F0EE3D6D-C697-3C01-4814-6FB5CB44F88C}"/>
              </a:ext>
            </a:extLst>
          </p:cNvPr>
          <p:cNvSpPr txBox="1">
            <a:spLocks noGrp="1"/>
          </p:cNvSpPr>
          <p:nvPr>
            <p:ph type="title"/>
          </p:nvPr>
        </p:nvSpPr>
        <p:spPr>
          <a:xfrm>
            <a:off x="3817462" y="358481"/>
            <a:ext cx="4593875" cy="667069"/>
          </a:xfrm>
          <a:prstGeom prst="rect">
            <a:avLst/>
          </a:prstGeom>
          <a:ln/>
        </p:spPr>
        <p:style>
          <a:lnRef idx="1">
            <a:schemeClr val="accent4"/>
          </a:lnRef>
          <a:fillRef idx="2">
            <a:schemeClr val="accent4"/>
          </a:fillRef>
          <a:effectRef idx="1">
            <a:schemeClr val="accent4"/>
          </a:effectRef>
          <a:fontRef idx="minor">
            <a:schemeClr val="dk1"/>
          </a:fontRef>
        </p:style>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dirty="0"/>
              <a:t>Exercise 1 – Contd. </a:t>
            </a:r>
            <a:endParaRPr b="1" dirty="0"/>
          </a:p>
        </p:txBody>
      </p:sp>
      <p:graphicFrame>
        <p:nvGraphicFramePr>
          <p:cNvPr id="5" name="Table 3">
            <a:extLst>
              <a:ext uri="{FF2B5EF4-FFF2-40B4-BE49-F238E27FC236}">
                <a16:creationId xmlns:a16="http://schemas.microsoft.com/office/drawing/2014/main" id="{E6C26A7F-8965-E9DF-6E05-DF604428F571}"/>
              </a:ext>
            </a:extLst>
          </p:cNvPr>
          <p:cNvGraphicFramePr>
            <a:graphicFrameLocks noGrp="1"/>
          </p:cNvGraphicFramePr>
          <p:nvPr>
            <p:extLst>
              <p:ext uri="{D42A27DB-BD31-4B8C-83A1-F6EECF244321}">
                <p14:modId xmlns:p14="http://schemas.microsoft.com/office/powerpoint/2010/main" val="1087381032"/>
              </p:ext>
            </p:extLst>
          </p:nvPr>
        </p:nvGraphicFramePr>
        <p:xfrm>
          <a:off x="2187636" y="1328083"/>
          <a:ext cx="7636560" cy="4692388"/>
        </p:xfrm>
        <a:graphic>
          <a:graphicData uri="http://schemas.openxmlformats.org/drawingml/2006/table">
            <a:tbl>
              <a:tblPr firstRow="1" bandRow="1">
                <a:tableStyleId>{ED083AE6-46FA-4A59-8FB0-9F97EB10719F}</a:tableStyleId>
              </a:tblPr>
              <a:tblGrid>
                <a:gridCol w="1909140">
                  <a:extLst>
                    <a:ext uri="{9D8B030D-6E8A-4147-A177-3AD203B41FA5}">
                      <a16:colId xmlns:a16="http://schemas.microsoft.com/office/drawing/2014/main" val="564015996"/>
                    </a:ext>
                  </a:extLst>
                </a:gridCol>
                <a:gridCol w="1909140">
                  <a:extLst>
                    <a:ext uri="{9D8B030D-6E8A-4147-A177-3AD203B41FA5}">
                      <a16:colId xmlns:a16="http://schemas.microsoft.com/office/drawing/2014/main" val="4276360610"/>
                    </a:ext>
                  </a:extLst>
                </a:gridCol>
                <a:gridCol w="1909140">
                  <a:extLst>
                    <a:ext uri="{9D8B030D-6E8A-4147-A177-3AD203B41FA5}">
                      <a16:colId xmlns:a16="http://schemas.microsoft.com/office/drawing/2014/main" val="1878366494"/>
                    </a:ext>
                  </a:extLst>
                </a:gridCol>
                <a:gridCol w="1909140">
                  <a:extLst>
                    <a:ext uri="{9D8B030D-6E8A-4147-A177-3AD203B41FA5}">
                      <a16:colId xmlns:a16="http://schemas.microsoft.com/office/drawing/2014/main" val="1556187636"/>
                    </a:ext>
                  </a:extLst>
                </a:gridCol>
              </a:tblGrid>
              <a:tr h="946709">
                <a:tc>
                  <a:txBody>
                    <a:bodyPr/>
                    <a:lstStyle/>
                    <a:p>
                      <a:pPr algn="ctr"/>
                      <a:r>
                        <a:rPr lang="en-IN" sz="2400" b="1" u="none" strike="noStrike" cap="none" dirty="0">
                          <a:solidFill>
                            <a:schemeClr val="tx1"/>
                          </a:solidFill>
                          <a:sym typeface="Arial"/>
                        </a:rPr>
                        <a:t>Verb</a:t>
                      </a:r>
                      <a:endParaRPr lang="en-IN" sz="2400" b="1" i="0" u="none" strike="noStrike" cap="none" dirty="0">
                        <a:solidFill>
                          <a:schemeClr val="tx1"/>
                        </a:solidFill>
                        <a:latin typeface="+mn-lt"/>
                        <a:ea typeface="+mn-ea"/>
                        <a:cs typeface="+mn-cs"/>
                        <a:sym typeface="Arial"/>
                      </a:endParaRPr>
                    </a:p>
                  </a:txBody>
                  <a:tcPr anchor="ctr"/>
                </a:tc>
                <a:tc>
                  <a:txBody>
                    <a:bodyPr/>
                    <a:lstStyle/>
                    <a:p>
                      <a:pPr algn="ctr"/>
                      <a:r>
                        <a:rPr lang="en-IN" sz="2400" dirty="0">
                          <a:solidFill>
                            <a:schemeClr val="accent6">
                              <a:lumMod val="75000"/>
                            </a:schemeClr>
                          </a:solidFill>
                        </a:rPr>
                        <a:t>Regular or Irregular </a:t>
                      </a:r>
                    </a:p>
                  </a:txBody>
                  <a:tcPr anchor="ctr"/>
                </a:tc>
                <a:tc>
                  <a:txBody>
                    <a:bodyPr/>
                    <a:lstStyle/>
                    <a:p>
                      <a:pPr algn="ctr"/>
                      <a:r>
                        <a:rPr lang="en-IN" sz="2400" dirty="0">
                          <a:solidFill>
                            <a:schemeClr val="accent2">
                              <a:lumMod val="75000"/>
                            </a:schemeClr>
                          </a:solidFill>
                        </a:rPr>
                        <a:t>Past Tense</a:t>
                      </a:r>
                      <a:r>
                        <a:rPr lang="en-IN" sz="2400" dirty="0">
                          <a:solidFill>
                            <a:srgbClr val="00B050"/>
                          </a:solidFill>
                        </a:rPr>
                        <a:t> </a:t>
                      </a:r>
                    </a:p>
                  </a:txBody>
                  <a:tcPr anchor="ctr"/>
                </a:tc>
                <a:tc>
                  <a:txBody>
                    <a:bodyPr/>
                    <a:lstStyle/>
                    <a:p>
                      <a:pPr algn="ctr"/>
                      <a:r>
                        <a:rPr lang="en-IN" sz="2400" dirty="0">
                          <a:solidFill>
                            <a:schemeClr val="accent5">
                              <a:lumMod val="75000"/>
                            </a:schemeClr>
                          </a:solidFill>
                        </a:rPr>
                        <a:t>Past Participle </a:t>
                      </a:r>
                    </a:p>
                  </a:txBody>
                  <a:tcPr anchor="ctr"/>
                </a:tc>
                <a:extLst>
                  <a:ext uri="{0D108BD9-81ED-4DB2-BD59-A6C34878D82A}">
                    <a16:rowId xmlns:a16="http://schemas.microsoft.com/office/drawing/2014/main" val="1390523770"/>
                  </a:ext>
                </a:extLst>
              </a:tr>
              <a:tr h="535097">
                <a:tc>
                  <a:txBody>
                    <a:bodyPr/>
                    <a:lstStyle/>
                    <a:p>
                      <a:pPr algn="ctr"/>
                      <a:r>
                        <a:rPr lang="en-IN" sz="2000" b="1" dirty="0"/>
                        <a:t>AGREE</a:t>
                      </a:r>
                    </a:p>
                  </a:txBody>
                  <a:tcPr anchor="ctr"/>
                </a:tc>
                <a:tc>
                  <a:txBody>
                    <a:bodyPr/>
                    <a:lstStyle/>
                    <a:p>
                      <a:endParaRPr lang="en-IN" sz="2000" dirty="0"/>
                    </a:p>
                  </a:txBody>
                  <a:tcPr/>
                </a:tc>
                <a:tc>
                  <a:txBody>
                    <a:bodyPr/>
                    <a:lstStyle/>
                    <a:p>
                      <a:endParaRPr lang="en-IN" sz="2000"/>
                    </a:p>
                  </a:txBody>
                  <a:tcPr/>
                </a:tc>
                <a:tc>
                  <a:txBody>
                    <a:bodyPr/>
                    <a:lstStyle/>
                    <a:p>
                      <a:endParaRPr lang="en-IN" sz="2000" dirty="0"/>
                    </a:p>
                  </a:txBody>
                  <a:tcPr/>
                </a:tc>
                <a:extLst>
                  <a:ext uri="{0D108BD9-81ED-4DB2-BD59-A6C34878D82A}">
                    <a16:rowId xmlns:a16="http://schemas.microsoft.com/office/drawing/2014/main" val="240423798"/>
                  </a:ext>
                </a:extLst>
              </a:tr>
              <a:tr h="535097">
                <a:tc>
                  <a:txBody>
                    <a:bodyPr/>
                    <a:lstStyle/>
                    <a:p>
                      <a:pPr algn="ctr"/>
                      <a:r>
                        <a:rPr lang="en-IN" sz="2000" b="1" dirty="0"/>
                        <a:t>PLAY</a:t>
                      </a:r>
                    </a:p>
                  </a:txBody>
                  <a:tcPr anchor="ctr"/>
                </a:tc>
                <a:tc>
                  <a:txBody>
                    <a:bodyPr/>
                    <a:lstStyle/>
                    <a:p>
                      <a:endParaRPr lang="en-IN" sz="2000"/>
                    </a:p>
                  </a:txBody>
                  <a:tcPr/>
                </a:tc>
                <a:tc>
                  <a:txBody>
                    <a:bodyPr/>
                    <a:lstStyle/>
                    <a:p>
                      <a:endParaRPr lang="en-IN" sz="2000"/>
                    </a:p>
                  </a:txBody>
                  <a:tcPr/>
                </a:tc>
                <a:tc>
                  <a:txBody>
                    <a:bodyPr/>
                    <a:lstStyle/>
                    <a:p>
                      <a:endParaRPr lang="en-IN" sz="2000"/>
                    </a:p>
                  </a:txBody>
                  <a:tcPr/>
                </a:tc>
                <a:extLst>
                  <a:ext uri="{0D108BD9-81ED-4DB2-BD59-A6C34878D82A}">
                    <a16:rowId xmlns:a16="http://schemas.microsoft.com/office/drawing/2014/main" val="834316441"/>
                  </a:ext>
                </a:extLst>
              </a:tr>
              <a:tr h="535097">
                <a:tc>
                  <a:txBody>
                    <a:bodyPr/>
                    <a:lstStyle/>
                    <a:p>
                      <a:pPr algn="ctr"/>
                      <a:r>
                        <a:rPr lang="en-IN" sz="2000" b="1" dirty="0"/>
                        <a:t>CLEAN</a:t>
                      </a:r>
                    </a:p>
                  </a:txBody>
                  <a:tcPr anchor="ctr"/>
                </a:tc>
                <a:tc>
                  <a:txBody>
                    <a:bodyPr/>
                    <a:lstStyle/>
                    <a:p>
                      <a:endParaRPr lang="en-IN" sz="2000"/>
                    </a:p>
                  </a:txBody>
                  <a:tcPr/>
                </a:tc>
                <a:tc>
                  <a:txBody>
                    <a:bodyPr/>
                    <a:lstStyle/>
                    <a:p>
                      <a:endParaRPr lang="en-IN" sz="2000"/>
                    </a:p>
                  </a:txBody>
                  <a:tcPr/>
                </a:tc>
                <a:tc>
                  <a:txBody>
                    <a:bodyPr/>
                    <a:lstStyle/>
                    <a:p>
                      <a:endParaRPr lang="en-IN" sz="2000"/>
                    </a:p>
                  </a:txBody>
                  <a:tcPr/>
                </a:tc>
                <a:extLst>
                  <a:ext uri="{0D108BD9-81ED-4DB2-BD59-A6C34878D82A}">
                    <a16:rowId xmlns:a16="http://schemas.microsoft.com/office/drawing/2014/main" val="1773896089"/>
                  </a:ext>
                </a:extLst>
              </a:tr>
              <a:tr h="535097">
                <a:tc>
                  <a:txBody>
                    <a:bodyPr/>
                    <a:lstStyle/>
                    <a:p>
                      <a:pPr algn="ctr"/>
                      <a:r>
                        <a:rPr lang="en-IN" sz="2000" b="1" dirty="0"/>
                        <a:t>SING</a:t>
                      </a:r>
                    </a:p>
                  </a:txBody>
                  <a:tcPr anchor="ctr"/>
                </a:tc>
                <a:tc>
                  <a:txBody>
                    <a:bodyPr/>
                    <a:lstStyle/>
                    <a:p>
                      <a:endParaRPr lang="en-IN" sz="2000"/>
                    </a:p>
                  </a:txBody>
                  <a:tcPr/>
                </a:tc>
                <a:tc>
                  <a:txBody>
                    <a:bodyPr/>
                    <a:lstStyle/>
                    <a:p>
                      <a:endParaRPr lang="en-IN" sz="2000"/>
                    </a:p>
                  </a:txBody>
                  <a:tcPr/>
                </a:tc>
                <a:tc>
                  <a:txBody>
                    <a:bodyPr/>
                    <a:lstStyle/>
                    <a:p>
                      <a:endParaRPr lang="en-IN" sz="2000"/>
                    </a:p>
                  </a:txBody>
                  <a:tcPr/>
                </a:tc>
                <a:extLst>
                  <a:ext uri="{0D108BD9-81ED-4DB2-BD59-A6C34878D82A}">
                    <a16:rowId xmlns:a16="http://schemas.microsoft.com/office/drawing/2014/main" val="2074522172"/>
                  </a:ext>
                </a:extLst>
              </a:tr>
              <a:tr h="535097">
                <a:tc>
                  <a:txBody>
                    <a:bodyPr/>
                    <a:lstStyle/>
                    <a:p>
                      <a:pPr algn="ctr"/>
                      <a:r>
                        <a:rPr lang="en-IN" sz="2000" b="1" dirty="0"/>
                        <a:t>COOK</a:t>
                      </a:r>
                    </a:p>
                  </a:txBody>
                  <a:tcPr anchor="ctr"/>
                </a:tc>
                <a:tc>
                  <a:txBody>
                    <a:bodyPr/>
                    <a:lstStyle/>
                    <a:p>
                      <a:endParaRPr lang="en-IN" sz="2000"/>
                    </a:p>
                  </a:txBody>
                  <a:tcPr/>
                </a:tc>
                <a:tc>
                  <a:txBody>
                    <a:bodyPr/>
                    <a:lstStyle/>
                    <a:p>
                      <a:endParaRPr lang="en-IN" sz="2000"/>
                    </a:p>
                  </a:txBody>
                  <a:tcPr/>
                </a:tc>
                <a:tc>
                  <a:txBody>
                    <a:bodyPr/>
                    <a:lstStyle/>
                    <a:p>
                      <a:endParaRPr lang="en-IN" sz="2000" dirty="0"/>
                    </a:p>
                  </a:txBody>
                  <a:tcPr/>
                </a:tc>
                <a:extLst>
                  <a:ext uri="{0D108BD9-81ED-4DB2-BD59-A6C34878D82A}">
                    <a16:rowId xmlns:a16="http://schemas.microsoft.com/office/drawing/2014/main" val="61265892"/>
                  </a:ext>
                </a:extLst>
              </a:tr>
              <a:tr h="535097">
                <a:tc>
                  <a:txBody>
                    <a:bodyPr/>
                    <a:lstStyle/>
                    <a:p>
                      <a:pPr algn="ctr"/>
                      <a:r>
                        <a:rPr lang="en-IN" sz="2000" b="1" dirty="0"/>
                        <a:t>SWIM</a:t>
                      </a:r>
                    </a:p>
                  </a:txBody>
                  <a:tcPr anchor="ctr"/>
                </a:tc>
                <a:tc>
                  <a:txBody>
                    <a:bodyPr/>
                    <a:lstStyle/>
                    <a:p>
                      <a:endParaRPr lang="en-IN" sz="2000"/>
                    </a:p>
                  </a:txBody>
                  <a:tcPr/>
                </a:tc>
                <a:tc>
                  <a:txBody>
                    <a:bodyPr/>
                    <a:lstStyle/>
                    <a:p>
                      <a:endParaRPr lang="en-IN" sz="2000"/>
                    </a:p>
                  </a:txBody>
                  <a:tcPr/>
                </a:tc>
                <a:tc>
                  <a:txBody>
                    <a:bodyPr/>
                    <a:lstStyle/>
                    <a:p>
                      <a:endParaRPr lang="en-IN" sz="2000" dirty="0"/>
                    </a:p>
                  </a:txBody>
                  <a:tcPr/>
                </a:tc>
                <a:extLst>
                  <a:ext uri="{0D108BD9-81ED-4DB2-BD59-A6C34878D82A}">
                    <a16:rowId xmlns:a16="http://schemas.microsoft.com/office/drawing/2014/main" val="3988542947"/>
                  </a:ext>
                </a:extLst>
              </a:tr>
              <a:tr h="535097">
                <a:tc>
                  <a:txBody>
                    <a:bodyPr/>
                    <a:lstStyle/>
                    <a:p>
                      <a:pPr algn="ctr"/>
                      <a:r>
                        <a:rPr lang="en-IN" sz="2000" b="1" dirty="0"/>
                        <a:t>DRIVE</a:t>
                      </a:r>
                    </a:p>
                  </a:txBody>
                  <a:tcPr anchor="ctr"/>
                </a:tc>
                <a:tc>
                  <a:txBody>
                    <a:bodyPr/>
                    <a:lstStyle/>
                    <a:p>
                      <a:endParaRPr lang="en-IN" sz="2000" dirty="0"/>
                    </a:p>
                  </a:txBody>
                  <a:tcPr/>
                </a:tc>
                <a:tc>
                  <a:txBody>
                    <a:bodyPr/>
                    <a:lstStyle/>
                    <a:p>
                      <a:endParaRPr lang="en-IN" sz="2000" dirty="0"/>
                    </a:p>
                  </a:txBody>
                  <a:tcPr/>
                </a:tc>
                <a:tc>
                  <a:txBody>
                    <a:bodyPr/>
                    <a:lstStyle/>
                    <a:p>
                      <a:endParaRPr lang="en-IN" sz="2000" dirty="0"/>
                    </a:p>
                  </a:txBody>
                  <a:tcPr/>
                </a:tc>
                <a:extLst>
                  <a:ext uri="{0D108BD9-81ED-4DB2-BD59-A6C34878D82A}">
                    <a16:rowId xmlns:a16="http://schemas.microsoft.com/office/drawing/2014/main" val="2522598763"/>
                  </a:ext>
                </a:extLst>
              </a:tr>
            </a:tbl>
          </a:graphicData>
        </a:graphic>
      </p:graphicFrame>
      <p:grpSp>
        <p:nvGrpSpPr>
          <p:cNvPr id="6" name="1 Answer">
            <a:extLst>
              <a:ext uri="{FF2B5EF4-FFF2-40B4-BE49-F238E27FC236}">
                <a16:creationId xmlns:a16="http://schemas.microsoft.com/office/drawing/2014/main" id="{8DF31BC6-8D85-1629-D805-957F06D5FD42}"/>
              </a:ext>
            </a:extLst>
          </p:cNvPr>
          <p:cNvGrpSpPr/>
          <p:nvPr/>
        </p:nvGrpSpPr>
        <p:grpSpPr>
          <a:xfrm>
            <a:off x="10286855" y="2727975"/>
            <a:ext cx="1146964" cy="602552"/>
            <a:chOff x="7886039" y="2188218"/>
            <a:chExt cx="1146964" cy="602552"/>
          </a:xfrm>
        </p:grpSpPr>
        <p:sp>
          <p:nvSpPr>
            <p:cNvPr id="7" name="Rectangle 6">
              <a:extLst>
                <a:ext uri="{FF2B5EF4-FFF2-40B4-BE49-F238E27FC236}">
                  <a16:creationId xmlns:a16="http://schemas.microsoft.com/office/drawing/2014/main" id="{31AD391D-91B5-AC05-E79E-7B25CB8A0116}"/>
                </a:ext>
              </a:extLst>
            </p:cNvPr>
            <p:cNvSpPr/>
            <p:nvPr/>
          </p:nvSpPr>
          <p:spPr>
            <a:xfrm>
              <a:off x="7886039" y="2188218"/>
              <a:ext cx="1146964" cy="60255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r">
                <a:lnSpc>
                  <a:spcPct val="72000"/>
                </a:lnSpc>
              </a:pPr>
              <a:r>
                <a:rPr lang="en-IN" sz="1800" dirty="0">
                  <a:latin typeface="Calibri" pitchFamily="34" charset="0"/>
                  <a:cs typeface="Calibri" pitchFamily="34" charset="0"/>
                </a:rPr>
                <a:t>Click for Answer</a:t>
              </a:r>
              <a:endParaRPr lang="en-US" sz="1800" dirty="0">
                <a:latin typeface="Calibri" pitchFamily="34" charset="0"/>
                <a:cs typeface="Calibri" pitchFamily="34" charset="0"/>
              </a:endParaRPr>
            </a:p>
          </p:txBody>
        </p:sp>
        <p:sp>
          <p:nvSpPr>
            <p:cNvPr id="8" name="Up Arrow 16">
              <a:extLst>
                <a:ext uri="{FF2B5EF4-FFF2-40B4-BE49-F238E27FC236}">
                  <a16:creationId xmlns:a16="http://schemas.microsoft.com/office/drawing/2014/main" id="{E84DD7B9-B7AC-110E-0C58-7B63C9458CB8}"/>
                </a:ext>
              </a:extLst>
            </p:cNvPr>
            <p:cNvSpPr/>
            <p:nvPr/>
          </p:nvSpPr>
          <p:spPr>
            <a:xfrm rot="19579789">
              <a:off x="7934861" y="2321348"/>
              <a:ext cx="180298" cy="295791"/>
            </a:xfrm>
            <a:prstGeom prst="upArrow">
              <a:avLst>
                <a:gd name="adj1" fmla="val 23188"/>
                <a:gd name="adj2" fmla="val 1051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9" name="TextBox 8">
            <a:extLst>
              <a:ext uri="{FF2B5EF4-FFF2-40B4-BE49-F238E27FC236}">
                <a16:creationId xmlns:a16="http://schemas.microsoft.com/office/drawing/2014/main" id="{DF6B13DD-3C33-833F-B5AD-2FAD30B50D2E}"/>
              </a:ext>
            </a:extLst>
          </p:cNvPr>
          <p:cNvSpPr txBox="1"/>
          <p:nvPr/>
        </p:nvSpPr>
        <p:spPr>
          <a:xfrm>
            <a:off x="4598559" y="2349839"/>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IN" sz="2000" b="1" dirty="0">
              <a:solidFill>
                <a:schemeClr val="tx1"/>
              </a:solidFill>
            </a:endParaRPr>
          </a:p>
        </p:txBody>
      </p:sp>
      <p:sp>
        <p:nvSpPr>
          <p:cNvPr id="10" name="TextBox 9">
            <a:extLst>
              <a:ext uri="{FF2B5EF4-FFF2-40B4-BE49-F238E27FC236}">
                <a16:creationId xmlns:a16="http://schemas.microsoft.com/office/drawing/2014/main" id="{63514552-E7F1-68BC-7E7C-1120D7878F7B}"/>
              </a:ext>
            </a:extLst>
          </p:cNvPr>
          <p:cNvSpPr txBox="1"/>
          <p:nvPr/>
        </p:nvSpPr>
        <p:spPr>
          <a:xfrm>
            <a:off x="4598559" y="2879227"/>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IN" sz="2000" b="1" dirty="0">
              <a:solidFill>
                <a:schemeClr val="tx1"/>
              </a:solidFill>
            </a:endParaRPr>
          </a:p>
        </p:txBody>
      </p:sp>
      <p:sp>
        <p:nvSpPr>
          <p:cNvPr id="11" name="TextBox 10">
            <a:extLst>
              <a:ext uri="{FF2B5EF4-FFF2-40B4-BE49-F238E27FC236}">
                <a16:creationId xmlns:a16="http://schemas.microsoft.com/office/drawing/2014/main" id="{FED16675-06EC-1BFD-B735-5305C47313AE}"/>
              </a:ext>
            </a:extLst>
          </p:cNvPr>
          <p:cNvSpPr txBox="1"/>
          <p:nvPr/>
        </p:nvSpPr>
        <p:spPr>
          <a:xfrm>
            <a:off x="4598558" y="3387931"/>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IN" sz="2000" b="1" dirty="0">
              <a:solidFill>
                <a:schemeClr val="tx1"/>
              </a:solidFill>
            </a:endParaRPr>
          </a:p>
        </p:txBody>
      </p:sp>
      <p:sp>
        <p:nvSpPr>
          <p:cNvPr id="12" name="TextBox 11">
            <a:extLst>
              <a:ext uri="{FF2B5EF4-FFF2-40B4-BE49-F238E27FC236}">
                <a16:creationId xmlns:a16="http://schemas.microsoft.com/office/drawing/2014/main" id="{7BBFD236-5047-9CC8-1BEB-2D2CD573E705}"/>
              </a:ext>
            </a:extLst>
          </p:cNvPr>
          <p:cNvSpPr txBox="1"/>
          <p:nvPr/>
        </p:nvSpPr>
        <p:spPr>
          <a:xfrm>
            <a:off x="4598557" y="3935100"/>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IR</a:t>
            </a:r>
            <a:endParaRPr lang="en-IN" sz="2000" b="1" dirty="0">
              <a:solidFill>
                <a:schemeClr val="tx1"/>
              </a:solidFill>
            </a:endParaRPr>
          </a:p>
        </p:txBody>
      </p:sp>
      <p:sp>
        <p:nvSpPr>
          <p:cNvPr id="13" name="TextBox 12">
            <a:extLst>
              <a:ext uri="{FF2B5EF4-FFF2-40B4-BE49-F238E27FC236}">
                <a16:creationId xmlns:a16="http://schemas.microsoft.com/office/drawing/2014/main" id="{2FD3EC40-C131-808D-090C-3F72EB0CF552}"/>
              </a:ext>
            </a:extLst>
          </p:cNvPr>
          <p:cNvSpPr txBox="1"/>
          <p:nvPr/>
        </p:nvSpPr>
        <p:spPr>
          <a:xfrm>
            <a:off x="4598557" y="4504146"/>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a:t>
            </a:r>
            <a:endParaRPr lang="en-IN" sz="2000" b="1" dirty="0">
              <a:solidFill>
                <a:schemeClr val="tx1"/>
              </a:solidFill>
            </a:endParaRPr>
          </a:p>
        </p:txBody>
      </p:sp>
      <p:sp>
        <p:nvSpPr>
          <p:cNvPr id="14" name="TextBox 13">
            <a:extLst>
              <a:ext uri="{FF2B5EF4-FFF2-40B4-BE49-F238E27FC236}">
                <a16:creationId xmlns:a16="http://schemas.microsoft.com/office/drawing/2014/main" id="{D9F3E72A-8539-947C-D5ED-CC39284F8518}"/>
              </a:ext>
            </a:extLst>
          </p:cNvPr>
          <p:cNvSpPr txBox="1"/>
          <p:nvPr/>
        </p:nvSpPr>
        <p:spPr>
          <a:xfrm>
            <a:off x="4598556" y="5025064"/>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IR</a:t>
            </a:r>
            <a:endParaRPr lang="en-IN" sz="2000" b="1" dirty="0">
              <a:solidFill>
                <a:schemeClr val="tx1"/>
              </a:solidFill>
            </a:endParaRPr>
          </a:p>
        </p:txBody>
      </p:sp>
      <p:sp>
        <p:nvSpPr>
          <p:cNvPr id="15" name="TextBox 14">
            <a:extLst>
              <a:ext uri="{FF2B5EF4-FFF2-40B4-BE49-F238E27FC236}">
                <a16:creationId xmlns:a16="http://schemas.microsoft.com/office/drawing/2014/main" id="{B5B4B975-DEA0-DBC7-5A89-DF4779A677A9}"/>
              </a:ext>
            </a:extLst>
          </p:cNvPr>
          <p:cNvSpPr txBox="1"/>
          <p:nvPr/>
        </p:nvSpPr>
        <p:spPr>
          <a:xfrm>
            <a:off x="4598891" y="5546831"/>
            <a:ext cx="565145" cy="400110"/>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IN" sz="20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IR</a:t>
            </a:r>
            <a:endParaRPr lang="en-IN" sz="2000" b="1" dirty="0">
              <a:solidFill>
                <a:schemeClr val="tx1"/>
              </a:solidFill>
            </a:endParaRPr>
          </a:p>
        </p:txBody>
      </p:sp>
      <p:sp>
        <p:nvSpPr>
          <p:cNvPr id="16" name="TextBox 15">
            <a:extLst>
              <a:ext uri="{FF2B5EF4-FFF2-40B4-BE49-F238E27FC236}">
                <a16:creationId xmlns:a16="http://schemas.microsoft.com/office/drawing/2014/main" id="{4ECBCC57-0860-888C-AC58-51D125288646}"/>
              </a:ext>
            </a:extLst>
          </p:cNvPr>
          <p:cNvSpPr txBox="1"/>
          <p:nvPr/>
        </p:nvSpPr>
        <p:spPr>
          <a:xfrm>
            <a:off x="6243263" y="2349839"/>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AGREED</a:t>
            </a:r>
            <a:endParaRPr lang="en-IN" sz="2000" b="1" dirty="0">
              <a:solidFill>
                <a:schemeClr val="tx1"/>
              </a:solidFill>
            </a:endParaRPr>
          </a:p>
        </p:txBody>
      </p:sp>
      <p:sp>
        <p:nvSpPr>
          <p:cNvPr id="17" name="TextBox 16">
            <a:extLst>
              <a:ext uri="{FF2B5EF4-FFF2-40B4-BE49-F238E27FC236}">
                <a16:creationId xmlns:a16="http://schemas.microsoft.com/office/drawing/2014/main" id="{3C3A1633-A0A4-95BA-18A0-90BFE4E0193C}"/>
              </a:ext>
            </a:extLst>
          </p:cNvPr>
          <p:cNvSpPr txBox="1"/>
          <p:nvPr/>
        </p:nvSpPr>
        <p:spPr>
          <a:xfrm>
            <a:off x="8261324" y="2335415"/>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AGREED</a:t>
            </a:r>
            <a:endParaRPr lang="en-IN" sz="2000" b="1" dirty="0">
              <a:solidFill>
                <a:schemeClr val="tx1"/>
              </a:solidFill>
            </a:endParaRPr>
          </a:p>
        </p:txBody>
      </p:sp>
      <p:sp>
        <p:nvSpPr>
          <p:cNvPr id="18" name="TextBox 17">
            <a:extLst>
              <a:ext uri="{FF2B5EF4-FFF2-40B4-BE49-F238E27FC236}">
                <a16:creationId xmlns:a16="http://schemas.microsoft.com/office/drawing/2014/main" id="{864EB55D-E387-5D1E-DBE2-BB1DF87EC839}"/>
              </a:ext>
            </a:extLst>
          </p:cNvPr>
          <p:cNvSpPr txBox="1"/>
          <p:nvPr/>
        </p:nvSpPr>
        <p:spPr>
          <a:xfrm>
            <a:off x="6243263" y="2879227"/>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PLAYED</a:t>
            </a:r>
            <a:endParaRPr lang="en-IN" sz="2000" b="1" dirty="0">
              <a:solidFill>
                <a:schemeClr val="tx1"/>
              </a:solidFill>
            </a:endParaRPr>
          </a:p>
        </p:txBody>
      </p:sp>
      <p:sp>
        <p:nvSpPr>
          <p:cNvPr id="19" name="TextBox 18">
            <a:extLst>
              <a:ext uri="{FF2B5EF4-FFF2-40B4-BE49-F238E27FC236}">
                <a16:creationId xmlns:a16="http://schemas.microsoft.com/office/drawing/2014/main" id="{665B4717-16FF-C9AE-738E-BC61C39A7A24}"/>
              </a:ext>
            </a:extLst>
          </p:cNvPr>
          <p:cNvSpPr txBox="1"/>
          <p:nvPr/>
        </p:nvSpPr>
        <p:spPr>
          <a:xfrm>
            <a:off x="8261324" y="2864803"/>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PLAYED</a:t>
            </a:r>
            <a:endParaRPr lang="en-IN" sz="2000" b="1" dirty="0">
              <a:solidFill>
                <a:schemeClr val="tx1"/>
              </a:solidFill>
            </a:endParaRPr>
          </a:p>
        </p:txBody>
      </p:sp>
      <p:sp>
        <p:nvSpPr>
          <p:cNvPr id="20" name="TextBox 19">
            <a:extLst>
              <a:ext uri="{FF2B5EF4-FFF2-40B4-BE49-F238E27FC236}">
                <a16:creationId xmlns:a16="http://schemas.microsoft.com/office/drawing/2014/main" id="{F0C03D5C-0AB9-0F04-FCF2-CA6CA82E7F07}"/>
              </a:ext>
            </a:extLst>
          </p:cNvPr>
          <p:cNvSpPr txBox="1"/>
          <p:nvPr/>
        </p:nvSpPr>
        <p:spPr>
          <a:xfrm>
            <a:off x="6243263" y="3409916"/>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CLEANED</a:t>
            </a:r>
            <a:endParaRPr lang="en-IN" sz="2000" b="1" dirty="0">
              <a:solidFill>
                <a:schemeClr val="tx1"/>
              </a:solidFill>
            </a:endParaRPr>
          </a:p>
        </p:txBody>
      </p:sp>
      <p:sp>
        <p:nvSpPr>
          <p:cNvPr id="21" name="TextBox 20">
            <a:extLst>
              <a:ext uri="{FF2B5EF4-FFF2-40B4-BE49-F238E27FC236}">
                <a16:creationId xmlns:a16="http://schemas.microsoft.com/office/drawing/2014/main" id="{2E92C79D-F68C-A22D-5A29-397CBBA41C98}"/>
              </a:ext>
            </a:extLst>
          </p:cNvPr>
          <p:cNvSpPr txBox="1"/>
          <p:nvPr/>
        </p:nvSpPr>
        <p:spPr>
          <a:xfrm>
            <a:off x="8261324" y="3395492"/>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CLEANED</a:t>
            </a:r>
            <a:endParaRPr lang="en-IN" sz="2000" b="1" dirty="0">
              <a:solidFill>
                <a:schemeClr val="tx1"/>
              </a:solidFill>
            </a:endParaRPr>
          </a:p>
        </p:txBody>
      </p:sp>
      <p:sp>
        <p:nvSpPr>
          <p:cNvPr id="22" name="TextBox 21">
            <a:extLst>
              <a:ext uri="{FF2B5EF4-FFF2-40B4-BE49-F238E27FC236}">
                <a16:creationId xmlns:a16="http://schemas.microsoft.com/office/drawing/2014/main" id="{2CB6DE55-D4F8-3BFA-728A-C851F8E7B040}"/>
              </a:ext>
            </a:extLst>
          </p:cNvPr>
          <p:cNvSpPr txBox="1"/>
          <p:nvPr/>
        </p:nvSpPr>
        <p:spPr>
          <a:xfrm>
            <a:off x="6243263" y="3948353"/>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SANG</a:t>
            </a:r>
            <a:endParaRPr lang="en-IN" sz="2000" b="1" dirty="0">
              <a:solidFill>
                <a:schemeClr val="tx1"/>
              </a:solidFill>
            </a:endParaRPr>
          </a:p>
        </p:txBody>
      </p:sp>
      <p:sp>
        <p:nvSpPr>
          <p:cNvPr id="23" name="TextBox 22">
            <a:extLst>
              <a:ext uri="{FF2B5EF4-FFF2-40B4-BE49-F238E27FC236}">
                <a16:creationId xmlns:a16="http://schemas.microsoft.com/office/drawing/2014/main" id="{4D50DBB0-0B19-689B-AB67-90A3CE5661D2}"/>
              </a:ext>
            </a:extLst>
          </p:cNvPr>
          <p:cNvSpPr txBox="1"/>
          <p:nvPr/>
        </p:nvSpPr>
        <p:spPr>
          <a:xfrm>
            <a:off x="8261324" y="3933929"/>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SUNG</a:t>
            </a:r>
            <a:endParaRPr lang="en-IN" sz="2000" b="1" dirty="0">
              <a:solidFill>
                <a:schemeClr val="tx1"/>
              </a:solidFill>
            </a:endParaRPr>
          </a:p>
        </p:txBody>
      </p:sp>
      <p:sp>
        <p:nvSpPr>
          <p:cNvPr id="24" name="TextBox 23">
            <a:extLst>
              <a:ext uri="{FF2B5EF4-FFF2-40B4-BE49-F238E27FC236}">
                <a16:creationId xmlns:a16="http://schemas.microsoft.com/office/drawing/2014/main" id="{62331D65-4B7A-2A98-0033-736AEA759329}"/>
              </a:ext>
            </a:extLst>
          </p:cNvPr>
          <p:cNvSpPr txBox="1"/>
          <p:nvPr/>
        </p:nvSpPr>
        <p:spPr>
          <a:xfrm>
            <a:off x="6243263" y="4493799"/>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COOKED</a:t>
            </a:r>
            <a:endParaRPr lang="en-IN" sz="2000" b="1" dirty="0">
              <a:solidFill>
                <a:schemeClr val="tx1"/>
              </a:solidFill>
            </a:endParaRPr>
          </a:p>
        </p:txBody>
      </p:sp>
      <p:sp>
        <p:nvSpPr>
          <p:cNvPr id="25" name="TextBox 24">
            <a:extLst>
              <a:ext uri="{FF2B5EF4-FFF2-40B4-BE49-F238E27FC236}">
                <a16:creationId xmlns:a16="http://schemas.microsoft.com/office/drawing/2014/main" id="{3BEFA2FA-2F84-74A7-742B-7F3CCDD0B870}"/>
              </a:ext>
            </a:extLst>
          </p:cNvPr>
          <p:cNvSpPr txBox="1"/>
          <p:nvPr/>
        </p:nvSpPr>
        <p:spPr>
          <a:xfrm>
            <a:off x="8261324" y="4479375"/>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COOKED</a:t>
            </a:r>
            <a:endParaRPr lang="en-IN" sz="2000" b="1" dirty="0">
              <a:solidFill>
                <a:schemeClr val="tx1"/>
              </a:solidFill>
            </a:endParaRPr>
          </a:p>
        </p:txBody>
      </p:sp>
      <p:sp>
        <p:nvSpPr>
          <p:cNvPr id="26" name="TextBox 25">
            <a:extLst>
              <a:ext uri="{FF2B5EF4-FFF2-40B4-BE49-F238E27FC236}">
                <a16:creationId xmlns:a16="http://schemas.microsoft.com/office/drawing/2014/main" id="{55F6EDBB-3823-EBAF-227C-5DD1B5C9E86B}"/>
              </a:ext>
            </a:extLst>
          </p:cNvPr>
          <p:cNvSpPr txBox="1"/>
          <p:nvPr/>
        </p:nvSpPr>
        <p:spPr>
          <a:xfrm>
            <a:off x="6243263" y="5025836"/>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SWAM</a:t>
            </a:r>
            <a:endParaRPr lang="en-IN" sz="2000" b="1" dirty="0">
              <a:solidFill>
                <a:schemeClr val="tx1"/>
              </a:solidFill>
            </a:endParaRPr>
          </a:p>
        </p:txBody>
      </p:sp>
      <p:sp>
        <p:nvSpPr>
          <p:cNvPr id="27" name="TextBox 26">
            <a:extLst>
              <a:ext uri="{FF2B5EF4-FFF2-40B4-BE49-F238E27FC236}">
                <a16:creationId xmlns:a16="http://schemas.microsoft.com/office/drawing/2014/main" id="{5DA0127A-7912-7C97-D58B-ED1E77361AA3}"/>
              </a:ext>
            </a:extLst>
          </p:cNvPr>
          <p:cNvSpPr txBox="1"/>
          <p:nvPr/>
        </p:nvSpPr>
        <p:spPr>
          <a:xfrm>
            <a:off x="8261324" y="5011412"/>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SWUM</a:t>
            </a:r>
            <a:endParaRPr lang="en-IN" sz="2000" b="1" dirty="0">
              <a:solidFill>
                <a:schemeClr val="tx1"/>
              </a:solidFill>
            </a:endParaRPr>
          </a:p>
        </p:txBody>
      </p:sp>
      <p:sp>
        <p:nvSpPr>
          <p:cNvPr id="28" name="TextBox 27">
            <a:extLst>
              <a:ext uri="{FF2B5EF4-FFF2-40B4-BE49-F238E27FC236}">
                <a16:creationId xmlns:a16="http://schemas.microsoft.com/office/drawing/2014/main" id="{0A144BDF-1880-6180-3833-9325C1418E8A}"/>
              </a:ext>
            </a:extLst>
          </p:cNvPr>
          <p:cNvSpPr txBox="1"/>
          <p:nvPr/>
        </p:nvSpPr>
        <p:spPr>
          <a:xfrm>
            <a:off x="6243263" y="5564273"/>
            <a:ext cx="1338834" cy="40011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DROVE</a:t>
            </a:r>
            <a:endParaRPr lang="en-IN" sz="2000" b="1" dirty="0">
              <a:solidFill>
                <a:schemeClr val="tx1"/>
              </a:solidFill>
            </a:endParaRPr>
          </a:p>
        </p:txBody>
      </p:sp>
      <p:sp>
        <p:nvSpPr>
          <p:cNvPr id="29" name="TextBox 28">
            <a:extLst>
              <a:ext uri="{FF2B5EF4-FFF2-40B4-BE49-F238E27FC236}">
                <a16:creationId xmlns:a16="http://schemas.microsoft.com/office/drawing/2014/main" id="{D957D2A0-CDE3-65FE-E460-3549472D3490}"/>
              </a:ext>
            </a:extLst>
          </p:cNvPr>
          <p:cNvSpPr txBox="1"/>
          <p:nvPr/>
        </p:nvSpPr>
        <p:spPr>
          <a:xfrm>
            <a:off x="8261324" y="5549849"/>
            <a:ext cx="1338834" cy="40011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IN" sz="2000" b="1" dirty="0">
                <a:solidFill>
                  <a:schemeClr val="tx1"/>
                </a:solidFill>
                <a:latin typeface="Calibri" panose="020F0502020204030204" pitchFamily="34" charset="0"/>
                <a:cs typeface="Times New Roman" panose="02020603050405020304" pitchFamily="18" charset="0"/>
              </a:rPr>
              <a:t>DRIVEN</a:t>
            </a:r>
            <a:endParaRPr lang="en-IN" sz="2000" b="1" dirty="0">
              <a:solidFill>
                <a:schemeClr val="tx1"/>
              </a:solidFill>
            </a:endParaRPr>
          </a:p>
        </p:txBody>
      </p:sp>
      <p:pic>
        <p:nvPicPr>
          <p:cNvPr id="30" name="Picture 29" descr="Icon&#10;&#10;Description automatically generated">
            <a:extLst>
              <a:ext uri="{FF2B5EF4-FFF2-40B4-BE49-F238E27FC236}">
                <a16:creationId xmlns:a16="http://schemas.microsoft.com/office/drawing/2014/main" id="{99030539-8B33-8902-2D16-A128693AD1E5}"/>
              </a:ext>
            </a:extLst>
          </p:cNvPr>
          <p:cNvPicPr>
            <a:picLocks noChangeAspect="1"/>
          </p:cNvPicPr>
          <p:nvPr/>
        </p:nvPicPr>
        <p:blipFill>
          <a:blip r:embed="rId3" cstate="screen"/>
          <a:stretch>
            <a:fillRect/>
          </a:stretch>
        </p:blipFill>
        <p:spPr>
          <a:xfrm>
            <a:off x="2835046" y="316315"/>
            <a:ext cx="518455" cy="875491"/>
          </a:xfrm>
          <a:prstGeom prst="rect">
            <a:avLst/>
          </a:prstGeom>
        </p:spPr>
      </p:pic>
    </p:spTree>
    <p:extLst>
      <p:ext uri="{BB962C8B-B14F-4D97-AF65-F5344CB8AC3E}">
        <p14:creationId xmlns:p14="http://schemas.microsoft.com/office/powerpoint/2010/main" val="59702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16"/>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grpId="0" nodeType="afterEffect">
                                  <p:stCondLst>
                                    <p:cond delay="100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1000"/>
                                  </p:stCondLst>
                                  <p:childTnLst>
                                    <p:set>
                                      <p:cBhvr>
                                        <p:cTn id="29" dur="1" fill="hold">
                                          <p:stCondLst>
                                            <p:cond delay="0"/>
                                          </p:stCondLst>
                                        </p:cTn>
                                        <p:tgtEl>
                                          <p:spTgt spid="19"/>
                                        </p:tgtEl>
                                        <p:attrNameLst>
                                          <p:attrName>style.visibility</p:attrName>
                                        </p:attrNameLst>
                                      </p:cBhvr>
                                      <p:to>
                                        <p:strVal val="visible"/>
                                      </p:to>
                                    </p:set>
                                  </p:childTnLst>
                                </p:cTn>
                              </p:par>
                            </p:childTnLst>
                          </p:cTn>
                        </p:par>
                        <p:par>
                          <p:cTn id="30" fill="hold">
                            <p:stCondLst>
                              <p:cond delay="5000"/>
                            </p:stCondLst>
                            <p:childTnLst>
                              <p:par>
                                <p:cTn id="31" presetID="1" presetClass="entr" presetSubtype="0"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6000"/>
                            </p:stCondLst>
                            <p:childTnLst>
                              <p:par>
                                <p:cTn id="34" presetID="1" presetClass="entr" presetSubtype="0" fill="hold" grpId="0" nodeType="afterEffect">
                                  <p:stCondLst>
                                    <p:cond delay="1000"/>
                                  </p:stCondLst>
                                  <p:childTnLst>
                                    <p:set>
                                      <p:cBhvr>
                                        <p:cTn id="35" dur="1" fill="hold">
                                          <p:stCondLst>
                                            <p:cond delay="0"/>
                                          </p:stCondLst>
                                        </p:cTn>
                                        <p:tgtEl>
                                          <p:spTgt spid="20"/>
                                        </p:tgtEl>
                                        <p:attrNameLst>
                                          <p:attrName>style.visibility</p:attrName>
                                        </p:attrNameLst>
                                      </p:cBhvr>
                                      <p:to>
                                        <p:strVal val="visible"/>
                                      </p:to>
                                    </p:set>
                                  </p:childTnLst>
                                </p:cTn>
                              </p:par>
                            </p:childTnLst>
                          </p:cTn>
                        </p:par>
                        <p:par>
                          <p:cTn id="36" fill="hold">
                            <p:stCondLst>
                              <p:cond delay="7000"/>
                            </p:stCondLst>
                            <p:childTnLst>
                              <p:par>
                                <p:cTn id="37" presetID="1" presetClass="entr" presetSubtype="0" fill="hold" grpId="0" nodeType="afterEffect">
                                  <p:stCondLst>
                                    <p:cond delay="1000"/>
                                  </p:stCondLst>
                                  <p:childTnLst>
                                    <p:set>
                                      <p:cBhvr>
                                        <p:cTn id="38" dur="1" fill="hold">
                                          <p:stCondLst>
                                            <p:cond delay="0"/>
                                          </p:stCondLst>
                                        </p:cTn>
                                        <p:tgtEl>
                                          <p:spTgt spid="21"/>
                                        </p:tgtEl>
                                        <p:attrNameLst>
                                          <p:attrName>style.visibility</p:attrName>
                                        </p:attrNameLst>
                                      </p:cBhvr>
                                      <p:to>
                                        <p:strVal val="visible"/>
                                      </p:to>
                                    </p:set>
                                  </p:childTnLst>
                                </p:cTn>
                              </p:par>
                            </p:childTnLst>
                          </p:cTn>
                        </p:par>
                        <p:par>
                          <p:cTn id="39" fill="hold">
                            <p:stCondLst>
                              <p:cond delay="8000"/>
                            </p:stCondLst>
                            <p:childTnLst>
                              <p:par>
                                <p:cTn id="40" presetID="1" presetClass="entr" presetSubtype="0" fill="hold" grpId="0" nodeType="afterEffect">
                                  <p:stCondLst>
                                    <p:cond delay="1000"/>
                                  </p:stCondLst>
                                  <p:childTnLst>
                                    <p:set>
                                      <p:cBhvr>
                                        <p:cTn id="41" dur="1" fill="hold">
                                          <p:stCondLst>
                                            <p:cond delay="0"/>
                                          </p:stCondLst>
                                        </p:cTn>
                                        <p:tgtEl>
                                          <p:spTgt spid="12"/>
                                        </p:tgtEl>
                                        <p:attrNameLst>
                                          <p:attrName>style.visibility</p:attrName>
                                        </p:attrNameLst>
                                      </p:cBhvr>
                                      <p:to>
                                        <p:strVal val="visible"/>
                                      </p:to>
                                    </p:set>
                                  </p:childTnLst>
                                </p:cTn>
                              </p:par>
                            </p:childTnLst>
                          </p:cTn>
                        </p:par>
                        <p:par>
                          <p:cTn id="42" fill="hold">
                            <p:stCondLst>
                              <p:cond delay="9000"/>
                            </p:stCondLst>
                            <p:childTnLst>
                              <p:par>
                                <p:cTn id="43" presetID="1" presetClass="entr" presetSubtype="0" fill="hold" grpId="0" nodeType="afterEffect">
                                  <p:stCondLst>
                                    <p:cond delay="1000"/>
                                  </p:stCondLst>
                                  <p:childTnLst>
                                    <p:set>
                                      <p:cBhvr>
                                        <p:cTn id="44" dur="1" fill="hold">
                                          <p:stCondLst>
                                            <p:cond delay="0"/>
                                          </p:stCondLst>
                                        </p:cTn>
                                        <p:tgtEl>
                                          <p:spTgt spid="22"/>
                                        </p:tgtEl>
                                        <p:attrNameLst>
                                          <p:attrName>style.visibility</p:attrName>
                                        </p:attrNameLst>
                                      </p:cBhvr>
                                      <p:to>
                                        <p:strVal val="visible"/>
                                      </p:to>
                                    </p:set>
                                  </p:childTnLst>
                                </p:cTn>
                              </p:par>
                            </p:childTnLst>
                          </p:cTn>
                        </p:par>
                        <p:par>
                          <p:cTn id="45" fill="hold">
                            <p:stCondLst>
                              <p:cond delay="10000"/>
                            </p:stCondLst>
                            <p:childTnLst>
                              <p:par>
                                <p:cTn id="46" presetID="1" presetClass="entr" presetSubtype="0" fill="hold" grpId="0" nodeType="afterEffect">
                                  <p:stCondLst>
                                    <p:cond delay="1000"/>
                                  </p:stCondLst>
                                  <p:childTnLst>
                                    <p:set>
                                      <p:cBhvr>
                                        <p:cTn id="47" dur="1" fill="hold">
                                          <p:stCondLst>
                                            <p:cond delay="0"/>
                                          </p:stCondLst>
                                        </p:cTn>
                                        <p:tgtEl>
                                          <p:spTgt spid="23"/>
                                        </p:tgtEl>
                                        <p:attrNameLst>
                                          <p:attrName>style.visibility</p:attrName>
                                        </p:attrNameLst>
                                      </p:cBhvr>
                                      <p:to>
                                        <p:strVal val="visible"/>
                                      </p:to>
                                    </p:set>
                                  </p:childTnLst>
                                </p:cTn>
                              </p:par>
                            </p:childTnLst>
                          </p:cTn>
                        </p:par>
                        <p:par>
                          <p:cTn id="48" fill="hold">
                            <p:stCondLst>
                              <p:cond delay="11000"/>
                            </p:stCondLst>
                            <p:childTnLst>
                              <p:par>
                                <p:cTn id="49" presetID="1" presetClass="entr" presetSubtype="0" fill="hold" grpId="0" nodeType="afterEffect">
                                  <p:stCondLst>
                                    <p:cond delay="1000"/>
                                  </p:stCondLst>
                                  <p:childTnLst>
                                    <p:set>
                                      <p:cBhvr>
                                        <p:cTn id="50" dur="1" fill="hold">
                                          <p:stCondLst>
                                            <p:cond delay="0"/>
                                          </p:stCondLst>
                                        </p:cTn>
                                        <p:tgtEl>
                                          <p:spTgt spid="13"/>
                                        </p:tgtEl>
                                        <p:attrNameLst>
                                          <p:attrName>style.visibility</p:attrName>
                                        </p:attrNameLst>
                                      </p:cBhvr>
                                      <p:to>
                                        <p:strVal val="visible"/>
                                      </p:to>
                                    </p:set>
                                  </p:childTnLst>
                                </p:cTn>
                              </p:par>
                            </p:childTnLst>
                          </p:cTn>
                        </p:par>
                        <p:par>
                          <p:cTn id="51" fill="hold">
                            <p:stCondLst>
                              <p:cond delay="12000"/>
                            </p:stCondLst>
                            <p:childTnLst>
                              <p:par>
                                <p:cTn id="52" presetID="1" presetClass="entr" presetSubtype="0" fill="hold" grpId="0" nodeType="afterEffect">
                                  <p:stCondLst>
                                    <p:cond delay="1000"/>
                                  </p:stCondLst>
                                  <p:childTnLst>
                                    <p:set>
                                      <p:cBhvr>
                                        <p:cTn id="53" dur="1" fill="hold">
                                          <p:stCondLst>
                                            <p:cond delay="0"/>
                                          </p:stCondLst>
                                        </p:cTn>
                                        <p:tgtEl>
                                          <p:spTgt spid="24"/>
                                        </p:tgtEl>
                                        <p:attrNameLst>
                                          <p:attrName>style.visibility</p:attrName>
                                        </p:attrNameLst>
                                      </p:cBhvr>
                                      <p:to>
                                        <p:strVal val="visible"/>
                                      </p:to>
                                    </p:set>
                                  </p:childTnLst>
                                </p:cTn>
                              </p:par>
                            </p:childTnLst>
                          </p:cTn>
                        </p:par>
                        <p:par>
                          <p:cTn id="54" fill="hold">
                            <p:stCondLst>
                              <p:cond delay="13000"/>
                            </p:stCondLst>
                            <p:childTnLst>
                              <p:par>
                                <p:cTn id="55" presetID="1" presetClass="entr" presetSubtype="0" fill="hold" grpId="0" nodeType="afterEffect">
                                  <p:stCondLst>
                                    <p:cond delay="1000"/>
                                  </p:stCondLst>
                                  <p:childTnLst>
                                    <p:set>
                                      <p:cBhvr>
                                        <p:cTn id="56" dur="1" fill="hold">
                                          <p:stCondLst>
                                            <p:cond delay="0"/>
                                          </p:stCondLst>
                                        </p:cTn>
                                        <p:tgtEl>
                                          <p:spTgt spid="25"/>
                                        </p:tgtEl>
                                        <p:attrNameLst>
                                          <p:attrName>style.visibility</p:attrName>
                                        </p:attrNameLst>
                                      </p:cBhvr>
                                      <p:to>
                                        <p:strVal val="visible"/>
                                      </p:to>
                                    </p:set>
                                  </p:childTnLst>
                                </p:cTn>
                              </p:par>
                            </p:childTnLst>
                          </p:cTn>
                        </p:par>
                        <p:par>
                          <p:cTn id="57" fill="hold">
                            <p:stCondLst>
                              <p:cond delay="14000"/>
                            </p:stCondLst>
                            <p:childTnLst>
                              <p:par>
                                <p:cTn id="58" presetID="1" presetClass="entr" presetSubtype="0" fill="hold" grpId="0" nodeType="afterEffect">
                                  <p:stCondLst>
                                    <p:cond delay="1000"/>
                                  </p:stCondLst>
                                  <p:childTnLst>
                                    <p:set>
                                      <p:cBhvr>
                                        <p:cTn id="59" dur="1" fill="hold">
                                          <p:stCondLst>
                                            <p:cond delay="0"/>
                                          </p:stCondLst>
                                        </p:cTn>
                                        <p:tgtEl>
                                          <p:spTgt spid="14"/>
                                        </p:tgtEl>
                                        <p:attrNameLst>
                                          <p:attrName>style.visibility</p:attrName>
                                        </p:attrNameLst>
                                      </p:cBhvr>
                                      <p:to>
                                        <p:strVal val="visible"/>
                                      </p:to>
                                    </p:set>
                                  </p:childTnLst>
                                </p:cTn>
                              </p:par>
                            </p:childTnLst>
                          </p:cTn>
                        </p:par>
                        <p:par>
                          <p:cTn id="60" fill="hold">
                            <p:stCondLst>
                              <p:cond delay="15000"/>
                            </p:stCondLst>
                            <p:childTnLst>
                              <p:par>
                                <p:cTn id="61" presetID="1" presetClass="entr" presetSubtype="0" fill="hold" grpId="0" nodeType="afterEffect">
                                  <p:stCondLst>
                                    <p:cond delay="1000"/>
                                  </p:stCondLst>
                                  <p:childTnLst>
                                    <p:set>
                                      <p:cBhvr>
                                        <p:cTn id="62" dur="1" fill="hold">
                                          <p:stCondLst>
                                            <p:cond delay="0"/>
                                          </p:stCondLst>
                                        </p:cTn>
                                        <p:tgtEl>
                                          <p:spTgt spid="26"/>
                                        </p:tgtEl>
                                        <p:attrNameLst>
                                          <p:attrName>style.visibility</p:attrName>
                                        </p:attrNameLst>
                                      </p:cBhvr>
                                      <p:to>
                                        <p:strVal val="visible"/>
                                      </p:to>
                                    </p:set>
                                  </p:childTnLst>
                                </p:cTn>
                              </p:par>
                            </p:childTnLst>
                          </p:cTn>
                        </p:par>
                        <p:par>
                          <p:cTn id="63" fill="hold">
                            <p:stCondLst>
                              <p:cond delay="16000"/>
                            </p:stCondLst>
                            <p:childTnLst>
                              <p:par>
                                <p:cTn id="64" presetID="1" presetClass="entr" presetSubtype="0" fill="hold" grpId="0" nodeType="afterEffect">
                                  <p:stCondLst>
                                    <p:cond delay="1000"/>
                                  </p:stCondLst>
                                  <p:childTnLst>
                                    <p:set>
                                      <p:cBhvr>
                                        <p:cTn id="65" dur="1" fill="hold">
                                          <p:stCondLst>
                                            <p:cond delay="0"/>
                                          </p:stCondLst>
                                        </p:cTn>
                                        <p:tgtEl>
                                          <p:spTgt spid="27"/>
                                        </p:tgtEl>
                                        <p:attrNameLst>
                                          <p:attrName>style.visibility</p:attrName>
                                        </p:attrNameLst>
                                      </p:cBhvr>
                                      <p:to>
                                        <p:strVal val="visible"/>
                                      </p:to>
                                    </p:set>
                                  </p:childTnLst>
                                </p:cTn>
                              </p:par>
                            </p:childTnLst>
                          </p:cTn>
                        </p:par>
                        <p:par>
                          <p:cTn id="66" fill="hold">
                            <p:stCondLst>
                              <p:cond delay="17000"/>
                            </p:stCondLst>
                            <p:childTnLst>
                              <p:par>
                                <p:cTn id="67" presetID="1" presetClass="entr" presetSubtype="0" fill="hold" grpId="0" nodeType="afterEffect">
                                  <p:stCondLst>
                                    <p:cond delay="1000"/>
                                  </p:stCondLst>
                                  <p:childTnLst>
                                    <p:set>
                                      <p:cBhvr>
                                        <p:cTn id="68" dur="1" fill="hold">
                                          <p:stCondLst>
                                            <p:cond delay="0"/>
                                          </p:stCondLst>
                                        </p:cTn>
                                        <p:tgtEl>
                                          <p:spTgt spid="15"/>
                                        </p:tgtEl>
                                        <p:attrNameLst>
                                          <p:attrName>style.visibility</p:attrName>
                                        </p:attrNameLst>
                                      </p:cBhvr>
                                      <p:to>
                                        <p:strVal val="visible"/>
                                      </p:to>
                                    </p:set>
                                  </p:childTnLst>
                                </p:cTn>
                              </p:par>
                            </p:childTnLst>
                          </p:cTn>
                        </p:par>
                        <p:par>
                          <p:cTn id="69" fill="hold">
                            <p:stCondLst>
                              <p:cond delay="18000"/>
                            </p:stCondLst>
                            <p:childTnLst>
                              <p:par>
                                <p:cTn id="70" presetID="1" presetClass="entr" presetSubtype="0" fill="hold" grpId="0" nodeType="afterEffect">
                                  <p:stCondLst>
                                    <p:cond delay="1000"/>
                                  </p:stCondLst>
                                  <p:childTnLst>
                                    <p:set>
                                      <p:cBhvr>
                                        <p:cTn id="71" dur="1" fill="hold">
                                          <p:stCondLst>
                                            <p:cond delay="0"/>
                                          </p:stCondLst>
                                        </p:cTn>
                                        <p:tgtEl>
                                          <p:spTgt spid="28"/>
                                        </p:tgtEl>
                                        <p:attrNameLst>
                                          <p:attrName>style.visibility</p:attrName>
                                        </p:attrNameLst>
                                      </p:cBhvr>
                                      <p:to>
                                        <p:strVal val="visible"/>
                                      </p:to>
                                    </p:set>
                                  </p:childTnLst>
                                </p:cTn>
                              </p:par>
                            </p:childTnLst>
                          </p:cTn>
                        </p:par>
                        <p:par>
                          <p:cTn id="72" fill="hold">
                            <p:stCondLst>
                              <p:cond delay="19000"/>
                            </p:stCondLst>
                            <p:childTnLst>
                              <p:par>
                                <p:cTn id="73" presetID="1" presetClass="entr" presetSubtype="0" fill="hold" grpId="0" nodeType="afterEffect">
                                  <p:stCondLst>
                                    <p:cond delay="100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6"/>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44;p2">
            <a:extLst>
              <a:ext uri="{FF2B5EF4-FFF2-40B4-BE49-F238E27FC236}">
                <a16:creationId xmlns:a16="http://schemas.microsoft.com/office/drawing/2014/main" id="{B7B76F52-062F-24AC-2826-3D79FBAF0065}"/>
              </a:ext>
            </a:extLst>
          </p:cNvPr>
          <p:cNvSpPr txBox="1">
            <a:spLocks noGrp="1"/>
          </p:cNvSpPr>
          <p:nvPr>
            <p:ph type="title"/>
          </p:nvPr>
        </p:nvSpPr>
        <p:spPr>
          <a:xfrm>
            <a:off x="4041264" y="332656"/>
            <a:ext cx="4176250" cy="667069"/>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dirty="0"/>
              <a:t>Exercise 2</a:t>
            </a:r>
            <a:endParaRPr b="1" dirty="0"/>
          </a:p>
        </p:txBody>
      </p:sp>
      <p:sp>
        <p:nvSpPr>
          <p:cNvPr id="5" name="Text Placeholder 2">
            <a:extLst>
              <a:ext uri="{FF2B5EF4-FFF2-40B4-BE49-F238E27FC236}">
                <a16:creationId xmlns:a16="http://schemas.microsoft.com/office/drawing/2014/main" id="{2024F85D-4A0B-BE7B-CFF6-A51B96EBBC48}"/>
              </a:ext>
            </a:extLst>
          </p:cNvPr>
          <p:cNvSpPr txBox="1">
            <a:spLocks/>
          </p:cNvSpPr>
          <p:nvPr/>
        </p:nvSpPr>
        <p:spPr>
          <a:xfrm>
            <a:off x="648905" y="1457652"/>
            <a:ext cx="10953598" cy="93698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0">
              <a:lnSpc>
                <a:spcPct val="114000"/>
              </a:lnSpc>
              <a:spcBef>
                <a:spcPts val="1200"/>
              </a:spcBef>
              <a:spcAft>
                <a:spcPts val="1200"/>
              </a:spcAft>
              <a:buNone/>
            </a:pPr>
            <a:r>
              <a:rPr lang="en-IE" sz="2800" dirty="0">
                <a:latin typeface="Calibri" panose="020F0502020204030204" pitchFamily="34" charset="0"/>
                <a:ea typeface="Calibri" panose="020F0502020204030204" pitchFamily="34" charset="0"/>
              </a:rPr>
              <a:t>Select any five words from table in Exercise 1 and make sentences of your own with the words in the </a:t>
            </a:r>
            <a:r>
              <a:rPr lang="en-IE" sz="2800" b="1" dirty="0">
                <a:solidFill>
                  <a:srgbClr val="00B050"/>
                </a:solidFill>
                <a:latin typeface="Calibri" panose="020F0502020204030204" pitchFamily="34" charset="0"/>
                <a:ea typeface="Calibri" panose="020F0502020204030204" pitchFamily="34" charset="0"/>
              </a:rPr>
              <a:t>Past tense </a:t>
            </a:r>
            <a:r>
              <a:rPr lang="en-IE" sz="2800" dirty="0">
                <a:latin typeface="Calibri" panose="020F0502020204030204" pitchFamily="34" charset="0"/>
                <a:ea typeface="Calibri" panose="020F0502020204030204" pitchFamily="34" charset="0"/>
              </a:rPr>
              <a:t>or </a:t>
            </a:r>
            <a:r>
              <a:rPr lang="en-IE" sz="2800" b="1" dirty="0">
                <a:solidFill>
                  <a:schemeClr val="accent6">
                    <a:lumMod val="75000"/>
                  </a:schemeClr>
                </a:solidFill>
                <a:latin typeface="Calibri" panose="020F0502020204030204" pitchFamily="34" charset="0"/>
                <a:ea typeface="Calibri" panose="020F0502020204030204" pitchFamily="34" charset="0"/>
              </a:rPr>
              <a:t>Past Participle</a:t>
            </a:r>
            <a:r>
              <a:rPr lang="en-IE" sz="2800" dirty="0">
                <a:latin typeface="Calibri" panose="020F0502020204030204" pitchFamily="34" charset="0"/>
                <a:ea typeface="Calibri" panose="020F0502020204030204" pitchFamily="34" charset="0"/>
              </a:rPr>
              <a:t> form. </a:t>
            </a:r>
            <a:endParaRPr lang="en-IN" sz="2800" dirty="0">
              <a:latin typeface="Calibri" panose="020F0502020204030204" pitchFamily="34" charset="0"/>
              <a:ea typeface="Calibri" panose="020F0502020204030204" pitchFamily="34" charset="0"/>
            </a:endParaRPr>
          </a:p>
          <a:p>
            <a:pPr marL="0" indent="0" algn="ctr">
              <a:lnSpc>
                <a:spcPct val="114000"/>
              </a:lnSpc>
              <a:spcBef>
                <a:spcPts val="1200"/>
              </a:spcBef>
              <a:spcAft>
                <a:spcPts val="1200"/>
              </a:spcAft>
              <a:buNone/>
            </a:pPr>
            <a:r>
              <a:rPr lang="en-IE" sz="2800" b="1" dirty="0">
                <a:latin typeface="Calibri" panose="020F0502020204030204" pitchFamily="34" charset="0"/>
                <a:ea typeface="Calibri" panose="020F0502020204030204" pitchFamily="34" charset="0"/>
              </a:rPr>
              <a:t>Examples</a:t>
            </a:r>
            <a:r>
              <a:rPr lang="en-IE" sz="2800" dirty="0">
                <a:latin typeface="Calibri" panose="020F0502020204030204" pitchFamily="34" charset="0"/>
                <a:ea typeface="Calibri" panose="020F0502020204030204" pitchFamily="34" charset="0"/>
              </a:rPr>
              <a:t> </a:t>
            </a:r>
            <a:endParaRPr lang="en-IN" sz="2800" dirty="0">
              <a:latin typeface="Calibri" panose="020F0502020204030204" pitchFamily="34" charset="0"/>
              <a:ea typeface="Calibri" panose="020F0502020204030204" pitchFamily="34" charset="0"/>
            </a:endParaRPr>
          </a:p>
          <a:p>
            <a:pPr>
              <a:lnSpc>
                <a:spcPct val="114000"/>
              </a:lnSpc>
              <a:spcBef>
                <a:spcPts val="1200"/>
              </a:spcBef>
              <a:spcAft>
                <a:spcPts val="1200"/>
              </a:spcAft>
            </a:pPr>
            <a:endParaRPr lang="en-IE" sz="2800" dirty="0">
              <a:latin typeface="Calibri" panose="020F0502020204030204" pitchFamily="34" charset="0"/>
              <a:ea typeface="Calibri" panose="020F0502020204030204" pitchFamily="34" charset="0"/>
            </a:endParaRPr>
          </a:p>
          <a:p>
            <a:pPr>
              <a:lnSpc>
                <a:spcPct val="114000"/>
              </a:lnSpc>
              <a:spcBef>
                <a:spcPts val="1200"/>
              </a:spcBef>
              <a:spcAft>
                <a:spcPts val="1200"/>
              </a:spcAft>
            </a:pPr>
            <a:endParaRPr lang="en-IE" sz="2800" dirty="0">
              <a:latin typeface="Calibri" panose="020F0502020204030204" pitchFamily="34" charset="0"/>
              <a:ea typeface="Calibri" panose="020F0502020204030204" pitchFamily="34" charset="0"/>
            </a:endParaRPr>
          </a:p>
          <a:p>
            <a:endParaRPr lang="en-IN" sz="2800" dirty="0"/>
          </a:p>
        </p:txBody>
      </p:sp>
      <p:sp>
        <p:nvSpPr>
          <p:cNvPr id="6" name="Rectangle 5">
            <a:extLst>
              <a:ext uri="{FF2B5EF4-FFF2-40B4-BE49-F238E27FC236}">
                <a16:creationId xmlns:a16="http://schemas.microsoft.com/office/drawing/2014/main" id="{7C34527A-3DB1-5E78-4D83-ABB5AF995D70}"/>
              </a:ext>
            </a:extLst>
          </p:cNvPr>
          <p:cNvSpPr/>
          <p:nvPr/>
        </p:nvSpPr>
        <p:spPr>
          <a:xfrm>
            <a:off x="2427496" y="3589379"/>
            <a:ext cx="1146964" cy="60255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lnSpc>
                <a:spcPct val="72000"/>
              </a:lnSpc>
            </a:pPr>
            <a:r>
              <a:rPr lang="en-IN" sz="2000" b="1" dirty="0">
                <a:latin typeface="Calibri" pitchFamily="34" charset="0"/>
                <a:cs typeface="Calibri" pitchFamily="34" charset="0"/>
              </a:rPr>
              <a:t>AGREED</a:t>
            </a:r>
            <a:endParaRPr lang="en-US" sz="2000" b="1" dirty="0">
              <a:latin typeface="Calibri" pitchFamily="34" charset="0"/>
              <a:cs typeface="Calibri" pitchFamily="34" charset="0"/>
            </a:endParaRPr>
          </a:p>
        </p:txBody>
      </p:sp>
      <p:sp>
        <p:nvSpPr>
          <p:cNvPr id="7" name="Rectangle 6">
            <a:extLst>
              <a:ext uri="{FF2B5EF4-FFF2-40B4-BE49-F238E27FC236}">
                <a16:creationId xmlns:a16="http://schemas.microsoft.com/office/drawing/2014/main" id="{E706FA0F-ED0F-FFAD-6C04-E95B0581AAC6}"/>
              </a:ext>
            </a:extLst>
          </p:cNvPr>
          <p:cNvSpPr/>
          <p:nvPr/>
        </p:nvSpPr>
        <p:spPr>
          <a:xfrm>
            <a:off x="2427496" y="4724281"/>
            <a:ext cx="1146964" cy="60255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72000"/>
              </a:lnSpc>
            </a:pPr>
            <a:r>
              <a:rPr lang="en-IN" sz="2000" b="1" dirty="0">
                <a:latin typeface="Calibri" pitchFamily="34" charset="0"/>
                <a:cs typeface="Calibri" pitchFamily="34" charset="0"/>
              </a:rPr>
              <a:t>BLOWN </a:t>
            </a:r>
            <a:endParaRPr lang="en-US" sz="2000" b="1" dirty="0">
              <a:latin typeface="Calibri" pitchFamily="34" charset="0"/>
              <a:cs typeface="Calibri" pitchFamily="34" charset="0"/>
            </a:endParaRPr>
          </a:p>
        </p:txBody>
      </p:sp>
      <p:sp>
        <p:nvSpPr>
          <p:cNvPr id="8" name="TextBox 7">
            <a:extLst>
              <a:ext uri="{FF2B5EF4-FFF2-40B4-BE49-F238E27FC236}">
                <a16:creationId xmlns:a16="http://schemas.microsoft.com/office/drawing/2014/main" id="{9FF29CA9-0AE3-4D2B-FAA9-1B189C4697F5}"/>
              </a:ext>
            </a:extLst>
          </p:cNvPr>
          <p:cNvSpPr txBox="1"/>
          <p:nvPr/>
        </p:nvSpPr>
        <p:spPr>
          <a:xfrm>
            <a:off x="3935760" y="4570369"/>
            <a:ext cx="6121437" cy="1046761"/>
          </a:xfrm>
          <a:prstGeom prst="rect">
            <a:avLst/>
          </a:prstGeom>
          <a:noFill/>
        </p:spPr>
        <p:txBody>
          <a:bodyPr wrap="square">
            <a:spAutoFit/>
          </a:bodyPr>
          <a:lstStyle/>
          <a:p>
            <a:pPr>
              <a:lnSpc>
                <a:spcPct val="114000"/>
              </a:lnSpc>
              <a:spcBef>
                <a:spcPts val="1200"/>
              </a:spcBef>
              <a:spcAft>
                <a:spcPts val="1200"/>
              </a:spcAft>
            </a:pPr>
            <a:r>
              <a:rPr lang="en-IE" sz="2800" b="1" dirty="0">
                <a:solidFill>
                  <a:schemeClr val="accent6">
                    <a:lumMod val="75000"/>
                  </a:schemeClr>
                </a:solidFill>
                <a:effectLst/>
                <a:latin typeface="Calibri" panose="020F0502020204030204" pitchFamily="34" charset="0"/>
                <a:ea typeface="Calibri" panose="020F0502020204030204" pitchFamily="34" charset="0"/>
              </a:rPr>
              <a:t>The storm has </a:t>
            </a:r>
            <a:r>
              <a:rPr lang="en-IE" sz="2800" b="1">
                <a:solidFill>
                  <a:schemeClr val="accent6">
                    <a:lumMod val="75000"/>
                  </a:schemeClr>
                </a:solidFill>
                <a:effectLst/>
                <a:latin typeface="Calibri" panose="020F0502020204030204" pitchFamily="34" charset="0"/>
                <a:ea typeface="Calibri" panose="020F0502020204030204" pitchFamily="34" charset="0"/>
              </a:rPr>
              <a:t>blown two </a:t>
            </a:r>
            <a:r>
              <a:rPr lang="en-IE" sz="2800" b="1" dirty="0">
                <a:solidFill>
                  <a:schemeClr val="accent6">
                    <a:lumMod val="75000"/>
                  </a:schemeClr>
                </a:solidFill>
                <a:effectLst/>
                <a:latin typeface="Calibri" panose="020F0502020204030204" pitchFamily="34" charset="0"/>
                <a:ea typeface="Calibri" panose="020F0502020204030204" pitchFamily="34" charset="0"/>
              </a:rPr>
              <a:t>little birds out of the nest.</a:t>
            </a:r>
            <a:endParaRPr lang="en-IN" sz="2800" b="1" dirty="0">
              <a:solidFill>
                <a:schemeClr val="accent6">
                  <a:lumMod val="75000"/>
                </a:schemeClr>
              </a:solidFill>
              <a:effectLst/>
              <a:latin typeface="Calibri" panose="020F0502020204030204" pitchFamily="34" charset="0"/>
              <a:ea typeface="Calibri" panose="020F0502020204030204" pitchFamily="34" charset="0"/>
            </a:endParaRPr>
          </a:p>
        </p:txBody>
      </p:sp>
      <p:sp>
        <p:nvSpPr>
          <p:cNvPr id="9" name="TextBox 8">
            <a:extLst>
              <a:ext uri="{FF2B5EF4-FFF2-40B4-BE49-F238E27FC236}">
                <a16:creationId xmlns:a16="http://schemas.microsoft.com/office/drawing/2014/main" id="{240D78E7-05CC-6C16-6ED6-7DACAC95723A}"/>
              </a:ext>
            </a:extLst>
          </p:cNvPr>
          <p:cNvSpPr txBox="1"/>
          <p:nvPr/>
        </p:nvSpPr>
        <p:spPr>
          <a:xfrm>
            <a:off x="4023379" y="3475157"/>
            <a:ext cx="5601013" cy="954107"/>
          </a:xfrm>
          <a:prstGeom prst="rect">
            <a:avLst/>
          </a:prstGeom>
          <a:noFill/>
        </p:spPr>
        <p:txBody>
          <a:bodyPr wrap="square">
            <a:spAutoFit/>
          </a:bodyPr>
          <a:lstStyle/>
          <a:p>
            <a:r>
              <a:rPr lang="en-IE" sz="2800" b="1" dirty="0">
                <a:solidFill>
                  <a:srgbClr val="00B050"/>
                </a:solidFill>
                <a:effectLst/>
                <a:latin typeface="Calibri" panose="020F0502020204030204" pitchFamily="34" charset="0"/>
                <a:ea typeface="Calibri" panose="020F0502020204030204" pitchFamily="34" charset="0"/>
              </a:rPr>
              <a:t>The teacher agreed to  teach him how to be a good painter. </a:t>
            </a:r>
            <a:endParaRPr lang="en-IN" sz="2800" b="1" dirty="0">
              <a:solidFill>
                <a:srgbClr val="00B050"/>
              </a:solidFill>
            </a:endParaRPr>
          </a:p>
        </p:txBody>
      </p:sp>
      <p:pic>
        <p:nvPicPr>
          <p:cNvPr id="10" name="Picture 9" descr="Icon&#10;&#10;Description automatically generated">
            <a:extLst>
              <a:ext uri="{FF2B5EF4-FFF2-40B4-BE49-F238E27FC236}">
                <a16:creationId xmlns:a16="http://schemas.microsoft.com/office/drawing/2014/main" id="{6759BE5D-72AB-43A0-F202-A56C653AF6CF}"/>
              </a:ext>
            </a:extLst>
          </p:cNvPr>
          <p:cNvPicPr>
            <a:picLocks noChangeAspect="1"/>
          </p:cNvPicPr>
          <p:nvPr/>
        </p:nvPicPr>
        <p:blipFill>
          <a:blip r:embed="rId3" cstate="screen"/>
          <a:stretch>
            <a:fillRect/>
          </a:stretch>
        </p:blipFill>
        <p:spPr>
          <a:xfrm>
            <a:off x="3123078" y="260510"/>
            <a:ext cx="518455" cy="875491"/>
          </a:xfrm>
          <a:prstGeom prst="rect">
            <a:avLst/>
          </a:prstGeom>
        </p:spPr>
      </p:pic>
    </p:spTree>
    <p:extLst>
      <p:ext uri="{BB962C8B-B14F-4D97-AF65-F5344CB8AC3E}">
        <p14:creationId xmlns:p14="http://schemas.microsoft.com/office/powerpoint/2010/main" val="38631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7" grpId="0" animBg="1"/>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683B8F-962D-3603-5DCC-61F754501231}"/>
              </a:ext>
            </a:extLst>
          </p:cNvPr>
          <p:cNvSpPr txBox="1"/>
          <p:nvPr/>
        </p:nvSpPr>
        <p:spPr>
          <a:xfrm>
            <a:off x="328747" y="1340768"/>
            <a:ext cx="11564485" cy="538568"/>
          </a:xfrm>
          <a:prstGeom prst="rect">
            <a:avLst/>
          </a:prstGeom>
          <a:noFill/>
          <a:ln>
            <a:solidFill>
              <a:schemeClr val="tx1"/>
            </a:solidFill>
          </a:ln>
        </p:spPr>
        <p:txBody>
          <a:bodyPr wrap="square" anchor="ctr">
            <a:spAutoFit/>
          </a:bodyPr>
          <a:lstStyle>
            <a:defPPr marR="0" lvl="0" algn="l" rtl="0">
              <a:lnSpc>
                <a:spcPct val="100000"/>
              </a:lnSpc>
              <a:spcBef>
                <a:spcPts val="0"/>
              </a:spcBef>
              <a:spcAft>
                <a:spcPts val="0"/>
              </a:spcAft>
            </a:defPPr>
            <a:lvl1pPr algn="ctr">
              <a:defRPr sz="2800">
                <a:effectLst/>
                <a:latin typeface="Calibri" panose="020F0502020204030204" pitchFamily="34" charset="0"/>
                <a:ea typeface="Cambria" panose="02040503050406030204" pitchFamily="18" charset="0"/>
                <a:cs typeface="Cambria" panose="02040503050406030204" pitchFamily="18" charset="0"/>
              </a:defRPr>
            </a:lvl1pPr>
          </a:lstStyle>
          <a:p>
            <a:r>
              <a:rPr lang="en-IE" dirty="0">
                <a:effectLst/>
                <a:latin typeface="Calibri" panose="020F0502020204030204" pitchFamily="34" charset="0"/>
                <a:ea typeface="Calibri" panose="020F0502020204030204" pitchFamily="34" charset="0"/>
              </a:rPr>
              <a:t>Fill in the blanks with the appropriate form of the verbs given in brackets.</a:t>
            </a:r>
            <a:r>
              <a:rPr lang="en-IN" dirty="0"/>
              <a:t> </a:t>
            </a:r>
          </a:p>
        </p:txBody>
      </p:sp>
      <p:sp>
        <p:nvSpPr>
          <p:cNvPr id="5" name="TextBox 4">
            <a:extLst>
              <a:ext uri="{FF2B5EF4-FFF2-40B4-BE49-F238E27FC236}">
                <a16:creationId xmlns:a16="http://schemas.microsoft.com/office/drawing/2014/main" id="{6D6D9CA0-8E62-F49E-CD8E-80B67EB1DC29}"/>
              </a:ext>
            </a:extLst>
          </p:cNvPr>
          <p:cNvSpPr txBox="1"/>
          <p:nvPr/>
        </p:nvSpPr>
        <p:spPr>
          <a:xfrm>
            <a:off x="3424503" y="2662743"/>
            <a:ext cx="6495122" cy="954107"/>
          </a:xfrm>
          <a:prstGeom prst="rect">
            <a:avLst/>
          </a:prstGeom>
          <a:noFill/>
          <a:ln>
            <a:solidFill>
              <a:schemeClr val="accent6">
                <a:lumMod val="75000"/>
              </a:schemeClr>
            </a:solidFill>
          </a:ln>
        </p:spPr>
        <p:txBody>
          <a:bodyPr wrap="square" anchor="ctr">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1. </a:t>
            </a:r>
            <a:r>
              <a:rPr lang="en-IE" sz="2800" dirty="0">
                <a:effectLst/>
                <a:latin typeface="Calibri" panose="020F0502020204030204" pitchFamily="34" charset="0"/>
                <a:ea typeface="Calibri" panose="020F0502020204030204" pitchFamily="34" charset="0"/>
              </a:rPr>
              <a:t>My wife  </a:t>
            </a:r>
            <a:r>
              <a:rPr lang="en-IE" sz="2800" dirty="0">
                <a:latin typeface="Calibri" panose="020F0502020204030204" pitchFamily="34" charset="0"/>
                <a:cs typeface="Calibri" panose="020F0502020204030204" pitchFamily="34" charset="0"/>
              </a:rPr>
              <a:t>_____</a:t>
            </a:r>
            <a:r>
              <a:rPr lang="en-IE" sz="2800" dirty="0">
                <a:effectLst/>
                <a:latin typeface="Calibri" panose="020F0502020204030204" pitchFamily="34" charset="0"/>
                <a:ea typeface="Calibri" panose="020F0502020204030204" pitchFamily="34" charset="0"/>
              </a:rPr>
              <a:t>  to work by bus yesterday </a:t>
            </a:r>
            <a:r>
              <a:rPr lang="en-IE" sz="2800" b="1" dirty="0">
                <a:solidFill>
                  <a:schemeClr val="accent6">
                    <a:lumMod val="75000"/>
                  </a:schemeClr>
                </a:solidFill>
                <a:effectLst/>
                <a:latin typeface="Calibri" panose="020F0502020204030204" pitchFamily="34" charset="0"/>
                <a:ea typeface="Calibri" panose="020F0502020204030204" pitchFamily="34" charset="0"/>
              </a:rPr>
              <a:t>(go)</a:t>
            </a:r>
            <a:endParaRPr lang="en-US" sz="2800" b="1" dirty="0">
              <a:solidFill>
                <a:schemeClr val="accent6">
                  <a:lumMod val="75000"/>
                </a:schemeClr>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6" name="TextBox 5">
            <a:extLst>
              <a:ext uri="{FF2B5EF4-FFF2-40B4-BE49-F238E27FC236}">
                <a16:creationId xmlns:a16="http://schemas.microsoft.com/office/drawing/2014/main" id="{5D3BE0BC-4D9B-5EAB-EDED-7B2CDDC977D0}"/>
              </a:ext>
            </a:extLst>
          </p:cNvPr>
          <p:cNvSpPr txBox="1"/>
          <p:nvPr/>
        </p:nvSpPr>
        <p:spPr>
          <a:xfrm>
            <a:off x="1400032" y="4364573"/>
            <a:ext cx="6676561" cy="954107"/>
          </a:xfrm>
          <a:prstGeom prst="rect">
            <a:avLst/>
          </a:prstGeom>
          <a:noFill/>
          <a:ln>
            <a:solidFill>
              <a:schemeClr val="accent6">
                <a:lumMod val="75000"/>
              </a:schemeClr>
            </a:solidFill>
          </a:ln>
        </p:spPr>
        <p:txBody>
          <a:bodyPr wrap="square">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2. </a:t>
            </a:r>
            <a:r>
              <a:rPr lang="en-IE" sz="2800" dirty="0">
                <a:latin typeface="Calibri" panose="020F0502020204030204" pitchFamily="34" charset="0"/>
              </a:rPr>
              <a:t>He was big and strong and soon </a:t>
            </a:r>
            <a:r>
              <a:rPr lang="en-IE" sz="2800" dirty="0">
                <a:latin typeface="Calibri" panose="020F0502020204030204" pitchFamily="34" charset="0"/>
                <a:cs typeface="Calibri" panose="020F0502020204030204" pitchFamily="34" charset="0"/>
              </a:rPr>
              <a:t>________</a:t>
            </a:r>
            <a:r>
              <a:rPr lang="en-IE" sz="2800" dirty="0">
                <a:latin typeface="Calibri" panose="020F0502020204030204" pitchFamily="34" charset="0"/>
              </a:rPr>
              <a:t>       </a:t>
            </a:r>
            <a:r>
              <a:rPr lang="en-IE" sz="2800" b="1" dirty="0">
                <a:solidFill>
                  <a:schemeClr val="accent6">
                    <a:lumMod val="75000"/>
                  </a:schemeClr>
                </a:solidFill>
                <a:latin typeface="Calibri" panose="020F0502020204030204" pitchFamily="34" charset="0"/>
              </a:rPr>
              <a:t>(become)</a:t>
            </a:r>
            <a:r>
              <a:rPr lang="en-IE" sz="2800" dirty="0">
                <a:latin typeface="Calibri" panose="020F0502020204030204" pitchFamily="34" charset="0"/>
              </a:rPr>
              <a:t> a sailor.  </a:t>
            </a:r>
            <a:endParaRPr lang="en-IN" sz="2800" dirty="0">
              <a:latin typeface="Calibri" panose="020F0502020204030204" pitchFamily="34" charset="0"/>
            </a:endParaRPr>
          </a:p>
        </p:txBody>
      </p:sp>
      <p:sp>
        <p:nvSpPr>
          <p:cNvPr id="7" name="TextBox 6">
            <a:extLst>
              <a:ext uri="{FF2B5EF4-FFF2-40B4-BE49-F238E27FC236}">
                <a16:creationId xmlns:a16="http://schemas.microsoft.com/office/drawing/2014/main" id="{E1B0EE80-598D-1ED3-B550-1568DF6A7172}"/>
              </a:ext>
            </a:extLst>
          </p:cNvPr>
          <p:cNvSpPr txBox="1"/>
          <p:nvPr/>
        </p:nvSpPr>
        <p:spPr>
          <a:xfrm>
            <a:off x="5130794" y="2675856"/>
            <a:ext cx="999141" cy="39310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went</a:t>
            </a:r>
            <a:endParaRPr lang="en-IN" sz="2800" dirty="0">
              <a:solidFill>
                <a:schemeClr val="tx1"/>
              </a:solidFill>
            </a:endParaRPr>
          </a:p>
        </p:txBody>
      </p:sp>
      <p:sp>
        <p:nvSpPr>
          <p:cNvPr id="8" name="TextBox 7">
            <a:extLst>
              <a:ext uri="{FF2B5EF4-FFF2-40B4-BE49-F238E27FC236}">
                <a16:creationId xmlns:a16="http://schemas.microsoft.com/office/drawing/2014/main" id="{AD817832-6B87-2902-3EA5-A2C89BE973EA}"/>
              </a:ext>
            </a:extLst>
          </p:cNvPr>
          <p:cNvSpPr txBox="1"/>
          <p:nvPr/>
        </p:nvSpPr>
        <p:spPr>
          <a:xfrm>
            <a:off x="6528048" y="4404048"/>
            <a:ext cx="1335503" cy="39310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became</a:t>
            </a:r>
            <a:endParaRPr lang="en-IN" sz="2800" dirty="0">
              <a:solidFill>
                <a:schemeClr val="tx1"/>
              </a:solidFill>
            </a:endParaRPr>
          </a:p>
        </p:txBody>
      </p:sp>
      <p:grpSp>
        <p:nvGrpSpPr>
          <p:cNvPr id="9" name="1 Answer">
            <a:extLst>
              <a:ext uri="{FF2B5EF4-FFF2-40B4-BE49-F238E27FC236}">
                <a16:creationId xmlns:a16="http://schemas.microsoft.com/office/drawing/2014/main" id="{6FC4A4BD-345D-4A88-D607-74B5113198C9}"/>
              </a:ext>
            </a:extLst>
          </p:cNvPr>
          <p:cNvGrpSpPr/>
          <p:nvPr/>
        </p:nvGrpSpPr>
        <p:grpSpPr>
          <a:xfrm>
            <a:off x="10635086" y="2638732"/>
            <a:ext cx="1146964" cy="602552"/>
            <a:chOff x="7695133" y="2188218"/>
            <a:chExt cx="1146964" cy="602552"/>
          </a:xfrm>
        </p:grpSpPr>
        <p:sp>
          <p:nvSpPr>
            <p:cNvPr id="10" name="Rectangle 9">
              <a:extLst>
                <a:ext uri="{FF2B5EF4-FFF2-40B4-BE49-F238E27FC236}">
                  <a16:creationId xmlns:a16="http://schemas.microsoft.com/office/drawing/2014/main" id="{3BBA891E-9957-8ECD-0C98-AD3A7DC37F4D}"/>
                </a:ext>
              </a:extLst>
            </p:cNvPr>
            <p:cNvSpPr/>
            <p:nvPr/>
          </p:nvSpPr>
          <p:spPr>
            <a:xfrm>
              <a:off x="7695133" y="2188218"/>
              <a:ext cx="1146964" cy="60255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r">
                <a:lnSpc>
                  <a:spcPct val="72000"/>
                </a:lnSpc>
              </a:pPr>
              <a:r>
                <a:rPr lang="en-IN" sz="2000" dirty="0">
                  <a:latin typeface="Calibri" pitchFamily="34" charset="0"/>
                  <a:cs typeface="Calibri" pitchFamily="34" charset="0"/>
                </a:rPr>
                <a:t>Click for Answer</a:t>
              </a:r>
              <a:endParaRPr lang="en-US" sz="2000" dirty="0">
                <a:latin typeface="Calibri" pitchFamily="34" charset="0"/>
                <a:cs typeface="Calibri" pitchFamily="34" charset="0"/>
              </a:endParaRPr>
            </a:p>
          </p:txBody>
        </p:sp>
        <p:sp>
          <p:nvSpPr>
            <p:cNvPr id="11" name="Up Arrow 16">
              <a:extLst>
                <a:ext uri="{FF2B5EF4-FFF2-40B4-BE49-F238E27FC236}">
                  <a16:creationId xmlns:a16="http://schemas.microsoft.com/office/drawing/2014/main" id="{2CB2B813-3161-47D7-D8B6-EF48CCB7BA4F}"/>
                </a:ext>
              </a:extLst>
            </p:cNvPr>
            <p:cNvSpPr/>
            <p:nvPr/>
          </p:nvSpPr>
          <p:spPr>
            <a:xfrm rot="19579789">
              <a:off x="7934861" y="2321348"/>
              <a:ext cx="180298" cy="295791"/>
            </a:xfrm>
            <a:prstGeom prst="upArrow">
              <a:avLst>
                <a:gd name="adj1" fmla="val 23188"/>
                <a:gd name="adj2" fmla="val 1051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p>
          </p:txBody>
        </p:sp>
      </p:grpSp>
      <p:sp>
        <p:nvSpPr>
          <p:cNvPr id="12" name="Google Shape;44;p2">
            <a:extLst>
              <a:ext uri="{FF2B5EF4-FFF2-40B4-BE49-F238E27FC236}">
                <a16:creationId xmlns:a16="http://schemas.microsoft.com/office/drawing/2014/main" id="{29688EDD-8AEE-C38C-F028-99F1FA2B2A90}"/>
              </a:ext>
            </a:extLst>
          </p:cNvPr>
          <p:cNvSpPr txBox="1">
            <a:spLocks noGrp="1"/>
          </p:cNvSpPr>
          <p:nvPr>
            <p:ph type="title"/>
          </p:nvPr>
        </p:nvSpPr>
        <p:spPr>
          <a:xfrm>
            <a:off x="4197705" y="332656"/>
            <a:ext cx="3796591" cy="667069"/>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dirty="0"/>
              <a:t>Exercise 3</a:t>
            </a:r>
            <a:endParaRPr b="1" dirty="0"/>
          </a:p>
        </p:txBody>
      </p:sp>
      <p:pic>
        <p:nvPicPr>
          <p:cNvPr id="13" name="Picture 12" descr="Icon&#10;&#10;Description automatically generated">
            <a:extLst>
              <a:ext uri="{FF2B5EF4-FFF2-40B4-BE49-F238E27FC236}">
                <a16:creationId xmlns:a16="http://schemas.microsoft.com/office/drawing/2014/main" id="{E3A1802D-F034-9802-6F3D-0CA1BAD1C94A}"/>
              </a:ext>
            </a:extLst>
          </p:cNvPr>
          <p:cNvPicPr>
            <a:picLocks noChangeAspect="1"/>
          </p:cNvPicPr>
          <p:nvPr/>
        </p:nvPicPr>
        <p:blipFill>
          <a:blip r:embed="rId3" cstate="screen"/>
          <a:stretch>
            <a:fillRect/>
          </a:stretch>
        </p:blipFill>
        <p:spPr>
          <a:xfrm>
            <a:off x="2756687" y="260510"/>
            <a:ext cx="518455" cy="875491"/>
          </a:xfrm>
          <a:prstGeom prst="rect">
            <a:avLst/>
          </a:prstGeom>
        </p:spPr>
      </p:pic>
      <p:pic>
        <p:nvPicPr>
          <p:cNvPr id="14" name="Picture 13">
            <a:extLst>
              <a:ext uri="{FF2B5EF4-FFF2-40B4-BE49-F238E27FC236}">
                <a16:creationId xmlns:a16="http://schemas.microsoft.com/office/drawing/2014/main" id="{20AED86C-48E6-89E6-CB46-C194514DB0E1}"/>
              </a:ext>
            </a:extLst>
          </p:cNvPr>
          <p:cNvPicPr>
            <a:picLocks noChangeAspect="1"/>
          </p:cNvPicPr>
          <p:nvPr/>
        </p:nvPicPr>
        <p:blipFill>
          <a:blip r:embed="rId4"/>
          <a:stretch>
            <a:fillRect/>
          </a:stretch>
        </p:blipFill>
        <p:spPr>
          <a:xfrm>
            <a:off x="267250" y="2339204"/>
            <a:ext cx="2864205" cy="1432103"/>
          </a:xfrm>
          <a:prstGeom prst="rect">
            <a:avLst/>
          </a:prstGeom>
        </p:spPr>
      </p:pic>
      <p:pic>
        <p:nvPicPr>
          <p:cNvPr id="15" name="Picture 14">
            <a:extLst>
              <a:ext uri="{FF2B5EF4-FFF2-40B4-BE49-F238E27FC236}">
                <a16:creationId xmlns:a16="http://schemas.microsoft.com/office/drawing/2014/main" id="{7A6E775B-2349-F4C7-1F1B-0279060305BA}"/>
              </a:ext>
            </a:extLst>
          </p:cNvPr>
          <p:cNvPicPr>
            <a:picLocks noChangeAspect="1"/>
          </p:cNvPicPr>
          <p:nvPr/>
        </p:nvPicPr>
        <p:blipFill>
          <a:blip r:embed="rId5"/>
          <a:stretch>
            <a:fillRect/>
          </a:stretch>
        </p:blipFill>
        <p:spPr>
          <a:xfrm>
            <a:off x="8712670" y="3582582"/>
            <a:ext cx="2135858" cy="2222682"/>
          </a:xfrm>
          <a:prstGeom prst="rect">
            <a:avLst/>
          </a:prstGeom>
        </p:spPr>
      </p:pic>
    </p:spTree>
    <p:extLst>
      <p:ext uri="{BB962C8B-B14F-4D97-AF65-F5344CB8AC3E}">
        <p14:creationId xmlns:p14="http://schemas.microsoft.com/office/powerpoint/2010/main" val="406522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nextCondLst>
                <p:cond evt="onClick" delay="0">
                  <p:tgtEl>
                    <p:spTgt spid="9"/>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68B620-81B4-C303-90B1-67360997642D}"/>
              </a:ext>
            </a:extLst>
          </p:cNvPr>
          <p:cNvSpPr txBox="1"/>
          <p:nvPr/>
        </p:nvSpPr>
        <p:spPr>
          <a:xfrm>
            <a:off x="2986757" y="2060245"/>
            <a:ext cx="6536665" cy="954107"/>
          </a:xfrm>
          <a:prstGeom prst="rect">
            <a:avLst/>
          </a:prstGeom>
          <a:noFill/>
          <a:ln>
            <a:solidFill>
              <a:schemeClr val="accent6">
                <a:lumMod val="75000"/>
              </a:schemeClr>
            </a:solidFill>
          </a:ln>
        </p:spPr>
        <p:txBody>
          <a:bodyPr wrap="square" anchor="ctr">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3. </a:t>
            </a:r>
            <a:r>
              <a:rPr lang="en-IE" sz="2800" dirty="0">
                <a:latin typeface="Calibri" panose="020F0502020204030204" pitchFamily="34" charset="0"/>
                <a:ea typeface="Calibri" panose="020F0502020204030204" pitchFamily="34" charset="0"/>
              </a:rPr>
              <a:t>The little boy   </a:t>
            </a:r>
            <a:r>
              <a:rPr lang="en-IE" sz="2800" dirty="0">
                <a:latin typeface="Calibri" panose="020F0502020204030204" pitchFamily="34" charset="0"/>
                <a:cs typeface="Calibri" panose="020F0502020204030204" pitchFamily="34" charset="0"/>
              </a:rPr>
              <a:t>_____</a:t>
            </a:r>
            <a:r>
              <a:rPr lang="en-IE" sz="2800" dirty="0">
                <a:latin typeface="Calibri" panose="020F0502020204030204" pitchFamily="34" charset="0"/>
                <a:ea typeface="Calibri" panose="020F0502020204030204" pitchFamily="34" charset="0"/>
              </a:rPr>
              <a:t>  </a:t>
            </a:r>
            <a:r>
              <a:rPr lang="en-IE" sz="2800" b="1" dirty="0">
                <a:solidFill>
                  <a:schemeClr val="accent6">
                    <a:lumMod val="75000"/>
                  </a:schemeClr>
                </a:solidFill>
                <a:latin typeface="Calibri" panose="020F0502020204030204" pitchFamily="34" charset="0"/>
                <a:ea typeface="Calibri" panose="020F0502020204030204" pitchFamily="34" charset="0"/>
              </a:rPr>
              <a:t>(break) </a:t>
            </a:r>
            <a:r>
              <a:rPr lang="en-IE" sz="2800" dirty="0">
                <a:latin typeface="Calibri" panose="020F0502020204030204" pitchFamily="34" charset="0"/>
                <a:ea typeface="Calibri" panose="020F0502020204030204" pitchFamily="34" charset="0"/>
              </a:rPr>
              <a:t>his friend’s bicycle last week. </a:t>
            </a:r>
            <a:endParaRPr lang="en-US" sz="2800" b="1" dirty="0">
              <a:solidFill>
                <a:schemeClr val="accent6">
                  <a:lumMod val="75000"/>
                </a:schemeClr>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08030997-3250-4520-F571-A8BB19D4982F}"/>
              </a:ext>
            </a:extLst>
          </p:cNvPr>
          <p:cNvSpPr txBox="1"/>
          <p:nvPr/>
        </p:nvSpPr>
        <p:spPr>
          <a:xfrm>
            <a:off x="839416" y="4581128"/>
            <a:ext cx="7190332" cy="651668"/>
          </a:xfrm>
          <a:prstGeom prst="rect">
            <a:avLst/>
          </a:prstGeom>
          <a:noFill/>
          <a:ln>
            <a:solidFill>
              <a:schemeClr val="accent6">
                <a:lumMod val="75000"/>
              </a:schemeClr>
            </a:solidFill>
          </a:ln>
        </p:spPr>
        <p:txBody>
          <a:bodyPr wrap="square" tIns="91440" bIns="0" anchor="t">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4. </a:t>
            </a:r>
            <a:r>
              <a:rPr lang="en-IE" sz="2800" dirty="0">
                <a:latin typeface="Calibri" panose="020F0502020204030204" pitchFamily="34" charset="0"/>
                <a:ea typeface="Calibri" panose="020F0502020204030204" pitchFamily="34" charset="0"/>
              </a:rPr>
              <a:t>They got   </a:t>
            </a:r>
            <a:r>
              <a:rPr lang="en-IE" sz="2800" dirty="0">
                <a:latin typeface="Calibri" panose="020F0502020204030204" pitchFamily="34" charset="0"/>
                <a:cs typeface="Calibri" panose="020F0502020204030204" pitchFamily="34" charset="0"/>
              </a:rPr>
              <a:t>_______</a:t>
            </a:r>
            <a:r>
              <a:rPr lang="en-IE" sz="2800" dirty="0">
                <a:latin typeface="Calibri" panose="020F0502020204030204" pitchFamily="34" charset="0"/>
                <a:ea typeface="Calibri" panose="020F0502020204030204" pitchFamily="34" charset="0"/>
              </a:rPr>
              <a:t>  last month </a:t>
            </a:r>
            <a:r>
              <a:rPr lang="en-IE" sz="2800" b="1" dirty="0">
                <a:solidFill>
                  <a:schemeClr val="accent6">
                    <a:lumMod val="75000"/>
                  </a:schemeClr>
                </a:solidFill>
                <a:latin typeface="Calibri" panose="020F0502020204030204" pitchFamily="34" charset="0"/>
                <a:ea typeface="Calibri" panose="020F0502020204030204" pitchFamily="34" charset="0"/>
              </a:rPr>
              <a:t>(to marry)</a:t>
            </a:r>
            <a:r>
              <a:rPr lang="en-IE" sz="2800" dirty="0">
                <a:latin typeface="Calibri" panose="020F0502020204030204" pitchFamily="34" charset="0"/>
                <a:ea typeface="Calibri" panose="020F0502020204030204" pitchFamily="34" charset="0"/>
              </a:rPr>
              <a:t>.</a:t>
            </a:r>
            <a:br>
              <a:rPr lang="en-IE" sz="2800" dirty="0">
                <a:latin typeface="Calibri" panose="020F0502020204030204" pitchFamily="34" charset="0"/>
                <a:ea typeface="Calibri" panose="020F0502020204030204" pitchFamily="34" charset="0"/>
              </a:rPr>
            </a:br>
            <a:r>
              <a:rPr lang="en-IE" sz="2800" dirty="0">
                <a:latin typeface="Calibri" panose="020F0502020204030204" pitchFamily="34" charset="0"/>
              </a:rPr>
              <a:t>  </a:t>
            </a:r>
            <a:endParaRPr lang="en-IN" sz="2800" dirty="0">
              <a:latin typeface="Calibri" panose="020F0502020204030204" pitchFamily="34" charset="0"/>
            </a:endParaRPr>
          </a:p>
        </p:txBody>
      </p:sp>
      <p:sp>
        <p:nvSpPr>
          <p:cNvPr id="6" name="TextBox 5">
            <a:extLst>
              <a:ext uri="{FF2B5EF4-FFF2-40B4-BE49-F238E27FC236}">
                <a16:creationId xmlns:a16="http://schemas.microsoft.com/office/drawing/2014/main" id="{DF2587F1-9D16-B22A-3265-CBCB94ACB507}"/>
              </a:ext>
            </a:extLst>
          </p:cNvPr>
          <p:cNvSpPr txBox="1"/>
          <p:nvPr/>
        </p:nvSpPr>
        <p:spPr>
          <a:xfrm>
            <a:off x="5500627" y="2099792"/>
            <a:ext cx="1027421" cy="39310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broke</a:t>
            </a:r>
            <a:endParaRPr lang="en-IN" sz="2800" dirty="0">
              <a:solidFill>
                <a:schemeClr val="tx1"/>
              </a:solidFill>
            </a:endParaRPr>
          </a:p>
        </p:txBody>
      </p:sp>
      <p:sp>
        <p:nvSpPr>
          <p:cNvPr id="7" name="TextBox 6">
            <a:extLst>
              <a:ext uri="{FF2B5EF4-FFF2-40B4-BE49-F238E27FC236}">
                <a16:creationId xmlns:a16="http://schemas.microsoft.com/office/drawing/2014/main" id="{D8358A39-84C6-1286-85F7-748344859867}"/>
              </a:ext>
            </a:extLst>
          </p:cNvPr>
          <p:cNvSpPr txBox="1"/>
          <p:nvPr/>
        </p:nvSpPr>
        <p:spPr>
          <a:xfrm>
            <a:off x="2711624" y="4672791"/>
            <a:ext cx="1429457" cy="39310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married</a:t>
            </a:r>
            <a:endParaRPr lang="en-IN" sz="2800" dirty="0">
              <a:solidFill>
                <a:schemeClr val="tx1"/>
              </a:solidFill>
            </a:endParaRPr>
          </a:p>
        </p:txBody>
      </p:sp>
      <p:grpSp>
        <p:nvGrpSpPr>
          <p:cNvPr id="8" name="1 Answer">
            <a:extLst>
              <a:ext uri="{FF2B5EF4-FFF2-40B4-BE49-F238E27FC236}">
                <a16:creationId xmlns:a16="http://schemas.microsoft.com/office/drawing/2014/main" id="{72901744-68D3-A11F-3A9D-E9774DB2E576}"/>
              </a:ext>
            </a:extLst>
          </p:cNvPr>
          <p:cNvGrpSpPr/>
          <p:nvPr/>
        </p:nvGrpSpPr>
        <p:grpSpPr>
          <a:xfrm>
            <a:off x="9801918" y="2060245"/>
            <a:ext cx="1146964" cy="602552"/>
            <a:chOff x="7886039" y="2188218"/>
            <a:chExt cx="1146964" cy="602552"/>
          </a:xfrm>
        </p:grpSpPr>
        <p:sp>
          <p:nvSpPr>
            <p:cNvPr id="9" name="Rectangle 8">
              <a:extLst>
                <a:ext uri="{FF2B5EF4-FFF2-40B4-BE49-F238E27FC236}">
                  <a16:creationId xmlns:a16="http://schemas.microsoft.com/office/drawing/2014/main" id="{F8818384-EFA0-3A81-2349-0C403AF11BC6}"/>
                </a:ext>
              </a:extLst>
            </p:cNvPr>
            <p:cNvSpPr/>
            <p:nvPr/>
          </p:nvSpPr>
          <p:spPr>
            <a:xfrm>
              <a:off x="7886039" y="2188218"/>
              <a:ext cx="1146964" cy="60255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r">
                <a:lnSpc>
                  <a:spcPct val="72000"/>
                </a:lnSpc>
              </a:pPr>
              <a:r>
                <a:rPr lang="en-IN" sz="2000" dirty="0">
                  <a:latin typeface="Calibri" pitchFamily="34" charset="0"/>
                  <a:cs typeface="Calibri" pitchFamily="34" charset="0"/>
                </a:rPr>
                <a:t>Click for Answer</a:t>
              </a:r>
              <a:endParaRPr lang="en-US" sz="2000" dirty="0">
                <a:latin typeface="Calibri" pitchFamily="34" charset="0"/>
                <a:cs typeface="Calibri" pitchFamily="34" charset="0"/>
              </a:endParaRPr>
            </a:p>
          </p:txBody>
        </p:sp>
        <p:sp>
          <p:nvSpPr>
            <p:cNvPr id="10" name="Up Arrow 16">
              <a:extLst>
                <a:ext uri="{FF2B5EF4-FFF2-40B4-BE49-F238E27FC236}">
                  <a16:creationId xmlns:a16="http://schemas.microsoft.com/office/drawing/2014/main" id="{98703246-FEEC-DC13-ADE8-3BB09065FB64}"/>
                </a:ext>
              </a:extLst>
            </p:cNvPr>
            <p:cNvSpPr/>
            <p:nvPr/>
          </p:nvSpPr>
          <p:spPr>
            <a:xfrm rot="19579789">
              <a:off x="7934861" y="2321348"/>
              <a:ext cx="180298" cy="295791"/>
            </a:xfrm>
            <a:prstGeom prst="upArrow">
              <a:avLst>
                <a:gd name="adj1" fmla="val 23188"/>
                <a:gd name="adj2" fmla="val 1051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p>
          </p:txBody>
        </p:sp>
      </p:grpSp>
      <p:sp>
        <p:nvSpPr>
          <p:cNvPr id="11" name="Google Shape;44;p2">
            <a:extLst>
              <a:ext uri="{FF2B5EF4-FFF2-40B4-BE49-F238E27FC236}">
                <a16:creationId xmlns:a16="http://schemas.microsoft.com/office/drawing/2014/main" id="{284E1964-2B5B-23D9-577E-316BAAE7BDF9}"/>
              </a:ext>
            </a:extLst>
          </p:cNvPr>
          <p:cNvSpPr txBox="1">
            <a:spLocks noGrp="1"/>
          </p:cNvSpPr>
          <p:nvPr>
            <p:ph type="title"/>
          </p:nvPr>
        </p:nvSpPr>
        <p:spPr>
          <a:xfrm>
            <a:off x="3806381" y="260648"/>
            <a:ext cx="4593875" cy="667069"/>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marL="0" lvl="0" indent="0" algn="ctr" rtl="0">
              <a:spcBef>
                <a:spcPts val="0"/>
              </a:spcBef>
              <a:spcAft>
                <a:spcPts val="0"/>
              </a:spcAft>
              <a:buClr>
                <a:schemeClr val="dk1"/>
              </a:buClr>
              <a:buSzPts val="3600"/>
              <a:buFont typeface="Calibri"/>
              <a:buNone/>
            </a:pPr>
            <a:r>
              <a:rPr lang="en-IN" b="1" dirty="0"/>
              <a:t>Exercise 3 – Contd.</a:t>
            </a:r>
            <a:endParaRPr b="1" dirty="0"/>
          </a:p>
        </p:txBody>
      </p:sp>
      <p:pic>
        <p:nvPicPr>
          <p:cNvPr id="12" name="Picture 11" descr="Icon&#10;&#10;Description automatically generated">
            <a:extLst>
              <a:ext uri="{FF2B5EF4-FFF2-40B4-BE49-F238E27FC236}">
                <a16:creationId xmlns:a16="http://schemas.microsoft.com/office/drawing/2014/main" id="{82A98815-E0EB-C07D-9265-79B11B52F13D}"/>
              </a:ext>
            </a:extLst>
          </p:cNvPr>
          <p:cNvPicPr>
            <a:picLocks noChangeAspect="1"/>
          </p:cNvPicPr>
          <p:nvPr/>
        </p:nvPicPr>
        <p:blipFill>
          <a:blip r:embed="rId3" cstate="screen"/>
          <a:stretch>
            <a:fillRect/>
          </a:stretch>
        </p:blipFill>
        <p:spPr>
          <a:xfrm>
            <a:off x="2619022" y="188502"/>
            <a:ext cx="518455" cy="875491"/>
          </a:xfrm>
          <a:prstGeom prst="rect">
            <a:avLst/>
          </a:prstGeom>
        </p:spPr>
      </p:pic>
      <p:pic>
        <p:nvPicPr>
          <p:cNvPr id="13" name="Picture 12">
            <a:extLst>
              <a:ext uri="{FF2B5EF4-FFF2-40B4-BE49-F238E27FC236}">
                <a16:creationId xmlns:a16="http://schemas.microsoft.com/office/drawing/2014/main" id="{D056DACD-6277-6024-CBBA-99F500041849}"/>
              </a:ext>
            </a:extLst>
          </p:cNvPr>
          <p:cNvPicPr>
            <a:picLocks noChangeAspect="1"/>
          </p:cNvPicPr>
          <p:nvPr/>
        </p:nvPicPr>
        <p:blipFill>
          <a:blip r:embed="rId4"/>
          <a:stretch>
            <a:fillRect/>
          </a:stretch>
        </p:blipFill>
        <p:spPr>
          <a:xfrm>
            <a:off x="389611" y="1577777"/>
            <a:ext cx="2322013" cy="1795932"/>
          </a:xfrm>
          <a:prstGeom prst="rect">
            <a:avLst/>
          </a:prstGeom>
        </p:spPr>
      </p:pic>
      <p:pic>
        <p:nvPicPr>
          <p:cNvPr id="16" name="Picture 15" descr="A picture containing person, outdoor, people, dancer&#10;&#10;Description automatically generated">
            <a:extLst>
              <a:ext uri="{FF2B5EF4-FFF2-40B4-BE49-F238E27FC236}">
                <a16:creationId xmlns:a16="http://schemas.microsoft.com/office/drawing/2014/main" id="{389860B4-02E3-27AE-BECB-5B3C0F0061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0472" y="3445079"/>
            <a:ext cx="3456168" cy="2304113"/>
          </a:xfrm>
          <a:prstGeom prst="rect">
            <a:avLst/>
          </a:prstGeom>
        </p:spPr>
      </p:pic>
    </p:spTree>
    <p:extLst>
      <p:ext uri="{BB962C8B-B14F-4D97-AF65-F5344CB8AC3E}">
        <p14:creationId xmlns:p14="http://schemas.microsoft.com/office/powerpoint/2010/main" val="330735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221550E-A1D8-38FA-DC37-9FE7D5A65A51}"/>
              </a:ext>
            </a:extLst>
          </p:cNvPr>
          <p:cNvSpPr txBox="1"/>
          <p:nvPr/>
        </p:nvSpPr>
        <p:spPr>
          <a:xfrm>
            <a:off x="3710046" y="2129740"/>
            <a:ext cx="6549899" cy="954107"/>
          </a:xfrm>
          <a:prstGeom prst="rect">
            <a:avLst/>
          </a:prstGeom>
          <a:noFill/>
          <a:ln>
            <a:solidFill>
              <a:schemeClr val="accent6">
                <a:lumMod val="75000"/>
              </a:schemeClr>
            </a:solidFill>
          </a:ln>
        </p:spPr>
        <p:txBody>
          <a:bodyPr wrap="square">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5. </a:t>
            </a:r>
            <a:r>
              <a:rPr lang="en-IE" sz="2800" dirty="0">
                <a:latin typeface="Calibri" panose="020F0502020204030204" pitchFamily="34" charset="0"/>
                <a:cs typeface="Calibri" panose="020F0502020204030204" pitchFamily="34" charset="0"/>
              </a:rPr>
              <a:t>We  _____   </a:t>
            </a:r>
            <a:r>
              <a:rPr lang="en-IE" sz="2800" b="1" dirty="0">
                <a:solidFill>
                  <a:schemeClr val="accent6">
                    <a:lumMod val="75000"/>
                  </a:schemeClr>
                </a:solidFill>
                <a:latin typeface="Calibri" panose="020F0502020204030204" pitchFamily="34" charset="0"/>
                <a:cs typeface="Calibri" panose="020F0502020204030204" pitchFamily="34" charset="0"/>
              </a:rPr>
              <a:t>(take) </a:t>
            </a:r>
            <a:r>
              <a:rPr lang="en-IE" sz="2800" dirty="0">
                <a:latin typeface="Calibri" panose="020F0502020204030204" pitchFamily="34" charset="0"/>
                <a:cs typeface="Calibri" panose="020F0502020204030204" pitchFamily="34" charset="0"/>
              </a:rPr>
              <a:t>a taxi to reach home yesterday.</a:t>
            </a:r>
            <a:r>
              <a:rPr lang="en-IE" sz="2800" dirty="0">
                <a:latin typeface="Calibri" panose="020F0502020204030204" pitchFamily="34" charset="0"/>
                <a:ea typeface="Calibri" panose="020F0502020204030204" pitchFamily="34" charset="0"/>
              </a:rPr>
              <a:t> </a:t>
            </a:r>
            <a:endParaRPr lang="en-US" sz="2800" b="1" dirty="0">
              <a:solidFill>
                <a:schemeClr val="accent6">
                  <a:lumMod val="75000"/>
                </a:schemeClr>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075AFF77-C85C-ED7A-AF3B-F9F8638DB1EF}"/>
              </a:ext>
            </a:extLst>
          </p:cNvPr>
          <p:cNvSpPr txBox="1"/>
          <p:nvPr/>
        </p:nvSpPr>
        <p:spPr>
          <a:xfrm>
            <a:off x="2045828" y="4254929"/>
            <a:ext cx="6676561" cy="954107"/>
          </a:xfrm>
          <a:prstGeom prst="rect">
            <a:avLst/>
          </a:prstGeom>
          <a:noFill/>
          <a:ln>
            <a:solidFill>
              <a:schemeClr val="accent6">
                <a:lumMod val="75000"/>
              </a:schemeClr>
            </a:solidFill>
          </a:ln>
        </p:spPr>
        <p:txBody>
          <a:bodyPr wrap="square">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6. </a:t>
            </a:r>
            <a:r>
              <a:rPr lang="en-IE" sz="2800" dirty="0">
                <a:latin typeface="Calibri" panose="020F0502020204030204" pitchFamily="34" charset="0"/>
                <a:cs typeface="Calibri" panose="020F0502020204030204" pitchFamily="34" charset="0"/>
              </a:rPr>
              <a:t>My friends  _______   </a:t>
            </a:r>
            <a:r>
              <a:rPr lang="en-IE" sz="2800" b="1" dirty="0">
                <a:solidFill>
                  <a:schemeClr val="accent6">
                    <a:lumMod val="75000"/>
                  </a:schemeClr>
                </a:solidFill>
                <a:latin typeface="Calibri" panose="020F0502020204030204" pitchFamily="34" charset="0"/>
                <a:cs typeface="Calibri" panose="020F0502020204030204" pitchFamily="34" charset="0"/>
              </a:rPr>
              <a:t>(play) </a:t>
            </a:r>
            <a:r>
              <a:rPr lang="en-IE" sz="2800" dirty="0">
                <a:latin typeface="Calibri" panose="020F0502020204030204" pitchFamily="34" charset="0"/>
                <a:cs typeface="Calibri" panose="020F0502020204030204" pitchFamily="34" charset="0"/>
              </a:rPr>
              <a:t>hide and seek with me this morning.</a:t>
            </a:r>
            <a:r>
              <a:rPr lang="en-IE" sz="2800" dirty="0">
                <a:latin typeface="Calibri" panose="020F0502020204030204" pitchFamily="34" charset="0"/>
              </a:rPr>
              <a:t>  </a:t>
            </a:r>
            <a:endParaRPr lang="en-IN" sz="2800" dirty="0">
              <a:latin typeface="Calibri" panose="020F0502020204030204" pitchFamily="34" charset="0"/>
            </a:endParaRPr>
          </a:p>
        </p:txBody>
      </p:sp>
      <p:sp>
        <p:nvSpPr>
          <p:cNvPr id="6" name="TextBox 5">
            <a:extLst>
              <a:ext uri="{FF2B5EF4-FFF2-40B4-BE49-F238E27FC236}">
                <a16:creationId xmlns:a16="http://schemas.microsoft.com/office/drawing/2014/main" id="{07D55EFB-F325-F934-1DAA-E9F5EE5DA647}"/>
              </a:ext>
            </a:extLst>
          </p:cNvPr>
          <p:cNvSpPr txBox="1"/>
          <p:nvPr/>
        </p:nvSpPr>
        <p:spPr>
          <a:xfrm>
            <a:off x="4727848" y="2172536"/>
            <a:ext cx="1027421" cy="35736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took</a:t>
            </a:r>
            <a:endParaRPr lang="en-IN" sz="2800" dirty="0">
              <a:solidFill>
                <a:schemeClr val="tx1"/>
              </a:solidFill>
            </a:endParaRPr>
          </a:p>
        </p:txBody>
      </p:sp>
      <p:sp>
        <p:nvSpPr>
          <p:cNvPr id="7" name="TextBox 6">
            <a:extLst>
              <a:ext uri="{FF2B5EF4-FFF2-40B4-BE49-F238E27FC236}">
                <a16:creationId xmlns:a16="http://schemas.microsoft.com/office/drawing/2014/main" id="{C7D4EC7A-97EE-D17E-FBF8-E46473BAA340}"/>
              </a:ext>
            </a:extLst>
          </p:cNvPr>
          <p:cNvSpPr txBox="1"/>
          <p:nvPr/>
        </p:nvSpPr>
        <p:spPr>
          <a:xfrm>
            <a:off x="4145152" y="4295769"/>
            <a:ext cx="1299506" cy="35736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played</a:t>
            </a:r>
            <a:endParaRPr lang="en-IN" sz="2800" dirty="0">
              <a:solidFill>
                <a:schemeClr val="tx1"/>
              </a:solidFill>
            </a:endParaRPr>
          </a:p>
        </p:txBody>
      </p:sp>
      <p:grpSp>
        <p:nvGrpSpPr>
          <p:cNvPr id="8" name="1 Answer">
            <a:extLst>
              <a:ext uri="{FF2B5EF4-FFF2-40B4-BE49-F238E27FC236}">
                <a16:creationId xmlns:a16="http://schemas.microsoft.com/office/drawing/2014/main" id="{69E7545C-EC84-DC57-D9F4-F13453D62323}"/>
              </a:ext>
            </a:extLst>
          </p:cNvPr>
          <p:cNvGrpSpPr/>
          <p:nvPr/>
        </p:nvGrpSpPr>
        <p:grpSpPr>
          <a:xfrm>
            <a:off x="10487915" y="2175400"/>
            <a:ext cx="1146964" cy="602552"/>
            <a:chOff x="7886039" y="2188218"/>
            <a:chExt cx="1146964" cy="602552"/>
          </a:xfrm>
        </p:grpSpPr>
        <p:sp>
          <p:nvSpPr>
            <p:cNvPr id="9" name="Rectangle 8">
              <a:extLst>
                <a:ext uri="{FF2B5EF4-FFF2-40B4-BE49-F238E27FC236}">
                  <a16:creationId xmlns:a16="http://schemas.microsoft.com/office/drawing/2014/main" id="{C27A195B-8695-D6AB-034E-2726F3EE654A}"/>
                </a:ext>
              </a:extLst>
            </p:cNvPr>
            <p:cNvSpPr/>
            <p:nvPr/>
          </p:nvSpPr>
          <p:spPr>
            <a:xfrm>
              <a:off x="7886039" y="2188218"/>
              <a:ext cx="1146964" cy="60255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r">
                <a:lnSpc>
                  <a:spcPct val="72000"/>
                </a:lnSpc>
              </a:pPr>
              <a:r>
                <a:rPr lang="en-IN" sz="1800" dirty="0">
                  <a:latin typeface="Calibri" pitchFamily="34" charset="0"/>
                  <a:cs typeface="Calibri" pitchFamily="34" charset="0"/>
                </a:rPr>
                <a:t>Click for </a:t>
              </a:r>
              <a:r>
                <a:rPr lang="en-IN" sz="2000" dirty="0">
                  <a:latin typeface="Calibri" pitchFamily="34" charset="0"/>
                  <a:cs typeface="Calibri" pitchFamily="34" charset="0"/>
                </a:rPr>
                <a:t>Answer</a:t>
              </a:r>
              <a:endParaRPr lang="en-US" sz="2000" dirty="0">
                <a:latin typeface="Calibri" pitchFamily="34" charset="0"/>
                <a:cs typeface="Calibri" pitchFamily="34" charset="0"/>
              </a:endParaRPr>
            </a:p>
          </p:txBody>
        </p:sp>
        <p:sp>
          <p:nvSpPr>
            <p:cNvPr id="10" name="Up Arrow 16">
              <a:extLst>
                <a:ext uri="{FF2B5EF4-FFF2-40B4-BE49-F238E27FC236}">
                  <a16:creationId xmlns:a16="http://schemas.microsoft.com/office/drawing/2014/main" id="{8F5AAC2E-77E4-7391-0CE6-7DAA760D91FC}"/>
                </a:ext>
              </a:extLst>
            </p:cNvPr>
            <p:cNvSpPr/>
            <p:nvPr/>
          </p:nvSpPr>
          <p:spPr>
            <a:xfrm rot="19579789">
              <a:off x="7934861" y="2321348"/>
              <a:ext cx="180298" cy="295791"/>
            </a:xfrm>
            <a:prstGeom prst="upArrow">
              <a:avLst>
                <a:gd name="adj1" fmla="val 23188"/>
                <a:gd name="adj2" fmla="val 1051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1" name="Google Shape;44;p2">
            <a:extLst>
              <a:ext uri="{FF2B5EF4-FFF2-40B4-BE49-F238E27FC236}">
                <a16:creationId xmlns:a16="http://schemas.microsoft.com/office/drawing/2014/main" id="{C49356E5-862A-45BA-726B-069928FB0A9A}"/>
              </a:ext>
            </a:extLst>
          </p:cNvPr>
          <p:cNvSpPr txBox="1">
            <a:spLocks noGrp="1"/>
          </p:cNvSpPr>
          <p:nvPr>
            <p:ph type="title"/>
          </p:nvPr>
        </p:nvSpPr>
        <p:spPr>
          <a:xfrm>
            <a:off x="3799063" y="280913"/>
            <a:ext cx="4593875" cy="667069"/>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lvl="0"/>
            <a:r>
              <a:rPr lang="en-IN" b="1" dirty="0"/>
              <a:t>Exercise 3 – Contd.</a:t>
            </a:r>
            <a:endParaRPr b="1" dirty="0"/>
          </a:p>
        </p:txBody>
      </p:sp>
      <p:pic>
        <p:nvPicPr>
          <p:cNvPr id="12" name="Picture 11" descr="Icon&#10;&#10;Description automatically generated">
            <a:extLst>
              <a:ext uri="{FF2B5EF4-FFF2-40B4-BE49-F238E27FC236}">
                <a16:creationId xmlns:a16="http://schemas.microsoft.com/office/drawing/2014/main" id="{98144FE4-2F09-9937-F60C-257723000C0C}"/>
              </a:ext>
            </a:extLst>
          </p:cNvPr>
          <p:cNvPicPr>
            <a:picLocks noChangeAspect="1"/>
          </p:cNvPicPr>
          <p:nvPr/>
        </p:nvPicPr>
        <p:blipFill>
          <a:blip r:embed="rId3" cstate="screen"/>
          <a:stretch>
            <a:fillRect/>
          </a:stretch>
        </p:blipFill>
        <p:spPr>
          <a:xfrm>
            <a:off x="2756687" y="208767"/>
            <a:ext cx="518455" cy="875491"/>
          </a:xfrm>
          <a:prstGeom prst="rect">
            <a:avLst/>
          </a:prstGeom>
        </p:spPr>
      </p:pic>
      <p:pic>
        <p:nvPicPr>
          <p:cNvPr id="13" name="Picture 12">
            <a:extLst>
              <a:ext uri="{FF2B5EF4-FFF2-40B4-BE49-F238E27FC236}">
                <a16:creationId xmlns:a16="http://schemas.microsoft.com/office/drawing/2014/main" id="{173C9B40-1A52-02F2-3BDA-0B3500971B35}"/>
              </a:ext>
            </a:extLst>
          </p:cNvPr>
          <p:cNvPicPr>
            <a:picLocks noChangeAspect="1"/>
          </p:cNvPicPr>
          <p:nvPr/>
        </p:nvPicPr>
        <p:blipFill rotWithShape="1">
          <a:blip r:embed="rId4"/>
          <a:srcRect l="13889" t="14517" r="6528" b="3348"/>
          <a:stretch/>
        </p:blipFill>
        <p:spPr>
          <a:xfrm>
            <a:off x="458199" y="1588726"/>
            <a:ext cx="3045513" cy="1959574"/>
          </a:xfrm>
          <a:prstGeom prst="rect">
            <a:avLst/>
          </a:prstGeom>
        </p:spPr>
      </p:pic>
      <p:pic>
        <p:nvPicPr>
          <p:cNvPr id="14" name="Picture 13">
            <a:extLst>
              <a:ext uri="{FF2B5EF4-FFF2-40B4-BE49-F238E27FC236}">
                <a16:creationId xmlns:a16="http://schemas.microsoft.com/office/drawing/2014/main" id="{1DAB6E2D-C7A9-7575-D06E-CB582BA1B7B4}"/>
              </a:ext>
            </a:extLst>
          </p:cNvPr>
          <p:cNvPicPr>
            <a:picLocks noChangeAspect="1"/>
          </p:cNvPicPr>
          <p:nvPr/>
        </p:nvPicPr>
        <p:blipFill>
          <a:blip r:embed="rId5"/>
          <a:stretch>
            <a:fillRect/>
          </a:stretch>
        </p:blipFill>
        <p:spPr>
          <a:xfrm>
            <a:off x="8876455" y="3335127"/>
            <a:ext cx="2476129" cy="2535555"/>
          </a:xfrm>
          <a:prstGeom prst="rect">
            <a:avLst/>
          </a:prstGeom>
        </p:spPr>
      </p:pic>
    </p:spTree>
    <p:extLst>
      <p:ext uri="{BB962C8B-B14F-4D97-AF65-F5344CB8AC3E}">
        <p14:creationId xmlns:p14="http://schemas.microsoft.com/office/powerpoint/2010/main" val="12816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8"/>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8"/>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0743013-7E97-A4D9-0FE1-44FEA11A504B}"/>
              </a:ext>
            </a:extLst>
          </p:cNvPr>
          <p:cNvSpPr txBox="1"/>
          <p:nvPr/>
        </p:nvSpPr>
        <p:spPr>
          <a:xfrm>
            <a:off x="3128363" y="2155935"/>
            <a:ext cx="6549899" cy="954107"/>
          </a:xfrm>
          <a:prstGeom prst="rect">
            <a:avLst/>
          </a:prstGeom>
          <a:noFill/>
          <a:ln>
            <a:solidFill>
              <a:schemeClr val="accent6">
                <a:lumMod val="75000"/>
              </a:schemeClr>
            </a:solidFill>
          </a:ln>
        </p:spPr>
        <p:txBody>
          <a:bodyPr wrap="square">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7. </a:t>
            </a:r>
            <a:r>
              <a:rPr lang="en-IE" sz="2800" dirty="0">
                <a:latin typeface="Calibri" panose="020F0502020204030204" pitchFamily="34" charset="0"/>
                <a:cs typeface="Calibri" panose="020F0502020204030204" pitchFamily="34" charset="0"/>
              </a:rPr>
              <a:t>The little girl   _____    </a:t>
            </a:r>
            <a:r>
              <a:rPr lang="en-IE" sz="2800" b="1" dirty="0">
                <a:solidFill>
                  <a:schemeClr val="accent6">
                    <a:lumMod val="75000"/>
                  </a:schemeClr>
                </a:solidFill>
                <a:latin typeface="Calibri" panose="020F0502020204030204" pitchFamily="34" charset="0"/>
                <a:cs typeface="Calibri" panose="020F0502020204030204" pitchFamily="34" charset="0"/>
              </a:rPr>
              <a:t>(hear) </a:t>
            </a:r>
            <a:r>
              <a:rPr lang="en-IE" sz="2800" dirty="0">
                <a:latin typeface="Calibri" panose="020F0502020204030204" pitchFamily="34" charset="0"/>
                <a:cs typeface="Calibri" panose="020F0502020204030204" pitchFamily="34" charset="0"/>
              </a:rPr>
              <a:t>a strange voice near her house last night.</a:t>
            </a:r>
            <a:r>
              <a:rPr lang="en-IE" sz="2800" dirty="0">
                <a:latin typeface="Calibri" panose="020F0502020204030204" pitchFamily="34" charset="0"/>
                <a:ea typeface="Calibri" panose="020F0502020204030204" pitchFamily="34" charset="0"/>
              </a:rPr>
              <a:t> </a:t>
            </a:r>
            <a:endParaRPr lang="en-US" sz="2800" b="1" dirty="0">
              <a:solidFill>
                <a:schemeClr val="accent6">
                  <a:lumMod val="75000"/>
                </a:schemeClr>
              </a:solidFill>
              <a:effectLst/>
              <a:latin typeface="Calibri" panose="020F0502020204030204" pitchFamily="34" charset="0"/>
              <a:ea typeface="Cambria" panose="02040503050406030204" pitchFamily="18" charset="0"/>
              <a:cs typeface="Calibri" panose="020F0502020204030204" pitchFamily="34" charset="0"/>
            </a:endParaRPr>
          </a:p>
        </p:txBody>
      </p:sp>
      <p:sp>
        <p:nvSpPr>
          <p:cNvPr id="5" name="TextBox 4">
            <a:extLst>
              <a:ext uri="{FF2B5EF4-FFF2-40B4-BE49-F238E27FC236}">
                <a16:creationId xmlns:a16="http://schemas.microsoft.com/office/drawing/2014/main" id="{221B1E37-BB44-8053-877D-7F9916B654D4}"/>
              </a:ext>
            </a:extLst>
          </p:cNvPr>
          <p:cNvSpPr txBox="1"/>
          <p:nvPr/>
        </p:nvSpPr>
        <p:spPr>
          <a:xfrm>
            <a:off x="1718906" y="4281612"/>
            <a:ext cx="7079670" cy="954107"/>
          </a:xfrm>
          <a:prstGeom prst="rect">
            <a:avLst/>
          </a:prstGeom>
          <a:noFill/>
          <a:ln>
            <a:solidFill>
              <a:schemeClr val="accent6">
                <a:lumMod val="75000"/>
              </a:schemeClr>
            </a:solidFill>
          </a:ln>
        </p:spPr>
        <p:txBody>
          <a:bodyPr wrap="square">
            <a:spAutoFit/>
          </a:bodyPr>
          <a:lstStyle/>
          <a:p>
            <a:r>
              <a:rPr lang="en-US" sz="2800" dirty="0">
                <a:solidFill>
                  <a:schemeClr val="tx1">
                    <a:lumMod val="95000"/>
                    <a:lumOff val="5000"/>
                  </a:schemeClr>
                </a:solidFill>
                <a:effectLst/>
                <a:latin typeface="Calibri" panose="020F0502020204030204" pitchFamily="34" charset="0"/>
                <a:ea typeface="Cambria" panose="02040503050406030204" pitchFamily="18" charset="0"/>
                <a:cs typeface="Calibri" panose="020F0502020204030204" pitchFamily="34" charset="0"/>
              </a:rPr>
              <a:t>8. </a:t>
            </a:r>
            <a:r>
              <a:rPr lang="en-IE" sz="2800" dirty="0">
                <a:latin typeface="Calibri" panose="020F0502020204030204" pitchFamily="34" charset="0"/>
                <a:cs typeface="Calibri" panose="020F0502020204030204" pitchFamily="34" charset="0"/>
              </a:rPr>
              <a:t>My father   ______    </a:t>
            </a:r>
            <a:r>
              <a:rPr lang="en-IE" sz="2800" b="1" dirty="0">
                <a:solidFill>
                  <a:schemeClr val="accent6">
                    <a:lumMod val="75000"/>
                  </a:schemeClr>
                </a:solidFill>
                <a:latin typeface="Calibri" panose="020F0502020204030204" pitchFamily="34" charset="0"/>
                <a:cs typeface="Calibri" panose="020F0502020204030204" pitchFamily="34" charset="0"/>
              </a:rPr>
              <a:t>(live) </a:t>
            </a:r>
            <a:r>
              <a:rPr lang="en-IE" sz="2800" dirty="0">
                <a:latin typeface="Calibri" panose="020F0502020204030204" pitchFamily="34" charset="0"/>
                <a:cs typeface="Calibri" panose="020F0502020204030204" pitchFamily="34" charset="0"/>
              </a:rPr>
              <a:t>in </a:t>
            </a:r>
            <a:r>
              <a:rPr lang="en-IE" sz="2800" dirty="0" err="1">
                <a:latin typeface="Calibri" panose="020F0502020204030204" pitchFamily="34" charset="0"/>
                <a:cs typeface="Calibri" panose="020F0502020204030204" pitchFamily="34" charset="0"/>
              </a:rPr>
              <a:t>Benaras</a:t>
            </a:r>
            <a:r>
              <a:rPr lang="en-IE" sz="2800" dirty="0">
                <a:latin typeface="Calibri" panose="020F0502020204030204" pitchFamily="34" charset="0"/>
                <a:cs typeface="Calibri" panose="020F0502020204030204" pitchFamily="34" charset="0"/>
              </a:rPr>
              <a:t> for ten years.</a:t>
            </a:r>
            <a:r>
              <a:rPr lang="en-IE" sz="2800" dirty="0">
                <a:latin typeface="Calibri" panose="020F0502020204030204" pitchFamily="34" charset="0"/>
              </a:rPr>
              <a:t>  </a:t>
            </a:r>
            <a:endParaRPr lang="en-IN" sz="2800" dirty="0">
              <a:latin typeface="Calibri" panose="020F0502020204030204" pitchFamily="34" charset="0"/>
            </a:endParaRPr>
          </a:p>
        </p:txBody>
      </p:sp>
      <p:sp>
        <p:nvSpPr>
          <p:cNvPr id="6" name="TextBox 5">
            <a:extLst>
              <a:ext uri="{FF2B5EF4-FFF2-40B4-BE49-F238E27FC236}">
                <a16:creationId xmlns:a16="http://schemas.microsoft.com/office/drawing/2014/main" id="{C81E5CBF-18BA-2490-2D3F-468AB82D8834}"/>
              </a:ext>
            </a:extLst>
          </p:cNvPr>
          <p:cNvSpPr txBox="1"/>
          <p:nvPr/>
        </p:nvSpPr>
        <p:spPr>
          <a:xfrm>
            <a:off x="5500627" y="2203284"/>
            <a:ext cx="1027421" cy="39310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heard</a:t>
            </a:r>
            <a:endParaRPr lang="en-IN" sz="2800" dirty="0">
              <a:solidFill>
                <a:schemeClr val="tx1"/>
              </a:solidFill>
            </a:endParaRPr>
          </a:p>
        </p:txBody>
      </p:sp>
      <p:sp>
        <p:nvSpPr>
          <p:cNvPr id="7" name="TextBox 6">
            <a:extLst>
              <a:ext uri="{FF2B5EF4-FFF2-40B4-BE49-F238E27FC236}">
                <a16:creationId xmlns:a16="http://schemas.microsoft.com/office/drawing/2014/main" id="{16847C28-6F4D-9F67-E9D0-9BDFF07DDE30}"/>
              </a:ext>
            </a:extLst>
          </p:cNvPr>
          <p:cNvSpPr txBox="1"/>
          <p:nvPr/>
        </p:nvSpPr>
        <p:spPr>
          <a:xfrm>
            <a:off x="3717892" y="4349909"/>
            <a:ext cx="1299506" cy="357367"/>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en-IN" sz="2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lived</a:t>
            </a:r>
            <a:endParaRPr lang="en-IN" sz="2800" dirty="0">
              <a:solidFill>
                <a:schemeClr val="tx1"/>
              </a:solidFill>
            </a:endParaRPr>
          </a:p>
        </p:txBody>
      </p:sp>
      <p:grpSp>
        <p:nvGrpSpPr>
          <p:cNvPr id="15" name="Group 14">
            <a:extLst>
              <a:ext uri="{FF2B5EF4-FFF2-40B4-BE49-F238E27FC236}">
                <a16:creationId xmlns:a16="http://schemas.microsoft.com/office/drawing/2014/main" id="{70752476-58FD-A44D-A196-29E3793DEC26}"/>
              </a:ext>
            </a:extLst>
          </p:cNvPr>
          <p:cNvGrpSpPr/>
          <p:nvPr/>
        </p:nvGrpSpPr>
        <p:grpSpPr>
          <a:xfrm>
            <a:off x="9984432" y="2193033"/>
            <a:ext cx="1146964" cy="602552"/>
            <a:chOff x="5533061" y="5365240"/>
            <a:chExt cx="1146964" cy="602552"/>
          </a:xfrm>
        </p:grpSpPr>
        <p:sp>
          <p:nvSpPr>
            <p:cNvPr id="9" name="Rectangle 8">
              <a:extLst>
                <a:ext uri="{FF2B5EF4-FFF2-40B4-BE49-F238E27FC236}">
                  <a16:creationId xmlns:a16="http://schemas.microsoft.com/office/drawing/2014/main" id="{B832C153-817B-5916-6BF6-B0B6FFEFDBFD}"/>
                </a:ext>
              </a:extLst>
            </p:cNvPr>
            <p:cNvSpPr/>
            <p:nvPr/>
          </p:nvSpPr>
          <p:spPr>
            <a:xfrm>
              <a:off x="5533061" y="5365240"/>
              <a:ext cx="1146964" cy="602552"/>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r">
                <a:lnSpc>
                  <a:spcPct val="72000"/>
                </a:lnSpc>
              </a:pPr>
              <a:r>
                <a:rPr lang="en-IN" sz="2000" dirty="0">
                  <a:latin typeface="Calibri" pitchFamily="34" charset="0"/>
                  <a:cs typeface="Calibri" pitchFamily="34" charset="0"/>
                </a:rPr>
                <a:t>Click for Answer</a:t>
              </a:r>
              <a:endParaRPr lang="en-US" sz="2000" dirty="0">
                <a:latin typeface="Calibri" pitchFamily="34" charset="0"/>
                <a:cs typeface="Calibri" pitchFamily="34" charset="0"/>
              </a:endParaRPr>
            </a:p>
          </p:txBody>
        </p:sp>
        <p:sp>
          <p:nvSpPr>
            <p:cNvPr id="10" name="Up Arrow 16">
              <a:extLst>
                <a:ext uri="{FF2B5EF4-FFF2-40B4-BE49-F238E27FC236}">
                  <a16:creationId xmlns:a16="http://schemas.microsoft.com/office/drawing/2014/main" id="{5CBB6748-FA40-3655-78DC-EF2D728EB3FB}"/>
                </a:ext>
              </a:extLst>
            </p:cNvPr>
            <p:cNvSpPr/>
            <p:nvPr/>
          </p:nvSpPr>
          <p:spPr>
            <a:xfrm rot="19579789">
              <a:off x="5581883" y="5498370"/>
              <a:ext cx="180298" cy="295791"/>
            </a:xfrm>
            <a:prstGeom prst="upArrow">
              <a:avLst>
                <a:gd name="adj1" fmla="val 23188"/>
                <a:gd name="adj2" fmla="val 105114"/>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2000"/>
            </a:p>
          </p:txBody>
        </p:sp>
      </p:grpSp>
      <p:sp>
        <p:nvSpPr>
          <p:cNvPr id="11" name="Google Shape;44;p2">
            <a:extLst>
              <a:ext uri="{FF2B5EF4-FFF2-40B4-BE49-F238E27FC236}">
                <a16:creationId xmlns:a16="http://schemas.microsoft.com/office/drawing/2014/main" id="{922FA82D-CE28-D06E-2B25-9CE8CEEA826D}"/>
              </a:ext>
            </a:extLst>
          </p:cNvPr>
          <p:cNvSpPr txBox="1">
            <a:spLocks noGrp="1"/>
          </p:cNvSpPr>
          <p:nvPr>
            <p:ph type="title"/>
          </p:nvPr>
        </p:nvSpPr>
        <p:spPr>
          <a:xfrm>
            <a:off x="3808356" y="332656"/>
            <a:ext cx="4593875" cy="667069"/>
          </a:xfrm>
          <a:prstGeom prst="rect">
            <a:avLst/>
          </a:prstGeom>
          <a:ln/>
        </p:spPr>
        <p:style>
          <a:lnRef idx="1">
            <a:schemeClr val="accent2"/>
          </a:lnRef>
          <a:fillRef idx="2">
            <a:schemeClr val="accent2"/>
          </a:fillRef>
          <a:effectRef idx="1">
            <a:schemeClr val="accent2"/>
          </a:effectRef>
          <a:fontRef idx="minor">
            <a:schemeClr val="dk1"/>
          </a:fontRef>
        </p:style>
        <p:txBody>
          <a:bodyPr spcFirstLastPara="1" wrap="square" lIns="91425" tIns="45700" rIns="91425" bIns="45700" anchor="t" anchorCtr="0">
            <a:noAutofit/>
          </a:bodyPr>
          <a:lstStyle/>
          <a:p>
            <a:pPr lvl="0"/>
            <a:r>
              <a:rPr lang="en-IN" b="1" dirty="0"/>
              <a:t>Exercise 3 – Contd.</a:t>
            </a:r>
            <a:endParaRPr b="1" dirty="0"/>
          </a:p>
        </p:txBody>
      </p:sp>
      <p:pic>
        <p:nvPicPr>
          <p:cNvPr id="12" name="Picture 11" descr="Icon&#10;&#10;Description automatically generated">
            <a:extLst>
              <a:ext uri="{FF2B5EF4-FFF2-40B4-BE49-F238E27FC236}">
                <a16:creationId xmlns:a16="http://schemas.microsoft.com/office/drawing/2014/main" id="{140A92BB-6519-45EA-1C47-53860BA26640}"/>
              </a:ext>
            </a:extLst>
          </p:cNvPr>
          <p:cNvPicPr>
            <a:picLocks noChangeAspect="1"/>
          </p:cNvPicPr>
          <p:nvPr/>
        </p:nvPicPr>
        <p:blipFill>
          <a:blip r:embed="rId3" cstate="screen"/>
          <a:stretch>
            <a:fillRect/>
          </a:stretch>
        </p:blipFill>
        <p:spPr>
          <a:xfrm>
            <a:off x="2691030" y="260510"/>
            <a:ext cx="518455" cy="875491"/>
          </a:xfrm>
          <a:prstGeom prst="rect">
            <a:avLst/>
          </a:prstGeom>
        </p:spPr>
      </p:pic>
      <p:pic>
        <p:nvPicPr>
          <p:cNvPr id="13" name="Picture 12">
            <a:extLst>
              <a:ext uri="{FF2B5EF4-FFF2-40B4-BE49-F238E27FC236}">
                <a16:creationId xmlns:a16="http://schemas.microsoft.com/office/drawing/2014/main" id="{15AB01D5-90F6-095D-090B-17A65B59A280}"/>
              </a:ext>
            </a:extLst>
          </p:cNvPr>
          <p:cNvPicPr>
            <a:picLocks noChangeAspect="1"/>
          </p:cNvPicPr>
          <p:nvPr/>
        </p:nvPicPr>
        <p:blipFill>
          <a:blip r:embed="rId4"/>
          <a:stretch>
            <a:fillRect/>
          </a:stretch>
        </p:blipFill>
        <p:spPr>
          <a:xfrm>
            <a:off x="325607" y="1306161"/>
            <a:ext cx="2601819" cy="2641022"/>
          </a:xfrm>
          <a:prstGeom prst="rect">
            <a:avLst/>
          </a:prstGeom>
        </p:spPr>
      </p:pic>
      <p:pic>
        <p:nvPicPr>
          <p:cNvPr id="14" name="Picture 13">
            <a:extLst>
              <a:ext uri="{FF2B5EF4-FFF2-40B4-BE49-F238E27FC236}">
                <a16:creationId xmlns:a16="http://schemas.microsoft.com/office/drawing/2014/main" id="{47BC036F-DDD0-EE4D-BEE0-53EEF1D654F3}"/>
              </a:ext>
            </a:extLst>
          </p:cNvPr>
          <p:cNvPicPr>
            <a:picLocks noChangeAspect="1"/>
          </p:cNvPicPr>
          <p:nvPr/>
        </p:nvPicPr>
        <p:blipFill>
          <a:blip r:embed="rId5"/>
          <a:stretch>
            <a:fillRect/>
          </a:stretch>
        </p:blipFill>
        <p:spPr>
          <a:xfrm>
            <a:off x="8872368" y="3230549"/>
            <a:ext cx="1688128" cy="3376253"/>
          </a:xfrm>
          <a:prstGeom prst="rect">
            <a:avLst/>
          </a:prstGeom>
        </p:spPr>
      </p:pic>
    </p:spTree>
    <p:extLst>
      <p:ext uri="{BB962C8B-B14F-4D97-AF65-F5344CB8AC3E}">
        <p14:creationId xmlns:p14="http://schemas.microsoft.com/office/powerpoint/2010/main" val="26301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100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132106816"/>
              </p:ext>
            </p:extLst>
          </p:nvPr>
        </p:nvGraphicFramePr>
        <p:xfrm>
          <a:off x="1127448" y="700345"/>
          <a:ext cx="9937104" cy="2732118"/>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38931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b="0" i="0" dirty="0">
                          <a:solidFill>
                            <a:schemeClr val="dk1"/>
                          </a:solidFill>
                          <a:latin typeface="Calibri"/>
                          <a:ea typeface="Calibri"/>
                          <a:cs typeface="Calibri"/>
                          <a:sym typeface="Calibri"/>
                        </a:rPr>
                        <a:t>https://pixabay.com/illustrations/quick-quiz-quiz-puzzle-questions-6701919/</a:t>
                      </a:r>
                      <a:endParaRPr lang="en-US" sz="900" i="0" dirty="0"/>
                    </a:p>
                  </a:txBody>
                  <a:tcPr marL="68588" marR="68588" marT="34294" marB="34294"/>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https://pixabay.com/vectors/bus-vehicle-travel-transportation-1297050/</a:t>
                      </a:r>
                      <a:endParaRPr lang="en-US" sz="900" b="1" i="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https://pixabay.com/vectors/sailor-man-boat-smiling-cadet-1424820/</a:t>
                      </a:r>
                      <a:endParaRPr lang="en-US" sz="900" i="0" dirty="0">
                        <a:solidFill>
                          <a:schemeClr val="dk1"/>
                        </a:solidFill>
                        <a:latin typeface="Calibri" panose="020F0502020204030204" pitchFamily="34" charset="0"/>
                        <a:ea typeface="Calibri"/>
                        <a:cs typeface="Calibri" panose="020F0502020204030204" pitchFamily="34" charset="0"/>
                        <a:sym typeface="Calibri"/>
                      </a:endParaRPr>
                    </a:p>
                  </a:txBody>
                  <a:tcPr marL="68588" marR="68588" marT="34294" marB="34294"/>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https://pixabay.com/vectors/bicycle-small-vehicle-bike-cycle-1456759/</a:t>
                      </a:r>
                      <a:endParaRPr lang="en-US" sz="900" b="1" i="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https://pixabay.com/vectors/groom-bride-marriage-wedding-2145374/</a:t>
                      </a:r>
                      <a:endParaRPr sz="900" i="0" dirty="0">
                        <a:solidFill>
                          <a:schemeClr val="dk1"/>
                        </a:solidFill>
                        <a:latin typeface="Calibri" panose="020F0502020204030204" pitchFamily="34" charset="0"/>
                        <a:ea typeface="Calibri"/>
                        <a:cs typeface="Calibri" panose="020F0502020204030204" pitchFamily="34" charset="0"/>
                        <a:sym typeface="Calibri"/>
                      </a:endParaRPr>
                    </a:p>
                  </a:txBody>
                  <a:tcPr marL="68588" marR="68588" marT="34294" marB="34294"/>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https://pixabay.com/vectors/taxi-passenger-transportation-5693219/</a:t>
                      </a:r>
                      <a:endParaRPr lang="en-US" sz="900" b="1" i="0" dirty="0">
                        <a:solidFill>
                          <a:schemeClr val="dk1"/>
                        </a:solidFill>
                        <a:latin typeface="Calibri"/>
                        <a:cs typeface="Calibri"/>
                        <a:sym typeface="Calibri"/>
                      </a:endParaRPr>
                    </a:p>
                    <a:p>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https://pixabay.com/vectors/blindfolded-chase-game-search-kids-37705/</a:t>
                      </a:r>
                      <a:endParaRPr lang="en-US" sz="900" i="0" dirty="0">
                        <a:latin typeface="Calibri" panose="020F0502020204030204" pitchFamily="34" charset="0"/>
                        <a:cs typeface="Calibri" panose="020F0502020204030204" pitchFamily="34" charset="0"/>
                      </a:endParaRPr>
                    </a:p>
                  </a:txBody>
                  <a:tcPr marL="68588" marR="68588" marT="34294" marB="34294"/>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marL="457200" marR="0" lvl="0" indent="-4572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https://pixabay.com/vectors/architecture-building-home-house-1299093/</a:t>
                      </a:r>
                      <a:endParaRPr lang="en-US" sz="900" b="1" i="0" dirty="0">
                        <a:solidFill>
                          <a:schemeClr val="dk1"/>
                        </a:solidFill>
                        <a:latin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US" sz="900" dirty="0"/>
                        <a:t>https://pixabay.com/vectors/arm-baby-child-comic-dad-daddy-1294906/</a:t>
                      </a:r>
                      <a:endParaRPr lang="en-US" sz="900" i="0" dirty="0">
                        <a:latin typeface="Calibri" panose="020F0502020204030204" pitchFamily="34" charset="0"/>
                        <a:cs typeface="Calibri" panose="020F0502020204030204" pitchFamily="34" charset="0"/>
                      </a:endParaRPr>
                    </a:p>
                  </a:txBody>
                  <a:tcPr marL="68588" marR="68588" marT="34294" marB="34294"/>
                </a:tc>
                <a:extLst>
                  <a:ext uri="{0D108BD9-81ED-4DB2-BD59-A6C34878D82A}">
                    <a16:rowId xmlns:a16="http://schemas.microsoft.com/office/drawing/2014/main" val="10005"/>
                  </a:ext>
                </a:extLst>
              </a:tr>
              <a:tr h="389313">
                <a:tc>
                  <a:txBody>
                    <a:bodyPr/>
                    <a:lstStyle/>
                    <a:p>
                      <a:r>
                        <a:rPr lang="en-IN" sz="900" dirty="0"/>
                        <a:t>2 – 8 </a:t>
                      </a:r>
                    </a:p>
                  </a:txBody>
                  <a:tcPr/>
                </a:tc>
                <a:tc>
                  <a:txBody>
                    <a:bodyPr/>
                    <a:lstStyle/>
                    <a:p>
                      <a:endParaRPr lang="en-IN" sz="900" dirty="0"/>
                    </a:p>
                  </a:txBody>
                  <a:tcPr/>
                </a:tc>
                <a:tc>
                  <a:txBody>
                    <a:bodyPr/>
                    <a:lstStyle/>
                    <a:p>
                      <a:r>
                        <a:rPr lang="en-US" sz="900" i="0" dirty="0">
                          <a:solidFill>
                            <a:schemeClr val="dk1"/>
                          </a:solidFill>
                          <a:latin typeface="Calibri" panose="020F0502020204030204" pitchFamily="34" charset="0"/>
                          <a:ea typeface="Calibri"/>
                          <a:cs typeface="Calibri" panose="020F0502020204030204" pitchFamily="34" charset="0"/>
                          <a:sym typeface="Calibri"/>
                        </a:rPr>
                        <a:t>Source Link: </a:t>
                      </a:r>
                      <a:r>
                        <a:rPr lang="en-IN" sz="900" i="0" dirty="0"/>
                        <a:t>https://pixabay.com/vectors/question-mark-thinking-question-5656992/</a:t>
                      </a:r>
                      <a:endParaRPr lang="en-IN" sz="900" dirty="0"/>
                    </a:p>
                  </a:txBody>
                  <a:tcPr/>
                </a:tc>
                <a:extLst>
                  <a:ext uri="{0D108BD9-81ED-4DB2-BD59-A6C34878D82A}">
                    <a16:rowId xmlns:a16="http://schemas.microsoft.com/office/drawing/2014/main" val="10006"/>
                  </a:ext>
                </a:extLst>
              </a:tr>
            </a:tbl>
          </a:graphicData>
        </a:graphic>
      </p:graphicFrame>
      <p:pic>
        <p:nvPicPr>
          <p:cNvPr id="3" name="Picture 2">
            <a:extLst>
              <a:ext uri="{FF2B5EF4-FFF2-40B4-BE49-F238E27FC236}">
                <a16:creationId xmlns:a16="http://schemas.microsoft.com/office/drawing/2014/main" id="{E2DB3AE6-1DD9-40E6-E332-D4D86701C6BB}"/>
              </a:ext>
            </a:extLst>
          </p:cNvPr>
          <p:cNvPicPr>
            <a:picLocks noChangeAspect="1"/>
          </p:cNvPicPr>
          <p:nvPr/>
        </p:nvPicPr>
        <p:blipFill>
          <a:blip r:embed="rId3"/>
          <a:stretch>
            <a:fillRect/>
          </a:stretch>
        </p:blipFill>
        <p:spPr>
          <a:xfrm>
            <a:off x="2820990" y="1620685"/>
            <a:ext cx="216000" cy="108000"/>
          </a:xfrm>
          <a:prstGeom prst="rect">
            <a:avLst/>
          </a:prstGeom>
        </p:spPr>
      </p:pic>
      <p:pic>
        <p:nvPicPr>
          <p:cNvPr id="4" name="Picture 3">
            <a:extLst>
              <a:ext uri="{FF2B5EF4-FFF2-40B4-BE49-F238E27FC236}">
                <a16:creationId xmlns:a16="http://schemas.microsoft.com/office/drawing/2014/main" id="{33C1FB11-A122-F658-3949-88BBED13B610}"/>
              </a:ext>
            </a:extLst>
          </p:cNvPr>
          <p:cNvPicPr>
            <a:picLocks noChangeAspect="1"/>
          </p:cNvPicPr>
          <p:nvPr/>
        </p:nvPicPr>
        <p:blipFill>
          <a:blip r:embed="rId4"/>
          <a:stretch>
            <a:fillRect/>
          </a:stretch>
        </p:blipFill>
        <p:spPr>
          <a:xfrm>
            <a:off x="2587616" y="1626491"/>
            <a:ext cx="103781" cy="108000"/>
          </a:xfrm>
          <a:prstGeom prst="rect">
            <a:avLst/>
          </a:prstGeom>
        </p:spPr>
      </p:pic>
      <p:pic>
        <p:nvPicPr>
          <p:cNvPr id="6" name="Picture 5">
            <a:extLst>
              <a:ext uri="{FF2B5EF4-FFF2-40B4-BE49-F238E27FC236}">
                <a16:creationId xmlns:a16="http://schemas.microsoft.com/office/drawing/2014/main" id="{2B2E5B4D-30A8-5A0E-3B31-D1BABDE055DD}"/>
              </a:ext>
            </a:extLst>
          </p:cNvPr>
          <p:cNvPicPr>
            <a:picLocks noChangeAspect="1"/>
          </p:cNvPicPr>
          <p:nvPr/>
        </p:nvPicPr>
        <p:blipFill rotWithShape="1">
          <a:blip r:embed="rId5"/>
          <a:srcRect l="30658" t="8354" r="30131" b="8356"/>
          <a:stretch/>
        </p:blipFill>
        <p:spPr>
          <a:xfrm>
            <a:off x="2730841" y="1224906"/>
            <a:ext cx="76265" cy="108000"/>
          </a:xfrm>
          <a:prstGeom prst="rect">
            <a:avLst/>
          </a:prstGeom>
        </p:spPr>
      </p:pic>
      <p:pic>
        <p:nvPicPr>
          <p:cNvPr id="7" name="Picture 6">
            <a:extLst>
              <a:ext uri="{FF2B5EF4-FFF2-40B4-BE49-F238E27FC236}">
                <a16:creationId xmlns:a16="http://schemas.microsoft.com/office/drawing/2014/main" id="{601FB895-7CDE-655B-C8CA-CA5188CBDA51}"/>
              </a:ext>
            </a:extLst>
          </p:cNvPr>
          <p:cNvPicPr>
            <a:picLocks noChangeAspect="1"/>
          </p:cNvPicPr>
          <p:nvPr/>
        </p:nvPicPr>
        <p:blipFill>
          <a:blip r:embed="rId6"/>
          <a:stretch>
            <a:fillRect/>
          </a:stretch>
        </p:blipFill>
        <p:spPr>
          <a:xfrm>
            <a:off x="2829448" y="1997399"/>
            <a:ext cx="139636" cy="108000"/>
          </a:xfrm>
          <a:prstGeom prst="rect">
            <a:avLst/>
          </a:prstGeom>
        </p:spPr>
      </p:pic>
      <p:pic>
        <p:nvPicPr>
          <p:cNvPr id="8" name="Picture 7">
            <a:extLst>
              <a:ext uri="{FF2B5EF4-FFF2-40B4-BE49-F238E27FC236}">
                <a16:creationId xmlns:a16="http://schemas.microsoft.com/office/drawing/2014/main" id="{2B93B6F8-AE1E-A519-9CDA-94AC7006FBC0}"/>
              </a:ext>
            </a:extLst>
          </p:cNvPr>
          <p:cNvPicPr>
            <a:picLocks noChangeAspect="1"/>
          </p:cNvPicPr>
          <p:nvPr/>
        </p:nvPicPr>
        <p:blipFill>
          <a:blip r:embed="rId7"/>
          <a:stretch>
            <a:fillRect/>
          </a:stretch>
        </p:blipFill>
        <p:spPr>
          <a:xfrm>
            <a:off x="2587616" y="1994750"/>
            <a:ext cx="124541" cy="108000"/>
          </a:xfrm>
          <a:prstGeom prst="rect">
            <a:avLst/>
          </a:prstGeom>
        </p:spPr>
      </p:pic>
      <p:pic>
        <p:nvPicPr>
          <p:cNvPr id="9" name="Picture 8">
            <a:extLst>
              <a:ext uri="{FF2B5EF4-FFF2-40B4-BE49-F238E27FC236}">
                <a16:creationId xmlns:a16="http://schemas.microsoft.com/office/drawing/2014/main" id="{58B34DA8-FAC3-BC28-4C67-6099EFDF56D8}"/>
              </a:ext>
            </a:extLst>
          </p:cNvPr>
          <p:cNvPicPr>
            <a:picLocks noChangeAspect="1"/>
          </p:cNvPicPr>
          <p:nvPr/>
        </p:nvPicPr>
        <p:blipFill rotWithShape="1">
          <a:blip r:embed="rId8"/>
          <a:srcRect l="13889" t="14517" r="6528" b="3348"/>
          <a:stretch/>
        </p:blipFill>
        <p:spPr>
          <a:xfrm>
            <a:off x="2576465" y="2348852"/>
            <a:ext cx="167852" cy="108001"/>
          </a:xfrm>
          <a:prstGeom prst="rect">
            <a:avLst/>
          </a:prstGeom>
        </p:spPr>
      </p:pic>
      <p:pic>
        <p:nvPicPr>
          <p:cNvPr id="10" name="Picture 9">
            <a:extLst>
              <a:ext uri="{FF2B5EF4-FFF2-40B4-BE49-F238E27FC236}">
                <a16:creationId xmlns:a16="http://schemas.microsoft.com/office/drawing/2014/main" id="{03C6E49F-88D8-2991-A530-8134048CC5A1}"/>
              </a:ext>
            </a:extLst>
          </p:cNvPr>
          <p:cNvPicPr>
            <a:picLocks noChangeAspect="1"/>
          </p:cNvPicPr>
          <p:nvPr/>
        </p:nvPicPr>
        <p:blipFill>
          <a:blip r:embed="rId9"/>
          <a:stretch>
            <a:fillRect/>
          </a:stretch>
        </p:blipFill>
        <p:spPr>
          <a:xfrm>
            <a:off x="2876255" y="2367521"/>
            <a:ext cx="105469" cy="108000"/>
          </a:xfrm>
          <a:prstGeom prst="rect">
            <a:avLst/>
          </a:prstGeom>
        </p:spPr>
      </p:pic>
      <p:pic>
        <p:nvPicPr>
          <p:cNvPr id="11" name="Picture 10">
            <a:extLst>
              <a:ext uri="{FF2B5EF4-FFF2-40B4-BE49-F238E27FC236}">
                <a16:creationId xmlns:a16="http://schemas.microsoft.com/office/drawing/2014/main" id="{A417A4DE-479E-9444-C8DC-2DC2524D5867}"/>
              </a:ext>
            </a:extLst>
          </p:cNvPr>
          <p:cNvPicPr>
            <a:picLocks noChangeAspect="1"/>
          </p:cNvPicPr>
          <p:nvPr/>
        </p:nvPicPr>
        <p:blipFill>
          <a:blip r:embed="rId10"/>
          <a:stretch>
            <a:fillRect/>
          </a:stretch>
        </p:blipFill>
        <p:spPr>
          <a:xfrm>
            <a:off x="2593942" y="2814717"/>
            <a:ext cx="106397" cy="108000"/>
          </a:xfrm>
          <a:prstGeom prst="rect">
            <a:avLst/>
          </a:prstGeom>
        </p:spPr>
      </p:pic>
      <p:pic>
        <p:nvPicPr>
          <p:cNvPr id="12" name="Picture 11">
            <a:extLst>
              <a:ext uri="{FF2B5EF4-FFF2-40B4-BE49-F238E27FC236}">
                <a16:creationId xmlns:a16="http://schemas.microsoft.com/office/drawing/2014/main" id="{F15A846C-2A73-DB86-D905-C93239EA12B9}"/>
              </a:ext>
            </a:extLst>
          </p:cNvPr>
          <p:cNvPicPr>
            <a:picLocks noChangeAspect="1"/>
          </p:cNvPicPr>
          <p:nvPr/>
        </p:nvPicPr>
        <p:blipFill>
          <a:blip r:embed="rId11"/>
          <a:stretch>
            <a:fillRect/>
          </a:stretch>
        </p:blipFill>
        <p:spPr>
          <a:xfrm>
            <a:off x="2849255" y="2807789"/>
            <a:ext cx="54000" cy="108000"/>
          </a:xfrm>
          <a:prstGeom prst="rect">
            <a:avLst/>
          </a:prstGeom>
        </p:spPr>
      </p:pic>
      <p:pic>
        <p:nvPicPr>
          <p:cNvPr id="13" name="Picture 12" descr="Icon&#10;&#10;Description automatically generated">
            <a:extLst>
              <a:ext uri="{FF2B5EF4-FFF2-40B4-BE49-F238E27FC236}">
                <a16:creationId xmlns:a16="http://schemas.microsoft.com/office/drawing/2014/main" id="{C5D8316B-D86A-6A7F-F465-A8F12D4E9D7B}"/>
              </a:ext>
            </a:extLst>
          </p:cNvPr>
          <p:cNvPicPr>
            <a:picLocks noChangeAspect="1"/>
          </p:cNvPicPr>
          <p:nvPr/>
        </p:nvPicPr>
        <p:blipFill>
          <a:blip r:embed="rId12" cstate="screen"/>
          <a:stretch>
            <a:fillRect/>
          </a:stretch>
        </p:blipFill>
        <p:spPr>
          <a:xfrm>
            <a:off x="2730841" y="3152900"/>
            <a:ext cx="63956" cy="108000"/>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20</TotalTime>
  <Words>948</Words>
  <Application>Microsoft Office PowerPoint</Application>
  <PresentationFormat>Widescreen</PresentationFormat>
  <Paragraphs>174</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DD</vt:lpstr>
      <vt:lpstr>Assessment Time</vt:lpstr>
      <vt:lpstr>Exercise 1</vt:lpstr>
      <vt:lpstr>Exercise 1 – Contd. </vt:lpstr>
      <vt:lpstr>Exercise 2</vt:lpstr>
      <vt:lpstr>Exercise 3</vt:lpstr>
      <vt:lpstr>Exercise 3 – Contd.</vt:lpstr>
      <vt:lpstr>Exercise 3 – Contd.</vt:lpstr>
      <vt:lpstr>Exercise 3 – Contd.</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46</cp:revision>
  <dcterms:created xsi:type="dcterms:W3CDTF">2020-08-28T09:38:22Z</dcterms:created>
  <dcterms:modified xsi:type="dcterms:W3CDTF">2022-10-20T13:25:02Z</dcterms:modified>
</cp:coreProperties>
</file>