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2" r:id="rId3"/>
    <p:sldId id="312" r:id="rId4"/>
    <p:sldId id="260" r:id="rId5"/>
    <p:sldId id="259" r:id="rId6"/>
    <p:sldId id="261" r:id="rId7"/>
    <p:sldId id="262" r:id="rId8"/>
    <p:sldId id="263" r:id="rId9"/>
    <p:sldId id="264" r:id="rId10"/>
    <p:sldId id="265" r:id="rId11"/>
    <p:sldId id="280" r:id="rId12"/>
    <p:sldId id="291"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761" autoAdjust="0"/>
  </p:normalViewPr>
  <p:slideViewPr>
    <p:cSldViewPr>
      <p:cViewPr varScale="1">
        <p:scale>
          <a:sx n="43" d="100"/>
          <a:sy n="43" d="100"/>
        </p:scale>
        <p:origin x="1508" y="44"/>
      </p:cViewPr>
      <p:guideLst>
        <p:guide orient="horz" pos="2160"/>
        <p:guide pos="384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63FCF-EB07-4405-8E50-2DF523C4C7CF}" type="datetimeFigureOut">
              <a:rPr lang="en-US" smtClean="0"/>
              <a:pPr/>
              <a:t>9/16/2022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117F3-D578-453C-A69F-AF307B3027E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https://www.freepik.com/free-vector/kid-doing-homework-with-speech-bubble-library_25539657.htm:By </a:t>
            </a:r>
            <a:r>
              <a:rPr lang="en-IN" sz="1200" b="0" i="0" u="none" strike="noStrike" kern="1200" dirty="0" err="1">
                <a:solidFill>
                  <a:schemeClr val="tx1"/>
                </a:solidFill>
                <a:latin typeface="+mn-lt"/>
                <a:ea typeface="+mn-ea"/>
                <a:cs typeface="+mn-cs"/>
              </a:rPr>
              <a:t>brgfx</a:t>
            </a:r>
            <a:r>
              <a:rPr lang="en-IN" sz="1200" b="0" i="0" u="none" strike="noStrike" kern="1200" baseline="0" dirty="0">
                <a:solidFill>
                  <a:schemeClr val="tx1"/>
                </a:solidFill>
                <a:latin typeface="+mn-lt"/>
                <a:ea typeface="+mn-ea"/>
                <a:cs typeface="+mn-cs"/>
              </a:rPr>
              <a:t> </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https://youtu.be/bXKPp_IGjDo?t=28</a:t>
            </a:r>
            <a:r>
              <a:rPr lang="en-GB" sz="1200" b="0" i="0" u="none" strike="noStrike" kern="1200" dirty="0">
                <a:solidFill>
                  <a:srgbClr val="000000"/>
                </a:solidFill>
                <a:effectLst/>
                <a:latin typeface="Times New Roman" panose="02020603050405020304" pitchFamily="18" charset="0"/>
                <a:ea typeface="+mn-ea"/>
                <a:cs typeface="+mn-cs"/>
              </a:rPr>
              <a:t>;Attribution credit : ETV  Andra Pradesh</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10</a:t>
            </a:fld>
            <a:endParaRPr lang="en-IN"/>
          </a:p>
        </p:txBody>
      </p:sp>
    </p:spTree>
    <p:extLst>
      <p:ext uri="{BB962C8B-B14F-4D97-AF65-F5344CB8AC3E}">
        <p14:creationId xmlns:p14="http://schemas.microsoft.com/office/powerpoint/2010/main" val="141259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11</a:t>
            </a:fld>
            <a:endParaRPr lang="en-IN"/>
          </a:p>
        </p:txBody>
      </p:sp>
    </p:spTree>
    <p:extLst>
      <p:ext uri="{BB962C8B-B14F-4D97-AF65-F5344CB8AC3E}">
        <p14:creationId xmlns:p14="http://schemas.microsoft.com/office/powerpoint/2010/main" val="366538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a:t>
            </a:r>
            <a:endParaRPr lang="en-US" dirty="0"/>
          </a:p>
        </p:txBody>
      </p:sp>
      <p:sp>
        <p:nvSpPr>
          <p:cNvPr id="4" name="Slide Number Placeholder 3"/>
          <p:cNvSpPr>
            <a:spLocks noGrp="1"/>
          </p:cNvSpPr>
          <p:nvPr>
            <p:ph type="sldNum" sz="quarter" idx="5"/>
          </p:nvPr>
        </p:nvSpPr>
        <p:spPr/>
        <p:txBody>
          <a:bodyPr/>
          <a:lstStyle/>
          <a:p>
            <a:fld id="{0DC117F3-D578-453C-A69F-AF307B3027E4}" type="slidenum">
              <a:rPr lang="en-IN" smtClean="0"/>
              <a:pPr/>
              <a:t>12</a:t>
            </a:fld>
            <a:endParaRPr lang="en-IN"/>
          </a:p>
        </p:txBody>
      </p:sp>
    </p:spTree>
    <p:extLst>
      <p:ext uri="{BB962C8B-B14F-4D97-AF65-F5344CB8AC3E}">
        <p14:creationId xmlns:p14="http://schemas.microsoft.com/office/powerpoint/2010/main" val="2485555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13</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a:t>
            </a:r>
            <a:endParaRPr lang="en-US" dirty="0"/>
          </a:p>
        </p:txBody>
      </p:sp>
      <p:sp>
        <p:nvSpPr>
          <p:cNvPr id="4" name="Slide Number Placeholder 3"/>
          <p:cNvSpPr>
            <a:spLocks noGrp="1"/>
          </p:cNvSpPr>
          <p:nvPr>
            <p:ph type="sldNum" sz="quarter" idx="5"/>
          </p:nvPr>
        </p:nvSpPr>
        <p:spPr/>
        <p:txBody>
          <a:bodyPr/>
          <a:lstStyle/>
          <a:p>
            <a:fld id="{0DC117F3-D578-453C-A69F-AF307B3027E4}" type="slidenum">
              <a:rPr lang="en-IN" smtClean="0"/>
              <a:pPr/>
              <a:t>2</a:t>
            </a:fld>
            <a:endParaRPr lang="en-IN"/>
          </a:p>
        </p:txBody>
      </p:sp>
    </p:spTree>
    <p:extLst>
      <p:ext uri="{BB962C8B-B14F-4D97-AF65-F5344CB8AC3E}">
        <p14:creationId xmlns:p14="http://schemas.microsoft.com/office/powerpoint/2010/main" val="1561229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a:t>
            </a:r>
            <a:endParaRPr lang="en-US" dirty="0"/>
          </a:p>
        </p:txBody>
      </p:sp>
      <p:sp>
        <p:nvSpPr>
          <p:cNvPr id="4" name="Slide Number Placeholder 3"/>
          <p:cNvSpPr>
            <a:spLocks noGrp="1"/>
          </p:cNvSpPr>
          <p:nvPr>
            <p:ph type="sldNum" sz="quarter" idx="5"/>
          </p:nvPr>
        </p:nvSpPr>
        <p:spPr/>
        <p:txBody>
          <a:bodyPr/>
          <a:lstStyle/>
          <a:p>
            <a:fld id="{0DC117F3-D578-453C-A69F-AF307B3027E4}" type="slidenum">
              <a:rPr lang="en-IN" smtClean="0"/>
              <a:pPr/>
              <a:t>3</a:t>
            </a:fld>
            <a:endParaRPr lang="en-IN"/>
          </a:p>
        </p:txBody>
      </p:sp>
    </p:spTree>
    <p:extLst>
      <p:ext uri="{BB962C8B-B14F-4D97-AF65-F5344CB8AC3E}">
        <p14:creationId xmlns:p14="http://schemas.microsoft.com/office/powerpoint/2010/main" val="320468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https://www.freepik.com/free-vector/choice-concept-illustration_13662969.htm;By </a:t>
            </a:r>
            <a:r>
              <a:rPr lang="en-IN" sz="1200" b="0" i="0" u="none" strike="noStrike" kern="1200" dirty="0" err="1">
                <a:solidFill>
                  <a:schemeClr val="tx1"/>
                </a:solidFill>
                <a:latin typeface="+mn-lt"/>
                <a:ea typeface="+mn-ea"/>
                <a:cs typeface="+mn-cs"/>
              </a:rPr>
              <a:t>storyset</a:t>
            </a:r>
            <a:r>
              <a:rPr lang="en-IN" sz="1200" b="0" i="0" u="none" strike="noStrike" kern="1200" baseline="0" dirty="0">
                <a:solidFill>
                  <a:schemeClr val="tx1"/>
                </a:solidFill>
                <a:latin typeface="+mn-lt"/>
                <a:ea typeface="+mn-ea"/>
                <a:cs typeface="+mn-cs"/>
              </a:rPr>
              <a:t> </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4</a:t>
            </a:fld>
            <a:endParaRPr lang="en-IN"/>
          </a:p>
        </p:txBody>
      </p:sp>
    </p:spTree>
    <p:extLst>
      <p:ext uri="{BB962C8B-B14F-4D97-AF65-F5344CB8AC3E}">
        <p14:creationId xmlns:p14="http://schemas.microsoft.com/office/powerpoint/2010/main" val="357466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SSSVV Image Gallery: Search Keyword “school assembly”</a:t>
            </a:r>
            <a:endParaRPr lang="en-IN" b="0" dirty="0"/>
          </a:p>
          <a:p>
            <a:r>
              <a:rPr lang="en-IN" dirty="0"/>
              <a:t>Yes: https://pixabay.com/vectors/check-mark-tick-mark-check-correct-1292787/ By </a:t>
            </a:r>
            <a:r>
              <a:rPr lang="en-IN" dirty="0" err="1"/>
              <a:t>OpenClipart</a:t>
            </a:r>
            <a:r>
              <a:rPr lang="en-IN" dirty="0"/>
              <a:t>-Vectors</a:t>
            </a:r>
          </a:p>
          <a:p>
            <a:r>
              <a:rPr lang="en-IN" dirty="0"/>
              <a:t>No: https://pixabay.com/vectors/cross-mark-red-sign-icon-mark-304374/ By </a:t>
            </a:r>
            <a:r>
              <a:rPr lang="en-IN" dirty="0" err="1"/>
              <a:t>Clker</a:t>
            </a:r>
            <a:r>
              <a:rPr lang="en-IN" dirty="0"/>
              <a:t>-Free-Vector-Images </a:t>
            </a:r>
          </a:p>
        </p:txBody>
      </p:sp>
      <p:sp>
        <p:nvSpPr>
          <p:cNvPr id="4" name="Slide Number Placeholder 3"/>
          <p:cNvSpPr>
            <a:spLocks noGrp="1"/>
          </p:cNvSpPr>
          <p:nvPr>
            <p:ph type="sldNum" sz="quarter" idx="10"/>
          </p:nvPr>
        </p:nvSpPr>
        <p:spPr/>
        <p:txBody>
          <a:bodyPr/>
          <a:lstStyle/>
          <a:p>
            <a:fld id="{0DC117F3-D578-453C-A69F-AF307B3027E4}"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https://pixabay.com/photos/school-nursery-children-india-298681/</a:t>
            </a:r>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6</a:t>
            </a:fld>
            <a:endParaRPr lang="en-IN"/>
          </a:p>
        </p:txBody>
      </p:sp>
    </p:spTree>
    <p:extLst>
      <p:ext uri="{BB962C8B-B14F-4D97-AF65-F5344CB8AC3E}">
        <p14:creationId xmlns:p14="http://schemas.microsoft.com/office/powerpoint/2010/main" val="377962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https://www.freepik.com/free-vector/school-library-interior-with-children-group_19774008.htm;By </a:t>
            </a:r>
            <a:r>
              <a:rPr lang="en-IN" sz="1200" b="0" i="0" u="none" strike="noStrike" kern="1200" dirty="0" err="1">
                <a:solidFill>
                  <a:schemeClr val="tx1"/>
                </a:solidFill>
                <a:latin typeface="+mn-lt"/>
                <a:ea typeface="+mn-ea"/>
                <a:cs typeface="+mn-cs"/>
              </a:rPr>
              <a:t>brgfx</a:t>
            </a:r>
            <a:endParaRPr lang="en-IN" sz="1200" b="0" i="0" u="none" strike="noStrike" kern="1200" dirty="0">
              <a:solidFill>
                <a:schemeClr val="tx1"/>
              </a:solidFill>
              <a:latin typeface="+mn-lt"/>
              <a:ea typeface="+mn-ea"/>
              <a:cs typeface="+mn-cs"/>
            </a:endParaRPr>
          </a:p>
          <a:p>
            <a:pPr rtl="0"/>
            <a:r>
              <a:rPr lang="en-IN" b="0" dirty="0"/>
              <a:t>https://openclipart.org/detail/275518/signal-of-silence-yellow by DG-RA</a:t>
            </a:r>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7</a:t>
            </a:fld>
            <a:endParaRPr lang="en-IN"/>
          </a:p>
        </p:txBody>
      </p:sp>
    </p:spTree>
    <p:extLst>
      <p:ext uri="{BB962C8B-B14F-4D97-AF65-F5344CB8AC3E}">
        <p14:creationId xmlns:p14="http://schemas.microsoft.com/office/powerpoint/2010/main" val="2957026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https://pixabay.com/photos/children-kids-playing-rajasthan-7186580/</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8</a:t>
            </a:fld>
            <a:endParaRPr lang="en-IN"/>
          </a:p>
        </p:txBody>
      </p:sp>
    </p:spTree>
    <p:extLst>
      <p:ext uri="{BB962C8B-B14F-4D97-AF65-F5344CB8AC3E}">
        <p14:creationId xmlns:p14="http://schemas.microsoft.com/office/powerpoint/2010/main" val="2616414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SSSVV Image Gallery: Search Keyword “school children”</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9</a:t>
            </a:fld>
            <a:endParaRPr lang="en-IN"/>
          </a:p>
        </p:txBody>
      </p:sp>
    </p:spTree>
    <p:extLst>
      <p:ext uri="{BB962C8B-B14F-4D97-AF65-F5344CB8AC3E}">
        <p14:creationId xmlns:p14="http://schemas.microsoft.com/office/powerpoint/2010/main" val="1186803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9155" y="836582"/>
            <a:ext cx="10363200" cy="1512297"/>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78509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561099B0-7160-48EE-9392-7E92AD91EE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32" y="38099"/>
            <a:ext cx="902286" cy="957155"/>
          </a:xfrm>
          <a:prstGeom prst="rect">
            <a:avLst/>
          </a:prstGeom>
        </p:spPr>
      </p:pic>
      <p:pic>
        <p:nvPicPr>
          <p:cNvPr id="19" name="Picture 18" descr="A picture containing text, night sky&#10;&#10;Description automatically generated">
            <a:extLst>
              <a:ext uri="{FF2B5EF4-FFF2-40B4-BE49-F238E27FC236}">
                <a16:creationId xmlns:a16="http://schemas.microsoft.com/office/drawing/2014/main" id="{7B47226B-318E-494E-AD71-BFA94D79CE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1EEDD738-94BA-4D39-9B0E-6BB90D2D7F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F1FC6F74-8A38-4692-848A-4DCCCC9B9439}"/>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night sky&#10;&#10;Description automatically generated">
            <a:extLst>
              <a:ext uri="{FF2B5EF4-FFF2-40B4-BE49-F238E27FC236}">
                <a16:creationId xmlns:a16="http://schemas.microsoft.com/office/drawing/2014/main" id="{DF7FF9F2-3489-4F6D-A30B-2F0931ED62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094A42EF-3D19-4F8F-892C-FDFE4FA213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2322"/>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night sky&#10;&#10;Description automatically generated">
            <a:extLst>
              <a:ext uri="{FF2B5EF4-FFF2-40B4-BE49-F238E27FC236}">
                <a16:creationId xmlns:a16="http://schemas.microsoft.com/office/drawing/2014/main" id="{4832AE60-5C29-48B6-95CC-812084D901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FEE9CED9-8D8B-4D2A-95EC-21CAE5CD84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17500"/>
            <a:ext cx="10515600" cy="132556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1375A-C223-44C8-917C-F7C3A1BCD50F}"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83841B-0DB4-4C99-B5E5-79625F01DBF7}" type="slidenum">
              <a:rPr lang="en-GB" smtClean="0"/>
              <a:t>‹#›</a:t>
            </a:fld>
            <a:endParaRPr lang="en-GB"/>
          </a:p>
        </p:txBody>
      </p:sp>
      <p:pic>
        <p:nvPicPr>
          <p:cNvPr id="8" name="Picture 7" descr="Calendar&#10;&#10;Description automatically generated with low confidence">
            <a:extLst>
              <a:ext uri="{FF2B5EF4-FFF2-40B4-BE49-F238E27FC236}">
                <a16:creationId xmlns:a16="http://schemas.microsoft.com/office/drawing/2014/main" id="{A8EB3074-39D1-4149-86CB-D9C328B35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8625" y="166135"/>
            <a:ext cx="963251" cy="938865"/>
          </a:xfrm>
          <a:prstGeom prst="rect">
            <a:avLst/>
          </a:prstGeom>
        </p:spPr>
      </p:pic>
    </p:spTree>
    <p:extLst>
      <p:ext uri="{BB962C8B-B14F-4D97-AF65-F5344CB8AC3E}">
        <p14:creationId xmlns:p14="http://schemas.microsoft.com/office/powerpoint/2010/main" val="6103792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18.png"/><Relationship Id="rId3" Type="http://schemas.openxmlformats.org/officeDocument/2006/relationships/hyperlink" Target="https://pixabay.com/vectors/check-mark-tick-mark-check-correct-1292787" TargetMode="External"/><Relationship Id="rId7" Type="http://schemas.openxmlformats.org/officeDocument/2006/relationships/image" Target="../media/image21.jpeg"/><Relationship Id="rId12"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4.jpeg"/><Relationship Id="rId5" Type="http://schemas.openxmlformats.org/officeDocument/2006/relationships/image" Target="../media/image19.jpeg"/><Relationship Id="rId15" Type="http://schemas.openxmlformats.org/officeDocument/2006/relationships/image" Target="../media/image27.png"/><Relationship Id="rId10" Type="http://schemas.openxmlformats.org/officeDocument/2006/relationships/image" Target="../media/image15.png"/><Relationship Id="rId4" Type="http://schemas.openxmlformats.org/officeDocument/2006/relationships/hyperlink" Target="https://pixabay.com/vectors/cross-mark-red-sign-icon-mark-304374" TargetMode="External"/><Relationship Id="rId9" Type="http://schemas.openxmlformats.org/officeDocument/2006/relationships/image" Target="../media/image23.jpe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3572" y="404665"/>
            <a:ext cx="7704856" cy="936104"/>
          </a:xfrm>
          <a:blipFill>
            <a:blip r:embed="rId3"/>
            <a:tile tx="0" ty="0" sx="100000" sy="100000" flip="none" algn="tl"/>
          </a:blipFill>
          <a:effectLst>
            <a:glow rad="228600">
              <a:schemeClr val="accent4">
                <a:satMod val="175000"/>
                <a:alpha val="40000"/>
              </a:schemeClr>
            </a:glow>
          </a:effectLst>
          <a:scene3d>
            <a:camera prst="orthographicFront"/>
            <a:lightRig rig="threePt" dir="t"/>
          </a:scene3d>
          <a:sp3d>
            <a:bevelT/>
          </a:sp3d>
        </p:spPr>
        <p:txBody>
          <a:bodyPr/>
          <a:lstStyle/>
          <a:p>
            <a:r>
              <a:rPr lang="en-GB" dirty="0"/>
              <a:t>Think before you act</a:t>
            </a:r>
            <a:endParaRPr lang="en-IN" dirty="0"/>
          </a:p>
        </p:txBody>
      </p:sp>
      <p:pic>
        <p:nvPicPr>
          <p:cNvPr id="2050" name="Picture 2" descr="A kid doing homework with speech bubble in the library">
            <a:extLst>
              <a:ext uri="{FF2B5EF4-FFF2-40B4-BE49-F238E27FC236}">
                <a16:creationId xmlns:a16="http://schemas.microsoft.com/office/drawing/2014/main" id="{9DF6CE6A-2C89-F606-FD0F-ACDA8B115F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752" y="1556792"/>
            <a:ext cx="4896544" cy="3240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561" y="0"/>
            <a:ext cx="6140878" cy="65403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normAutofit/>
          </a:bodyPr>
          <a:lstStyle/>
          <a:p>
            <a:r>
              <a:rPr lang="en-IE" dirty="0">
                <a:effectLst/>
                <a:latin typeface="Calibri" panose="020F0502020204030204" pitchFamily="34" charset="0"/>
                <a:ea typeface="Calibri" panose="020F0502020204030204" pitchFamily="34" charset="0"/>
              </a:rPr>
              <a:t>Dressing up for a festival.</a:t>
            </a:r>
            <a:endParaRPr lang="en-IN" dirty="0"/>
          </a:p>
        </p:txBody>
      </p:sp>
      <p:pic>
        <p:nvPicPr>
          <p:cNvPr id="4" name="Picture 3">
            <a:extLst>
              <a:ext uri="{FF2B5EF4-FFF2-40B4-BE49-F238E27FC236}">
                <a16:creationId xmlns:a16="http://schemas.microsoft.com/office/drawing/2014/main" id="{503A5C3C-0199-6D39-CE27-12208306C665}"/>
              </a:ext>
            </a:extLst>
          </p:cNvPr>
          <p:cNvPicPr>
            <a:picLocks noChangeAspect="1"/>
          </p:cNvPicPr>
          <p:nvPr/>
        </p:nvPicPr>
        <p:blipFill rotWithShape="1">
          <a:blip r:embed="rId3"/>
          <a:srcRect l="13973" t="13250" r="14563" b="16567"/>
          <a:stretch/>
        </p:blipFill>
        <p:spPr>
          <a:xfrm>
            <a:off x="3035968" y="836712"/>
            <a:ext cx="6140878" cy="4813207"/>
          </a:xfrm>
          <a:prstGeom prst="rect">
            <a:avLst/>
          </a:prstGeom>
        </p:spPr>
      </p:pic>
      <p:sp>
        <p:nvSpPr>
          <p:cNvPr id="6" name="Oval 5">
            <a:extLst>
              <a:ext uri="{FF2B5EF4-FFF2-40B4-BE49-F238E27FC236}">
                <a16:creationId xmlns:a16="http://schemas.microsoft.com/office/drawing/2014/main" id="{00BF31AD-087F-46F9-A1E6-EBBCB9DB8347}"/>
              </a:ext>
            </a:extLst>
          </p:cNvPr>
          <p:cNvSpPr/>
          <p:nvPr/>
        </p:nvSpPr>
        <p:spPr>
          <a:xfrm>
            <a:off x="9743492" y="1621971"/>
            <a:ext cx="2160240" cy="942933"/>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r>
              <a:rPr lang="en-IE" sz="1800" b="1" dirty="0">
                <a:solidFill>
                  <a:schemeClr val="tx1"/>
                </a:solidFill>
                <a:effectLst/>
                <a:latin typeface="Calibri" panose="020F0502020204030204" pitchFamily="34" charset="0"/>
                <a:ea typeface="Calibri" panose="020F0502020204030204" pitchFamily="34" charset="0"/>
              </a:rPr>
              <a:t>I need to follow the Rules</a:t>
            </a:r>
            <a:endParaRPr lang="en-GB" sz="1800" b="1" dirty="0">
              <a:solidFill>
                <a:schemeClr val="tx1"/>
              </a:solidFill>
            </a:endParaRPr>
          </a:p>
          <a:p>
            <a:pPr algn="ctr"/>
            <a:endParaRPr lang="en-GB" dirty="0"/>
          </a:p>
        </p:txBody>
      </p:sp>
      <p:sp>
        <p:nvSpPr>
          <p:cNvPr id="8" name="Oval 7">
            <a:extLst>
              <a:ext uri="{FF2B5EF4-FFF2-40B4-BE49-F238E27FC236}">
                <a16:creationId xmlns:a16="http://schemas.microsoft.com/office/drawing/2014/main" id="{F5F9EEB2-B9A2-4B54-BF84-3AB06FBE872E}"/>
              </a:ext>
            </a:extLst>
          </p:cNvPr>
          <p:cNvSpPr/>
          <p:nvPr/>
        </p:nvSpPr>
        <p:spPr>
          <a:xfrm>
            <a:off x="9804412" y="3429000"/>
            <a:ext cx="2038400" cy="942933"/>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r>
              <a:rPr lang="en-IE" sz="1800" b="1" dirty="0">
                <a:solidFill>
                  <a:schemeClr val="tx1"/>
                </a:solidFill>
                <a:effectLst/>
                <a:latin typeface="Calibri" panose="020F0502020204030204" pitchFamily="34" charset="0"/>
                <a:ea typeface="Calibri" panose="020F0502020204030204" pitchFamily="34" charset="0"/>
              </a:rPr>
              <a:t>I am free to choose</a:t>
            </a:r>
            <a:endParaRPr lang="en-GB" sz="1800" b="1" dirty="0">
              <a:solidFill>
                <a:schemeClr val="tx1"/>
              </a:solidFill>
            </a:endParaRPr>
          </a:p>
          <a:p>
            <a:pPr algn="ctr"/>
            <a:endParaRPr lang="en-GB" sz="1800" b="1" dirty="0">
              <a:solidFill>
                <a:schemeClr val="tx1"/>
              </a:solidFill>
            </a:endParaRPr>
          </a:p>
          <a:p>
            <a:pPr algn="ctr"/>
            <a:endParaRPr lang="en-GB" dirty="0"/>
          </a:p>
        </p:txBody>
      </p:sp>
      <p:pic>
        <p:nvPicPr>
          <p:cNvPr id="9" name="Picture 8" descr="Icon&#10;&#10;Description automatically generated">
            <a:extLst>
              <a:ext uri="{FF2B5EF4-FFF2-40B4-BE49-F238E27FC236}">
                <a16:creationId xmlns:a16="http://schemas.microsoft.com/office/drawing/2014/main" id="{F2C1FBFD-B4DC-4F41-937C-53DB4EA69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384" y="1988840"/>
            <a:ext cx="632965" cy="632965"/>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EF5439DE-30F3-4B18-8729-B3AF2D69B0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7134" y="3876155"/>
            <a:ext cx="645061" cy="632965"/>
          </a:xfrm>
          <a:prstGeom prst="rect">
            <a:avLst/>
          </a:prstGeom>
        </p:spPr>
      </p:pic>
      <p:sp>
        <p:nvSpPr>
          <p:cNvPr id="11" name="TextBox 10">
            <a:extLst>
              <a:ext uri="{FF2B5EF4-FFF2-40B4-BE49-F238E27FC236}">
                <a16:creationId xmlns:a16="http://schemas.microsoft.com/office/drawing/2014/main" id="{46483432-EEE9-4171-8F56-637724B60868}"/>
              </a:ext>
            </a:extLst>
          </p:cNvPr>
          <p:cNvSpPr txBox="1"/>
          <p:nvPr/>
        </p:nvSpPr>
        <p:spPr>
          <a:xfrm>
            <a:off x="4231628" y="6162035"/>
            <a:ext cx="374657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t>Click on the Oval Buttons to answer</a:t>
            </a:r>
          </a:p>
        </p:txBody>
      </p:sp>
    </p:spTree>
    <p:extLst>
      <p:ext uri="{BB962C8B-B14F-4D97-AF65-F5344CB8AC3E}">
        <p14:creationId xmlns:p14="http://schemas.microsoft.com/office/powerpoint/2010/main" val="2138005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3736794" y="2348880"/>
            <a:ext cx="1977479" cy="3312804"/>
            <a:chOff x="2358030" y="2713527"/>
            <a:chExt cx="1485709" cy="3312804"/>
          </a:xfrm>
        </p:grpSpPr>
        <p:sp>
          <p:nvSpPr>
            <p:cNvPr id="74" name="Rounded Rectangle 73">
              <a:extLst>
                <a:ext uri="{FF2B5EF4-FFF2-40B4-BE49-F238E27FC236}">
                  <a16:creationId xmlns:a16="http://schemas.microsoft.com/office/drawing/2014/main" id="{72526F43-F6B5-4056-A0A6-753314B35D86}"/>
                </a:ext>
              </a:extLst>
            </p:cNvPr>
            <p:cNvSpPr/>
            <p:nvPr/>
          </p:nvSpPr>
          <p:spPr>
            <a:xfrm>
              <a:off x="2380561" y="2713527"/>
              <a:ext cx="1463178" cy="3312804"/>
            </a:xfrm>
            <a:prstGeom prst="roundRect">
              <a:avLst>
                <a:gd name="adj" fmla="val 10715"/>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Calibri" panose="020F0502020204030204" pitchFamily="34" charset="0"/>
                <a:cs typeface="Calibri" panose="020F0502020204030204" pitchFamily="34" charset="0"/>
              </a:endParaRPr>
            </a:p>
          </p:txBody>
        </p:sp>
        <p:sp>
          <p:nvSpPr>
            <p:cNvPr id="77" name="TextBox 76">
              <a:extLst>
                <a:ext uri="{FF2B5EF4-FFF2-40B4-BE49-F238E27FC236}">
                  <a16:creationId xmlns:a16="http://schemas.microsoft.com/office/drawing/2014/main" id="{B526FC72-EE13-416C-8AEA-5426806BF2A1}"/>
                </a:ext>
              </a:extLst>
            </p:cNvPr>
            <p:cNvSpPr txBox="1"/>
            <p:nvPr/>
          </p:nvSpPr>
          <p:spPr>
            <a:xfrm>
              <a:off x="2358030" y="2742825"/>
              <a:ext cx="1481499" cy="2308324"/>
            </a:xfrm>
            <a:prstGeom prst="rect">
              <a:avLst/>
            </a:prstGeom>
            <a:noFill/>
          </p:spPr>
          <p:txBody>
            <a:bodyPr wrap="square" rtlCol="0">
              <a:spAutoFit/>
            </a:bodyPr>
            <a:lstStyle/>
            <a:p>
              <a:pPr lvl="0" algn="ctr"/>
              <a:r>
                <a:rPr lang="en-IE" sz="2400" dirty="0">
                  <a:effectLst/>
                  <a:latin typeface="Times New Roman" panose="02020603050405020304" pitchFamily="18" charset="0"/>
                  <a:ea typeface="Times New Roman" panose="02020603050405020304" pitchFamily="18" charset="0"/>
                </a:rPr>
                <a:t> </a:t>
              </a:r>
              <a:r>
                <a:rPr lang="en-IE" sz="2400" dirty="0">
                  <a:effectLst/>
                  <a:latin typeface="Calibri" panose="020F0502020204030204" pitchFamily="34" charset="0"/>
                  <a:ea typeface="Calibri" panose="020F0502020204030204" pitchFamily="34" charset="0"/>
                </a:rPr>
                <a:t>Be familiar with the rules to be followed at home, school, and public places.</a:t>
              </a:r>
              <a:endParaRPr lang="en-US" sz="2400" dirty="0">
                <a:latin typeface="Calibri" panose="020F0502020204030204" pitchFamily="34" charset="0"/>
                <a:cs typeface="Calibri" panose="020F0502020204030204" pitchFamily="34" charset="0"/>
              </a:endParaRPr>
            </a:p>
          </p:txBody>
        </p:sp>
      </p:grpSp>
      <p:grpSp>
        <p:nvGrpSpPr>
          <p:cNvPr id="78" name="Group 77"/>
          <p:cNvGrpSpPr/>
          <p:nvPr/>
        </p:nvGrpSpPr>
        <p:grpSpPr>
          <a:xfrm>
            <a:off x="3687818" y="1752749"/>
            <a:ext cx="2192158" cy="523220"/>
            <a:chOff x="2344212" y="2117396"/>
            <a:chExt cx="1647001" cy="523220"/>
          </a:xfrm>
          <a:solidFill>
            <a:schemeClr val="accent1">
              <a:lumMod val="60000"/>
              <a:lumOff val="40000"/>
            </a:schemeClr>
          </a:solidFill>
        </p:grpSpPr>
        <p:sp>
          <p:nvSpPr>
            <p:cNvPr id="79" name="Chevron 78">
              <a:extLst>
                <a:ext uri="{FF2B5EF4-FFF2-40B4-BE49-F238E27FC236}">
                  <a16:creationId xmlns:a16="http://schemas.microsoft.com/office/drawing/2014/main" id="{687EEDEA-7A7A-436E-AC43-9516CE103B2D}"/>
                </a:ext>
              </a:extLst>
            </p:cNvPr>
            <p:cNvSpPr/>
            <p:nvPr/>
          </p:nvSpPr>
          <p:spPr>
            <a:xfrm>
              <a:off x="2344212" y="2146695"/>
              <a:ext cx="1647001" cy="46462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solidFill>
                <a:latin typeface="Calibri" panose="020F0502020204030204" pitchFamily="34" charset="0"/>
                <a:cs typeface="Calibri" panose="020F0502020204030204" pitchFamily="34" charset="0"/>
              </a:endParaRPr>
            </a:p>
          </p:txBody>
        </p:sp>
        <p:sp>
          <p:nvSpPr>
            <p:cNvPr id="80" name="TextBox 79">
              <a:extLst>
                <a:ext uri="{FF2B5EF4-FFF2-40B4-BE49-F238E27FC236}">
                  <a16:creationId xmlns:a16="http://schemas.microsoft.com/office/drawing/2014/main" id="{AA632EB4-2631-4444-8FC3-CAE941B764D3}"/>
                </a:ext>
              </a:extLst>
            </p:cNvPr>
            <p:cNvSpPr txBox="1"/>
            <p:nvPr/>
          </p:nvSpPr>
          <p:spPr>
            <a:xfrm>
              <a:off x="2572536" y="2117396"/>
              <a:ext cx="1279135" cy="523220"/>
            </a:xfrm>
            <a:prstGeom prst="rect">
              <a:avLst/>
            </a:prstGeom>
            <a:noFill/>
          </p:spPr>
          <p:txBody>
            <a:bodyPr wrap="square" rtlCol="0">
              <a:spAutoFit/>
            </a:bodyPr>
            <a:lstStyle/>
            <a:p>
              <a:pPr algn="ctr"/>
              <a:r>
                <a:rPr lang="en-US" altLang="ko-KR" sz="2800" b="1" dirty="0">
                  <a:latin typeface="Calibri" panose="020F0502020204030204" pitchFamily="34" charset="0"/>
                  <a:cs typeface="Calibri" panose="020F0502020204030204" pitchFamily="34" charset="0"/>
                </a:rPr>
                <a:t>2.</a:t>
              </a:r>
              <a:endParaRPr lang="ko-KR" altLang="en-US" sz="2800" b="1" dirty="0">
                <a:latin typeface="Calibri" panose="020F0502020204030204" pitchFamily="34" charset="0"/>
                <a:cs typeface="Calibri" panose="020F0502020204030204" pitchFamily="34" charset="0"/>
              </a:endParaRPr>
            </a:p>
          </p:txBody>
        </p:sp>
      </p:grpSp>
      <p:grpSp>
        <p:nvGrpSpPr>
          <p:cNvPr id="84" name="Group 83"/>
          <p:cNvGrpSpPr/>
          <p:nvPr/>
        </p:nvGrpSpPr>
        <p:grpSpPr>
          <a:xfrm>
            <a:off x="5943782" y="1738509"/>
            <a:ext cx="2192158" cy="523220"/>
            <a:chOff x="5343266" y="2112120"/>
            <a:chExt cx="1647001" cy="523220"/>
          </a:xfrm>
          <a:solidFill>
            <a:schemeClr val="accent3">
              <a:lumMod val="60000"/>
              <a:lumOff val="40000"/>
            </a:schemeClr>
          </a:solidFill>
        </p:grpSpPr>
        <p:sp>
          <p:nvSpPr>
            <p:cNvPr id="85" name="Chevron 84">
              <a:extLst>
                <a:ext uri="{FF2B5EF4-FFF2-40B4-BE49-F238E27FC236}">
                  <a16:creationId xmlns:a16="http://schemas.microsoft.com/office/drawing/2014/main" id="{F09A5CDE-3A16-488F-A802-CCBA3BC65730}"/>
                </a:ext>
              </a:extLst>
            </p:cNvPr>
            <p:cNvSpPr/>
            <p:nvPr/>
          </p:nvSpPr>
          <p:spPr>
            <a:xfrm>
              <a:off x="5343266" y="2146695"/>
              <a:ext cx="1647001" cy="46462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solidFill>
                <a:latin typeface="Calibri" panose="020F0502020204030204" pitchFamily="34" charset="0"/>
                <a:cs typeface="Calibri" panose="020F0502020204030204" pitchFamily="34" charset="0"/>
              </a:endParaRPr>
            </a:p>
          </p:txBody>
        </p:sp>
        <p:sp>
          <p:nvSpPr>
            <p:cNvPr id="86" name="TextBox 85">
              <a:extLst>
                <a:ext uri="{FF2B5EF4-FFF2-40B4-BE49-F238E27FC236}">
                  <a16:creationId xmlns:a16="http://schemas.microsoft.com/office/drawing/2014/main" id="{4B702C71-CA97-4E5F-B098-325FF3BE557D}"/>
                </a:ext>
              </a:extLst>
            </p:cNvPr>
            <p:cNvSpPr txBox="1"/>
            <p:nvPr/>
          </p:nvSpPr>
          <p:spPr>
            <a:xfrm>
              <a:off x="5588728" y="2112120"/>
              <a:ext cx="1279135" cy="523220"/>
            </a:xfrm>
            <a:prstGeom prst="rect">
              <a:avLst/>
            </a:prstGeom>
            <a:noFill/>
          </p:spPr>
          <p:txBody>
            <a:bodyPr wrap="square" rtlCol="0">
              <a:spAutoFit/>
            </a:bodyPr>
            <a:lstStyle/>
            <a:p>
              <a:pPr algn="ctr"/>
              <a:r>
                <a:rPr lang="en-US" altLang="ko-KR" sz="2800" b="1" dirty="0">
                  <a:latin typeface="Calibri" panose="020F0502020204030204" pitchFamily="34" charset="0"/>
                  <a:cs typeface="Calibri" panose="020F0502020204030204" pitchFamily="34" charset="0"/>
                </a:rPr>
                <a:t>3.</a:t>
              </a:r>
              <a:endParaRPr lang="ko-KR" altLang="en-US" sz="2800" b="1" dirty="0">
                <a:latin typeface="Calibri" panose="020F0502020204030204" pitchFamily="34" charset="0"/>
                <a:cs typeface="Calibri" panose="020F0502020204030204" pitchFamily="34" charset="0"/>
              </a:endParaRPr>
            </a:p>
          </p:txBody>
        </p:sp>
      </p:grpSp>
      <p:grpSp>
        <p:nvGrpSpPr>
          <p:cNvPr id="87" name="Group 86"/>
          <p:cNvGrpSpPr/>
          <p:nvPr/>
        </p:nvGrpSpPr>
        <p:grpSpPr>
          <a:xfrm>
            <a:off x="8128085" y="1752749"/>
            <a:ext cx="2192158" cy="523220"/>
            <a:chOff x="6842793" y="2117396"/>
            <a:chExt cx="1647001" cy="523220"/>
          </a:xfrm>
          <a:solidFill>
            <a:schemeClr val="accent4">
              <a:lumMod val="40000"/>
              <a:lumOff val="60000"/>
            </a:schemeClr>
          </a:solidFill>
        </p:grpSpPr>
        <p:sp>
          <p:nvSpPr>
            <p:cNvPr id="88" name="Chevron 87">
              <a:extLst>
                <a:ext uri="{FF2B5EF4-FFF2-40B4-BE49-F238E27FC236}">
                  <a16:creationId xmlns:a16="http://schemas.microsoft.com/office/drawing/2014/main" id="{DDDF2A30-F40C-4D58-8C6A-CAA1FFD69046}"/>
                </a:ext>
              </a:extLst>
            </p:cNvPr>
            <p:cNvSpPr/>
            <p:nvPr/>
          </p:nvSpPr>
          <p:spPr>
            <a:xfrm>
              <a:off x="6842793" y="2146695"/>
              <a:ext cx="1647001" cy="46462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solidFill>
                <a:latin typeface="Calibri" panose="020F0502020204030204" pitchFamily="34" charset="0"/>
                <a:cs typeface="Calibri" panose="020F0502020204030204" pitchFamily="34" charset="0"/>
              </a:endParaRPr>
            </a:p>
          </p:txBody>
        </p:sp>
        <p:sp>
          <p:nvSpPr>
            <p:cNvPr id="89" name="TextBox 88">
              <a:extLst>
                <a:ext uri="{FF2B5EF4-FFF2-40B4-BE49-F238E27FC236}">
                  <a16:creationId xmlns:a16="http://schemas.microsoft.com/office/drawing/2014/main" id="{C40D5364-A1A3-43C0-BA37-458F1E898261}"/>
                </a:ext>
              </a:extLst>
            </p:cNvPr>
            <p:cNvSpPr txBox="1"/>
            <p:nvPr/>
          </p:nvSpPr>
          <p:spPr>
            <a:xfrm>
              <a:off x="7096929" y="2117396"/>
              <a:ext cx="1279135" cy="523220"/>
            </a:xfrm>
            <a:prstGeom prst="rect">
              <a:avLst/>
            </a:prstGeom>
            <a:noFill/>
          </p:spPr>
          <p:txBody>
            <a:bodyPr wrap="square" rtlCol="0">
              <a:spAutoFit/>
            </a:bodyPr>
            <a:lstStyle/>
            <a:p>
              <a:pPr algn="ctr"/>
              <a:r>
                <a:rPr lang="en-US" altLang="ko-KR" sz="2800" b="1" dirty="0">
                  <a:latin typeface="Calibri" panose="020F0502020204030204" pitchFamily="34" charset="0"/>
                  <a:cs typeface="Calibri" panose="020F0502020204030204" pitchFamily="34" charset="0"/>
                </a:rPr>
                <a:t>4.</a:t>
              </a:r>
              <a:endParaRPr lang="ko-KR" altLang="en-US" sz="2800" b="1" dirty="0">
                <a:latin typeface="Calibri" panose="020F0502020204030204" pitchFamily="34" charset="0"/>
                <a:cs typeface="Calibri" panose="020F0502020204030204" pitchFamily="34" charset="0"/>
              </a:endParaRPr>
            </a:p>
          </p:txBody>
        </p:sp>
      </p:grpSp>
      <p:grpSp>
        <p:nvGrpSpPr>
          <p:cNvPr id="93" name="Group 92"/>
          <p:cNvGrpSpPr/>
          <p:nvPr/>
        </p:nvGrpSpPr>
        <p:grpSpPr>
          <a:xfrm>
            <a:off x="5983888" y="2339916"/>
            <a:ext cx="1962890" cy="3312804"/>
            <a:chOff x="5393115" y="2713527"/>
            <a:chExt cx="1474748" cy="3312804"/>
          </a:xfrm>
        </p:grpSpPr>
        <p:sp>
          <p:nvSpPr>
            <p:cNvPr id="94" name="Rounded Rectangle 93">
              <a:extLst>
                <a:ext uri="{FF2B5EF4-FFF2-40B4-BE49-F238E27FC236}">
                  <a16:creationId xmlns:a16="http://schemas.microsoft.com/office/drawing/2014/main" id="{0C32062E-9641-4322-B2DE-B7BF3A148760}"/>
                </a:ext>
              </a:extLst>
            </p:cNvPr>
            <p:cNvSpPr/>
            <p:nvPr/>
          </p:nvSpPr>
          <p:spPr>
            <a:xfrm>
              <a:off x="5393115" y="2713527"/>
              <a:ext cx="1449678" cy="3312804"/>
            </a:xfrm>
            <a:prstGeom prst="roundRect">
              <a:avLst>
                <a:gd name="adj" fmla="val 10715"/>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cs typeface="Calibri" panose="020F0502020204030204" pitchFamily="34" charset="0"/>
              </a:endParaRPr>
            </a:p>
          </p:txBody>
        </p:sp>
        <p:sp>
          <p:nvSpPr>
            <p:cNvPr id="95" name="TextBox 94">
              <a:extLst>
                <a:ext uri="{FF2B5EF4-FFF2-40B4-BE49-F238E27FC236}">
                  <a16:creationId xmlns:a16="http://schemas.microsoft.com/office/drawing/2014/main" id="{15C2FFE3-BF48-46AE-8E8D-6990910B74D6}"/>
                </a:ext>
              </a:extLst>
            </p:cNvPr>
            <p:cNvSpPr txBox="1"/>
            <p:nvPr/>
          </p:nvSpPr>
          <p:spPr>
            <a:xfrm>
              <a:off x="5411436" y="2731981"/>
              <a:ext cx="1456427" cy="2677656"/>
            </a:xfrm>
            <a:prstGeom prst="rect">
              <a:avLst/>
            </a:prstGeom>
            <a:noFill/>
          </p:spPr>
          <p:txBody>
            <a:bodyPr wrap="square" rtlCol="0">
              <a:spAutoFit/>
            </a:bodyPr>
            <a:lstStyle/>
            <a:p>
              <a:pPr lvl="0" algn="ctr"/>
              <a:r>
                <a:rPr lang="en-GB" sz="2400" dirty="0">
                  <a:effectLst/>
                  <a:latin typeface="Times New Roman" panose="02020603050405020304" pitchFamily="18" charset="0"/>
                  <a:ea typeface="Times New Roman" panose="02020603050405020304" pitchFamily="18" charset="0"/>
                </a:rPr>
                <a:t> </a:t>
              </a:r>
              <a:r>
                <a:rPr lang="en-IE" sz="2400" dirty="0">
                  <a:effectLst/>
                  <a:latin typeface="Calibri" panose="020F0502020204030204" pitchFamily="34" charset="0"/>
                  <a:ea typeface="Calibri" panose="020F0502020204030204" pitchFamily="34" charset="0"/>
                </a:rPr>
                <a:t>Freedom is the ability to do what one wants by respecting the rules and laws.</a:t>
              </a:r>
              <a:endParaRPr lang="en-US" sz="2400" dirty="0">
                <a:latin typeface="Calibri" panose="020F0502020204030204" pitchFamily="34" charset="0"/>
                <a:cs typeface="Calibri" panose="020F0502020204030204" pitchFamily="34" charset="0"/>
              </a:endParaRPr>
            </a:p>
          </p:txBody>
        </p:sp>
      </p:grpSp>
      <p:grpSp>
        <p:nvGrpSpPr>
          <p:cNvPr id="96" name="Group 95"/>
          <p:cNvGrpSpPr/>
          <p:nvPr/>
        </p:nvGrpSpPr>
        <p:grpSpPr>
          <a:xfrm>
            <a:off x="8157422" y="2348880"/>
            <a:ext cx="1986887" cy="3312804"/>
            <a:chOff x="6891874" y="2713527"/>
            <a:chExt cx="1393435" cy="3312804"/>
          </a:xfrm>
        </p:grpSpPr>
        <p:sp>
          <p:nvSpPr>
            <p:cNvPr id="97" name="Rounded Rectangle 96">
              <a:extLst>
                <a:ext uri="{FF2B5EF4-FFF2-40B4-BE49-F238E27FC236}">
                  <a16:creationId xmlns:a16="http://schemas.microsoft.com/office/drawing/2014/main" id="{5AD672F2-2054-48EB-B2E1-2325DA166221}"/>
                </a:ext>
              </a:extLst>
            </p:cNvPr>
            <p:cNvSpPr/>
            <p:nvPr/>
          </p:nvSpPr>
          <p:spPr>
            <a:xfrm>
              <a:off x="6899392" y="2713527"/>
              <a:ext cx="1378400" cy="3312804"/>
            </a:xfrm>
            <a:prstGeom prst="roundRect">
              <a:avLst>
                <a:gd name="adj" fmla="val 107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cs typeface="Calibri" panose="020F0502020204030204" pitchFamily="34" charset="0"/>
              </a:endParaRPr>
            </a:p>
          </p:txBody>
        </p:sp>
        <p:sp>
          <p:nvSpPr>
            <p:cNvPr id="98" name="TextBox 97">
              <a:extLst>
                <a:ext uri="{FF2B5EF4-FFF2-40B4-BE49-F238E27FC236}">
                  <a16:creationId xmlns:a16="http://schemas.microsoft.com/office/drawing/2014/main" id="{C33C3EA5-00D5-4279-8CE6-B4BDF1394018}"/>
                </a:ext>
              </a:extLst>
            </p:cNvPr>
            <p:cNvSpPr txBox="1"/>
            <p:nvPr/>
          </p:nvSpPr>
          <p:spPr>
            <a:xfrm>
              <a:off x="6891874" y="2723017"/>
              <a:ext cx="1393435" cy="1200329"/>
            </a:xfrm>
            <a:prstGeom prst="rect">
              <a:avLst/>
            </a:prstGeom>
            <a:noFill/>
          </p:spPr>
          <p:txBody>
            <a:bodyPr wrap="square" rtlCol="0">
              <a:spAutoFit/>
            </a:bodyPr>
            <a:lstStyle/>
            <a:p>
              <a:pPr lvl="0" algn="ctr"/>
              <a:r>
                <a:rPr lang="en-IE" sz="2400" u="none" strike="noStrike" dirty="0">
                  <a:effectLst/>
                  <a:latin typeface="Times New Roman" panose="02020603050405020304" pitchFamily="18" charset="0"/>
                  <a:ea typeface="Times New Roman" panose="02020603050405020304" pitchFamily="18" charset="0"/>
                </a:rPr>
                <a:t> </a:t>
              </a:r>
              <a:r>
                <a:rPr lang="en-IE" sz="2400" u="none" strike="noStrike" dirty="0">
                  <a:effectLst/>
                  <a:latin typeface="Calibri" panose="020F0502020204030204" pitchFamily="34" charset="0"/>
                  <a:ea typeface="Calibri" panose="020F0502020204030204" pitchFamily="34" charset="0"/>
                </a:rPr>
                <a:t>It helps us to make better choices.</a:t>
              </a:r>
              <a:endParaRPr lang="en-US" sz="2400" dirty="0">
                <a:latin typeface="Calibri" panose="020F0502020204030204" pitchFamily="34" charset="0"/>
                <a:cs typeface="Calibri" panose="020F0502020204030204" pitchFamily="34" charset="0"/>
              </a:endParaRPr>
            </a:p>
          </p:txBody>
        </p:sp>
      </p:grpSp>
      <p:grpSp>
        <p:nvGrpSpPr>
          <p:cNvPr id="99" name="Group 98"/>
          <p:cNvGrpSpPr/>
          <p:nvPr/>
        </p:nvGrpSpPr>
        <p:grpSpPr>
          <a:xfrm>
            <a:off x="1527759" y="2348879"/>
            <a:ext cx="1998389" cy="3312805"/>
            <a:chOff x="842909" y="2713526"/>
            <a:chExt cx="1409776" cy="3312805"/>
          </a:xfrm>
        </p:grpSpPr>
        <p:sp>
          <p:nvSpPr>
            <p:cNvPr id="100" name="Rounded Rectangle 7">
              <a:extLst>
                <a:ext uri="{FF2B5EF4-FFF2-40B4-BE49-F238E27FC236}">
                  <a16:creationId xmlns:a16="http://schemas.microsoft.com/office/drawing/2014/main" id="{65B640AB-6237-4FF9-85D7-B3B41ACE31F0}"/>
                </a:ext>
              </a:extLst>
            </p:cNvPr>
            <p:cNvSpPr/>
            <p:nvPr/>
          </p:nvSpPr>
          <p:spPr>
            <a:xfrm>
              <a:off x="874285" y="2713526"/>
              <a:ext cx="1378400" cy="3312805"/>
            </a:xfrm>
            <a:prstGeom prst="roundRect">
              <a:avLst>
                <a:gd name="adj" fmla="val 10715"/>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cs typeface="Calibri" panose="020F0502020204030204" pitchFamily="34" charset="0"/>
              </a:endParaRPr>
            </a:p>
          </p:txBody>
        </p:sp>
        <p:sp>
          <p:nvSpPr>
            <p:cNvPr id="101" name="TextBox 100">
              <a:extLst>
                <a:ext uri="{FF2B5EF4-FFF2-40B4-BE49-F238E27FC236}">
                  <a16:creationId xmlns:a16="http://schemas.microsoft.com/office/drawing/2014/main" id="{C2917794-D959-4EAB-BA1E-D195461422B4}"/>
                </a:ext>
              </a:extLst>
            </p:cNvPr>
            <p:cNvSpPr txBox="1"/>
            <p:nvPr/>
          </p:nvSpPr>
          <p:spPr>
            <a:xfrm>
              <a:off x="842909" y="2728105"/>
              <a:ext cx="1378398" cy="1569660"/>
            </a:xfrm>
            <a:prstGeom prst="rect">
              <a:avLst/>
            </a:prstGeom>
            <a:noFill/>
          </p:spPr>
          <p:txBody>
            <a:bodyPr wrap="square" rtlCol="0">
              <a:spAutoFit/>
            </a:bodyPr>
            <a:lstStyle/>
            <a:p>
              <a:pPr algn="ctr"/>
              <a:r>
                <a:rPr lang="en-IE" sz="2400" dirty="0">
                  <a:effectLst/>
                  <a:latin typeface="Calibri" panose="020F0502020204030204" pitchFamily="34" charset="0"/>
                  <a:ea typeface="Calibri" panose="020F0502020204030204" pitchFamily="34" charset="0"/>
                </a:rPr>
                <a:t>Rules create  orderliness and help us avoid chaos.</a:t>
              </a:r>
              <a:endParaRPr lang="ko-KR" altLang="en-US" sz="2400"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102" name="Group 101"/>
          <p:cNvGrpSpPr/>
          <p:nvPr/>
        </p:nvGrpSpPr>
        <p:grpSpPr>
          <a:xfrm>
            <a:off x="1503515" y="1759906"/>
            <a:ext cx="2192158" cy="523220"/>
            <a:chOff x="844686" y="2108432"/>
            <a:chExt cx="1647001" cy="523220"/>
          </a:xfrm>
          <a:solidFill>
            <a:schemeClr val="accent6">
              <a:lumMod val="60000"/>
              <a:lumOff val="40000"/>
            </a:schemeClr>
          </a:solidFill>
        </p:grpSpPr>
        <p:sp>
          <p:nvSpPr>
            <p:cNvPr id="103" name="Chevron 2">
              <a:extLst>
                <a:ext uri="{FF2B5EF4-FFF2-40B4-BE49-F238E27FC236}">
                  <a16:creationId xmlns:a16="http://schemas.microsoft.com/office/drawing/2014/main" id="{6854E140-D6D8-4865-8F7E-5FFB79F8E4F2}"/>
                </a:ext>
              </a:extLst>
            </p:cNvPr>
            <p:cNvSpPr/>
            <p:nvPr/>
          </p:nvSpPr>
          <p:spPr>
            <a:xfrm>
              <a:off x="844686" y="2146695"/>
              <a:ext cx="1647001" cy="46462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solidFill>
                <a:latin typeface="Calibri" panose="020F0502020204030204" pitchFamily="34" charset="0"/>
                <a:cs typeface="Calibri" panose="020F0502020204030204" pitchFamily="34" charset="0"/>
              </a:endParaRPr>
            </a:p>
          </p:txBody>
        </p:sp>
        <p:sp>
          <p:nvSpPr>
            <p:cNvPr id="104" name="TextBox 103">
              <a:extLst>
                <a:ext uri="{FF2B5EF4-FFF2-40B4-BE49-F238E27FC236}">
                  <a16:creationId xmlns:a16="http://schemas.microsoft.com/office/drawing/2014/main" id="{75009636-A657-4ECE-86D2-BF4ECADFA977}"/>
                </a:ext>
              </a:extLst>
            </p:cNvPr>
            <p:cNvSpPr txBox="1"/>
            <p:nvPr/>
          </p:nvSpPr>
          <p:spPr>
            <a:xfrm>
              <a:off x="1062587" y="2108432"/>
              <a:ext cx="1279135" cy="523220"/>
            </a:xfrm>
            <a:prstGeom prst="rect">
              <a:avLst/>
            </a:prstGeom>
            <a:noFill/>
          </p:spPr>
          <p:txBody>
            <a:bodyPr wrap="square" rtlCol="0">
              <a:spAutoFit/>
            </a:bodyPr>
            <a:lstStyle/>
            <a:p>
              <a:pPr algn="ctr"/>
              <a:r>
                <a:rPr lang="en-US" altLang="ko-KR" sz="2800" b="1" dirty="0">
                  <a:latin typeface="Calibri" panose="020F0502020204030204" pitchFamily="34" charset="0"/>
                  <a:cs typeface="Calibri" panose="020F0502020204030204" pitchFamily="34" charset="0"/>
                </a:rPr>
                <a:t>1.</a:t>
              </a:r>
              <a:endParaRPr lang="ko-KR" altLang="en-US" sz="2800" b="1" dirty="0">
                <a:latin typeface="Calibri" panose="020F0502020204030204" pitchFamily="34" charset="0"/>
                <a:cs typeface="Calibri" panose="020F0502020204030204" pitchFamily="34" charset="0"/>
              </a:endParaRPr>
            </a:p>
          </p:txBody>
        </p:sp>
      </p:grpSp>
      <p:sp>
        <p:nvSpPr>
          <p:cNvPr id="2" name="Title 1">
            <a:extLst>
              <a:ext uri="{FF2B5EF4-FFF2-40B4-BE49-F238E27FC236}">
                <a16:creationId xmlns:a16="http://schemas.microsoft.com/office/drawing/2014/main" id="{5CD0095D-7F00-122D-9680-E26456963EB0}"/>
              </a:ext>
            </a:extLst>
          </p:cNvPr>
          <p:cNvSpPr>
            <a:spLocks noGrp="1"/>
          </p:cNvSpPr>
          <p:nvPr>
            <p:ph type="title"/>
          </p:nvPr>
        </p:nvSpPr>
        <p:spPr>
          <a:xfrm>
            <a:off x="3532463" y="66692"/>
            <a:ext cx="5127075" cy="61826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noAutofit/>
          </a:bodyPr>
          <a:lstStyle/>
          <a:p>
            <a:r>
              <a:rPr lang="en-IN" dirty="0"/>
              <a:t>Follow up on the Activity</a:t>
            </a:r>
          </a:p>
        </p:txBody>
      </p:sp>
    </p:spTree>
    <p:extLst>
      <p:ext uri="{BB962C8B-B14F-4D97-AF65-F5344CB8AC3E}">
        <p14:creationId xmlns:p14="http://schemas.microsoft.com/office/powerpoint/2010/main" val="33998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up)">
                                      <p:cBhvr>
                                        <p:cTn id="11" dur="5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wipe(left)">
                                      <p:cBhvr>
                                        <p:cTn id="16" dur="500"/>
                                        <p:tgtEl>
                                          <p:spTgt spid="78"/>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up)">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wipe(left)">
                                      <p:cBhvr>
                                        <p:cTn id="25" dur="500"/>
                                        <p:tgtEl>
                                          <p:spTgt spid="84"/>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wipe(up)">
                                      <p:cBhvr>
                                        <p:cTn id="29" dur="500"/>
                                        <p:tgtEl>
                                          <p:spTgt spid="9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wipe(left)">
                                      <p:cBhvr>
                                        <p:cTn id="34" dur="500"/>
                                        <p:tgtEl>
                                          <p:spTgt spid="87"/>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wipe(up)">
                                      <p:cBhvr>
                                        <p:cTn id="38"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D7916E4A-3D93-42EA-8D52-A2EEFD31D074}"/>
              </a:ext>
            </a:extLst>
          </p:cNvPr>
          <p:cNvCxnSpPr/>
          <p:nvPr/>
        </p:nvCxnSpPr>
        <p:spPr>
          <a:xfrm>
            <a:off x="5979982" y="1400624"/>
            <a:ext cx="0" cy="468052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0D63A6B-E6D3-4071-808B-40DF91C38237}"/>
              </a:ext>
            </a:extLst>
          </p:cNvPr>
          <p:cNvCxnSpPr/>
          <p:nvPr/>
        </p:nvCxnSpPr>
        <p:spPr>
          <a:xfrm>
            <a:off x="5907613" y="1400624"/>
            <a:ext cx="0" cy="4680520"/>
          </a:xfrm>
          <a:prstGeom prst="line">
            <a:avLst/>
          </a:prstGeom>
          <a:ln w="57150">
            <a:solidFill>
              <a:srgbClr val="E91D88"/>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1F9920B-91A9-411B-81F2-558C4C439AFA}"/>
              </a:ext>
            </a:extLst>
          </p:cNvPr>
          <p:cNvCxnSpPr/>
          <p:nvPr/>
        </p:nvCxnSpPr>
        <p:spPr>
          <a:xfrm>
            <a:off x="5979621" y="1412776"/>
            <a:ext cx="0" cy="4680520"/>
          </a:xfrm>
          <a:prstGeom prst="line">
            <a:avLst/>
          </a:prstGeom>
          <a:ln w="57150">
            <a:solidFill>
              <a:srgbClr val="E91D88"/>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CBA4B6E-9ECC-4F43-802A-851DF685A295}"/>
              </a:ext>
            </a:extLst>
          </p:cNvPr>
          <p:cNvGrpSpPr/>
          <p:nvPr/>
        </p:nvGrpSpPr>
        <p:grpSpPr>
          <a:xfrm>
            <a:off x="5760678" y="1531906"/>
            <a:ext cx="5184094" cy="1141027"/>
            <a:chOff x="5589025" y="1531906"/>
            <a:chExt cx="5184094" cy="1141027"/>
          </a:xfrm>
        </p:grpSpPr>
        <p:grpSp>
          <p:nvGrpSpPr>
            <p:cNvPr id="7" name="Group 6">
              <a:extLst>
                <a:ext uri="{FF2B5EF4-FFF2-40B4-BE49-F238E27FC236}">
                  <a16:creationId xmlns:a16="http://schemas.microsoft.com/office/drawing/2014/main" id="{31D84372-8D3E-4BF0-9FEE-EB71AF9F3102}"/>
                </a:ext>
              </a:extLst>
            </p:cNvPr>
            <p:cNvGrpSpPr/>
            <p:nvPr/>
          </p:nvGrpSpPr>
          <p:grpSpPr>
            <a:xfrm>
              <a:off x="6312467" y="1531906"/>
              <a:ext cx="4421941" cy="1141027"/>
              <a:chOff x="5983384" y="1534110"/>
              <a:chExt cx="4421941" cy="1141027"/>
            </a:xfrm>
          </p:grpSpPr>
          <p:sp>
            <p:nvSpPr>
              <p:cNvPr id="12" name="Rectangle: Rounded Corners 11">
                <a:extLst>
                  <a:ext uri="{FF2B5EF4-FFF2-40B4-BE49-F238E27FC236}">
                    <a16:creationId xmlns:a16="http://schemas.microsoft.com/office/drawing/2014/main" id="{81398112-7BEB-481C-8CB9-CB0A9096F7CF}"/>
                  </a:ext>
                </a:extLst>
              </p:cNvPr>
              <p:cNvSpPr/>
              <p:nvPr/>
            </p:nvSpPr>
            <p:spPr>
              <a:xfrm>
                <a:off x="6240016" y="1534110"/>
                <a:ext cx="4165309" cy="1141027"/>
              </a:xfrm>
              <a:prstGeom prst="roundRect">
                <a:avLst>
                  <a:gd name="adj" fmla="val 44060"/>
                </a:avLst>
              </a:prstGeom>
              <a:solidFill>
                <a:srgbClr val="FFABE3"/>
              </a:solidFill>
              <a:ln>
                <a:noFill/>
              </a:ln>
              <a:effectLst>
                <a:outerShdw blurRad="50800" dist="63500" dir="2700000" algn="tl" rotWithShape="0">
                  <a:prstClr val="black">
                    <a:alpha val="40000"/>
                  </a:prstClr>
                </a:outerShdw>
              </a:effectLst>
              <a:scene3d>
                <a:camera prst="orthographicFront"/>
                <a:lightRig rig="chilly"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13" name="Teardrop 12">
                <a:extLst>
                  <a:ext uri="{FF2B5EF4-FFF2-40B4-BE49-F238E27FC236}">
                    <a16:creationId xmlns:a16="http://schemas.microsoft.com/office/drawing/2014/main" id="{41E6C985-94F2-42FD-B05A-8B0B2CD420F1}"/>
                  </a:ext>
                </a:extLst>
              </p:cNvPr>
              <p:cNvSpPr/>
              <p:nvPr/>
            </p:nvSpPr>
            <p:spPr>
              <a:xfrm rot="13828544">
                <a:off x="5999428" y="1722847"/>
                <a:ext cx="769209" cy="801297"/>
              </a:xfrm>
              <a:prstGeom prst="teardrop">
                <a:avLst>
                  <a:gd name="adj" fmla="val 138868"/>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grpSp>
          <p:nvGrpSpPr>
            <p:cNvPr id="8" name="Group 7">
              <a:extLst>
                <a:ext uri="{FF2B5EF4-FFF2-40B4-BE49-F238E27FC236}">
                  <a16:creationId xmlns:a16="http://schemas.microsoft.com/office/drawing/2014/main" id="{FC3EBE22-76D7-4FF1-AA27-3A8159274AE6}"/>
                </a:ext>
              </a:extLst>
            </p:cNvPr>
            <p:cNvGrpSpPr/>
            <p:nvPr/>
          </p:nvGrpSpPr>
          <p:grpSpPr>
            <a:xfrm>
              <a:off x="5589025" y="1939995"/>
              <a:ext cx="362956" cy="324850"/>
              <a:chOff x="5589025" y="1939995"/>
              <a:chExt cx="362956" cy="324850"/>
            </a:xfrm>
          </p:grpSpPr>
          <p:sp>
            <p:nvSpPr>
              <p:cNvPr id="10" name="Oval 9">
                <a:extLst>
                  <a:ext uri="{FF2B5EF4-FFF2-40B4-BE49-F238E27FC236}">
                    <a16:creationId xmlns:a16="http://schemas.microsoft.com/office/drawing/2014/main" id="{F9F5130E-2AD4-43D8-875B-35F5E9EEEADA}"/>
                  </a:ext>
                </a:extLst>
              </p:cNvPr>
              <p:cNvSpPr/>
              <p:nvPr/>
            </p:nvSpPr>
            <p:spPr>
              <a:xfrm>
                <a:off x="5589025" y="1939995"/>
                <a:ext cx="362956" cy="32485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11" name="Oval 10">
                <a:extLst>
                  <a:ext uri="{FF2B5EF4-FFF2-40B4-BE49-F238E27FC236}">
                    <a16:creationId xmlns:a16="http://schemas.microsoft.com/office/drawing/2014/main" id="{878468E8-D5A5-46B8-BAC4-97512EAA490E}"/>
                  </a:ext>
                </a:extLst>
              </p:cNvPr>
              <p:cNvSpPr/>
              <p:nvPr/>
            </p:nvSpPr>
            <p:spPr>
              <a:xfrm>
                <a:off x="5673265" y="2008014"/>
                <a:ext cx="210958" cy="188810"/>
              </a:xfrm>
              <a:prstGeom prst="ellipse">
                <a:avLst/>
              </a:prstGeom>
              <a:solidFill>
                <a:schemeClr val="accent1">
                  <a:lumMod val="75000"/>
                </a:schemeClr>
              </a:soli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sp>
          <p:nvSpPr>
            <p:cNvPr id="9" name="TextBox 8">
              <a:extLst>
                <a:ext uri="{FF2B5EF4-FFF2-40B4-BE49-F238E27FC236}">
                  <a16:creationId xmlns:a16="http://schemas.microsoft.com/office/drawing/2014/main" id="{541933AD-5F59-4AE4-919F-A1F905A7C315}"/>
                </a:ext>
              </a:extLst>
            </p:cNvPr>
            <p:cNvSpPr txBox="1"/>
            <p:nvPr/>
          </p:nvSpPr>
          <p:spPr>
            <a:xfrm>
              <a:off x="7266922" y="1654527"/>
              <a:ext cx="3506197" cy="910377"/>
            </a:xfrm>
            <a:prstGeom prst="rect">
              <a:avLst/>
            </a:prstGeom>
            <a:noFill/>
          </p:spPr>
          <p:txBody>
            <a:bodyPr wrap="square">
              <a:spAutoFit/>
            </a:bodyPr>
            <a:lstStyle/>
            <a:p>
              <a:pPr>
                <a:lnSpc>
                  <a:spcPct val="114000"/>
                </a:lnSpc>
                <a:spcBef>
                  <a:spcPts val="1200"/>
                </a:spcBef>
                <a:spcAft>
                  <a:spcPts val="1200"/>
                </a:spcAft>
              </a:pPr>
              <a:r>
                <a:rPr lang="en-IE" sz="1800" b="1" i="1" dirty="0">
                  <a:solidFill>
                    <a:srgbClr val="0000FF"/>
                  </a:solidFill>
                  <a:effectLst/>
                  <a:latin typeface="Calibri" panose="020F0502020204030204" pitchFamily="34" charset="0"/>
                  <a:ea typeface="Calibri" panose="020F0502020204030204" pitchFamily="34" charset="0"/>
                </a:rPr>
                <a:t> </a:t>
              </a:r>
              <a:r>
                <a:rPr lang="en-IE" sz="2400" u="none" strike="noStrike" dirty="0">
                  <a:effectLst/>
                  <a:latin typeface="Calibri" panose="020F0502020204030204" pitchFamily="34" charset="0"/>
                  <a:ea typeface="Calibri" panose="020F0502020204030204" pitchFamily="34" charset="0"/>
                </a:rPr>
                <a:t>Rules and Freedom are a natural part of life.</a:t>
              </a:r>
              <a:endParaRPr lang="en-GB" sz="2400" u="none" strike="noStrike" dirty="0">
                <a:effectLst/>
                <a:latin typeface="Calibri" panose="020F0502020204030204" pitchFamily="34" charset="0"/>
                <a:ea typeface="Calibri" panose="020F0502020204030204" pitchFamily="34" charset="0"/>
              </a:endParaRPr>
            </a:p>
          </p:txBody>
        </p:sp>
      </p:grpSp>
      <p:grpSp>
        <p:nvGrpSpPr>
          <p:cNvPr id="14" name="Group 13">
            <a:extLst>
              <a:ext uri="{FF2B5EF4-FFF2-40B4-BE49-F238E27FC236}">
                <a16:creationId xmlns:a16="http://schemas.microsoft.com/office/drawing/2014/main" id="{A797A00D-3D56-4612-8937-59B17F3981C5}"/>
              </a:ext>
            </a:extLst>
          </p:cNvPr>
          <p:cNvGrpSpPr/>
          <p:nvPr/>
        </p:nvGrpSpPr>
        <p:grpSpPr>
          <a:xfrm>
            <a:off x="992507" y="2672933"/>
            <a:ext cx="5131127" cy="1141027"/>
            <a:chOff x="820854" y="2672933"/>
            <a:chExt cx="5131127" cy="1141027"/>
          </a:xfrm>
        </p:grpSpPr>
        <p:grpSp>
          <p:nvGrpSpPr>
            <p:cNvPr id="15" name="Group 14">
              <a:extLst>
                <a:ext uri="{FF2B5EF4-FFF2-40B4-BE49-F238E27FC236}">
                  <a16:creationId xmlns:a16="http://schemas.microsoft.com/office/drawing/2014/main" id="{C6D066D4-D824-40AD-874E-4CF5A2C1CA4B}"/>
                </a:ext>
              </a:extLst>
            </p:cNvPr>
            <p:cNvGrpSpPr/>
            <p:nvPr/>
          </p:nvGrpSpPr>
          <p:grpSpPr>
            <a:xfrm flipH="1">
              <a:off x="841676" y="2672933"/>
              <a:ext cx="4421941" cy="1141027"/>
              <a:chOff x="5983384" y="1534110"/>
              <a:chExt cx="4421941" cy="1141027"/>
            </a:xfrm>
          </p:grpSpPr>
          <p:sp>
            <p:nvSpPr>
              <p:cNvPr id="20" name="Rectangle: Rounded Corners 19">
                <a:extLst>
                  <a:ext uri="{FF2B5EF4-FFF2-40B4-BE49-F238E27FC236}">
                    <a16:creationId xmlns:a16="http://schemas.microsoft.com/office/drawing/2014/main" id="{2EFD7D75-A8E3-44AB-942E-490841DA564F}"/>
                  </a:ext>
                </a:extLst>
              </p:cNvPr>
              <p:cNvSpPr/>
              <p:nvPr/>
            </p:nvSpPr>
            <p:spPr>
              <a:xfrm>
                <a:off x="6240016" y="1534110"/>
                <a:ext cx="4165309" cy="1141027"/>
              </a:xfrm>
              <a:prstGeom prst="roundRect">
                <a:avLst>
                  <a:gd name="adj" fmla="val 44060"/>
                </a:avLst>
              </a:prstGeom>
              <a:solidFill>
                <a:srgbClr val="F4FC72"/>
              </a:solidFill>
              <a:ln>
                <a:noFill/>
              </a:ln>
              <a:effectLst>
                <a:outerShdw blurRad="50800" dist="63500" dir="2700000" algn="tl" rotWithShape="0">
                  <a:prstClr val="black">
                    <a:alpha val="40000"/>
                  </a:prstClr>
                </a:outerShdw>
              </a:effectLst>
              <a:scene3d>
                <a:camera prst="orthographicFront"/>
                <a:lightRig rig="chilly"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21" name="Teardrop 20">
                <a:extLst>
                  <a:ext uri="{FF2B5EF4-FFF2-40B4-BE49-F238E27FC236}">
                    <a16:creationId xmlns:a16="http://schemas.microsoft.com/office/drawing/2014/main" id="{7F8957B5-90A2-49DE-A0F7-35EF94DDA23A}"/>
                  </a:ext>
                </a:extLst>
              </p:cNvPr>
              <p:cNvSpPr/>
              <p:nvPr/>
            </p:nvSpPr>
            <p:spPr>
              <a:xfrm rot="13828544">
                <a:off x="5999428" y="1722847"/>
                <a:ext cx="769209" cy="801297"/>
              </a:xfrm>
              <a:prstGeom prst="teardrop">
                <a:avLst>
                  <a:gd name="adj" fmla="val 127702"/>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grpSp>
          <p:nvGrpSpPr>
            <p:cNvPr id="16" name="Group 15">
              <a:extLst>
                <a:ext uri="{FF2B5EF4-FFF2-40B4-BE49-F238E27FC236}">
                  <a16:creationId xmlns:a16="http://schemas.microsoft.com/office/drawing/2014/main" id="{A492E186-D78F-4A55-B3A8-9787B8E2F7E5}"/>
                </a:ext>
              </a:extLst>
            </p:cNvPr>
            <p:cNvGrpSpPr/>
            <p:nvPr/>
          </p:nvGrpSpPr>
          <p:grpSpPr>
            <a:xfrm>
              <a:off x="5589025" y="3051507"/>
              <a:ext cx="362956" cy="324850"/>
              <a:chOff x="5589025" y="1939995"/>
              <a:chExt cx="362956" cy="324850"/>
            </a:xfrm>
          </p:grpSpPr>
          <p:sp>
            <p:nvSpPr>
              <p:cNvPr id="18" name="Oval 17">
                <a:extLst>
                  <a:ext uri="{FF2B5EF4-FFF2-40B4-BE49-F238E27FC236}">
                    <a16:creationId xmlns:a16="http://schemas.microsoft.com/office/drawing/2014/main" id="{F20B9767-04EB-4C9B-80C0-B736EADE9802}"/>
                  </a:ext>
                </a:extLst>
              </p:cNvPr>
              <p:cNvSpPr/>
              <p:nvPr/>
            </p:nvSpPr>
            <p:spPr>
              <a:xfrm>
                <a:off x="5589025" y="1939995"/>
                <a:ext cx="362956" cy="32485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19" name="Oval 18">
                <a:extLst>
                  <a:ext uri="{FF2B5EF4-FFF2-40B4-BE49-F238E27FC236}">
                    <a16:creationId xmlns:a16="http://schemas.microsoft.com/office/drawing/2014/main" id="{D4A4B01C-A24F-409F-A962-EFA3373A6A53}"/>
                  </a:ext>
                </a:extLst>
              </p:cNvPr>
              <p:cNvSpPr/>
              <p:nvPr/>
            </p:nvSpPr>
            <p:spPr>
              <a:xfrm>
                <a:off x="5673265" y="2008014"/>
                <a:ext cx="210958" cy="188810"/>
              </a:xfrm>
              <a:prstGeom prst="ellipse">
                <a:avLst/>
              </a:prstGeom>
              <a:solidFill>
                <a:schemeClr val="accent1">
                  <a:lumMod val="75000"/>
                </a:schemeClr>
              </a:soli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sp>
          <p:nvSpPr>
            <p:cNvPr id="17" name="TextBox 16">
              <a:extLst>
                <a:ext uri="{FF2B5EF4-FFF2-40B4-BE49-F238E27FC236}">
                  <a16:creationId xmlns:a16="http://schemas.microsoft.com/office/drawing/2014/main" id="{A9606CAE-6CAE-4BFE-B5FE-8409D0446057}"/>
                </a:ext>
              </a:extLst>
            </p:cNvPr>
            <p:cNvSpPr txBox="1"/>
            <p:nvPr/>
          </p:nvSpPr>
          <p:spPr>
            <a:xfrm>
              <a:off x="820854" y="2845096"/>
              <a:ext cx="3844123" cy="830997"/>
            </a:xfrm>
            <a:prstGeom prst="rect">
              <a:avLst/>
            </a:prstGeom>
            <a:noFill/>
          </p:spPr>
          <p:txBody>
            <a:bodyPr wrap="square">
              <a:spAutoFit/>
            </a:bodyPr>
            <a:lstStyle/>
            <a:p>
              <a:pPr algn="ctr"/>
              <a:r>
                <a:rPr lang="en-IE" sz="2400" u="none" strike="noStrike" dirty="0">
                  <a:effectLst/>
                  <a:latin typeface="Times New Roman" panose="02020603050405020304" pitchFamily="18" charset="0"/>
                  <a:ea typeface="Times New Roman" panose="02020603050405020304" pitchFamily="18" charset="0"/>
                </a:rPr>
                <a:t> </a:t>
              </a:r>
              <a:r>
                <a:rPr lang="en-IE" sz="2400" u="none" strike="noStrike" dirty="0">
                  <a:effectLst/>
                  <a:latin typeface="Calibri" panose="020F0502020204030204" pitchFamily="34" charset="0"/>
                  <a:ea typeface="Calibri" panose="020F0502020204030204" pitchFamily="34" charset="0"/>
                </a:rPr>
                <a:t>Both are needed for responsible </a:t>
              </a:r>
              <a:r>
                <a:rPr lang="en-IE" sz="2400" u="none" strike="noStrike" dirty="0" err="1">
                  <a:effectLst/>
                  <a:latin typeface="Calibri" panose="020F0502020204030204" pitchFamily="34" charset="0"/>
                  <a:ea typeface="Calibri" panose="020F0502020204030204" pitchFamily="34" charset="0"/>
                </a:rPr>
                <a:t>behavior</a:t>
              </a:r>
              <a:r>
                <a:rPr lang="en-IE" sz="2400" u="none" strike="noStrike" dirty="0">
                  <a:effectLst/>
                  <a:latin typeface="Calibri" panose="020F0502020204030204" pitchFamily="34" charset="0"/>
                  <a:ea typeface="Calibri" panose="020F0502020204030204" pitchFamily="34" charset="0"/>
                </a:rPr>
                <a:t>.</a:t>
              </a:r>
              <a:endParaRPr lang="en-IN" sz="2400" dirty="0">
                <a:latin typeface="+mj-lt"/>
              </a:endParaRPr>
            </a:p>
          </p:txBody>
        </p:sp>
      </p:grpSp>
      <p:grpSp>
        <p:nvGrpSpPr>
          <p:cNvPr id="22" name="Group 21">
            <a:extLst>
              <a:ext uri="{FF2B5EF4-FFF2-40B4-BE49-F238E27FC236}">
                <a16:creationId xmlns:a16="http://schemas.microsoft.com/office/drawing/2014/main" id="{0BA29159-FFDC-4A37-8CF8-3F63281D5581}"/>
              </a:ext>
            </a:extLst>
          </p:cNvPr>
          <p:cNvGrpSpPr/>
          <p:nvPr/>
        </p:nvGrpSpPr>
        <p:grpSpPr>
          <a:xfrm>
            <a:off x="5760678" y="3789040"/>
            <a:ext cx="5122683" cy="1200329"/>
            <a:chOff x="5589025" y="3789040"/>
            <a:chExt cx="5122683" cy="1200329"/>
          </a:xfrm>
        </p:grpSpPr>
        <p:grpSp>
          <p:nvGrpSpPr>
            <p:cNvPr id="23" name="Group 22">
              <a:extLst>
                <a:ext uri="{FF2B5EF4-FFF2-40B4-BE49-F238E27FC236}">
                  <a16:creationId xmlns:a16="http://schemas.microsoft.com/office/drawing/2014/main" id="{01D316FB-5D49-4F8F-85D6-770E1CB790BB}"/>
                </a:ext>
              </a:extLst>
            </p:cNvPr>
            <p:cNvGrpSpPr/>
            <p:nvPr/>
          </p:nvGrpSpPr>
          <p:grpSpPr>
            <a:xfrm>
              <a:off x="6289767" y="3807379"/>
              <a:ext cx="4421941" cy="1141027"/>
              <a:chOff x="5983384" y="1534110"/>
              <a:chExt cx="4421941" cy="1141027"/>
            </a:xfrm>
          </p:grpSpPr>
          <p:sp>
            <p:nvSpPr>
              <p:cNvPr id="28" name="Rectangle: Rounded Corners 27">
                <a:extLst>
                  <a:ext uri="{FF2B5EF4-FFF2-40B4-BE49-F238E27FC236}">
                    <a16:creationId xmlns:a16="http://schemas.microsoft.com/office/drawing/2014/main" id="{4E103593-8C91-409A-83AE-DA2F7A64629B}"/>
                  </a:ext>
                </a:extLst>
              </p:cNvPr>
              <p:cNvSpPr/>
              <p:nvPr/>
            </p:nvSpPr>
            <p:spPr>
              <a:xfrm>
                <a:off x="6240016" y="1534110"/>
                <a:ext cx="4165309" cy="1141027"/>
              </a:xfrm>
              <a:prstGeom prst="roundRect">
                <a:avLst>
                  <a:gd name="adj" fmla="val 44060"/>
                </a:avLst>
              </a:prstGeom>
              <a:solidFill>
                <a:schemeClr val="accent5">
                  <a:lumMod val="60000"/>
                  <a:lumOff val="40000"/>
                </a:schemeClr>
              </a:solidFill>
              <a:ln>
                <a:noFill/>
              </a:ln>
              <a:effectLst>
                <a:outerShdw blurRad="50800" dist="63500" dir="2700000" algn="tl" rotWithShape="0">
                  <a:prstClr val="black">
                    <a:alpha val="40000"/>
                  </a:prstClr>
                </a:outerShdw>
              </a:effectLst>
              <a:scene3d>
                <a:camera prst="orthographicFront"/>
                <a:lightRig rig="chilly"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29" name="Teardrop 28">
                <a:extLst>
                  <a:ext uri="{FF2B5EF4-FFF2-40B4-BE49-F238E27FC236}">
                    <a16:creationId xmlns:a16="http://schemas.microsoft.com/office/drawing/2014/main" id="{7CFCA4C9-D531-4B96-A191-3F1653871B54}"/>
                  </a:ext>
                </a:extLst>
              </p:cNvPr>
              <p:cNvSpPr/>
              <p:nvPr/>
            </p:nvSpPr>
            <p:spPr>
              <a:xfrm rot="13828544">
                <a:off x="5999428" y="1722847"/>
                <a:ext cx="769209" cy="801297"/>
              </a:xfrm>
              <a:prstGeom prst="teardrop">
                <a:avLst>
                  <a:gd name="adj" fmla="val 138868"/>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grpSp>
          <p:nvGrpSpPr>
            <p:cNvPr id="24" name="Group 23">
              <a:extLst>
                <a:ext uri="{FF2B5EF4-FFF2-40B4-BE49-F238E27FC236}">
                  <a16:creationId xmlns:a16="http://schemas.microsoft.com/office/drawing/2014/main" id="{39DE9637-396C-445C-90DC-AC8C867437BD}"/>
                </a:ext>
              </a:extLst>
            </p:cNvPr>
            <p:cNvGrpSpPr/>
            <p:nvPr/>
          </p:nvGrpSpPr>
          <p:grpSpPr>
            <a:xfrm>
              <a:off x="5589025" y="4165839"/>
              <a:ext cx="362956" cy="324850"/>
              <a:chOff x="5567681" y="1939995"/>
              <a:chExt cx="362956" cy="324850"/>
            </a:xfrm>
          </p:grpSpPr>
          <p:sp>
            <p:nvSpPr>
              <p:cNvPr id="26" name="Oval 25">
                <a:extLst>
                  <a:ext uri="{FF2B5EF4-FFF2-40B4-BE49-F238E27FC236}">
                    <a16:creationId xmlns:a16="http://schemas.microsoft.com/office/drawing/2014/main" id="{564070F8-787F-4623-920E-AE98939862C3}"/>
                  </a:ext>
                </a:extLst>
              </p:cNvPr>
              <p:cNvSpPr/>
              <p:nvPr/>
            </p:nvSpPr>
            <p:spPr>
              <a:xfrm>
                <a:off x="5567681" y="1939995"/>
                <a:ext cx="362956" cy="32485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27" name="Oval 26">
                <a:extLst>
                  <a:ext uri="{FF2B5EF4-FFF2-40B4-BE49-F238E27FC236}">
                    <a16:creationId xmlns:a16="http://schemas.microsoft.com/office/drawing/2014/main" id="{45C6FD41-115A-4C9C-A24C-6DA439E8AE2C}"/>
                  </a:ext>
                </a:extLst>
              </p:cNvPr>
              <p:cNvSpPr/>
              <p:nvPr/>
            </p:nvSpPr>
            <p:spPr>
              <a:xfrm>
                <a:off x="5651921" y="2008015"/>
                <a:ext cx="210958" cy="188810"/>
              </a:xfrm>
              <a:prstGeom prst="ellipse">
                <a:avLst/>
              </a:prstGeom>
              <a:solidFill>
                <a:schemeClr val="accent1">
                  <a:lumMod val="75000"/>
                </a:schemeClr>
              </a:soli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sp>
          <p:nvSpPr>
            <p:cNvPr id="25" name="TextBox 24">
              <a:extLst>
                <a:ext uri="{FF2B5EF4-FFF2-40B4-BE49-F238E27FC236}">
                  <a16:creationId xmlns:a16="http://schemas.microsoft.com/office/drawing/2014/main" id="{CF8A8373-47EE-4F81-B92F-BF86D2C9D5A4}"/>
                </a:ext>
              </a:extLst>
            </p:cNvPr>
            <p:cNvSpPr txBox="1"/>
            <p:nvPr/>
          </p:nvSpPr>
          <p:spPr>
            <a:xfrm>
              <a:off x="7216671" y="3789040"/>
              <a:ext cx="3317701" cy="1200329"/>
            </a:xfrm>
            <a:prstGeom prst="rect">
              <a:avLst/>
            </a:prstGeom>
            <a:noFill/>
          </p:spPr>
          <p:txBody>
            <a:bodyPr wrap="square">
              <a:spAutoFit/>
            </a:bodyPr>
            <a:lstStyle/>
            <a:p>
              <a:pPr algn="ctr"/>
              <a:r>
                <a:rPr lang="en-IE" sz="2400" u="none" strike="noStrike" dirty="0">
                  <a:effectLst/>
                  <a:latin typeface="Calibri" panose="020F0502020204030204" pitchFamily="34" charset="0"/>
                  <a:ea typeface="Calibri" panose="020F0502020204030204" pitchFamily="34" charset="0"/>
                </a:rPr>
                <a:t>Be aware of the dos and don’ts in different situations.</a:t>
              </a:r>
              <a:endParaRPr lang="en-GB" sz="2400" u="none" strike="noStrike" dirty="0">
                <a:effectLst/>
                <a:latin typeface="Calibri" panose="020F0502020204030204" pitchFamily="34" charset="0"/>
                <a:ea typeface="Calibri" panose="020F0502020204030204" pitchFamily="34" charset="0"/>
              </a:endParaRPr>
            </a:p>
          </p:txBody>
        </p:sp>
      </p:grpSp>
      <p:grpSp>
        <p:nvGrpSpPr>
          <p:cNvPr id="30" name="Group 29">
            <a:extLst>
              <a:ext uri="{FF2B5EF4-FFF2-40B4-BE49-F238E27FC236}">
                <a16:creationId xmlns:a16="http://schemas.microsoft.com/office/drawing/2014/main" id="{213F49EA-A141-4540-843B-CD7D27FD6F92}"/>
              </a:ext>
            </a:extLst>
          </p:cNvPr>
          <p:cNvGrpSpPr/>
          <p:nvPr/>
        </p:nvGrpSpPr>
        <p:grpSpPr>
          <a:xfrm>
            <a:off x="1039682" y="4880261"/>
            <a:ext cx="5113537" cy="1141027"/>
            <a:chOff x="868029" y="4880261"/>
            <a:chExt cx="5113537" cy="1141027"/>
          </a:xfrm>
        </p:grpSpPr>
        <p:grpSp>
          <p:nvGrpSpPr>
            <p:cNvPr id="31" name="Group 30">
              <a:extLst>
                <a:ext uri="{FF2B5EF4-FFF2-40B4-BE49-F238E27FC236}">
                  <a16:creationId xmlns:a16="http://schemas.microsoft.com/office/drawing/2014/main" id="{4089EAA8-E1A1-40F4-8991-79B8903D0607}"/>
                </a:ext>
              </a:extLst>
            </p:cNvPr>
            <p:cNvGrpSpPr/>
            <p:nvPr/>
          </p:nvGrpSpPr>
          <p:grpSpPr>
            <a:xfrm>
              <a:off x="5618610" y="5280171"/>
              <a:ext cx="362956" cy="324850"/>
              <a:chOff x="5589025" y="1939995"/>
              <a:chExt cx="362956" cy="324850"/>
            </a:xfrm>
          </p:grpSpPr>
          <p:sp>
            <p:nvSpPr>
              <p:cNvPr id="36" name="Oval 35">
                <a:extLst>
                  <a:ext uri="{FF2B5EF4-FFF2-40B4-BE49-F238E27FC236}">
                    <a16:creationId xmlns:a16="http://schemas.microsoft.com/office/drawing/2014/main" id="{0775561C-CEC2-430C-8FD2-BFB4081EDB5A}"/>
                  </a:ext>
                </a:extLst>
              </p:cNvPr>
              <p:cNvSpPr/>
              <p:nvPr/>
            </p:nvSpPr>
            <p:spPr>
              <a:xfrm>
                <a:off x="5589025" y="1939995"/>
                <a:ext cx="362956" cy="32485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37" name="Oval 36">
                <a:extLst>
                  <a:ext uri="{FF2B5EF4-FFF2-40B4-BE49-F238E27FC236}">
                    <a16:creationId xmlns:a16="http://schemas.microsoft.com/office/drawing/2014/main" id="{0E8C8731-4284-45C2-9461-229B6A8CE3B2}"/>
                  </a:ext>
                </a:extLst>
              </p:cNvPr>
              <p:cNvSpPr/>
              <p:nvPr/>
            </p:nvSpPr>
            <p:spPr>
              <a:xfrm>
                <a:off x="5673265" y="2008014"/>
                <a:ext cx="210958" cy="188810"/>
              </a:xfrm>
              <a:prstGeom prst="ellipse">
                <a:avLst/>
              </a:prstGeom>
              <a:solidFill>
                <a:schemeClr val="accent1">
                  <a:lumMod val="75000"/>
                </a:schemeClr>
              </a:soli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grpSp>
          <p:nvGrpSpPr>
            <p:cNvPr id="32" name="Group 31">
              <a:extLst>
                <a:ext uri="{FF2B5EF4-FFF2-40B4-BE49-F238E27FC236}">
                  <a16:creationId xmlns:a16="http://schemas.microsoft.com/office/drawing/2014/main" id="{2B69ED14-934D-4479-94A7-78ECC2456E80}"/>
                </a:ext>
              </a:extLst>
            </p:cNvPr>
            <p:cNvGrpSpPr/>
            <p:nvPr/>
          </p:nvGrpSpPr>
          <p:grpSpPr>
            <a:xfrm flipH="1">
              <a:off x="868029" y="4880261"/>
              <a:ext cx="4421941" cy="1141027"/>
              <a:chOff x="5983384" y="1534110"/>
              <a:chExt cx="4421941" cy="1141027"/>
            </a:xfrm>
          </p:grpSpPr>
          <p:sp>
            <p:nvSpPr>
              <p:cNvPr id="34" name="Rectangle: Rounded Corners 33">
                <a:extLst>
                  <a:ext uri="{FF2B5EF4-FFF2-40B4-BE49-F238E27FC236}">
                    <a16:creationId xmlns:a16="http://schemas.microsoft.com/office/drawing/2014/main" id="{93FF15F3-687F-45FD-BAE5-3875C8B3189B}"/>
                  </a:ext>
                </a:extLst>
              </p:cNvPr>
              <p:cNvSpPr/>
              <p:nvPr/>
            </p:nvSpPr>
            <p:spPr>
              <a:xfrm>
                <a:off x="6240016" y="1534110"/>
                <a:ext cx="4165309" cy="1141027"/>
              </a:xfrm>
              <a:prstGeom prst="roundRect">
                <a:avLst>
                  <a:gd name="adj" fmla="val 44060"/>
                </a:avLst>
              </a:prstGeom>
              <a:solidFill>
                <a:schemeClr val="accent6">
                  <a:lumMod val="60000"/>
                  <a:lumOff val="40000"/>
                </a:schemeClr>
              </a:solidFill>
              <a:ln>
                <a:noFill/>
              </a:ln>
              <a:effectLst>
                <a:outerShdw blurRad="50800" dist="63500" dir="2700000" algn="tl" rotWithShape="0">
                  <a:prstClr val="black">
                    <a:alpha val="40000"/>
                  </a:prstClr>
                </a:outerShdw>
              </a:effectLst>
              <a:scene3d>
                <a:camera prst="orthographicFront"/>
                <a:lightRig rig="chilly"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35" name="Teardrop 34">
                <a:extLst>
                  <a:ext uri="{FF2B5EF4-FFF2-40B4-BE49-F238E27FC236}">
                    <a16:creationId xmlns:a16="http://schemas.microsoft.com/office/drawing/2014/main" id="{C00D80EF-2875-4FB5-94F2-E0A051827FC6}"/>
                  </a:ext>
                </a:extLst>
              </p:cNvPr>
              <p:cNvSpPr/>
              <p:nvPr/>
            </p:nvSpPr>
            <p:spPr>
              <a:xfrm rot="13828544">
                <a:off x="5999428" y="1722847"/>
                <a:ext cx="769209" cy="801297"/>
              </a:xfrm>
              <a:prstGeom prst="teardrop">
                <a:avLst>
                  <a:gd name="adj" fmla="val 127702"/>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sp>
          <p:nvSpPr>
            <p:cNvPr id="33" name="TextBox 32">
              <a:extLst>
                <a:ext uri="{FF2B5EF4-FFF2-40B4-BE49-F238E27FC236}">
                  <a16:creationId xmlns:a16="http://schemas.microsoft.com/office/drawing/2014/main" id="{35AAA2E8-E1EB-4BBA-928E-60A10F5F0C8D}"/>
                </a:ext>
              </a:extLst>
            </p:cNvPr>
            <p:cNvSpPr txBox="1"/>
            <p:nvPr/>
          </p:nvSpPr>
          <p:spPr>
            <a:xfrm>
              <a:off x="1139066" y="5250355"/>
              <a:ext cx="3429305" cy="470000"/>
            </a:xfrm>
            <a:prstGeom prst="rect">
              <a:avLst/>
            </a:prstGeom>
            <a:noFill/>
          </p:spPr>
          <p:txBody>
            <a:bodyPr wrap="square">
              <a:spAutoFit/>
            </a:bodyPr>
            <a:lstStyle/>
            <a:p>
              <a:pPr lvl="0" algn="ctr">
                <a:lnSpc>
                  <a:spcPct val="107000"/>
                </a:lnSpc>
                <a:spcAft>
                  <a:spcPts val="800"/>
                </a:spcAft>
              </a:pPr>
              <a:r>
                <a:rPr lang="en-IE" sz="2400" dirty="0">
                  <a:effectLst/>
                  <a:latin typeface="Calibri" panose="020F0502020204030204" pitchFamily="34" charset="0"/>
                  <a:ea typeface="Calibri" panose="020F0502020204030204" pitchFamily="34" charset="0"/>
                </a:rPr>
                <a:t>Think clearly! Act wisely!</a:t>
              </a:r>
              <a:endParaRPr lang="en-IN" sz="2400" dirty="0">
                <a:effectLst/>
                <a:latin typeface="+mj-lt"/>
                <a:ea typeface="Calibri" panose="020F0502020204030204" pitchFamily="34" charset="0"/>
                <a:cs typeface="Times New Roman" panose="02020603050405020304" pitchFamily="18" charset="0"/>
              </a:endParaRPr>
            </a:p>
          </p:txBody>
        </p:sp>
      </p:grpSp>
      <p:sp>
        <p:nvSpPr>
          <p:cNvPr id="2" name="Title 1">
            <a:extLst>
              <a:ext uri="{FF2B5EF4-FFF2-40B4-BE49-F238E27FC236}">
                <a16:creationId xmlns:a16="http://schemas.microsoft.com/office/drawing/2014/main" id="{68FA1BFB-0D7B-FFB2-E37A-AE224B943EA5}"/>
              </a:ext>
            </a:extLst>
          </p:cNvPr>
          <p:cNvSpPr>
            <a:spLocks noGrp="1"/>
          </p:cNvSpPr>
          <p:nvPr>
            <p:ph type="title"/>
          </p:nvPr>
        </p:nvSpPr>
        <p:spPr>
          <a:xfrm>
            <a:off x="4013346" y="75031"/>
            <a:ext cx="4165308" cy="61826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noAutofit/>
          </a:bodyPr>
          <a:lstStyle/>
          <a:p>
            <a:r>
              <a:rPr lang="en-IN" dirty="0"/>
              <a:t>Points to ponder</a:t>
            </a:r>
          </a:p>
        </p:txBody>
      </p:sp>
    </p:spTree>
    <p:extLst>
      <p:ext uri="{BB962C8B-B14F-4D97-AF65-F5344CB8AC3E}">
        <p14:creationId xmlns:p14="http://schemas.microsoft.com/office/powerpoint/2010/main" val="276978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1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right)">
                                      <p:cBhvr>
                                        <p:cTn id="2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73678344-BA90-4966-BE23-0177B4F4B779}"/>
              </a:ext>
            </a:extLst>
          </p:cNvPr>
          <p:cNvGraphicFramePr>
            <a:graphicFrameLocks noGrp="1"/>
          </p:cNvGraphicFramePr>
          <p:nvPr>
            <p:extLst>
              <p:ext uri="{D42A27DB-BD31-4B8C-83A1-F6EECF244321}">
                <p14:modId xmlns:p14="http://schemas.microsoft.com/office/powerpoint/2010/main" val="1457416575"/>
              </p:ext>
            </p:extLst>
          </p:nvPr>
        </p:nvGraphicFramePr>
        <p:xfrm>
          <a:off x="1127448" y="700345"/>
          <a:ext cx="9937104" cy="4264431"/>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https://www.freepik.com/free-vector/kid-doing-homework-with-speech-bubble-library_25539657.htm:By </a:t>
                      </a:r>
                      <a:r>
                        <a:rPr lang="en-IN" sz="900" b="0" i="0" u="none" strike="noStrike" kern="1200" dirty="0" err="1">
                          <a:solidFill>
                            <a:schemeClr val="tx1"/>
                          </a:solidFill>
                          <a:latin typeface="+mn-lt"/>
                          <a:ea typeface="+mn-ea"/>
                          <a:cs typeface="+mn-cs"/>
                        </a:rPr>
                        <a:t>brgfx</a:t>
                      </a:r>
                      <a:r>
                        <a:rPr lang="en-IN" sz="900" b="0" i="0" u="none" strike="noStrike" kern="1200" baseline="0" dirty="0">
                          <a:solidFill>
                            <a:schemeClr val="tx1"/>
                          </a:solidFill>
                          <a:latin typeface="+mn-lt"/>
                          <a:ea typeface="+mn-ea"/>
                          <a:cs typeface="+mn-cs"/>
                        </a:rPr>
                        <a:t> </a:t>
                      </a:r>
                      <a:endParaRPr lang="en-IN" sz="900" b="0" dirty="0"/>
                    </a:p>
                    <a:p>
                      <a:endParaRPr lang="en-IN" sz="900" dirty="0"/>
                    </a:p>
                  </a:txBody>
                  <a:tcPr/>
                </a:tc>
                <a:extLst>
                  <a:ext uri="{0D108BD9-81ED-4DB2-BD59-A6C34878D82A}">
                    <a16:rowId xmlns:a16="http://schemas.microsoft.com/office/drawing/2014/main" val="10001"/>
                  </a:ext>
                </a:extLst>
              </a:tr>
              <a:tr h="389313">
                <a:tc>
                  <a:txBody>
                    <a:bodyPr/>
                    <a:lstStyle/>
                    <a:p>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1" i="0" u="none" strike="noStrike" kern="1200" dirty="0">
                          <a:solidFill>
                            <a:schemeClr val="tx1"/>
                          </a:solidFill>
                          <a:latin typeface="+mn-lt"/>
                          <a:ea typeface="+mn-ea"/>
                          <a:cs typeface="+mn-cs"/>
                        </a:rPr>
                        <a:t> </a:t>
                      </a:r>
                      <a:r>
                        <a:rPr lang="en-IN" sz="900" b="0" i="0" u="none" strike="noStrike" kern="1200" dirty="0">
                          <a:solidFill>
                            <a:schemeClr val="tx1"/>
                          </a:solidFill>
                          <a:latin typeface="+mn-lt"/>
                          <a:ea typeface="+mn-ea"/>
                          <a:cs typeface="+mn-cs"/>
                        </a:rPr>
                        <a:t> https://www.freepik.com/free-vector/choice-concept-illustration_13662969.htm;By </a:t>
                      </a:r>
                      <a:r>
                        <a:rPr lang="en-IN" sz="900" b="0" i="0" u="none" strike="noStrike" kern="1200" dirty="0" err="1">
                          <a:solidFill>
                            <a:schemeClr val="tx1"/>
                          </a:solidFill>
                          <a:latin typeface="+mn-lt"/>
                          <a:ea typeface="+mn-ea"/>
                          <a:cs typeface="+mn-cs"/>
                        </a:rPr>
                        <a:t>storyset</a:t>
                      </a:r>
                      <a:r>
                        <a:rPr lang="en-IN" sz="900" b="0" i="0" u="none" strike="noStrike" kern="1200" baseline="0" dirty="0">
                          <a:solidFill>
                            <a:schemeClr val="tx1"/>
                          </a:solidFill>
                          <a:latin typeface="+mn-lt"/>
                          <a:ea typeface="+mn-ea"/>
                          <a:cs typeface="+mn-cs"/>
                        </a:rPr>
                        <a:t> </a:t>
                      </a:r>
                      <a:endParaRPr lang="en-IN" sz="900" b="0" dirty="0"/>
                    </a:p>
                    <a:p>
                      <a:endParaRPr lang="en-IN" sz="900" dirty="0"/>
                    </a:p>
                  </a:txBody>
                  <a:tcPr/>
                </a:tc>
                <a:extLst>
                  <a:ext uri="{0D108BD9-81ED-4DB2-BD59-A6C34878D82A}">
                    <a16:rowId xmlns:a16="http://schemas.microsoft.com/office/drawing/2014/main" val="10002"/>
                  </a:ext>
                </a:extLst>
              </a:tr>
              <a:tr h="389313">
                <a:tc>
                  <a:txBody>
                    <a:bodyPr/>
                    <a:lstStyle/>
                    <a:p>
                      <a:r>
                        <a:rPr lang="en-IN" sz="900" dirty="0"/>
                        <a:t>5.</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SSSVV Image Gallery: Search Keyword “school assembly”</a:t>
                      </a:r>
                      <a:endParaRPr lang="en-IN" sz="900" b="0" dirty="0"/>
                    </a:p>
                    <a:p>
                      <a:endParaRPr lang="en-IN" sz="900" dirty="0"/>
                    </a:p>
                  </a:txBody>
                  <a:tcPr/>
                </a:tc>
                <a:extLst>
                  <a:ext uri="{0D108BD9-81ED-4DB2-BD59-A6C34878D82A}">
                    <a16:rowId xmlns:a16="http://schemas.microsoft.com/office/drawing/2014/main" val="10003"/>
                  </a:ext>
                </a:extLst>
              </a:tr>
              <a:tr h="389313">
                <a:tc>
                  <a:txBody>
                    <a:bodyPr/>
                    <a:lstStyle/>
                    <a:p>
                      <a:r>
                        <a:rPr lang="en-IN" sz="900" dirty="0"/>
                        <a:t>6.</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https://pixabay.com/photos/school-nursery-children-india-298681/</a:t>
                      </a:r>
                      <a:endParaRPr lang="en-IN" sz="900" dirty="0"/>
                    </a:p>
                  </a:txBody>
                  <a:tcPr/>
                </a:tc>
                <a:extLst>
                  <a:ext uri="{0D108BD9-81ED-4DB2-BD59-A6C34878D82A}">
                    <a16:rowId xmlns:a16="http://schemas.microsoft.com/office/drawing/2014/main" val="10004"/>
                  </a:ext>
                </a:extLst>
              </a:tr>
              <a:tr h="631147">
                <a:tc>
                  <a:txBody>
                    <a:bodyPr/>
                    <a:lstStyle/>
                    <a:p>
                      <a:r>
                        <a:rPr lang="en-IN" sz="900" dirty="0"/>
                        <a:t>7.</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https://www.freepik.com/free-vector/school-library-interior-with-children-group_19774008.htm;By </a:t>
                      </a:r>
                      <a:r>
                        <a:rPr lang="en-IN" sz="900" b="0" i="0" u="none" strike="noStrike" kern="1200" dirty="0" err="1">
                          <a:solidFill>
                            <a:schemeClr val="tx1"/>
                          </a:solidFill>
                          <a:latin typeface="+mn-lt"/>
                          <a:ea typeface="+mn-ea"/>
                          <a:cs typeface="+mn-cs"/>
                        </a:rPr>
                        <a:t>brgfx</a:t>
                      </a:r>
                      <a:endParaRPr lang="en-IN" sz="900" b="0" i="0" u="none" strike="noStrike" kern="1200" dirty="0">
                        <a:solidFill>
                          <a:schemeClr val="tx1"/>
                        </a:solidFill>
                        <a:latin typeface="+mn-lt"/>
                        <a:ea typeface="+mn-ea"/>
                        <a:cs typeface="+mn-cs"/>
                      </a:endParaRPr>
                    </a:p>
                    <a:p>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t>https://openclipart.org/detail/275518/signal-of-silence-yellow</a:t>
                      </a:r>
                    </a:p>
                    <a:p>
                      <a:endParaRPr lang="en-IN" sz="900" dirty="0"/>
                    </a:p>
                  </a:txBody>
                  <a:tcPr/>
                </a:tc>
                <a:extLst>
                  <a:ext uri="{0D108BD9-81ED-4DB2-BD59-A6C34878D82A}">
                    <a16:rowId xmlns:a16="http://schemas.microsoft.com/office/drawing/2014/main" val="10005"/>
                  </a:ext>
                </a:extLst>
              </a:tr>
              <a:tr h="389313">
                <a:tc>
                  <a:txBody>
                    <a:bodyPr/>
                    <a:lstStyle/>
                    <a:p>
                      <a:r>
                        <a:rPr lang="en-IN" sz="900" dirty="0"/>
                        <a:t>8.</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 https://pixabay.com/photos/children-kids-playing-rajasthan-7186580/</a:t>
                      </a:r>
                      <a:endParaRPr lang="en-IN" sz="900" b="0" dirty="0"/>
                    </a:p>
                    <a:p>
                      <a:endParaRPr lang="en-IN" sz="900" dirty="0"/>
                    </a:p>
                  </a:txBody>
                  <a:tcPr/>
                </a:tc>
                <a:extLst>
                  <a:ext uri="{0D108BD9-81ED-4DB2-BD59-A6C34878D82A}">
                    <a16:rowId xmlns:a16="http://schemas.microsoft.com/office/drawing/2014/main" val="10006"/>
                  </a:ext>
                </a:extLst>
              </a:tr>
              <a:tr h="389313">
                <a:tc>
                  <a:txBody>
                    <a:bodyPr/>
                    <a:lstStyle/>
                    <a:p>
                      <a:r>
                        <a:rPr lang="en-IN" sz="900" dirty="0"/>
                        <a:t>9.</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1" i="0" u="none" strike="noStrike" kern="1200" dirty="0">
                          <a:solidFill>
                            <a:schemeClr val="tx1"/>
                          </a:solidFill>
                          <a:latin typeface="+mn-lt"/>
                          <a:ea typeface="+mn-ea"/>
                          <a:cs typeface="+mn-cs"/>
                        </a:rPr>
                        <a:t>SSSVV Image Gallery: Search Keyword “</a:t>
                      </a:r>
                      <a:r>
                        <a:rPr lang="en-IN" sz="900" b="0" i="0" u="none" strike="noStrike" kern="1200" dirty="0">
                          <a:solidFill>
                            <a:schemeClr val="tx1"/>
                          </a:solidFill>
                          <a:latin typeface="+mn-lt"/>
                          <a:ea typeface="+mn-ea"/>
                          <a:cs typeface="+mn-cs"/>
                        </a:rPr>
                        <a:t>school children”</a:t>
                      </a:r>
                      <a:endParaRPr lang="en-IN" sz="900" b="0" dirty="0"/>
                    </a:p>
                    <a:p>
                      <a:endParaRPr lang="en-IN" sz="900" dirty="0"/>
                    </a:p>
                  </a:txBody>
                  <a:tcPr/>
                </a:tc>
                <a:extLst>
                  <a:ext uri="{0D108BD9-81ED-4DB2-BD59-A6C34878D82A}">
                    <a16:rowId xmlns:a16="http://schemas.microsoft.com/office/drawing/2014/main" val="10007"/>
                  </a:ext>
                </a:extLst>
              </a:tr>
              <a:tr h="389313">
                <a:tc>
                  <a:txBody>
                    <a:bodyPr/>
                    <a:lstStyle/>
                    <a:p>
                      <a:r>
                        <a:rPr lang="en-IN" sz="900"/>
                        <a:t>10</a:t>
                      </a:r>
                      <a:r>
                        <a:rPr lang="en-IN" sz="900" dirty="0"/>
                        <a:t>.</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https://youtu.be/bXKPp_IGjDo?t=28</a:t>
                      </a:r>
                      <a:r>
                        <a:rPr lang="en-GB" sz="900" b="0" i="0" u="none" strike="noStrike" kern="1200" dirty="0">
                          <a:solidFill>
                            <a:srgbClr val="000000"/>
                          </a:solidFill>
                          <a:effectLst/>
                          <a:latin typeface="Times New Roman" panose="02020603050405020304" pitchFamily="18" charset="0"/>
                          <a:ea typeface="+mn-ea"/>
                          <a:cs typeface="+mn-cs"/>
                        </a:rPr>
                        <a:t>;Attribution credit : ETV  Andra Pradesh</a:t>
                      </a:r>
                      <a:endParaRPr lang="en-IN" sz="900" b="0" dirty="0"/>
                    </a:p>
                    <a:p>
                      <a:endParaRPr lang="en-IN" sz="900" dirty="0"/>
                    </a:p>
                  </a:txBody>
                  <a:tcPr/>
                </a:tc>
                <a:extLst>
                  <a:ext uri="{0D108BD9-81ED-4DB2-BD59-A6C34878D82A}">
                    <a16:rowId xmlns:a16="http://schemas.microsoft.com/office/drawing/2014/main" val="10008"/>
                  </a:ext>
                </a:extLst>
              </a:tr>
              <a:tr h="389313">
                <a:tc>
                  <a:txBody>
                    <a:bodyPr/>
                    <a:lstStyle/>
                    <a:p>
                      <a:r>
                        <a:rPr lang="en-IN" sz="900" dirty="0"/>
                        <a:t>5,6,7,8,9,10</a:t>
                      </a:r>
                    </a:p>
                  </a:txBody>
                  <a:tcPr/>
                </a:tc>
                <a:tc>
                  <a:txBody>
                    <a:bodyPr/>
                    <a:lstStyle/>
                    <a:p>
                      <a:endParaRPr lang="en-IN" sz="900" dirty="0"/>
                    </a:p>
                  </a:txBody>
                  <a:tcPr/>
                </a:tc>
                <a:tc>
                  <a:txBody>
                    <a:bodyPr/>
                    <a:lstStyle/>
                    <a:p>
                      <a:r>
                        <a:rPr lang="en-IN" sz="900" dirty="0"/>
                        <a:t>Yes: </a:t>
                      </a:r>
                      <a:r>
                        <a:rPr lang="en-IN" sz="900" dirty="0">
                          <a:hlinkClick r:id="rId3"/>
                        </a:rPr>
                        <a:t>https://pixabay.com/vectors/check-mark-tick-mark-check-correct-1292787</a:t>
                      </a:r>
                      <a:r>
                        <a:rPr lang="en-IN" sz="900" dirty="0"/>
                        <a:t> By </a:t>
                      </a:r>
                      <a:r>
                        <a:rPr lang="en-IN" sz="900" dirty="0" err="1"/>
                        <a:t>OpenClipart</a:t>
                      </a:r>
                      <a:r>
                        <a:rPr lang="en-IN" sz="900" dirty="0"/>
                        <a:t>-Vectors</a:t>
                      </a:r>
                    </a:p>
                    <a:p>
                      <a:r>
                        <a:rPr lang="en-IN" sz="900" dirty="0"/>
                        <a:t>No: </a:t>
                      </a:r>
                      <a:r>
                        <a:rPr lang="en-IN" sz="900" dirty="0">
                          <a:hlinkClick r:id="rId4"/>
                        </a:rPr>
                        <a:t>https://pixabay.com/vectors/cross-mark-red-sign-icon-mark-304374</a:t>
                      </a:r>
                      <a:r>
                        <a:rPr lang="en-IN" sz="900" dirty="0"/>
                        <a:t> By </a:t>
                      </a:r>
                      <a:r>
                        <a:rPr lang="en-IN" sz="900" dirty="0" err="1"/>
                        <a:t>Clker</a:t>
                      </a:r>
                      <a:r>
                        <a:rPr lang="en-IN" sz="900" dirty="0"/>
                        <a:t>-Free-Vector-Images </a:t>
                      </a:r>
                    </a:p>
                  </a:txBody>
                  <a:tcPr/>
                </a:tc>
                <a:extLst>
                  <a:ext uri="{0D108BD9-81ED-4DB2-BD59-A6C34878D82A}">
                    <a16:rowId xmlns:a16="http://schemas.microsoft.com/office/drawing/2014/main" val="10009"/>
                  </a:ext>
                </a:extLst>
              </a:tr>
            </a:tbl>
          </a:graphicData>
        </a:graphic>
      </p:graphicFrame>
      <p:pic>
        <p:nvPicPr>
          <p:cNvPr id="3" name="Picture 2" descr="A kid doing homework with speech bubble in the library">
            <a:extLst>
              <a:ext uri="{FF2B5EF4-FFF2-40B4-BE49-F238E27FC236}">
                <a16:creationId xmlns:a16="http://schemas.microsoft.com/office/drawing/2014/main" id="{264A21A5-29D4-FB39-F9D8-D4342628E4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7671" y="1181896"/>
            <a:ext cx="365497" cy="2418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oice concept illustration">
            <a:extLst>
              <a:ext uri="{FF2B5EF4-FFF2-40B4-BE49-F238E27FC236}">
                <a16:creationId xmlns:a16="http://schemas.microsoft.com/office/drawing/2014/main" id="{2A8D6638-51FA-38A9-21D8-379A5606AD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0539" y="1534615"/>
            <a:ext cx="266061" cy="266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813AD9AD-BC32-9261-AB73-2BC24F49A4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3694" y="1948483"/>
            <a:ext cx="323796" cy="2190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E9B07FF-6E69-C263-145F-6290720F07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flipH="1">
            <a:off x="2345815" y="2284698"/>
            <a:ext cx="474461" cy="3163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chool library interior with children group">
            <a:extLst>
              <a:ext uri="{FF2B5EF4-FFF2-40B4-BE49-F238E27FC236}">
                <a16:creationId xmlns:a16="http://schemas.microsoft.com/office/drawing/2014/main" id="{CC559345-5AD3-1CDF-D382-ADA9939EE4E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0598" y="2778314"/>
            <a:ext cx="656506" cy="3626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F95DAA1F-AB26-1334-DC88-A685DD15978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V="1">
            <a:off x="2834703" y="2802640"/>
            <a:ext cx="338328" cy="3383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ree photos of Children">
            <a:extLst>
              <a:ext uri="{FF2B5EF4-FFF2-40B4-BE49-F238E27FC236}">
                <a16:creationId xmlns:a16="http://schemas.microsoft.com/office/drawing/2014/main" id="{346AC22C-6937-D3F2-4F57-D4DF6CD2397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86538" y="3389702"/>
            <a:ext cx="475526" cy="2261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AF04F34B-ED25-016B-E706-29D5E8BD32C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03447" y="3774905"/>
            <a:ext cx="354127" cy="2028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0CB4811-CC9B-EBA3-547E-BF94BCCF584A}"/>
              </a:ext>
            </a:extLst>
          </p:cNvPr>
          <p:cNvPicPr>
            <a:picLocks noChangeAspect="1"/>
          </p:cNvPicPr>
          <p:nvPr/>
        </p:nvPicPr>
        <p:blipFill rotWithShape="1">
          <a:blip r:embed="rId13"/>
          <a:srcRect l="13973" t="13250" r="14563" b="16567"/>
          <a:stretch/>
        </p:blipFill>
        <p:spPr>
          <a:xfrm>
            <a:off x="2258998" y="4134052"/>
            <a:ext cx="598468" cy="330606"/>
          </a:xfrm>
          <a:prstGeom prst="rect">
            <a:avLst/>
          </a:prstGeom>
        </p:spPr>
      </p:pic>
      <p:pic>
        <p:nvPicPr>
          <p:cNvPr id="13" name="Picture 12" descr="Icon&#10;&#10;Description automatically generated">
            <a:extLst>
              <a:ext uri="{FF2B5EF4-FFF2-40B4-BE49-F238E27FC236}">
                <a16:creationId xmlns:a16="http://schemas.microsoft.com/office/drawing/2014/main" id="{CE5161C2-F6B2-4598-83DB-038DCA7EBB3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00483" y="4645315"/>
            <a:ext cx="268440" cy="268440"/>
          </a:xfrm>
          <a:prstGeom prst="rect">
            <a:avLst/>
          </a:prstGeom>
        </p:spPr>
      </p:pic>
      <p:pic>
        <p:nvPicPr>
          <p:cNvPr id="14" name="Picture 13" descr="Icon&#10;&#10;Description automatically generated with medium confidence">
            <a:extLst>
              <a:ext uri="{FF2B5EF4-FFF2-40B4-BE49-F238E27FC236}">
                <a16:creationId xmlns:a16="http://schemas.microsoft.com/office/drawing/2014/main" id="{E5BF5E06-5057-405C-BDF6-33D167D7575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80173" y="4645315"/>
            <a:ext cx="273568" cy="2684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2E4E82-3A00-488C-A941-5363FD477257}"/>
              </a:ext>
            </a:extLst>
          </p:cNvPr>
          <p:cNvGrpSpPr/>
          <p:nvPr/>
        </p:nvGrpSpPr>
        <p:grpSpPr>
          <a:xfrm>
            <a:off x="712222" y="1216900"/>
            <a:ext cx="5795396" cy="2507882"/>
            <a:chOff x="300604" y="1628800"/>
            <a:chExt cx="5795396" cy="2507882"/>
          </a:xfrm>
        </p:grpSpPr>
        <p:sp>
          <p:nvSpPr>
            <p:cNvPr id="3" name="Hexagon 2">
              <a:extLst>
                <a:ext uri="{FF2B5EF4-FFF2-40B4-BE49-F238E27FC236}">
                  <a16:creationId xmlns:a16="http://schemas.microsoft.com/office/drawing/2014/main" id="{34B570C8-C9D5-4B78-A4EA-20BD292BB898}"/>
                </a:ext>
              </a:extLst>
            </p:cNvPr>
            <p:cNvSpPr/>
            <p:nvPr/>
          </p:nvSpPr>
          <p:spPr>
            <a:xfrm>
              <a:off x="3215680" y="1628800"/>
              <a:ext cx="2880320" cy="2507882"/>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Freeform: Shape 3">
              <a:extLst>
                <a:ext uri="{FF2B5EF4-FFF2-40B4-BE49-F238E27FC236}">
                  <a16:creationId xmlns:a16="http://schemas.microsoft.com/office/drawing/2014/main" id="{21F6C374-AFAE-4E3F-83F4-6D89CF03D055}"/>
                </a:ext>
              </a:extLst>
            </p:cNvPr>
            <p:cNvSpPr/>
            <p:nvPr/>
          </p:nvSpPr>
          <p:spPr>
            <a:xfrm>
              <a:off x="300604" y="2000338"/>
              <a:ext cx="5398103" cy="1764806"/>
            </a:xfrm>
            <a:custGeom>
              <a:avLst/>
              <a:gdLst>
                <a:gd name="connsiteX0" fmla="*/ 0 w 4184838"/>
                <a:gd name="connsiteY0" fmla="*/ 0 h 1368152"/>
                <a:gd name="connsiteX1" fmla="*/ 2654668 w 4184838"/>
                <a:gd name="connsiteY1" fmla="*/ 0 h 1368152"/>
                <a:gd name="connsiteX2" fmla="*/ 3816424 w 4184838"/>
                <a:gd name="connsiteY2" fmla="*/ 0 h 1368152"/>
                <a:gd name="connsiteX3" fmla="*/ 3842800 w 4184838"/>
                <a:gd name="connsiteY3" fmla="*/ 0 h 1368152"/>
                <a:gd name="connsiteX4" fmla="*/ 4184838 w 4184838"/>
                <a:gd name="connsiteY4" fmla="*/ 684076 h 1368152"/>
                <a:gd name="connsiteX5" fmla="*/ 3842800 w 4184838"/>
                <a:gd name="connsiteY5" fmla="*/ 1368152 h 1368152"/>
                <a:gd name="connsiteX6" fmla="*/ 3816424 w 4184838"/>
                <a:gd name="connsiteY6" fmla="*/ 1368152 h 1368152"/>
                <a:gd name="connsiteX7" fmla="*/ 2654668 w 4184838"/>
                <a:gd name="connsiteY7" fmla="*/ 1368152 h 1368152"/>
                <a:gd name="connsiteX8" fmla="*/ 0 w 4184838"/>
                <a:gd name="connsiteY8" fmla="*/ 1368152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838" h="1368152">
                  <a:moveTo>
                    <a:pt x="0" y="0"/>
                  </a:moveTo>
                  <a:lnTo>
                    <a:pt x="2654668" y="0"/>
                  </a:lnTo>
                  <a:lnTo>
                    <a:pt x="3816424" y="0"/>
                  </a:lnTo>
                  <a:lnTo>
                    <a:pt x="3842800" y="0"/>
                  </a:lnTo>
                  <a:lnTo>
                    <a:pt x="4184838" y="684076"/>
                  </a:lnTo>
                  <a:lnTo>
                    <a:pt x="3842800" y="1368152"/>
                  </a:lnTo>
                  <a:lnTo>
                    <a:pt x="3816424" y="1368152"/>
                  </a:lnTo>
                  <a:lnTo>
                    <a:pt x="2654668" y="1368152"/>
                  </a:lnTo>
                  <a:lnTo>
                    <a:pt x="0" y="1368152"/>
                  </a:lnTo>
                  <a:close/>
                </a:path>
              </a:pathLst>
            </a:custGeom>
            <a:solidFill>
              <a:schemeClr val="bg1">
                <a:lumMod val="95000"/>
              </a:schemeClr>
            </a:solidFill>
            <a:ln>
              <a:noFill/>
            </a:ln>
            <a:effectLst>
              <a:outerShdw blurRad="114300" dist="177800" dir="13500000" algn="b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nvGrpSpPr>
          <p:cNvPr id="5" name="Group 4">
            <a:extLst>
              <a:ext uri="{FF2B5EF4-FFF2-40B4-BE49-F238E27FC236}">
                <a16:creationId xmlns:a16="http://schemas.microsoft.com/office/drawing/2014/main" id="{0A047993-DBC7-41ED-A511-2D434F00768D}"/>
              </a:ext>
            </a:extLst>
          </p:cNvPr>
          <p:cNvGrpSpPr/>
          <p:nvPr/>
        </p:nvGrpSpPr>
        <p:grpSpPr>
          <a:xfrm>
            <a:off x="5663952" y="3781567"/>
            <a:ext cx="5795395" cy="2507882"/>
            <a:chOff x="5807968" y="3140968"/>
            <a:chExt cx="5795395" cy="2507882"/>
          </a:xfrm>
        </p:grpSpPr>
        <p:grpSp>
          <p:nvGrpSpPr>
            <p:cNvPr id="6" name="Group 5">
              <a:extLst>
                <a:ext uri="{FF2B5EF4-FFF2-40B4-BE49-F238E27FC236}">
                  <a16:creationId xmlns:a16="http://schemas.microsoft.com/office/drawing/2014/main" id="{541EF8A5-95EC-4962-AB84-529966561B0B}"/>
                </a:ext>
              </a:extLst>
            </p:cNvPr>
            <p:cNvGrpSpPr/>
            <p:nvPr/>
          </p:nvGrpSpPr>
          <p:grpSpPr>
            <a:xfrm>
              <a:off x="5807968" y="3140968"/>
              <a:ext cx="5795395" cy="2507882"/>
              <a:chOff x="6346780" y="3129470"/>
              <a:chExt cx="5795395" cy="2507882"/>
            </a:xfrm>
          </p:grpSpPr>
          <p:sp>
            <p:nvSpPr>
              <p:cNvPr id="8" name="Hexagon 7">
                <a:extLst>
                  <a:ext uri="{FF2B5EF4-FFF2-40B4-BE49-F238E27FC236}">
                    <a16:creationId xmlns:a16="http://schemas.microsoft.com/office/drawing/2014/main" id="{C4D2B93F-D029-4065-BE53-BE9910B592B1}"/>
                  </a:ext>
                </a:extLst>
              </p:cNvPr>
              <p:cNvSpPr/>
              <p:nvPr/>
            </p:nvSpPr>
            <p:spPr>
              <a:xfrm>
                <a:off x="6346780" y="3129470"/>
                <a:ext cx="2880320" cy="2507882"/>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Freeform: Shape 8">
                <a:extLst>
                  <a:ext uri="{FF2B5EF4-FFF2-40B4-BE49-F238E27FC236}">
                    <a16:creationId xmlns:a16="http://schemas.microsoft.com/office/drawing/2014/main" id="{0206B33A-A131-43EB-AB9F-CB06575ED5BE}"/>
                  </a:ext>
                </a:extLst>
              </p:cNvPr>
              <p:cNvSpPr/>
              <p:nvPr/>
            </p:nvSpPr>
            <p:spPr>
              <a:xfrm flipH="1">
                <a:off x="6744072" y="3501008"/>
                <a:ext cx="5398103" cy="1764806"/>
              </a:xfrm>
              <a:custGeom>
                <a:avLst/>
                <a:gdLst>
                  <a:gd name="connsiteX0" fmla="*/ 0 w 4184838"/>
                  <a:gd name="connsiteY0" fmla="*/ 0 h 1368152"/>
                  <a:gd name="connsiteX1" fmla="*/ 2654668 w 4184838"/>
                  <a:gd name="connsiteY1" fmla="*/ 0 h 1368152"/>
                  <a:gd name="connsiteX2" fmla="*/ 3816424 w 4184838"/>
                  <a:gd name="connsiteY2" fmla="*/ 0 h 1368152"/>
                  <a:gd name="connsiteX3" fmla="*/ 3842800 w 4184838"/>
                  <a:gd name="connsiteY3" fmla="*/ 0 h 1368152"/>
                  <a:gd name="connsiteX4" fmla="*/ 4184838 w 4184838"/>
                  <a:gd name="connsiteY4" fmla="*/ 684076 h 1368152"/>
                  <a:gd name="connsiteX5" fmla="*/ 3842800 w 4184838"/>
                  <a:gd name="connsiteY5" fmla="*/ 1368152 h 1368152"/>
                  <a:gd name="connsiteX6" fmla="*/ 3816424 w 4184838"/>
                  <a:gd name="connsiteY6" fmla="*/ 1368152 h 1368152"/>
                  <a:gd name="connsiteX7" fmla="*/ 2654668 w 4184838"/>
                  <a:gd name="connsiteY7" fmla="*/ 1368152 h 1368152"/>
                  <a:gd name="connsiteX8" fmla="*/ 0 w 4184838"/>
                  <a:gd name="connsiteY8" fmla="*/ 1368152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838" h="1368152">
                    <a:moveTo>
                      <a:pt x="0" y="0"/>
                    </a:moveTo>
                    <a:lnTo>
                      <a:pt x="2654668" y="0"/>
                    </a:lnTo>
                    <a:lnTo>
                      <a:pt x="3816424" y="0"/>
                    </a:lnTo>
                    <a:lnTo>
                      <a:pt x="3842800" y="0"/>
                    </a:lnTo>
                    <a:lnTo>
                      <a:pt x="4184838" y="684076"/>
                    </a:lnTo>
                    <a:lnTo>
                      <a:pt x="3842800" y="1368152"/>
                    </a:lnTo>
                    <a:lnTo>
                      <a:pt x="3816424" y="1368152"/>
                    </a:lnTo>
                    <a:lnTo>
                      <a:pt x="2654668" y="1368152"/>
                    </a:lnTo>
                    <a:lnTo>
                      <a:pt x="0" y="1368152"/>
                    </a:ln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7" name="TextBox 6">
              <a:extLst>
                <a:ext uri="{FF2B5EF4-FFF2-40B4-BE49-F238E27FC236}">
                  <a16:creationId xmlns:a16="http://schemas.microsoft.com/office/drawing/2014/main" id="{79564520-BA14-4DB3-9B87-2746F8614262}"/>
                </a:ext>
              </a:extLst>
            </p:cNvPr>
            <p:cNvSpPr txBox="1"/>
            <p:nvPr/>
          </p:nvSpPr>
          <p:spPr>
            <a:xfrm>
              <a:off x="6684457" y="3693589"/>
              <a:ext cx="4780059" cy="1327060"/>
            </a:xfrm>
            <a:prstGeom prst="rect">
              <a:avLst/>
            </a:prstGeom>
            <a:noFill/>
          </p:spPr>
          <p:txBody>
            <a:bodyPr wrap="square" rtlCol="0">
              <a:spAutoFit/>
            </a:bodyPr>
            <a:lstStyle/>
            <a:p>
              <a:pPr algn="ctr">
                <a:lnSpc>
                  <a:spcPct val="115000"/>
                </a:lnSpc>
              </a:pPr>
              <a:r>
                <a:rPr lang="en-IE" sz="2400" dirty="0">
                  <a:latin typeface="Calibri" panose="020F0502020204030204" pitchFamily="34" charset="0"/>
                  <a:ea typeface="Calibri" panose="020F0502020204030204" pitchFamily="34" charset="0"/>
                </a:rPr>
                <a:t>I</a:t>
              </a:r>
              <a:r>
                <a:rPr lang="en-IE" sz="2400" u="none" strike="noStrike" dirty="0">
                  <a:effectLst/>
                  <a:latin typeface="Calibri" panose="020F0502020204030204" pitchFamily="34" charset="0"/>
                  <a:ea typeface="Calibri" panose="020F0502020204030204" pitchFamily="34" charset="0"/>
                </a:rPr>
                <a:t>rregular verbs can take up different forms in past and past participle tense or they can remain the same</a:t>
              </a:r>
              <a:endParaRPr lang="en-GB" sz="2400" u="none" strike="noStrike" dirty="0">
                <a:effectLst/>
                <a:latin typeface="Calibri" panose="020F0502020204030204" pitchFamily="34" charset="0"/>
                <a:ea typeface="Calibri" panose="020F0502020204030204" pitchFamily="34" charset="0"/>
              </a:endParaRPr>
            </a:p>
            <a:p>
              <a:pPr lvl="0" algn="ctr">
                <a:lnSpc>
                  <a:spcPct val="115000"/>
                </a:lnSpc>
              </a:pPr>
              <a:endParaRPr lang="en-IN" sz="2400" dirty="0"/>
            </a:p>
          </p:txBody>
        </p:sp>
      </p:grpSp>
      <p:sp>
        <p:nvSpPr>
          <p:cNvPr id="11" name="TextBox 10">
            <a:extLst>
              <a:ext uri="{FF2B5EF4-FFF2-40B4-BE49-F238E27FC236}">
                <a16:creationId xmlns:a16="http://schemas.microsoft.com/office/drawing/2014/main" id="{9C587F27-ACA2-4A62-B1A8-9C1562131C40}"/>
              </a:ext>
            </a:extLst>
          </p:cNvPr>
          <p:cNvSpPr txBox="1"/>
          <p:nvPr/>
        </p:nvSpPr>
        <p:spPr>
          <a:xfrm>
            <a:off x="844870" y="1844824"/>
            <a:ext cx="4755276" cy="1200329"/>
          </a:xfrm>
          <a:prstGeom prst="rect">
            <a:avLst/>
          </a:prstGeom>
          <a:noFill/>
        </p:spPr>
        <p:txBody>
          <a:bodyPr wrap="square" rtlCol="0">
            <a:spAutoFit/>
          </a:bodyPr>
          <a:lstStyle/>
          <a:p>
            <a:pPr algn="ctr">
              <a:spcBef>
                <a:spcPts val="1200"/>
              </a:spcBef>
              <a:spcAft>
                <a:spcPts val="1200"/>
              </a:spcAft>
            </a:pPr>
            <a:r>
              <a:rPr lang="en-IE" sz="2400" dirty="0">
                <a:effectLst/>
                <a:latin typeface="Calibri" panose="020F0502020204030204" pitchFamily="34" charset="0"/>
                <a:ea typeface="Calibri" panose="020F0502020204030204" pitchFamily="34" charset="0"/>
              </a:rPr>
              <a:t>Regular verbs follow normal rules or typical patterns of changing verbs into past and past participle forms </a:t>
            </a:r>
            <a:endParaRPr lang="en-IN" sz="2400" dirty="0"/>
          </a:p>
        </p:txBody>
      </p:sp>
      <p:cxnSp>
        <p:nvCxnSpPr>
          <p:cNvPr id="17" name="Connector: Elbow 16">
            <a:extLst>
              <a:ext uri="{FF2B5EF4-FFF2-40B4-BE49-F238E27FC236}">
                <a16:creationId xmlns:a16="http://schemas.microsoft.com/office/drawing/2014/main" id="{72FC85E3-E8DD-40AE-BB36-9BDEE8CC6858}"/>
              </a:ext>
            </a:extLst>
          </p:cNvPr>
          <p:cNvCxnSpPr>
            <a:cxnSpLocks/>
          </p:cNvCxnSpPr>
          <p:nvPr/>
        </p:nvCxnSpPr>
        <p:spPr>
          <a:xfrm rot="10800000" flipV="1">
            <a:off x="2279576" y="3850260"/>
            <a:ext cx="2776884" cy="2675083"/>
          </a:xfrm>
          <a:prstGeom prst="bentConnector3">
            <a:avLst>
              <a:gd name="adj1" fmla="val 2665"/>
            </a:avLst>
          </a:prstGeom>
          <a:ln w="38100"/>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4CBF7C00-5908-4C5C-B77E-D0B2BDC2BDF9}"/>
              </a:ext>
            </a:extLst>
          </p:cNvPr>
          <p:cNvCxnSpPr>
            <a:cxnSpLocks/>
          </p:cNvCxnSpPr>
          <p:nvPr/>
        </p:nvCxnSpPr>
        <p:spPr>
          <a:xfrm rot="10800000" flipV="1">
            <a:off x="7104114" y="1200404"/>
            <a:ext cx="3024334" cy="2572978"/>
          </a:xfrm>
          <a:prstGeom prst="bentConnector3">
            <a:avLst>
              <a:gd name="adj1" fmla="val 97998"/>
            </a:avLst>
          </a:prstGeom>
          <a:ln w="38100"/>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9BF74B6A-1CE7-C2D6-0163-91315C2D12A3}"/>
              </a:ext>
            </a:extLst>
          </p:cNvPr>
          <p:cNvSpPr txBox="1"/>
          <p:nvPr/>
        </p:nvSpPr>
        <p:spPr>
          <a:xfrm>
            <a:off x="4989600" y="105657"/>
            <a:ext cx="221280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ctr"/>
            <a:r>
              <a:rPr lang="en-GB" sz="3600" dirty="0"/>
              <a:t>Concept</a:t>
            </a:r>
          </a:p>
        </p:txBody>
      </p:sp>
    </p:spTree>
    <p:extLst>
      <p:ext uri="{BB962C8B-B14F-4D97-AF65-F5344CB8AC3E}">
        <p14:creationId xmlns:p14="http://schemas.microsoft.com/office/powerpoint/2010/main" val="431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1000"/>
                                        <p:tgtEl>
                                          <p:spTgt spid="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1000"/>
                                        <p:tgtEl>
                                          <p:spTgt spid="11"/>
                                        </p:tgtEl>
                                      </p:cBhvr>
                                    </p:animEffect>
                                  </p:childTnLst>
                                </p:cTn>
                              </p:par>
                            </p:childTnLst>
                          </p:cTn>
                        </p:par>
                        <p:par>
                          <p:cTn id="15" fill="hold">
                            <p:stCondLst>
                              <p:cond delay="2000"/>
                            </p:stCondLst>
                            <p:childTnLst>
                              <p:par>
                                <p:cTn id="16" presetID="22" presetClass="entr" presetSubtype="1" fill="hold" nodeType="afterEffect">
                                  <p:stCondLst>
                                    <p:cond delay="75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1000"/>
                                        <p:tgtEl>
                                          <p:spTgt spid="18"/>
                                        </p:tgtEl>
                                      </p:cBhvr>
                                    </p:animEffect>
                                  </p:childTnLst>
                                </p:cTn>
                              </p:par>
                            </p:childTnLst>
                          </p:cTn>
                        </p:par>
                        <p:par>
                          <p:cTn id="19" fill="hold">
                            <p:stCondLst>
                              <p:cond delay="3750"/>
                            </p:stCondLst>
                            <p:childTnLst>
                              <p:par>
                                <p:cTn id="20" presetID="14" presetClass="entr" presetSubtype="1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00436" y="2855664"/>
            <a:ext cx="9167564" cy="1913756"/>
          </a:xfrm>
          <a:prstGeom prst="rect">
            <a:avLst/>
          </a:prstGeom>
          <a:gradFill>
            <a:gsLst>
              <a:gs pos="0">
                <a:schemeClr val="tx1">
                  <a:alpha val="0"/>
                </a:schemeClr>
              </a:gs>
              <a:gs pos="100000">
                <a:schemeClr val="tx1">
                  <a:alpha val="4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4" name="Picture 10" descr="C:\Users\Vincent\Desktop\holding 0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202"/>
          <a:stretch/>
        </p:blipFill>
        <p:spPr bwMode="auto">
          <a:xfrm>
            <a:off x="1500436" y="1484784"/>
            <a:ext cx="6386264" cy="4495007"/>
          </a:xfrm>
          <a:prstGeom prst="rect">
            <a:avLst/>
          </a:prstGeom>
          <a:noFill/>
          <a:effectLst>
            <a:outerShdw blurRad="342900" dist="317500" dir="888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3647728" y="1096776"/>
            <a:ext cx="6123407" cy="4029597"/>
          </a:xfrm>
          <a:prstGeom prst="roundRect">
            <a:avLst>
              <a:gd name="adj" fmla="val 11547"/>
            </a:avLst>
          </a:prstGeom>
          <a:gradFill flip="none" rotWithShape="1">
            <a:gsLst>
              <a:gs pos="0">
                <a:schemeClr val="tx2"/>
              </a:gs>
              <a:gs pos="72000">
                <a:schemeClr val="tx2">
                  <a:lumMod val="40000"/>
                  <a:lumOff val="60000"/>
                </a:schemeClr>
              </a:gs>
              <a:gs pos="100000">
                <a:schemeClr val="tx2">
                  <a:lumMod val="60000"/>
                  <a:lumOff val="40000"/>
                </a:schemeClr>
              </a:gs>
            </a:gsLst>
            <a:lin ang="16200000" scaled="1"/>
            <a:tileRect/>
          </a:gradFill>
          <a:ln w="12700" cap="flat" cmpd="sng" algn="ctr">
            <a:noFill/>
            <a:prstDash val="solid"/>
            <a:round/>
            <a:headEnd type="none" w="med" len="med"/>
            <a:tailEnd type="none" w="med" len="med"/>
          </a:ln>
          <a:effectLst>
            <a:outerShdw blurRad="546100" dist="901700" dir="5400000" sx="90000" sy="-19000" rotWithShape="0">
              <a:prstClr val="black">
                <a:alpha val="7000"/>
              </a:prstClr>
            </a:outerShdw>
          </a:effectLst>
          <a:scene3d>
            <a:camera prst="orthographicFront"/>
            <a:lightRig rig="soft" dir="t"/>
          </a:scene3d>
          <a:sp3d extrusionH="76200" contourW="12700">
            <a:bevelT h="38100"/>
            <a:extrusionClr>
              <a:schemeClr val="bg1"/>
            </a:extrusionClr>
            <a:contourClr>
              <a:schemeClr val="bg1">
                <a:lumMod val="85000"/>
              </a:schemeClr>
            </a:contourClr>
          </a:sp3d>
        </p:spPr>
        <p:txBody>
          <a:bodyPr vert="horz" wrap="square" lIns="0" tIns="0" rIns="0" bIns="0" numCol="1" rtlCol="0" anchor="ctr" anchorCtr="0" compatLnSpc="1">
            <a:prstTxWarp prst="textNoShape">
              <a:avLst/>
            </a:prstTxWarp>
            <a:noAutofit/>
          </a:bodyPr>
          <a:lstStyle/>
          <a:p>
            <a:pPr algn="ctr">
              <a:spcBef>
                <a:spcPct val="50000"/>
              </a:spcBef>
            </a:pPr>
            <a:r>
              <a:rPr lang="en-GB" sz="2400" dirty="0">
                <a:solidFill>
                  <a:schemeClr val="bg1"/>
                </a:solidFill>
              </a:rPr>
              <a:t> </a:t>
            </a:r>
            <a:r>
              <a:rPr lang="en-IE" sz="2400" dirty="0">
                <a:solidFill>
                  <a:schemeClr val="bg1"/>
                </a:solidFill>
              </a:rPr>
              <a:t>Likewise in life, there are situations where obeying rules is compulsory and situations where obeying rules is not mandatory. We need to think clearly and act wisely depending on the situation.</a:t>
            </a:r>
            <a:endParaRPr lang="en-GB" sz="2400" dirty="0">
              <a:solidFill>
                <a:schemeClr val="bg1"/>
              </a:solidFill>
              <a:effectLst>
                <a:outerShdw blurRad="241300" algn="ctr" rotWithShape="0">
                  <a:prstClr val="black">
                    <a:alpha val="84000"/>
                  </a:prstClr>
                </a:outerShdw>
              </a:effectLst>
            </a:endParaRPr>
          </a:p>
        </p:txBody>
      </p:sp>
      <p:pic>
        <p:nvPicPr>
          <p:cNvPr id="1035" name="Picture 11" descr="C:\Users\Vincent\Desktop\holding 0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233" t="61273" r="8690" b="21195"/>
          <a:stretch/>
        </p:blipFill>
        <p:spPr bwMode="auto">
          <a:xfrm>
            <a:off x="4549924" y="4662204"/>
            <a:ext cx="2812938" cy="92833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Vincent\Desktop\holding 04.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3991" b="13202"/>
          <a:stretch/>
        </p:blipFill>
        <p:spPr bwMode="auto">
          <a:xfrm>
            <a:off x="1500436" y="4798690"/>
            <a:ext cx="6386264" cy="11811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89BD578-8493-4121-59A4-CED3AA74A194}"/>
              </a:ext>
            </a:extLst>
          </p:cNvPr>
          <p:cNvSpPr txBox="1"/>
          <p:nvPr/>
        </p:nvSpPr>
        <p:spPr>
          <a:xfrm>
            <a:off x="3443880" y="102331"/>
            <a:ext cx="530424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lang="en-GB" sz="3600" dirty="0"/>
              <a:t>Concept-Value connection</a:t>
            </a:r>
          </a:p>
        </p:txBody>
      </p:sp>
    </p:spTree>
    <p:extLst>
      <p:ext uri="{BB962C8B-B14F-4D97-AF65-F5344CB8AC3E}">
        <p14:creationId xmlns:p14="http://schemas.microsoft.com/office/powerpoint/2010/main" val="207004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additive="base">
                                        <p:cTn id="7" dur="500" fill="hold"/>
                                        <p:tgtEl>
                                          <p:spTgt spid="1034"/>
                                        </p:tgtEl>
                                        <p:attrNameLst>
                                          <p:attrName>ppt_x</p:attrName>
                                        </p:attrNameLst>
                                      </p:cBhvr>
                                      <p:tavLst>
                                        <p:tav tm="0">
                                          <p:val>
                                            <p:strVal val="0-#ppt_w/2"/>
                                          </p:val>
                                        </p:tav>
                                        <p:tav tm="100000">
                                          <p:val>
                                            <p:strVal val="#ppt_x"/>
                                          </p:val>
                                        </p:tav>
                                      </p:tavLst>
                                    </p:anim>
                                    <p:anim calcmode="lin" valueType="num">
                                      <p:cBhvr additive="base">
                                        <p:cTn id="8" dur="500" fill="hold"/>
                                        <p:tgtEl>
                                          <p:spTgt spid="10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33"/>
                                        </p:tgtEl>
                                        <p:attrNameLst>
                                          <p:attrName>style.visibility</p:attrName>
                                        </p:attrNameLst>
                                      </p:cBhvr>
                                      <p:to>
                                        <p:strVal val="visible"/>
                                      </p:to>
                                    </p:set>
                                    <p:anim calcmode="lin" valueType="num">
                                      <p:cBhvr additive="base">
                                        <p:cTn id="11" dur="500" fill="hold"/>
                                        <p:tgtEl>
                                          <p:spTgt spid="1033"/>
                                        </p:tgtEl>
                                        <p:attrNameLst>
                                          <p:attrName>ppt_x</p:attrName>
                                        </p:attrNameLst>
                                      </p:cBhvr>
                                      <p:tavLst>
                                        <p:tav tm="0">
                                          <p:val>
                                            <p:strVal val="0-#ppt_w/2"/>
                                          </p:val>
                                        </p:tav>
                                        <p:tav tm="100000">
                                          <p:val>
                                            <p:strVal val="#ppt_x"/>
                                          </p:val>
                                        </p:tav>
                                      </p:tavLst>
                                    </p:anim>
                                    <p:anim calcmode="lin" valueType="num">
                                      <p:cBhvr additive="base">
                                        <p:cTn id="12" dur="500" fill="hold"/>
                                        <p:tgtEl>
                                          <p:spTgt spid="10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500"/>
                                  </p:stCondLst>
                                  <p:childTnLst>
                                    <p:set>
                                      <p:cBhvr>
                                        <p:cTn id="20" dur="1" fill="hold">
                                          <p:stCondLst>
                                            <p:cond delay="0"/>
                                          </p:stCondLst>
                                        </p:cTn>
                                        <p:tgtEl>
                                          <p:spTgt spid="1035"/>
                                        </p:tgtEl>
                                        <p:attrNameLst>
                                          <p:attrName>style.visibility</p:attrName>
                                        </p:attrNameLst>
                                      </p:cBhvr>
                                      <p:to>
                                        <p:strVal val="visible"/>
                                      </p:to>
                                    </p:set>
                                    <p:animEffect transition="in" filter="fade">
                                      <p:cBhvr>
                                        <p:cTn id="21" dur="5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7868" y="45720"/>
            <a:ext cx="2376265" cy="65403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effectLst/>
        </p:spPr>
        <p:txBody>
          <a:bodyPr/>
          <a:lstStyle/>
          <a:p>
            <a:r>
              <a:rPr lang="en-IN" dirty="0"/>
              <a:t>Activity</a:t>
            </a:r>
          </a:p>
        </p:txBody>
      </p:sp>
      <p:sp>
        <p:nvSpPr>
          <p:cNvPr id="4" name="TextBox 3">
            <a:extLst>
              <a:ext uri="{FF2B5EF4-FFF2-40B4-BE49-F238E27FC236}">
                <a16:creationId xmlns:a16="http://schemas.microsoft.com/office/drawing/2014/main" id="{0B11E19F-2547-E8B1-5342-C9D24E78BB43}"/>
              </a:ext>
            </a:extLst>
          </p:cNvPr>
          <p:cNvSpPr txBox="1"/>
          <p:nvPr/>
        </p:nvSpPr>
        <p:spPr>
          <a:xfrm>
            <a:off x="952955" y="1168296"/>
            <a:ext cx="10336622" cy="892552"/>
          </a:xfrm>
          <a:prstGeom prst="rect">
            <a:avLst/>
          </a:prstGeom>
          <a:noFill/>
        </p:spPr>
        <p:txBody>
          <a:bodyPr wrap="square" rtlCol="0">
            <a:spAutoFit/>
          </a:bodyPr>
          <a:lstStyle/>
          <a:p>
            <a:pPr algn="ctr"/>
            <a:r>
              <a:rPr lang="en-IE" sz="2600" dirty="0">
                <a:effectLst/>
                <a:latin typeface="Calibri" panose="020F0502020204030204" pitchFamily="34" charset="0"/>
                <a:ea typeface="Calibri" panose="020F0502020204030204" pitchFamily="34" charset="0"/>
              </a:rPr>
              <a:t>Given below are a few pictures with description. Go through each situation carefully and select one of the two options</a:t>
            </a:r>
            <a:endParaRPr lang="en-GB" sz="2600" dirty="0"/>
          </a:p>
        </p:txBody>
      </p:sp>
      <p:pic>
        <p:nvPicPr>
          <p:cNvPr id="3074" name="Picture 2" descr="Choice concept illustration">
            <a:extLst>
              <a:ext uri="{FF2B5EF4-FFF2-40B4-BE49-F238E27FC236}">
                <a16:creationId xmlns:a16="http://schemas.microsoft.com/office/drawing/2014/main" id="{E0F914F4-C4F3-A754-FD68-E081BCB8A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601" y="3255987"/>
            <a:ext cx="2981325" cy="2981325"/>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CA980CA5-8483-0EC0-1DD8-21DAD44A9827}"/>
              </a:ext>
            </a:extLst>
          </p:cNvPr>
          <p:cNvSpPr/>
          <p:nvPr/>
        </p:nvSpPr>
        <p:spPr>
          <a:xfrm>
            <a:off x="6868533" y="2608302"/>
            <a:ext cx="3219146" cy="972688"/>
          </a:xfrm>
          <a:prstGeom prst="wedgeEllipseCallou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effectLst/>
                <a:latin typeface="Calibri" panose="020F0502020204030204" pitchFamily="34" charset="0"/>
                <a:ea typeface="Calibri" panose="020F0502020204030204" pitchFamily="34" charset="0"/>
              </a:rPr>
              <a:t>I am free to choose</a:t>
            </a:r>
            <a:endParaRPr lang="en-GB" sz="2400" b="1" dirty="0">
              <a:solidFill>
                <a:schemeClr val="tx1"/>
              </a:solidFill>
            </a:endParaRPr>
          </a:p>
        </p:txBody>
      </p:sp>
      <p:sp>
        <p:nvSpPr>
          <p:cNvPr id="9" name="Speech Bubble: Oval 8">
            <a:extLst>
              <a:ext uri="{FF2B5EF4-FFF2-40B4-BE49-F238E27FC236}">
                <a16:creationId xmlns:a16="http://schemas.microsoft.com/office/drawing/2014/main" id="{C6744BDC-915D-DB56-C67F-3DFC76EF494F}"/>
              </a:ext>
            </a:extLst>
          </p:cNvPr>
          <p:cNvSpPr/>
          <p:nvPr/>
        </p:nvSpPr>
        <p:spPr>
          <a:xfrm flipH="1">
            <a:off x="2476046" y="2608302"/>
            <a:ext cx="3219145" cy="972688"/>
          </a:xfrm>
          <a:prstGeom prst="wedgeEllipseCallou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effectLst/>
                <a:latin typeface="Calibri" panose="020F0502020204030204" pitchFamily="34" charset="0"/>
                <a:ea typeface="Calibri" panose="020F0502020204030204" pitchFamily="34" charset="0"/>
              </a:rPr>
              <a:t>I need to follow the Rules</a:t>
            </a:r>
            <a:endParaRPr lang="en-GB" sz="2400" b="1" dirty="0">
              <a:solidFill>
                <a:schemeClr val="tx1"/>
              </a:solidFill>
            </a:endParaRPr>
          </a:p>
        </p:txBody>
      </p:sp>
    </p:spTree>
    <p:extLst>
      <p:ext uri="{BB962C8B-B14F-4D97-AF65-F5344CB8AC3E}">
        <p14:creationId xmlns:p14="http://schemas.microsoft.com/office/powerpoint/2010/main" val="119275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2"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792" y="116632"/>
            <a:ext cx="8316417" cy="65403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normAutofit/>
          </a:bodyPr>
          <a:lstStyle/>
          <a:p>
            <a:r>
              <a:rPr lang="en-IE" dirty="0">
                <a:effectLst/>
                <a:latin typeface="Calibri" panose="020F0502020204030204" pitchFamily="34" charset="0"/>
                <a:ea typeface="Calibri" panose="020F0502020204030204" pitchFamily="34" charset="0"/>
              </a:rPr>
              <a:t>Standing in line for the School Assembly.</a:t>
            </a:r>
            <a:endParaRPr lang="en-IN" dirty="0"/>
          </a:p>
        </p:txBody>
      </p:sp>
      <p:pic>
        <p:nvPicPr>
          <p:cNvPr id="1026" name="Picture 2">
            <a:extLst>
              <a:ext uri="{FF2B5EF4-FFF2-40B4-BE49-F238E27FC236}">
                <a16:creationId xmlns:a16="http://schemas.microsoft.com/office/drawing/2014/main" id="{BFA414AD-5D60-1B4B-D7A8-E42D375D7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373" y="1232756"/>
            <a:ext cx="6491411" cy="4392488"/>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5BDBE873-7783-EB0C-9EB5-19BE9565DE09}"/>
              </a:ext>
            </a:extLst>
          </p:cNvPr>
          <p:cNvSpPr/>
          <p:nvPr/>
        </p:nvSpPr>
        <p:spPr>
          <a:xfrm>
            <a:off x="9743492" y="1621971"/>
            <a:ext cx="2160240" cy="942933"/>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r>
              <a:rPr lang="en-IE" sz="1800" b="1" dirty="0">
                <a:solidFill>
                  <a:schemeClr val="tx1"/>
                </a:solidFill>
                <a:effectLst/>
                <a:latin typeface="Calibri" panose="020F0502020204030204" pitchFamily="34" charset="0"/>
                <a:ea typeface="Calibri" panose="020F0502020204030204" pitchFamily="34" charset="0"/>
              </a:rPr>
              <a:t>I need to follow the Rules</a:t>
            </a:r>
            <a:endParaRPr lang="en-GB" sz="1800" b="1" dirty="0">
              <a:solidFill>
                <a:schemeClr val="tx1"/>
              </a:solidFill>
            </a:endParaRPr>
          </a:p>
          <a:p>
            <a:pPr algn="ctr"/>
            <a:endParaRPr lang="en-GB" dirty="0"/>
          </a:p>
        </p:txBody>
      </p:sp>
      <p:sp>
        <p:nvSpPr>
          <p:cNvPr id="4" name="Oval 3">
            <a:extLst>
              <a:ext uri="{FF2B5EF4-FFF2-40B4-BE49-F238E27FC236}">
                <a16:creationId xmlns:a16="http://schemas.microsoft.com/office/drawing/2014/main" id="{87076756-FF30-B966-2660-5773A3B3E1E2}"/>
              </a:ext>
            </a:extLst>
          </p:cNvPr>
          <p:cNvSpPr/>
          <p:nvPr/>
        </p:nvSpPr>
        <p:spPr>
          <a:xfrm>
            <a:off x="9804412" y="3429000"/>
            <a:ext cx="2038400" cy="942933"/>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r>
              <a:rPr lang="en-IE" sz="1800" b="1" dirty="0">
                <a:solidFill>
                  <a:schemeClr val="tx1"/>
                </a:solidFill>
                <a:effectLst/>
                <a:latin typeface="Calibri" panose="020F0502020204030204" pitchFamily="34" charset="0"/>
                <a:ea typeface="Calibri" panose="020F0502020204030204" pitchFamily="34" charset="0"/>
              </a:rPr>
              <a:t>I am free to choose</a:t>
            </a:r>
            <a:endParaRPr lang="en-GB" sz="1800" b="1" dirty="0">
              <a:solidFill>
                <a:schemeClr val="tx1"/>
              </a:solidFill>
            </a:endParaRPr>
          </a:p>
          <a:p>
            <a:pPr algn="ctr"/>
            <a:endParaRPr lang="en-GB" sz="1800" b="1" dirty="0">
              <a:solidFill>
                <a:schemeClr val="tx1"/>
              </a:solidFill>
            </a:endParaRPr>
          </a:p>
          <a:p>
            <a:pPr algn="ctr"/>
            <a:endParaRPr lang="en-GB" dirty="0"/>
          </a:p>
        </p:txBody>
      </p:sp>
      <p:pic>
        <p:nvPicPr>
          <p:cNvPr id="6" name="Picture 5" descr="Icon&#10;&#10;Description automatically generated">
            <a:extLst>
              <a:ext uri="{FF2B5EF4-FFF2-40B4-BE49-F238E27FC236}">
                <a16:creationId xmlns:a16="http://schemas.microsoft.com/office/drawing/2014/main" id="{2AE9B858-E1CC-428E-8B7F-3D361C1469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6400" y="3885093"/>
            <a:ext cx="632965" cy="632965"/>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8EB64FC6-78E8-44F3-9C01-6A6364BCCD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7134" y="2060848"/>
            <a:ext cx="645061" cy="632965"/>
          </a:xfrm>
          <a:prstGeom prst="rect">
            <a:avLst/>
          </a:prstGeom>
        </p:spPr>
      </p:pic>
      <p:sp>
        <p:nvSpPr>
          <p:cNvPr id="11" name="TextBox 10">
            <a:extLst>
              <a:ext uri="{FF2B5EF4-FFF2-40B4-BE49-F238E27FC236}">
                <a16:creationId xmlns:a16="http://schemas.microsoft.com/office/drawing/2014/main" id="{1321904F-75D1-4159-9F40-32DC5457585B}"/>
              </a:ext>
            </a:extLst>
          </p:cNvPr>
          <p:cNvSpPr txBox="1"/>
          <p:nvPr/>
        </p:nvSpPr>
        <p:spPr>
          <a:xfrm>
            <a:off x="4231628" y="6162035"/>
            <a:ext cx="374657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t>Click on the Oval Buttons to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540" y="78900"/>
            <a:ext cx="8280920" cy="65403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normAutofit fontScale="90000"/>
          </a:bodyPr>
          <a:lstStyle/>
          <a:p>
            <a:r>
              <a:rPr lang="en-IE" sz="4000" dirty="0">
                <a:effectLst/>
                <a:latin typeface="Times New Roman" panose="02020603050405020304" pitchFamily="18" charset="0"/>
                <a:ea typeface="Times New Roman" panose="02020603050405020304" pitchFamily="18" charset="0"/>
              </a:rPr>
              <a:t>      </a:t>
            </a:r>
            <a:r>
              <a:rPr lang="en-IE" sz="4000" dirty="0">
                <a:effectLst/>
                <a:latin typeface="Calibri" panose="020F0502020204030204" pitchFamily="34" charset="0"/>
                <a:ea typeface="Calibri" panose="020F0502020204030204" pitchFamily="34" charset="0"/>
              </a:rPr>
              <a:t>Standing in line during interval break.</a:t>
            </a:r>
            <a:br>
              <a:rPr lang="en-GB" sz="1800" dirty="0">
                <a:effectLst/>
                <a:latin typeface="Calibri" panose="020F0502020204030204" pitchFamily="34" charset="0"/>
                <a:ea typeface="Calibri" panose="020F0502020204030204" pitchFamily="34" charset="0"/>
              </a:rPr>
            </a:br>
            <a:endParaRPr lang="en-IN" dirty="0"/>
          </a:p>
        </p:txBody>
      </p:sp>
      <p:pic>
        <p:nvPicPr>
          <p:cNvPr id="4098" name="Picture 2">
            <a:extLst>
              <a:ext uri="{FF2B5EF4-FFF2-40B4-BE49-F238E27FC236}">
                <a16:creationId xmlns:a16="http://schemas.microsoft.com/office/drawing/2014/main" id="{E57D15FC-D9A4-2143-4F3B-DDE5E20A83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791381" y="1256759"/>
            <a:ext cx="6624736" cy="441649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31870C17-B6CC-4DD6-9780-51CCB69336E0}"/>
              </a:ext>
            </a:extLst>
          </p:cNvPr>
          <p:cNvSpPr/>
          <p:nvPr/>
        </p:nvSpPr>
        <p:spPr>
          <a:xfrm>
            <a:off x="9743492" y="1621971"/>
            <a:ext cx="2160240" cy="942933"/>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r>
              <a:rPr lang="en-IE" sz="1800" b="1" dirty="0">
                <a:solidFill>
                  <a:schemeClr val="tx1"/>
                </a:solidFill>
                <a:effectLst/>
                <a:latin typeface="Calibri" panose="020F0502020204030204" pitchFamily="34" charset="0"/>
                <a:ea typeface="Calibri" panose="020F0502020204030204" pitchFamily="34" charset="0"/>
              </a:rPr>
              <a:t>I need to follow the Rules</a:t>
            </a:r>
            <a:endParaRPr lang="en-GB" sz="1800" b="1" dirty="0">
              <a:solidFill>
                <a:schemeClr val="tx1"/>
              </a:solidFill>
            </a:endParaRPr>
          </a:p>
          <a:p>
            <a:pPr algn="ctr"/>
            <a:endParaRPr lang="en-GB" dirty="0"/>
          </a:p>
        </p:txBody>
      </p:sp>
      <p:sp>
        <p:nvSpPr>
          <p:cNvPr id="8" name="Oval 7">
            <a:extLst>
              <a:ext uri="{FF2B5EF4-FFF2-40B4-BE49-F238E27FC236}">
                <a16:creationId xmlns:a16="http://schemas.microsoft.com/office/drawing/2014/main" id="{0433226A-DA60-4ED7-9C76-128EE6586828}"/>
              </a:ext>
            </a:extLst>
          </p:cNvPr>
          <p:cNvSpPr/>
          <p:nvPr/>
        </p:nvSpPr>
        <p:spPr>
          <a:xfrm>
            <a:off x="9804412" y="3429000"/>
            <a:ext cx="2038400" cy="942933"/>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r>
              <a:rPr lang="en-IE" sz="1800" b="1" dirty="0">
                <a:solidFill>
                  <a:schemeClr val="tx1"/>
                </a:solidFill>
                <a:effectLst/>
                <a:latin typeface="Calibri" panose="020F0502020204030204" pitchFamily="34" charset="0"/>
                <a:ea typeface="Calibri" panose="020F0502020204030204" pitchFamily="34" charset="0"/>
              </a:rPr>
              <a:t>I am free to choose</a:t>
            </a:r>
            <a:endParaRPr lang="en-GB" sz="1800" b="1" dirty="0">
              <a:solidFill>
                <a:schemeClr val="tx1"/>
              </a:solidFill>
            </a:endParaRPr>
          </a:p>
          <a:p>
            <a:pPr algn="ctr"/>
            <a:endParaRPr lang="en-GB" sz="1800" b="1" dirty="0">
              <a:solidFill>
                <a:schemeClr val="tx1"/>
              </a:solidFill>
            </a:endParaRPr>
          </a:p>
          <a:p>
            <a:pPr algn="ctr"/>
            <a:endParaRPr lang="en-GB" dirty="0"/>
          </a:p>
        </p:txBody>
      </p:sp>
      <p:pic>
        <p:nvPicPr>
          <p:cNvPr id="9" name="Picture 8" descr="Icon&#10;&#10;Description automatically generated">
            <a:extLst>
              <a:ext uri="{FF2B5EF4-FFF2-40B4-BE49-F238E27FC236}">
                <a16:creationId xmlns:a16="http://schemas.microsoft.com/office/drawing/2014/main" id="{CB686709-CF99-4AB7-B3ED-8CA3A4AD34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384" y="1988840"/>
            <a:ext cx="632965" cy="632965"/>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786BB161-4123-491F-ADDA-A35DB07183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7134" y="3876155"/>
            <a:ext cx="645061" cy="632965"/>
          </a:xfrm>
          <a:prstGeom prst="rect">
            <a:avLst/>
          </a:prstGeom>
        </p:spPr>
      </p:pic>
      <p:sp>
        <p:nvSpPr>
          <p:cNvPr id="11" name="TextBox 10">
            <a:extLst>
              <a:ext uri="{FF2B5EF4-FFF2-40B4-BE49-F238E27FC236}">
                <a16:creationId xmlns:a16="http://schemas.microsoft.com/office/drawing/2014/main" id="{AF39C335-6DE6-4077-841A-4124C5D97302}"/>
              </a:ext>
            </a:extLst>
          </p:cNvPr>
          <p:cNvSpPr txBox="1"/>
          <p:nvPr/>
        </p:nvSpPr>
        <p:spPr>
          <a:xfrm>
            <a:off x="4231628" y="6162035"/>
            <a:ext cx="374657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t>Click on the Oval Buttons to answer</a:t>
            </a:r>
          </a:p>
        </p:txBody>
      </p:sp>
    </p:spTree>
    <p:extLst>
      <p:ext uri="{BB962C8B-B14F-4D97-AF65-F5344CB8AC3E}">
        <p14:creationId xmlns:p14="http://schemas.microsoft.com/office/powerpoint/2010/main" val="372690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0.70"/>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8" y="182680"/>
            <a:ext cx="7056785" cy="65403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normAutofit fontScale="90000"/>
          </a:bodyPr>
          <a:lstStyle/>
          <a:p>
            <a:r>
              <a:rPr lang="en-IE" sz="4000" dirty="0">
                <a:effectLst/>
                <a:latin typeface="Calibri" panose="020F0502020204030204" pitchFamily="34" charset="0"/>
                <a:ea typeface="Calibri" panose="020F0502020204030204" pitchFamily="34" charset="0"/>
              </a:rPr>
              <a:t>Maintaining silence in the library.</a:t>
            </a:r>
            <a:endParaRPr lang="en-IN" dirty="0"/>
          </a:p>
        </p:txBody>
      </p:sp>
      <p:grpSp>
        <p:nvGrpSpPr>
          <p:cNvPr id="6" name="Group 5">
            <a:extLst>
              <a:ext uri="{FF2B5EF4-FFF2-40B4-BE49-F238E27FC236}">
                <a16:creationId xmlns:a16="http://schemas.microsoft.com/office/drawing/2014/main" id="{3561ED8A-C01E-B530-6A3A-CD6FF9F6A01D}"/>
              </a:ext>
            </a:extLst>
          </p:cNvPr>
          <p:cNvGrpSpPr/>
          <p:nvPr/>
        </p:nvGrpSpPr>
        <p:grpSpPr>
          <a:xfrm>
            <a:off x="2292630" y="1484784"/>
            <a:ext cx="6611682" cy="4176464"/>
            <a:chOff x="2769816" y="1268760"/>
            <a:chExt cx="7574656" cy="4176464"/>
          </a:xfrm>
        </p:grpSpPr>
        <p:pic>
          <p:nvPicPr>
            <p:cNvPr id="5122" name="Picture 2" descr="School library interior with children group">
              <a:extLst>
                <a:ext uri="{FF2B5EF4-FFF2-40B4-BE49-F238E27FC236}">
                  <a16:creationId xmlns:a16="http://schemas.microsoft.com/office/drawing/2014/main" id="{0925ABEE-7181-3AF2-C3DA-7A93EDA4D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2" y="1268760"/>
              <a:ext cx="7560840" cy="41764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C4A5261E-3359-7689-49AD-DC6FAC4D17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9816" y="2583269"/>
              <a:ext cx="864096" cy="86409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Oval 8">
            <a:extLst>
              <a:ext uri="{FF2B5EF4-FFF2-40B4-BE49-F238E27FC236}">
                <a16:creationId xmlns:a16="http://schemas.microsoft.com/office/drawing/2014/main" id="{65EE5E09-67BA-42A5-B874-8D64146B7E42}"/>
              </a:ext>
            </a:extLst>
          </p:cNvPr>
          <p:cNvSpPr/>
          <p:nvPr/>
        </p:nvSpPr>
        <p:spPr>
          <a:xfrm>
            <a:off x="9743492" y="1621971"/>
            <a:ext cx="2160240" cy="942933"/>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r>
              <a:rPr lang="en-IE" sz="1800" b="1" dirty="0">
                <a:solidFill>
                  <a:schemeClr val="tx1"/>
                </a:solidFill>
                <a:effectLst/>
                <a:latin typeface="Calibri" panose="020F0502020204030204" pitchFamily="34" charset="0"/>
                <a:ea typeface="Calibri" panose="020F0502020204030204" pitchFamily="34" charset="0"/>
              </a:rPr>
              <a:t>I need to follow the Rules</a:t>
            </a:r>
            <a:endParaRPr lang="en-GB" sz="1800" b="1" dirty="0">
              <a:solidFill>
                <a:schemeClr val="tx1"/>
              </a:solidFill>
            </a:endParaRPr>
          </a:p>
          <a:p>
            <a:pPr algn="ctr"/>
            <a:endParaRPr lang="en-GB" dirty="0"/>
          </a:p>
        </p:txBody>
      </p:sp>
      <p:sp>
        <p:nvSpPr>
          <p:cNvPr id="10" name="Oval 9">
            <a:extLst>
              <a:ext uri="{FF2B5EF4-FFF2-40B4-BE49-F238E27FC236}">
                <a16:creationId xmlns:a16="http://schemas.microsoft.com/office/drawing/2014/main" id="{6F9559CE-EA5C-42D6-9AAA-FFB44A6CF4F8}"/>
              </a:ext>
            </a:extLst>
          </p:cNvPr>
          <p:cNvSpPr/>
          <p:nvPr/>
        </p:nvSpPr>
        <p:spPr>
          <a:xfrm>
            <a:off x="9804412" y="3429000"/>
            <a:ext cx="2038400" cy="942933"/>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r>
              <a:rPr lang="en-IE" sz="1800" b="1" dirty="0">
                <a:solidFill>
                  <a:schemeClr val="tx1"/>
                </a:solidFill>
                <a:effectLst/>
                <a:latin typeface="Calibri" panose="020F0502020204030204" pitchFamily="34" charset="0"/>
                <a:ea typeface="Calibri" panose="020F0502020204030204" pitchFamily="34" charset="0"/>
              </a:rPr>
              <a:t>I am free to choose</a:t>
            </a:r>
            <a:endParaRPr lang="en-GB" sz="1800" b="1" dirty="0">
              <a:solidFill>
                <a:schemeClr val="tx1"/>
              </a:solidFill>
            </a:endParaRPr>
          </a:p>
          <a:p>
            <a:pPr algn="ctr"/>
            <a:endParaRPr lang="en-GB" sz="1800" b="1" dirty="0">
              <a:solidFill>
                <a:schemeClr val="tx1"/>
              </a:solidFill>
            </a:endParaRPr>
          </a:p>
          <a:p>
            <a:pPr algn="ctr"/>
            <a:endParaRPr lang="en-GB" dirty="0"/>
          </a:p>
        </p:txBody>
      </p:sp>
      <p:pic>
        <p:nvPicPr>
          <p:cNvPr id="11" name="Picture 10" descr="Icon&#10;&#10;Description automatically generated">
            <a:extLst>
              <a:ext uri="{FF2B5EF4-FFF2-40B4-BE49-F238E27FC236}">
                <a16:creationId xmlns:a16="http://schemas.microsoft.com/office/drawing/2014/main" id="{B9754B37-C9BF-411B-BADF-3FD8B845E6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2384" y="3861048"/>
            <a:ext cx="632965" cy="632965"/>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625856F8-27AB-4B7F-A35D-78363550CD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2384" y="2060848"/>
            <a:ext cx="645061" cy="632965"/>
          </a:xfrm>
          <a:prstGeom prst="rect">
            <a:avLst/>
          </a:prstGeom>
        </p:spPr>
      </p:pic>
      <p:sp>
        <p:nvSpPr>
          <p:cNvPr id="13" name="TextBox 12">
            <a:extLst>
              <a:ext uri="{FF2B5EF4-FFF2-40B4-BE49-F238E27FC236}">
                <a16:creationId xmlns:a16="http://schemas.microsoft.com/office/drawing/2014/main" id="{AA5CB1AB-A7CA-470A-8F22-83C703E3A112}"/>
              </a:ext>
            </a:extLst>
          </p:cNvPr>
          <p:cNvSpPr txBox="1"/>
          <p:nvPr/>
        </p:nvSpPr>
        <p:spPr>
          <a:xfrm>
            <a:off x="4231628" y="6162035"/>
            <a:ext cx="374657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t>Click on the Oval Buttons to answer</a:t>
            </a:r>
          </a:p>
        </p:txBody>
      </p:sp>
    </p:spTree>
    <p:extLst>
      <p:ext uri="{BB962C8B-B14F-4D97-AF65-F5344CB8AC3E}">
        <p14:creationId xmlns:p14="http://schemas.microsoft.com/office/powerpoint/2010/main" val="46852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244" y="87456"/>
            <a:ext cx="7941512" cy="65403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normAutofit/>
          </a:bodyPr>
          <a:lstStyle/>
          <a:p>
            <a:r>
              <a:rPr lang="en-IE" dirty="0">
                <a:effectLst/>
                <a:latin typeface="Calibri" panose="020F0502020204030204" pitchFamily="34" charset="0"/>
                <a:ea typeface="Calibri" panose="020F0502020204030204" pitchFamily="34" charset="0"/>
              </a:rPr>
              <a:t>Maintaining silence during play time.</a:t>
            </a:r>
            <a:endParaRPr lang="en-IN" dirty="0"/>
          </a:p>
        </p:txBody>
      </p:sp>
      <p:pic>
        <p:nvPicPr>
          <p:cNvPr id="6148" name="Picture 4" descr="Free photos of Children">
            <a:extLst>
              <a:ext uri="{FF2B5EF4-FFF2-40B4-BE49-F238E27FC236}">
                <a16:creationId xmlns:a16="http://schemas.microsoft.com/office/drawing/2014/main" id="{58BD3CBF-498F-B6F4-3E33-6216831BF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836712"/>
            <a:ext cx="7565998" cy="4968552"/>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8691CCA8-60A6-45B1-B81C-F2EAE399CDBC}"/>
              </a:ext>
            </a:extLst>
          </p:cNvPr>
          <p:cNvSpPr/>
          <p:nvPr/>
        </p:nvSpPr>
        <p:spPr>
          <a:xfrm>
            <a:off x="9743492" y="1621971"/>
            <a:ext cx="2160240" cy="942933"/>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r>
              <a:rPr lang="en-IE" sz="1800" b="1" dirty="0">
                <a:solidFill>
                  <a:schemeClr val="tx1"/>
                </a:solidFill>
                <a:effectLst/>
                <a:latin typeface="Calibri" panose="020F0502020204030204" pitchFamily="34" charset="0"/>
                <a:ea typeface="Calibri" panose="020F0502020204030204" pitchFamily="34" charset="0"/>
              </a:rPr>
              <a:t>I need to follow the Rules</a:t>
            </a:r>
            <a:endParaRPr lang="en-GB" sz="1800" b="1" dirty="0">
              <a:solidFill>
                <a:schemeClr val="tx1"/>
              </a:solidFill>
            </a:endParaRPr>
          </a:p>
          <a:p>
            <a:pPr algn="ctr"/>
            <a:endParaRPr lang="en-GB" dirty="0"/>
          </a:p>
        </p:txBody>
      </p:sp>
      <p:sp>
        <p:nvSpPr>
          <p:cNvPr id="8" name="Oval 7">
            <a:extLst>
              <a:ext uri="{FF2B5EF4-FFF2-40B4-BE49-F238E27FC236}">
                <a16:creationId xmlns:a16="http://schemas.microsoft.com/office/drawing/2014/main" id="{54C89AE9-0F7B-4F08-B035-8EFAC7596A50}"/>
              </a:ext>
            </a:extLst>
          </p:cNvPr>
          <p:cNvSpPr/>
          <p:nvPr/>
        </p:nvSpPr>
        <p:spPr>
          <a:xfrm>
            <a:off x="9804412" y="3429000"/>
            <a:ext cx="2038400" cy="942933"/>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r>
              <a:rPr lang="en-IE" sz="1800" b="1" dirty="0">
                <a:solidFill>
                  <a:schemeClr val="tx1"/>
                </a:solidFill>
                <a:effectLst/>
                <a:latin typeface="Calibri" panose="020F0502020204030204" pitchFamily="34" charset="0"/>
                <a:ea typeface="Calibri" panose="020F0502020204030204" pitchFamily="34" charset="0"/>
              </a:rPr>
              <a:t>I am free to choose</a:t>
            </a:r>
            <a:endParaRPr lang="en-GB" sz="1800" b="1" dirty="0">
              <a:solidFill>
                <a:schemeClr val="tx1"/>
              </a:solidFill>
            </a:endParaRPr>
          </a:p>
          <a:p>
            <a:pPr algn="ctr"/>
            <a:endParaRPr lang="en-GB" sz="1800" b="1" dirty="0">
              <a:solidFill>
                <a:schemeClr val="tx1"/>
              </a:solidFill>
            </a:endParaRPr>
          </a:p>
          <a:p>
            <a:pPr algn="ctr"/>
            <a:endParaRPr lang="en-GB" dirty="0"/>
          </a:p>
        </p:txBody>
      </p:sp>
      <p:pic>
        <p:nvPicPr>
          <p:cNvPr id="9" name="Picture 8" descr="Icon&#10;&#10;Description automatically generated">
            <a:extLst>
              <a:ext uri="{FF2B5EF4-FFF2-40B4-BE49-F238E27FC236}">
                <a16:creationId xmlns:a16="http://schemas.microsoft.com/office/drawing/2014/main" id="{D573C960-C782-4373-BEDF-D637C903F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384" y="1988840"/>
            <a:ext cx="632965" cy="632965"/>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D2D26FEC-88BF-43EA-BE9B-8477AE96E5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7134" y="3876155"/>
            <a:ext cx="645061" cy="632965"/>
          </a:xfrm>
          <a:prstGeom prst="rect">
            <a:avLst/>
          </a:prstGeom>
        </p:spPr>
      </p:pic>
      <p:sp>
        <p:nvSpPr>
          <p:cNvPr id="11" name="TextBox 10">
            <a:extLst>
              <a:ext uri="{FF2B5EF4-FFF2-40B4-BE49-F238E27FC236}">
                <a16:creationId xmlns:a16="http://schemas.microsoft.com/office/drawing/2014/main" id="{DDB63A25-BF05-48C1-AEFB-2DD9801016CA}"/>
              </a:ext>
            </a:extLst>
          </p:cNvPr>
          <p:cNvSpPr txBox="1"/>
          <p:nvPr/>
        </p:nvSpPr>
        <p:spPr>
          <a:xfrm>
            <a:off x="4231628" y="6162035"/>
            <a:ext cx="374657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t>Click on the Oval Buttons to answer</a:t>
            </a:r>
          </a:p>
        </p:txBody>
      </p:sp>
    </p:spTree>
    <p:extLst>
      <p:ext uri="{BB962C8B-B14F-4D97-AF65-F5344CB8AC3E}">
        <p14:creationId xmlns:p14="http://schemas.microsoft.com/office/powerpoint/2010/main" val="148256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ppt_w</p:attrName>
                                        </p:attrNameLst>
                                      </p:cBhvr>
                                      <p:tavLst>
                                        <p:tav tm="0">
                                          <p:val>
                                            <p:strVal val="#ppt_w*0.70"/>
                                          </p:val>
                                        </p:tav>
                                        <p:tav tm="100000">
                                          <p:val>
                                            <p:strVal val="#ppt_w"/>
                                          </p:val>
                                        </p:tav>
                                      </p:tavLst>
                                    </p:anim>
                                    <p:anim calcmode="lin" valueType="num">
                                      <p:cBhvr>
                                        <p:cTn id="8" dur="1000" fill="hold"/>
                                        <p:tgtEl>
                                          <p:spTgt spid="6148"/>
                                        </p:tgtEl>
                                        <p:attrNameLst>
                                          <p:attrName>ppt_h</p:attrName>
                                        </p:attrNameLst>
                                      </p:cBhvr>
                                      <p:tavLst>
                                        <p:tav tm="0">
                                          <p:val>
                                            <p:strVal val="#ppt_h"/>
                                          </p:val>
                                        </p:tav>
                                        <p:tav tm="100000">
                                          <p:val>
                                            <p:strVal val="#ppt_h"/>
                                          </p:val>
                                        </p:tav>
                                      </p:tavLst>
                                    </p:anim>
                                    <p:animEffect transition="in" filter="fade">
                                      <p:cBhvr>
                                        <p:cTn id="9"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688" y="116632"/>
            <a:ext cx="5616624" cy="65403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normAutofit/>
          </a:bodyPr>
          <a:lstStyle/>
          <a:p>
            <a:r>
              <a:rPr lang="en-IE" dirty="0">
                <a:effectLst/>
                <a:latin typeface="Calibri" panose="020F0502020204030204" pitchFamily="34" charset="0"/>
                <a:ea typeface="Calibri" panose="020F0502020204030204" pitchFamily="34" charset="0"/>
              </a:rPr>
              <a:t>Dress code for school.</a:t>
            </a:r>
            <a:endParaRPr lang="en-IN" dirty="0"/>
          </a:p>
        </p:txBody>
      </p:sp>
      <p:pic>
        <p:nvPicPr>
          <p:cNvPr id="7170" name="Picture 2">
            <a:extLst>
              <a:ext uri="{FF2B5EF4-FFF2-40B4-BE49-F238E27FC236}">
                <a16:creationId xmlns:a16="http://schemas.microsoft.com/office/drawing/2014/main" id="{5B6D132E-36CD-EAC9-4ABA-B887952F0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559" y="1124744"/>
            <a:ext cx="5564255" cy="471325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7DD6BA20-338A-468F-A969-D5A6F65A2DE1}"/>
              </a:ext>
            </a:extLst>
          </p:cNvPr>
          <p:cNvSpPr/>
          <p:nvPr/>
        </p:nvSpPr>
        <p:spPr>
          <a:xfrm>
            <a:off x="9743492" y="1621971"/>
            <a:ext cx="2160240" cy="942933"/>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r>
              <a:rPr lang="en-IE" sz="1800" b="1" dirty="0">
                <a:solidFill>
                  <a:schemeClr val="tx1"/>
                </a:solidFill>
                <a:effectLst/>
                <a:latin typeface="Calibri" panose="020F0502020204030204" pitchFamily="34" charset="0"/>
                <a:ea typeface="Calibri" panose="020F0502020204030204" pitchFamily="34" charset="0"/>
              </a:rPr>
              <a:t>I need to follow the Rules</a:t>
            </a:r>
            <a:endParaRPr lang="en-GB" sz="1800" b="1" dirty="0">
              <a:solidFill>
                <a:schemeClr val="tx1"/>
              </a:solidFill>
            </a:endParaRPr>
          </a:p>
          <a:p>
            <a:pPr algn="ctr"/>
            <a:endParaRPr lang="en-GB" dirty="0"/>
          </a:p>
        </p:txBody>
      </p:sp>
      <p:sp>
        <p:nvSpPr>
          <p:cNvPr id="8" name="Oval 7">
            <a:extLst>
              <a:ext uri="{FF2B5EF4-FFF2-40B4-BE49-F238E27FC236}">
                <a16:creationId xmlns:a16="http://schemas.microsoft.com/office/drawing/2014/main" id="{006337BC-AF84-484A-A442-3876542BCC96}"/>
              </a:ext>
            </a:extLst>
          </p:cNvPr>
          <p:cNvSpPr/>
          <p:nvPr/>
        </p:nvSpPr>
        <p:spPr>
          <a:xfrm>
            <a:off x="9804412" y="3429000"/>
            <a:ext cx="2038400" cy="942933"/>
          </a:xfrm>
          <a:prstGeom prst="ellipse">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endParaRPr lang="en-IE" sz="1800" b="1" dirty="0">
              <a:solidFill>
                <a:schemeClr val="tx1"/>
              </a:solidFill>
              <a:effectLst/>
              <a:latin typeface="Calibri" panose="020F0502020204030204" pitchFamily="34" charset="0"/>
              <a:ea typeface="Calibri" panose="020F0502020204030204" pitchFamily="34" charset="0"/>
            </a:endParaRPr>
          </a:p>
          <a:p>
            <a:pPr algn="ctr"/>
            <a:r>
              <a:rPr lang="en-IE" sz="1800" b="1" dirty="0">
                <a:solidFill>
                  <a:schemeClr val="tx1"/>
                </a:solidFill>
                <a:effectLst/>
                <a:latin typeface="Calibri" panose="020F0502020204030204" pitchFamily="34" charset="0"/>
                <a:ea typeface="Calibri" panose="020F0502020204030204" pitchFamily="34" charset="0"/>
              </a:rPr>
              <a:t>I am free to choose</a:t>
            </a:r>
            <a:endParaRPr lang="en-GB" sz="1800" b="1" dirty="0">
              <a:solidFill>
                <a:schemeClr val="tx1"/>
              </a:solidFill>
            </a:endParaRPr>
          </a:p>
          <a:p>
            <a:pPr algn="ctr"/>
            <a:endParaRPr lang="en-GB" sz="1800" b="1" dirty="0">
              <a:solidFill>
                <a:schemeClr val="tx1"/>
              </a:solidFill>
            </a:endParaRPr>
          </a:p>
          <a:p>
            <a:pPr algn="ctr"/>
            <a:endParaRPr lang="en-GB" dirty="0"/>
          </a:p>
        </p:txBody>
      </p:sp>
      <p:pic>
        <p:nvPicPr>
          <p:cNvPr id="9" name="Picture 8" descr="Icon&#10;&#10;Description automatically generated">
            <a:extLst>
              <a:ext uri="{FF2B5EF4-FFF2-40B4-BE49-F238E27FC236}">
                <a16:creationId xmlns:a16="http://schemas.microsoft.com/office/drawing/2014/main" id="{AB0F6FCA-63AF-40C8-9E03-B2AD0FAD9C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384" y="3861048"/>
            <a:ext cx="632965" cy="632965"/>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1C9E4A45-E645-4096-B6E2-2971CA44C9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2384" y="2060848"/>
            <a:ext cx="645061" cy="632965"/>
          </a:xfrm>
          <a:prstGeom prst="rect">
            <a:avLst/>
          </a:prstGeom>
        </p:spPr>
      </p:pic>
      <p:sp>
        <p:nvSpPr>
          <p:cNvPr id="11" name="TextBox 10">
            <a:extLst>
              <a:ext uri="{FF2B5EF4-FFF2-40B4-BE49-F238E27FC236}">
                <a16:creationId xmlns:a16="http://schemas.microsoft.com/office/drawing/2014/main" id="{99EB6DC8-EED2-40E1-9D76-E5F5C0ECCA80}"/>
              </a:ext>
            </a:extLst>
          </p:cNvPr>
          <p:cNvSpPr txBox="1"/>
          <p:nvPr/>
        </p:nvSpPr>
        <p:spPr>
          <a:xfrm>
            <a:off x="4231628" y="6162035"/>
            <a:ext cx="374657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t>Click on the Oval Buttons to answer</a:t>
            </a:r>
          </a:p>
        </p:txBody>
      </p:sp>
    </p:spTree>
    <p:extLst>
      <p:ext uri="{BB962C8B-B14F-4D97-AF65-F5344CB8AC3E}">
        <p14:creationId xmlns:p14="http://schemas.microsoft.com/office/powerpoint/2010/main" val="116018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0.70"/>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78</TotalTime>
  <Words>1271</Words>
  <Application>Microsoft Office PowerPoint</Application>
  <PresentationFormat>Widescreen</PresentationFormat>
  <Paragraphs>147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DD</vt:lpstr>
      <vt:lpstr>Think before you act</vt:lpstr>
      <vt:lpstr>PowerPoint Presentation</vt:lpstr>
      <vt:lpstr>PowerPoint Presentation</vt:lpstr>
      <vt:lpstr>Activity</vt:lpstr>
      <vt:lpstr>Standing in line for the School Assembly.</vt:lpstr>
      <vt:lpstr>      Standing in line during interval break. </vt:lpstr>
      <vt:lpstr>Maintaining silence in the library.</vt:lpstr>
      <vt:lpstr>Maintaining silence during play time.</vt:lpstr>
      <vt:lpstr>Dress code for school.</vt:lpstr>
      <vt:lpstr>Dressing up for a festival.</vt:lpstr>
      <vt:lpstr>Follow up on the Activity</vt:lpstr>
      <vt:lpstr>Points to ponder</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42</cp:revision>
  <dcterms:created xsi:type="dcterms:W3CDTF">2020-08-28T09:38:22Z</dcterms:created>
  <dcterms:modified xsi:type="dcterms:W3CDTF">2022-09-16T13:05:45Z</dcterms:modified>
</cp:coreProperties>
</file>