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6" r:id="rId2"/>
    <p:sldId id="267" r:id="rId3"/>
    <p:sldId id="260" r:id="rId4"/>
    <p:sldId id="258"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6B6D"/>
    <a:srgbClr val="F0E4C2"/>
    <a:srgbClr val="F6EFDA"/>
    <a:srgbClr val="E9D8A6"/>
    <a:srgbClr val="0A9396"/>
    <a:srgbClr val="FFFFFF"/>
    <a:srgbClr val="FF9393"/>
    <a:srgbClr val="FFFF8B"/>
    <a:srgbClr val="F7923F"/>
    <a:srgbClr val="F7D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541" autoAdjust="0"/>
  </p:normalViewPr>
  <p:slideViewPr>
    <p:cSldViewPr>
      <p:cViewPr varScale="1">
        <p:scale>
          <a:sx n="50" d="100"/>
          <a:sy n="50" d="100"/>
        </p:scale>
        <p:origin x="1188" y="48"/>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29D2CA-889F-4C22-B447-82D2955A46AD}" type="doc">
      <dgm:prSet loTypeId="urn:microsoft.com/office/officeart/2005/8/layout/venn1" loCatId="relationship" qsTypeId="urn:microsoft.com/office/officeart/2005/8/quickstyle/simple2" qsCatId="simple" csTypeId="urn:microsoft.com/office/officeart/2005/8/colors/accent1_2" csCatId="accent1"/>
      <dgm:spPr/>
      <dgm:t>
        <a:bodyPr/>
        <a:lstStyle/>
        <a:p>
          <a:endParaRPr lang="en-IN"/>
        </a:p>
      </dgm:t>
    </dgm:pt>
    <dgm:pt modelId="{C810FDEB-323A-489A-8EF6-06450FFBBCF7}" type="pres">
      <dgm:prSet presAssocID="{0D29D2CA-889F-4C22-B447-82D2955A46AD}" presName="compositeShape" presStyleCnt="0">
        <dgm:presLayoutVars>
          <dgm:chMax val="7"/>
          <dgm:dir/>
          <dgm:resizeHandles val="exact"/>
        </dgm:presLayoutVars>
      </dgm:prSet>
      <dgm:spPr/>
    </dgm:pt>
  </dgm:ptLst>
  <dgm:cxnLst>
    <dgm:cxn modelId="{D0F49D6E-A121-42CD-B953-390AB4654637}" type="presOf" srcId="{0D29D2CA-889F-4C22-B447-82D2955A46AD}" destId="{C810FDEB-323A-489A-8EF6-06450FFBBCF7}"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8038C4-BF72-4988-81DB-5A7A33E682F0}" type="datetimeFigureOut">
              <a:rPr lang="en-US" smtClean="0"/>
              <a:pPr/>
              <a:t>10/15/2022</a:t>
            </a:fld>
            <a:endParaRPr lang="en-I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B85EF6-E28C-49A7-8AAB-FE1184C01F9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spcBef>
                <a:spcPts val="1200"/>
              </a:spcBef>
              <a:spcAft>
                <a:spcPts val="1200"/>
              </a:spcAft>
            </a:pPr>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a:t>
            </a:r>
            <a:r>
              <a:rPr lang="en-US" sz="1800" b="0" i="0" u="none" strike="noStrike" dirty="0">
                <a:solidFill>
                  <a:srgbClr val="000000"/>
                </a:solidFill>
                <a:effectLst/>
                <a:latin typeface="Calibri" panose="020F0502020204030204" pitchFamily="34" charset="0"/>
              </a:rPr>
              <a:t>The teacher could draw the mind map or write the main points of the summary on the blackboard.</a:t>
            </a:r>
            <a:endParaRPr lang="en-US" b="0" dirty="0">
              <a:effectLst/>
            </a:endParaRPr>
          </a:p>
          <a:p>
            <a:pPr rtl="0">
              <a:spcBef>
                <a:spcPts val="1200"/>
              </a:spcBef>
              <a:spcAft>
                <a:spcPts val="800"/>
              </a:spcAft>
            </a:pPr>
            <a:r>
              <a:rPr lang="en-US" sz="1800" b="0" i="0" u="none" strike="noStrike" dirty="0">
                <a:solidFill>
                  <a:srgbClr val="000000"/>
                </a:solidFill>
                <a:effectLst/>
                <a:latin typeface="Calibri" panose="020F0502020204030204" pitchFamily="34" charset="0"/>
              </a:rPr>
              <a:t>Teacher can introduce the asset by saying, "Let us </a:t>
            </a:r>
            <a:r>
              <a:rPr lang="en-US" sz="1800" b="0" i="0" u="none" strike="noStrike" dirty="0" err="1">
                <a:solidFill>
                  <a:srgbClr val="000000"/>
                </a:solidFill>
                <a:effectLst/>
                <a:latin typeface="Calibri" panose="020F0502020204030204" pitchFamily="34" charset="0"/>
              </a:rPr>
              <a:t>summarise</a:t>
            </a:r>
            <a:r>
              <a:rPr lang="en-US" sz="1800" b="0" i="0" u="none" strike="noStrike" dirty="0">
                <a:solidFill>
                  <a:srgbClr val="000000"/>
                </a:solidFill>
                <a:effectLst/>
                <a:latin typeface="Calibri" panose="020F0502020204030204" pitchFamily="34" charset="0"/>
              </a:rPr>
              <a:t> what we have learnt from this topic”.</a:t>
            </a:r>
            <a:endParaRPr lang="en-US" b="0" dirty="0">
              <a:effectLst/>
            </a:endParaRPr>
          </a:p>
          <a:p>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dirty="0">
                <a:solidFill>
                  <a:schemeClr val="tx1"/>
                </a:solidFill>
                <a:latin typeface="+mn-lt"/>
                <a:ea typeface="+mn-ea"/>
                <a:cs typeface="+mn-cs"/>
              </a:rPr>
              <a:t>Alphabets- https://pixabay.com/illustrations/alphabet-abc-letter-to-learn-read-1219546/</a:t>
            </a:r>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dirty="0">
                <a:solidFill>
                  <a:schemeClr val="tx1"/>
                </a:solidFill>
                <a:latin typeface="+mn-lt"/>
                <a:ea typeface="+mn-ea"/>
                <a:cs typeface="+mn-cs"/>
              </a:rPr>
              <a:t>Numbers- https://pixabay.com/illustrations/mathematics-pay-digits-number-four-1660859/</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Numbers- https://pixabay.com/illustrations/mathematics-pay-digits-number-four-1660868/</a:t>
            </a:r>
          </a:p>
          <a:p>
            <a:endParaRPr lang="en-IN" dirty="0"/>
          </a:p>
        </p:txBody>
      </p:sp>
      <p:sp>
        <p:nvSpPr>
          <p:cNvPr id="4" name="Slide Number Placeholder 3"/>
          <p:cNvSpPr>
            <a:spLocks noGrp="1"/>
          </p:cNvSpPr>
          <p:nvPr>
            <p:ph type="sldNum" sz="quarter" idx="5"/>
          </p:nvPr>
        </p:nvSpPr>
        <p:spPr/>
        <p:txBody>
          <a:bodyPr/>
          <a:lstStyle/>
          <a:p>
            <a:fld id="{D7B85EF6-E28C-49A7-8AAB-FE1184C01F95}" type="slidenum">
              <a:rPr lang="en-IN" smtClean="0"/>
              <a:pPr/>
              <a:t>2</a:t>
            </a:fld>
            <a:endParaRPr lang="en-IN"/>
          </a:p>
        </p:txBody>
      </p:sp>
    </p:spTree>
    <p:extLst>
      <p:ext uri="{BB962C8B-B14F-4D97-AF65-F5344CB8AC3E}">
        <p14:creationId xmlns:p14="http://schemas.microsoft.com/office/powerpoint/2010/main" val="3840784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a:t>
            </a:r>
          </a:p>
          <a:p>
            <a:pPr rtl="0"/>
            <a:r>
              <a:rPr lang="en-IN" sz="1200" b="0" i="0" u="none" strike="noStrike" kern="1200" dirty="0">
                <a:solidFill>
                  <a:schemeClr val="tx1"/>
                </a:solidFill>
                <a:latin typeface="+mn-lt"/>
                <a:ea typeface="+mn-ea"/>
                <a:cs typeface="+mn-cs"/>
              </a:rPr>
              <a:t>Like-https://pixabay.com/illustrations/kids-text-font-type-typography-2113965/</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Numbers- https://pixabay.com/illustrations/mathematics-pay-digits-number-four-1660859/</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Numbers- https://pixabay.com/illustrations/mathematics-pay-digits-number-four-1660868/</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Child crying-https://www.pexels.com/photo/boy-hugging-a-woman-while-crying-6222771/</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Run- https://pixabay.com/vectors/pet-pets-girl-dog-puppy-running-312041/</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dirty="0"/>
              <a:t>Sing- https://pixabay.com/vectors/vector-file-man-song-singing-man-1527609/</a:t>
            </a:r>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b="0" i="0" u="none" strike="noStrike" kern="1200" dirty="0">
                <a:solidFill>
                  <a:schemeClr val="tx1"/>
                </a:solidFill>
                <a:latin typeface="+mn-lt"/>
                <a:ea typeface="+mn-ea"/>
                <a:cs typeface="+mn-cs"/>
              </a:rPr>
              <a:t>Look- https://pixabay.com/illustrations/goldfish-watch-pets-boy-lonely-7327337/</a:t>
            </a:r>
            <a:endParaRPr lang="en-IN" sz="1200" dirty="0"/>
          </a:p>
          <a:p>
            <a:pPr rtl="0"/>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3</a:t>
            </a:fld>
            <a:endParaRPr lang="en-IN"/>
          </a:p>
        </p:txBody>
      </p:sp>
    </p:spTree>
    <p:extLst>
      <p:ext uri="{BB962C8B-B14F-4D97-AF65-F5344CB8AC3E}">
        <p14:creationId xmlns:p14="http://schemas.microsoft.com/office/powerpoint/2010/main" val="3457792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rtl="0"/>
            <a:r>
              <a:rPr lang="en-IN" sz="1200" b="1" i="0" u="none" strike="noStrike" kern="1200" dirty="0">
                <a:solidFill>
                  <a:schemeClr val="tx1"/>
                </a:solidFill>
                <a:latin typeface="+mn-lt"/>
                <a:ea typeface="+mn-ea"/>
                <a:cs typeface="+mn-cs"/>
              </a:rPr>
              <a:t>Notes for Teacher</a:t>
            </a:r>
            <a:r>
              <a:rPr lang="en-IN" sz="1200" b="0" i="0" u="none" strike="noStrike" kern="1200" dirty="0">
                <a:solidFill>
                  <a:schemeClr val="tx1"/>
                </a:solidFill>
                <a:latin typeface="+mn-lt"/>
                <a:ea typeface="+mn-ea"/>
                <a:cs typeface="+mn-cs"/>
              </a:rPr>
              <a:t> – N/A</a:t>
            </a:r>
            <a:endParaRPr lang="en-IN" b="0" dirty="0"/>
          </a:p>
          <a:p>
            <a:pPr rtl="0"/>
            <a:br>
              <a:rPr lang="en-IN" b="0" dirty="0"/>
            </a:br>
            <a:r>
              <a:rPr lang="en-IN" sz="1200" b="1" i="0" u="none" strike="noStrike" kern="1200" dirty="0">
                <a:solidFill>
                  <a:schemeClr val="tx1"/>
                </a:solidFill>
                <a:latin typeface="+mn-lt"/>
                <a:ea typeface="+mn-ea"/>
                <a:cs typeface="+mn-cs"/>
              </a:rPr>
              <a:t>Suggestions: </a:t>
            </a:r>
            <a:r>
              <a:rPr lang="en-IN" sz="1200" b="0" i="0" u="none" strike="noStrike" kern="1200" dirty="0">
                <a:solidFill>
                  <a:schemeClr val="tx1"/>
                </a:solidFill>
                <a:latin typeface="+mn-lt"/>
                <a:ea typeface="+mn-ea"/>
                <a:cs typeface="+mn-cs"/>
              </a:rPr>
              <a:t>N/A</a:t>
            </a:r>
          </a:p>
          <a:p>
            <a:pPr rtl="0"/>
            <a:endParaRPr lang="en-IN" b="0" dirty="0"/>
          </a:p>
          <a:p>
            <a:pPr rtl="0"/>
            <a:r>
              <a:rPr lang="en-IN" sz="1200" b="1" i="0" u="none" strike="noStrike" kern="1200" dirty="0">
                <a:solidFill>
                  <a:schemeClr val="tx1"/>
                </a:solidFill>
                <a:latin typeface="+mn-lt"/>
                <a:ea typeface="+mn-ea"/>
                <a:cs typeface="+mn-cs"/>
              </a:rPr>
              <a:t>Source of Multimedia used in this slide - </a:t>
            </a:r>
            <a:r>
              <a:rPr lang="en-IN" sz="1200" b="0" i="0" u="none" strike="noStrike" kern="1200" dirty="0">
                <a:solidFill>
                  <a:schemeClr val="tx1"/>
                </a:solidFill>
                <a:latin typeface="+mn-lt"/>
                <a:ea typeface="+mn-ea"/>
                <a:cs typeface="+mn-cs"/>
              </a:rPr>
              <a:t> N/A</a:t>
            </a:r>
            <a:endParaRPr lang="en-IN" b="0" dirty="0"/>
          </a:p>
          <a:p>
            <a:endParaRPr lang="en-IN" dirty="0"/>
          </a:p>
        </p:txBody>
      </p:sp>
      <p:sp>
        <p:nvSpPr>
          <p:cNvPr id="4" name="Slide Number Placeholder 3"/>
          <p:cNvSpPr>
            <a:spLocks noGrp="1"/>
          </p:cNvSpPr>
          <p:nvPr>
            <p:ph type="sldNum" sz="quarter" idx="10"/>
          </p:nvPr>
        </p:nvSpPr>
        <p:spPr/>
        <p:txBody>
          <a:bodyPr/>
          <a:lstStyle/>
          <a:p>
            <a:fld id="{D7B85EF6-E28C-49A7-8AAB-FE1184C01F95}" type="slidenum">
              <a:rPr lang="en-IN" smtClean="0"/>
              <a:pPr/>
              <a:t>4</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981069"/>
            <a:ext cx="10363200" cy="1655843"/>
          </a:xfrm>
          <a:prstGeom prst="rect">
            <a:avLst/>
          </a:prstGeom>
        </p:spPr>
        <p:txBody>
          <a:bodyPr anchor="ctr">
            <a:noAutofit/>
          </a:bodyPr>
          <a:lstStyle>
            <a:lvl1pPr>
              <a:defRPr sz="5400"/>
            </a:lvl1pPr>
          </a:lstStyle>
          <a:p>
            <a:r>
              <a:rPr lang="en-US" dirty="0"/>
              <a:t>Click to add Asset Title </a:t>
            </a:r>
            <a:br>
              <a:rPr lang="en-US" dirty="0"/>
            </a:br>
            <a:r>
              <a:rPr lang="en-US" dirty="0"/>
              <a:t>(Size 54)</a:t>
            </a:r>
            <a:endParaRPr lang="en-IN" dirty="0"/>
          </a:p>
        </p:txBody>
      </p:sp>
      <p:sp>
        <p:nvSpPr>
          <p:cNvPr id="3" name="Subtitle 2"/>
          <p:cNvSpPr>
            <a:spLocks noGrp="1"/>
          </p:cNvSpPr>
          <p:nvPr>
            <p:ph type="subTitle" idx="1" hasCustomPrompt="1"/>
          </p:nvPr>
        </p:nvSpPr>
        <p:spPr>
          <a:xfrm>
            <a:off x="1828800" y="2996952"/>
            <a:ext cx="8534400" cy="1752600"/>
          </a:xfrm>
          <a:prstGeom prst="rect">
            <a:avLst/>
          </a:prstGeom>
        </p:spPr>
        <p:txBody>
          <a:bodyPr anchor="ctr"/>
          <a:lstStyle>
            <a:lvl1pPr marL="0" indent="0" algn="ctr">
              <a:buNone/>
              <a:defRPr lang="en-US" smtClean="0"/>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 (Size 32)</a:t>
            </a:r>
            <a:endParaRPr lang="en-IN" dirty="0"/>
          </a:p>
        </p:txBody>
      </p:sp>
      <p:sp>
        <p:nvSpPr>
          <p:cNvPr id="8"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8" name="Google Shape;23;p5"/>
          <p:cNvSpPr/>
          <p:nvPr userDrawn="1"/>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400" b="1" i="0" u="none" strike="noStrike" cap="none">
                <a:solidFill>
                  <a:srgbClr val="08482B"/>
                </a:solidFill>
                <a:latin typeface="Calibri"/>
                <a:ea typeface="Calibri"/>
                <a:cs typeface="Calibri"/>
                <a:sym typeface="Calibri"/>
              </a:rPr>
              <a:t>Integral Education</a:t>
            </a:r>
            <a:r>
              <a:rPr lang="en-US" sz="1400" b="0" i="0" u="none" strike="noStrike" cap="none">
                <a:solidFill>
                  <a:srgbClr val="08482B"/>
                </a:solidFill>
                <a:latin typeface="Calibri"/>
                <a:ea typeface="Calibri"/>
                <a:cs typeface="Calibri"/>
                <a:sym typeface="Calibri"/>
              </a:rPr>
              <a:t> </a:t>
            </a:r>
            <a:r>
              <a:rPr lang="en-US" sz="1400" b="1" i="0" u="none" strike="noStrike" cap="none">
                <a:solidFill>
                  <a:srgbClr val="002060"/>
                </a:solidFill>
                <a:latin typeface="Calibri"/>
                <a:ea typeface="Calibri"/>
                <a:cs typeface="Calibri"/>
                <a:sym typeface="Calibri"/>
              </a:rPr>
              <a:t>FOR  </a:t>
            </a:r>
            <a:r>
              <a:rPr lang="en-US" sz="1400" b="1" i="0" u="none" strike="noStrike" cap="none">
                <a:solidFill>
                  <a:srgbClr val="C00000"/>
                </a:solidFill>
                <a:latin typeface="Calibri"/>
                <a:ea typeface="Calibri"/>
                <a:cs typeface="Calibri"/>
                <a:sym typeface="Calibri"/>
              </a:rPr>
              <a:t>ALL, </a:t>
            </a:r>
            <a:r>
              <a:rPr lang="en-US" sz="1400" b="1" i="0" u="none" strike="noStrike" cap="none">
                <a:solidFill>
                  <a:srgbClr val="002060"/>
                </a:solidFill>
                <a:latin typeface="Calibri"/>
                <a:ea typeface="Calibri"/>
                <a:cs typeface="Calibri"/>
                <a:sym typeface="Calibri"/>
              </a:rPr>
              <a:t>BY</a:t>
            </a:r>
            <a:r>
              <a:rPr lang="en-US" sz="1400" b="1" i="0" u="none" strike="noStrike" cap="none">
                <a:solidFill>
                  <a:srgbClr val="C00000"/>
                </a:solidFill>
                <a:latin typeface="Calibri"/>
                <a:ea typeface="Calibri"/>
                <a:cs typeface="Calibri"/>
                <a:sym typeface="Calibri"/>
              </a:rPr>
              <a:t> ALL</a:t>
            </a:r>
            <a:endParaRPr sz="1800"/>
          </a:p>
        </p:txBody>
      </p:sp>
      <p:pic>
        <p:nvPicPr>
          <p:cNvPr id="5" name="Picture 4" descr="A picture containing text, clock&#10;&#10;Description automatically generated">
            <a:extLst>
              <a:ext uri="{FF2B5EF4-FFF2-40B4-BE49-F238E27FC236}">
                <a16:creationId xmlns:a16="http://schemas.microsoft.com/office/drawing/2014/main" id="{428BD76F-BD24-44AD-BEDE-7058FCE91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539" y="47740"/>
            <a:ext cx="902286" cy="957155"/>
          </a:xfrm>
          <a:prstGeom prst="rect">
            <a:avLst/>
          </a:prstGeom>
        </p:spPr>
      </p:pic>
      <p:pic>
        <p:nvPicPr>
          <p:cNvPr id="19" name="Picture 18" descr="A picture containing text, light&#10;&#10;Description automatically generated">
            <a:extLst>
              <a:ext uri="{FF2B5EF4-FFF2-40B4-BE49-F238E27FC236}">
                <a16:creationId xmlns:a16="http://schemas.microsoft.com/office/drawing/2014/main" id="{D3D53DF3-BD88-4C6D-9E85-C8E61E5F24E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21" name="Picture 20" descr="Calendar&#10;&#10;Description automatically generated with low confidence">
            <a:extLst>
              <a:ext uri="{FF2B5EF4-FFF2-40B4-BE49-F238E27FC236}">
                <a16:creationId xmlns:a16="http://schemas.microsoft.com/office/drawing/2014/main" id="{9CE2D3C8-E81A-4774-AE86-696A10FEE4E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
        <p:nvSpPr>
          <p:cNvPr id="9" name="TextBox 8">
            <a:extLst>
              <a:ext uri="{FF2B5EF4-FFF2-40B4-BE49-F238E27FC236}">
                <a16:creationId xmlns:a16="http://schemas.microsoft.com/office/drawing/2014/main" id="{26886058-AB27-4E28-9B3E-0249FA73FA1D}"/>
              </a:ext>
            </a:extLst>
          </p:cNvPr>
          <p:cNvSpPr txBox="1"/>
          <p:nvPr userDrawn="1"/>
        </p:nvSpPr>
        <p:spPr>
          <a:xfrm>
            <a:off x="1550132" y="5293602"/>
            <a:ext cx="9091736" cy="1215717"/>
          </a:xfrm>
          <a:prstGeom prst="rect">
            <a:avLst/>
          </a:prstGeom>
          <a:noFill/>
          <a:ln>
            <a:solidFill>
              <a:schemeClr val="tx1"/>
            </a:solidFill>
          </a:ln>
        </p:spPr>
        <p:txBody>
          <a:bodyPr wrap="square">
            <a:spAutoFit/>
          </a:bodyPr>
          <a:lstStyle/>
          <a:p>
            <a:pPr algn="ctr">
              <a:spcAft>
                <a:spcPts val="600"/>
              </a:spcAft>
            </a:pPr>
            <a:r>
              <a:rPr lang="en-US" sz="800" u="sng" dirty="0">
                <a:solidFill>
                  <a:schemeClr val="tx1"/>
                </a:solidFill>
              </a:rPr>
              <a:t>COPYRIGHT NOTICE</a:t>
            </a:r>
            <a:endParaRPr lang="en-US" sz="800" dirty="0">
              <a:solidFill>
                <a:schemeClr val="tx1"/>
              </a:solidFill>
            </a:endParaRPr>
          </a:p>
          <a:p>
            <a:pPr algn="ctr">
              <a:spcAft>
                <a:spcPts val="600"/>
              </a:spcAft>
              <a:buFont typeface="Wingdings" pitchFamily="2" charset="2"/>
              <a:buChar char="ü"/>
            </a:pPr>
            <a:r>
              <a:rPr lang="en-US" sz="800" dirty="0">
                <a:solidFill>
                  <a:schemeClr val="tx1"/>
                </a:solidFill>
              </a:rPr>
              <a:t>Strictly not for Commercial use. </a:t>
            </a:r>
          </a:p>
          <a:p>
            <a:pPr algn="ctr">
              <a:spcAft>
                <a:spcPts val="600"/>
              </a:spcAft>
              <a:buFont typeface="Wingdings" pitchFamily="2" charset="2"/>
              <a:buChar char="ü"/>
            </a:pPr>
            <a:r>
              <a:rPr lang="en-US" sz="800" dirty="0">
                <a:solidFill>
                  <a:schemeClr val="tx1"/>
                </a:solidFill>
              </a:rPr>
              <a:t>Provided on ‘as is’ basis with no warranties of any kind. </a:t>
            </a:r>
          </a:p>
          <a:p>
            <a:pPr algn="ctr">
              <a:spcAft>
                <a:spcPts val="600"/>
              </a:spcAft>
              <a:buFont typeface="Wingdings" pitchFamily="2" charset="2"/>
              <a:buChar char="ü"/>
            </a:pPr>
            <a:r>
              <a:rPr lang="en-US" sz="800" dirty="0">
                <a:solidFill>
                  <a:schemeClr val="tx1"/>
                </a:solidFill>
              </a:rPr>
              <a:t>Content that falls in Public Domain or common Knowledge facts can be used freely. </a:t>
            </a:r>
          </a:p>
          <a:p>
            <a:pPr algn="ctr">
              <a:spcAft>
                <a:spcPts val="600"/>
              </a:spcAft>
              <a:buFont typeface="Wingdings" pitchFamily="2" charset="2"/>
              <a:buChar char="ü"/>
            </a:pPr>
            <a:r>
              <a:rPr lang="en-US" sz="800" dirty="0">
                <a:solidFill>
                  <a:schemeClr val="tx1"/>
                </a:solidFill>
              </a:rPr>
              <a:t>Some of the contents are owned by the Third parties and are used in compliance with their licensing conditions. Any one infringing the Copyright of such Third parties will be doing so at their own risks and costs. </a:t>
            </a:r>
          </a:p>
          <a:p>
            <a:pPr algn="ctr">
              <a:spcAft>
                <a:spcPts val="600"/>
              </a:spcAft>
              <a:buFont typeface="Wingdings" pitchFamily="2" charset="2"/>
              <a:buChar char="ü"/>
            </a:pPr>
            <a:r>
              <a:rPr lang="en-US" sz="800" dirty="0">
                <a:solidFill>
                  <a:schemeClr val="tx1"/>
                </a:solidFill>
              </a:rPr>
              <a:t>Content can be downloaded and used for Personal, educational and informational purposes only.  Any attempt to remove, alter, circumvent or  distort  the data that is accessed Is Illegal and strictly prohibited.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6856" y="71414"/>
            <a:ext cx="9296427" cy="654032"/>
          </a:xfrm>
          <a:prstGeom prst="rect">
            <a:avLst/>
          </a:prstGeom>
        </p:spPr>
        <p:txBody>
          <a:bodyPr>
            <a:normAutofit/>
          </a:bodyPr>
          <a:lstStyle>
            <a:lvl1pPr>
              <a:defRPr sz="3600" baseline="0"/>
            </a:lvl1pPr>
          </a:lstStyle>
          <a:p>
            <a:r>
              <a:rPr lang="en-US" dirty="0"/>
              <a:t>Click to add slide title (Size 36)</a:t>
            </a:r>
            <a:endParaRPr lang="en-IN" dirty="0"/>
          </a:p>
        </p:txBody>
      </p:sp>
      <p:sp>
        <p:nvSpPr>
          <p:cNvPr id="9"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1" name="Text Placeholder 10"/>
          <p:cNvSpPr>
            <a:spLocks noGrp="1"/>
          </p:cNvSpPr>
          <p:nvPr>
            <p:ph type="body" sz="quarter" idx="10" hasCustomPrompt="1"/>
          </p:nvPr>
        </p:nvSpPr>
        <p:spPr>
          <a:xfrm>
            <a:off x="857251" y="1214438"/>
            <a:ext cx="10668000" cy="478631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Char char="•"/>
              <a:tabLst/>
              <a:defRPr baseline="0"/>
            </a:lvl1pPr>
            <a:lvl2pPr>
              <a:defRPr/>
            </a:lvl2pPr>
            <a:lvl3pPr>
              <a:defRPr/>
            </a:lvl3pPr>
            <a:lvl4pPr>
              <a:defRPr sz="1800"/>
            </a:lvl4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en-US" dirty="0"/>
              <a:t>Text font </a:t>
            </a:r>
            <a:r>
              <a:rPr lang="en-US" dirty="0" err="1"/>
              <a:t>calibri</a:t>
            </a:r>
            <a:r>
              <a:rPr lang="en-US" dirty="0"/>
              <a:t> , Size range 32 to 20.  Table / GO size &gt;= 18</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lang="en-IN" dirty="0"/>
          </a:p>
        </p:txBody>
      </p:sp>
      <p:pic>
        <p:nvPicPr>
          <p:cNvPr id="7" name="Picture 6" descr="A picture containing text, light&#10;&#10;Description automatically generated">
            <a:extLst>
              <a:ext uri="{FF2B5EF4-FFF2-40B4-BE49-F238E27FC236}">
                <a16:creationId xmlns:a16="http://schemas.microsoft.com/office/drawing/2014/main" id="{406F829A-A9AE-454A-A57B-45B44CE3B34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10" name="Picture 9" descr="Calendar&#10;&#10;Description automatically generated with low confidence">
            <a:extLst>
              <a:ext uri="{FF2B5EF4-FFF2-40B4-BE49-F238E27FC236}">
                <a16:creationId xmlns:a16="http://schemas.microsoft.com/office/drawing/2014/main" id="{3DB01AB4-72FA-43A4-A513-AF85E706263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52464" y="-24"/>
            <a:ext cx="10363200" cy="500042"/>
          </a:xfrm>
          <a:prstGeom prst="rect">
            <a:avLst/>
          </a:prstGeom>
        </p:spPr>
        <p:txBody>
          <a:bodyPr anchor="t">
            <a:normAutofit/>
          </a:bodyPr>
          <a:lstStyle>
            <a:lvl1pPr algn="ctr">
              <a:defRPr sz="3600" b="1" cap="all"/>
            </a:lvl1pPr>
          </a:lstStyle>
          <a:p>
            <a:r>
              <a:rPr lang="en-US" dirty="0"/>
              <a:t>MM Index</a:t>
            </a:r>
            <a:endParaRPr lang="en-IN" dirty="0"/>
          </a:p>
        </p:txBody>
      </p:sp>
      <p:sp>
        <p:nvSpPr>
          <p:cNvPr id="10" name="Google Shape;11;p4">
            <a:hlinkClick r:id="rId2"/>
          </p:cNvPr>
          <p:cNvSpPr/>
          <p:nvPr userDrawn="1"/>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None/>
            </a:pPr>
            <a:r>
              <a:rPr lang="en-US"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6" name="Picture 5" descr="A picture containing text, light&#10;&#10;Description automatically generated">
            <a:extLst>
              <a:ext uri="{FF2B5EF4-FFF2-40B4-BE49-F238E27FC236}">
                <a16:creationId xmlns:a16="http://schemas.microsoft.com/office/drawing/2014/main" id="{A295D194-953C-4C7A-B9AB-5EAC619F66A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4552" y="5924470"/>
            <a:ext cx="914479" cy="914479"/>
          </a:xfrm>
          <a:prstGeom prst="rect">
            <a:avLst/>
          </a:prstGeom>
        </p:spPr>
      </p:pic>
      <p:pic>
        <p:nvPicPr>
          <p:cNvPr id="7" name="Picture 6" descr="Calendar&#10;&#10;Description automatically generated with low confidence">
            <a:extLst>
              <a:ext uri="{FF2B5EF4-FFF2-40B4-BE49-F238E27FC236}">
                <a16:creationId xmlns:a16="http://schemas.microsoft.com/office/drawing/2014/main" id="{D60BDD97-0EE4-4885-8842-96419DB7F58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38893" y="66030"/>
            <a:ext cx="963251" cy="938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10" Type="http://schemas.openxmlformats.org/officeDocument/2006/relationships/image" Target="../media/image11.png"/><Relationship Id="rId4" Type="http://schemas.openxmlformats.org/officeDocument/2006/relationships/image" Target="../media/image6.jpe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hyperlink" Target="https://pixabay.com/vectors/vector-file-man-song-singing-man-1527609/" TargetMode="External"/><Relationship Id="rId13" Type="http://schemas.openxmlformats.org/officeDocument/2006/relationships/image" Target="../media/image16.png"/><Relationship Id="rId3" Type="http://schemas.openxmlformats.org/officeDocument/2006/relationships/hyperlink" Target="https://pixabay.com/illustrations/alphabet-abc-letter-to-learn-read-1219546/" TargetMode="External"/><Relationship Id="rId7" Type="http://schemas.openxmlformats.org/officeDocument/2006/relationships/hyperlink" Target="https://pixabay.com/vectors/pet-pets-girl-dog-puppy-running-312041/" TargetMode="External"/><Relationship Id="rId12" Type="http://schemas.openxmlformats.org/officeDocument/2006/relationships/image" Target="../media/image15.png"/><Relationship Id="rId2" Type="http://schemas.openxmlformats.org/officeDocument/2006/relationships/notesSlide" Target="../notesSlides/notesSlide4.xml"/><Relationship Id="rId16"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hyperlink" Target="https://pixabay.com/illustrations/goldfish-watch-pets-boy-lonely-7327337/" TargetMode="External"/><Relationship Id="rId11" Type="http://schemas.openxmlformats.org/officeDocument/2006/relationships/image" Target="../media/image14.png"/><Relationship Id="rId5" Type="http://schemas.openxmlformats.org/officeDocument/2006/relationships/hyperlink" Target="https://pixabay.com/illustrations/mathematics-pay-digits-number-four-1660868/" TargetMode="External"/><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hyperlink" Target="https://pixabay.com/illustrations/mathematics-pay-digits-number-four-1660859/" TargetMode="External"/><Relationship Id="rId9" Type="http://schemas.openxmlformats.org/officeDocument/2006/relationships/image" Target="../media/image12.png"/><Relationship Id="rId1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933408-62E2-DD01-212C-168367A4BACB}"/>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300000"/>
                    </a14:imgEffect>
                  </a14:imgLayer>
                </a14:imgProps>
              </a:ext>
              <a:ext uri="{28A0092B-C50C-407E-A947-70E740481C1C}">
                <a14:useLocalDpi xmlns:a14="http://schemas.microsoft.com/office/drawing/2010/main" val="0"/>
              </a:ext>
            </a:extLst>
          </a:blip>
          <a:srcRect l="4427" t="19459"/>
          <a:stretch/>
        </p:blipFill>
        <p:spPr>
          <a:xfrm>
            <a:off x="1515978" y="836712"/>
            <a:ext cx="9116526" cy="4306787"/>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1515977" y="2980089"/>
            <a:ext cx="9116525" cy="1655843"/>
          </a:xfrm>
          <a:gradFill>
            <a:gsLst>
              <a:gs pos="0">
                <a:schemeClr val="accent6">
                  <a:lumMod val="5000"/>
                  <a:lumOff val="95000"/>
                  <a:alpha val="86000"/>
                </a:schemeClr>
              </a:gs>
              <a:gs pos="100000">
                <a:schemeClr val="bg1">
                  <a:alpha val="64000"/>
                </a:schemeClr>
              </a:gs>
            </a:gsLst>
            <a:path path="circle">
              <a:fillToRect l="50000" t="50000" r="50000" b="50000"/>
            </a:path>
          </a:gradFill>
          <a:ln>
            <a:noFill/>
          </a:ln>
          <a:effectLst>
            <a:outerShdw blurRad="50800" dist="38100" dir="16200000" rotWithShape="0">
              <a:prstClr val="black">
                <a:alpha val="40000"/>
              </a:prstClr>
            </a:outerShdw>
          </a:effectLst>
          <a:scene3d>
            <a:camera prst="orthographicFront">
              <a:rot lat="0" lon="0" rev="0"/>
            </a:camera>
            <a:lightRig rig="balanced" dir="t">
              <a:rot lat="0" lon="0" rev="8700000"/>
            </a:lightRig>
          </a:scene3d>
          <a:sp3d>
            <a:bevelT w="190500" h="38100" prst="relaxedInset"/>
          </a:sp3d>
        </p:spPr>
        <p:txBody>
          <a:bodyPr/>
          <a:lstStyle/>
          <a:p>
            <a:r>
              <a:rPr lang="en-IN" b="1" spc="600" dirty="0">
                <a:solidFill>
                  <a:srgbClr val="002060"/>
                </a:solidFill>
                <a:effectLst>
                  <a:outerShdw blurRad="38100" dist="38100" dir="2700000" algn="tl">
                    <a:srgbClr val="000000">
                      <a:alpha val="43137"/>
                    </a:srgbClr>
                  </a:outerShdw>
                </a:effectLst>
              </a:rPr>
              <a:t>Summary Verbs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1C507E83-339D-B7FC-63FF-58D0F8F34358}"/>
              </a:ext>
            </a:extLst>
          </p:cNvPr>
          <p:cNvSpPr>
            <a:spLocks noGrp="1"/>
          </p:cNvSpPr>
          <p:nvPr>
            <p:ph type="title"/>
          </p:nvPr>
        </p:nvSpPr>
        <p:spPr>
          <a:xfrm>
            <a:off x="4128703" y="188640"/>
            <a:ext cx="3934595" cy="654032"/>
          </a:xfrm>
          <a:noFill/>
          <a:ln w="28575">
            <a:noFill/>
          </a:ln>
        </p:spPr>
        <p:style>
          <a:lnRef idx="1">
            <a:schemeClr val="accent4"/>
          </a:lnRef>
          <a:fillRef idx="2">
            <a:schemeClr val="accent4"/>
          </a:fillRef>
          <a:effectRef idx="1">
            <a:schemeClr val="accent4"/>
          </a:effectRef>
          <a:fontRef idx="minor">
            <a:schemeClr val="dk1"/>
          </a:fontRef>
        </p:style>
        <p:txBody>
          <a:bodyPr/>
          <a:lstStyle/>
          <a:p>
            <a:r>
              <a:rPr lang="en-IN" b="1" dirty="0"/>
              <a:t>Summary of Verbs</a:t>
            </a:r>
          </a:p>
        </p:txBody>
      </p:sp>
      <p:graphicFrame>
        <p:nvGraphicFramePr>
          <p:cNvPr id="13" name="Diagram 12">
            <a:extLst>
              <a:ext uri="{FF2B5EF4-FFF2-40B4-BE49-F238E27FC236}">
                <a16:creationId xmlns:a16="http://schemas.microsoft.com/office/drawing/2014/main" id="{8A3A2273-ECFC-AF4B-37FD-442B6F2F6A97}"/>
              </a:ext>
            </a:extLst>
          </p:cNvPr>
          <p:cNvGraphicFramePr/>
          <p:nvPr>
            <p:extLst>
              <p:ext uri="{D42A27DB-BD31-4B8C-83A1-F6EECF244321}">
                <p14:modId xmlns:p14="http://schemas.microsoft.com/office/powerpoint/2010/main" val="2917024996"/>
              </p:ext>
            </p:extLst>
          </p:nvPr>
        </p:nvGraphicFramePr>
        <p:xfrm>
          <a:off x="1127448" y="1428368"/>
          <a:ext cx="6297384" cy="5232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Block Arc 2">
            <a:extLst>
              <a:ext uri="{FF2B5EF4-FFF2-40B4-BE49-F238E27FC236}">
                <a16:creationId xmlns:a16="http://schemas.microsoft.com/office/drawing/2014/main" id="{2F77983B-8D3A-4C3D-970D-C8B3127A4095}"/>
              </a:ext>
            </a:extLst>
          </p:cNvPr>
          <p:cNvSpPr/>
          <p:nvPr/>
        </p:nvSpPr>
        <p:spPr>
          <a:xfrm>
            <a:off x="-4926726" y="-29509"/>
            <a:ext cx="7299883" cy="7299883"/>
          </a:xfrm>
          <a:prstGeom prst="blockArc">
            <a:avLst>
              <a:gd name="adj1" fmla="val 18900000"/>
              <a:gd name="adj2" fmla="val 2700000"/>
              <a:gd name="adj3" fmla="val 296"/>
            </a:avLst>
          </a:prstGeom>
        </p:spPr>
        <p:style>
          <a:lnRef idx="1">
            <a:schemeClr val="accent3">
              <a:hueOff val="0"/>
              <a:satOff val="0"/>
              <a:lumOff val="0"/>
              <a:alphaOff val="0"/>
            </a:schemeClr>
          </a:lnRef>
          <a:fillRef idx="0">
            <a:schemeClr val="accent2">
              <a:tint val="90000"/>
              <a:hueOff val="0"/>
              <a:satOff val="0"/>
              <a:lumOff val="0"/>
              <a:alphaOff val="0"/>
            </a:schemeClr>
          </a:fillRef>
          <a:effectRef idx="0">
            <a:schemeClr val="accent2">
              <a:tint val="90000"/>
              <a:hueOff val="0"/>
              <a:satOff val="0"/>
              <a:lumOff val="0"/>
              <a:alphaOff val="0"/>
            </a:schemeClr>
          </a:effectRef>
          <a:fontRef idx="minor">
            <a:schemeClr val="tx1">
              <a:hueOff val="0"/>
              <a:satOff val="0"/>
              <a:lumOff val="0"/>
              <a:alphaOff val="0"/>
            </a:schemeClr>
          </a:fontRef>
        </p:style>
      </p:sp>
      <p:grpSp>
        <p:nvGrpSpPr>
          <p:cNvPr id="15" name="Group 14">
            <a:extLst>
              <a:ext uri="{FF2B5EF4-FFF2-40B4-BE49-F238E27FC236}">
                <a16:creationId xmlns:a16="http://schemas.microsoft.com/office/drawing/2014/main" id="{89305495-3331-461B-8329-08378B9363D3}"/>
              </a:ext>
            </a:extLst>
          </p:cNvPr>
          <p:cNvGrpSpPr/>
          <p:nvPr/>
        </p:nvGrpSpPr>
        <p:grpSpPr>
          <a:xfrm>
            <a:off x="1295208" y="1221380"/>
            <a:ext cx="9626860" cy="1042924"/>
            <a:chOff x="1295208" y="1221380"/>
            <a:chExt cx="9626860" cy="1042924"/>
          </a:xfrm>
        </p:grpSpPr>
        <p:sp>
          <p:nvSpPr>
            <p:cNvPr id="4" name="Freeform: Shape 3">
              <a:extLst>
                <a:ext uri="{FF2B5EF4-FFF2-40B4-BE49-F238E27FC236}">
                  <a16:creationId xmlns:a16="http://schemas.microsoft.com/office/drawing/2014/main" id="{81457C54-3FE2-4B40-88E2-C0E650DB646F}"/>
                </a:ext>
              </a:extLst>
            </p:cNvPr>
            <p:cNvSpPr/>
            <p:nvPr/>
          </p:nvSpPr>
          <p:spPr>
            <a:xfrm>
              <a:off x="1816671" y="1325672"/>
              <a:ext cx="9105397" cy="834339"/>
            </a:xfrm>
            <a:custGeom>
              <a:avLst/>
              <a:gdLst>
                <a:gd name="connsiteX0" fmla="*/ 0 w 9105397"/>
                <a:gd name="connsiteY0" fmla="*/ 0 h 834339"/>
                <a:gd name="connsiteX1" fmla="*/ 9105397 w 9105397"/>
                <a:gd name="connsiteY1" fmla="*/ 0 h 834339"/>
                <a:gd name="connsiteX2" fmla="*/ 9105397 w 9105397"/>
                <a:gd name="connsiteY2" fmla="*/ 834339 h 834339"/>
                <a:gd name="connsiteX3" fmla="*/ 0 w 9105397"/>
                <a:gd name="connsiteY3" fmla="*/ 834339 h 834339"/>
                <a:gd name="connsiteX4" fmla="*/ 0 w 9105397"/>
                <a:gd name="connsiteY4" fmla="*/ 0 h 83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5397" h="834339">
                  <a:moveTo>
                    <a:pt x="0" y="0"/>
                  </a:moveTo>
                  <a:lnTo>
                    <a:pt x="9105397" y="0"/>
                  </a:lnTo>
                  <a:lnTo>
                    <a:pt x="9105397" y="834339"/>
                  </a:lnTo>
                  <a:lnTo>
                    <a:pt x="0" y="834339"/>
                  </a:lnTo>
                  <a:lnTo>
                    <a:pt x="0" y="0"/>
                  </a:lnTo>
                  <a:close/>
                </a:path>
              </a:pathLst>
            </a:custGeom>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662257" tIns="60960" rIns="60960" bIns="60960" numCol="1" spcCol="1270" anchor="t" anchorCtr="0">
              <a:noAutofit/>
            </a:bodyPr>
            <a:lstStyle/>
            <a:p>
              <a:pPr marL="0" lvl="0" indent="0" algn="l" defTabSz="1066800">
                <a:lnSpc>
                  <a:spcPct val="90000"/>
                </a:lnSpc>
                <a:spcBef>
                  <a:spcPct val="0"/>
                </a:spcBef>
                <a:spcAft>
                  <a:spcPct val="35000"/>
                </a:spcAft>
                <a:buNone/>
              </a:pPr>
              <a:r>
                <a:rPr lang="en-US" sz="2400" b="1" kern="1200" dirty="0">
                  <a:latin typeface="Calibri" panose="020F0502020204030204" pitchFamily="34" charset="0"/>
                </a:rPr>
                <a:t>V</a:t>
              </a:r>
              <a:r>
                <a:rPr lang="en-US" sz="2400" b="1" i="0" u="none" strike="noStrike" kern="1200" dirty="0">
                  <a:effectLst/>
                  <a:latin typeface="Calibri" panose="020F0502020204030204" pitchFamily="34" charset="0"/>
                </a:rPr>
                <a:t>erbs</a:t>
              </a:r>
              <a:r>
                <a:rPr lang="en-US" sz="2400" b="0" i="0" u="none" strike="noStrike" kern="1200" dirty="0">
                  <a:effectLst/>
                  <a:latin typeface="Calibri" panose="020F0502020204030204" pitchFamily="34" charset="0"/>
                </a:rPr>
                <a:t> form an integral part of a sentence</a:t>
              </a:r>
              <a:r>
                <a:rPr lang="en-US" sz="2400" dirty="0">
                  <a:latin typeface="Calibri" panose="020F0502020204030204" pitchFamily="34" charset="0"/>
                </a:rPr>
                <a:t> and n</a:t>
              </a:r>
              <a:r>
                <a:rPr lang="en-US" sz="2400" b="0" i="0" u="none" strike="noStrike" kern="1200" dirty="0">
                  <a:effectLst/>
                  <a:latin typeface="Calibri" panose="020F0502020204030204" pitchFamily="34" charset="0"/>
                </a:rPr>
                <a:t>o sentence is complete without a verb</a:t>
              </a:r>
              <a:endParaRPr lang="en-IN" sz="2600" kern="1200" dirty="0"/>
            </a:p>
            <a:p>
              <a:pPr marL="228600" lvl="1" indent="-228600" algn="l" defTabSz="1066800">
                <a:lnSpc>
                  <a:spcPct val="90000"/>
                </a:lnSpc>
                <a:spcBef>
                  <a:spcPct val="0"/>
                </a:spcBef>
                <a:spcAft>
                  <a:spcPct val="15000"/>
                </a:spcAft>
                <a:buChar char="•"/>
              </a:pPr>
              <a:endParaRPr lang="en-IN" sz="2400" kern="1200" dirty="0"/>
            </a:p>
            <a:p>
              <a:pPr marL="228600" lvl="1" indent="-228600" algn="l" defTabSz="1066800">
                <a:lnSpc>
                  <a:spcPct val="90000"/>
                </a:lnSpc>
                <a:spcBef>
                  <a:spcPct val="0"/>
                </a:spcBef>
                <a:spcAft>
                  <a:spcPct val="15000"/>
                </a:spcAft>
                <a:buChar char="•"/>
              </a:pPr>
              <a:endParaRPr lang="en-IN" sz="2400" kern="1200" dirty="0"/>
            </a:p>
            <a:p>
              <a:pPr marL="228600" lvl="1" indent="-228600" algn="l" defTabSz="889000">
                <a:lnSpc>
                  <a:spcPct val="90000"/>
                </a:lnSpc>
                <a:spcBef>
                  <a:spcPct val="0"/>
                </a:spcBef>
                <a:spcAft>
                  <a:spcPct val="15000"/>
                </a:spcAft>
                <a:buChar char="•"/>
              </a:pPr>
              <a:endParaRPr lang="en-IN" sz="2000" kern="1200" dirty="0"/>
            </a:p>
          </p:txBody>
        </p:sp>
        <p:sp>
          <p:nvSpPr>
            <p:cNvPr id="5" name="Oval 4">
              <a:extLst>
                <a:ext uri="{FF2B5EF4-FFF2-40B4-BE49-F238E27FC236}">
                  <a16:creationId xmlns:a16="http://schemas.microsoft.com/office/drawing/2014/main" id="{D5F6CA00-0EC4-42CC-B1CA-0688EAB11F6B}"/>
                </a:ext>
              </a:extLst>
            </p:cNvPr>
            <p:cNvSpPr/>
            <p:nvPr/>
          </p:nvSpPr>
          <p:spPr>
            <a:xfrm>
              <a:off x="1295208" y="1221380"/>
              <a:ext cx="1042924" cy="1042924"/>
            </a:xfrm>
            <a:prstGeom prst="ellipse">
              <a:avLst/>
            </a:prstGeom>
          </p:spPr>
          <p:style>
            <a:lnRef idx="1">
              <a:schemeClr val="accent2">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17" name="Group 16">
            <a:extLst>
              <a:ext uri="{FF2B5EF4-FFF2-40B4-BE49-F238E27FC236}">
                <a16:creationId xmlns:a16="http://schemas.microsoft.com/office/drawing/2014/main" id="{9B28C26B-B031-4F9B-A48F-8D0812490DD4}"/>
              </a:ext>
            </a:extLst>
          </p:cNvPr>
          <p:cNvGrpSpPr/>
          <p:nvPr/>
        </p:nvGrpSpPr>
        <p:grpSpPr>
          <a:xfrm>
            <a:off x="1773554" y="2386607"/>
            <a:ext cx="9148514" cy="1042924"/>
            <a:chOff x="1773554" y="2473106"/>
            <a:chExt cx="9148514" cy="1042924"/>
          </a:xfrm>
        </p:grpSpPr>
        <p:sp>
          <p:nvSpPr>
            <p:cNvPr id="6" name="Freeform: Shape 5">
              <a:extLst>
                <a:ext uri="{FF2B5EF4-FFF2-40B4-BE49-F238E27FC236}">
                  <a16:creationId xmlns:a16="http://schemas.microsoft.com/office/drawing/2014/main" id="{B9BB4740-EC40-46DE-8D69-AB79070498DC}"/>
                </a:ext>
              </a:extLst>
            </p:cNvPr>
            <p:cNvSpPr/>
            <p:nvPr/>
          </p:nvSpPr>
          <p:spPr>
            <a:xfrm>
              <a:off x="2295017" y="2577399"/>
              <a:ext cx="8627051" cy="834339"/>
            </a:xfrm>
            <a:custGeom>
              <a:avLst/>
              <a:gdLst>
                <a:gd name="connsiteX0" fmla="*/ 0 w 8627051"/>
                <a:gd name="connsiteY0" fmla="*/ 0 h 834339"/>
                <a:gd name="connsiteX1" fmla="*/ 8627051 w 8627051"/>
                <a:gd name="connsiteY1" fmla="*/ 0 h 834339"/>
                <a:gd name="connsiteX2" fmla="*/ 8627051 w 8627051"/>
                <a:gd name="connsiteY2" fmla="*/ 834339 h 834339"/>
                <a:gd name="connsiteX3" fmla="*/ 0 w 8627051"/>
                <a:gd name="connsiteY3" fmla="*/ 834339 h 834339"/>
                <a:gd name="connsiteX4" fmla="*/ 0 w 8627051"/>
                <a:gd name="connsiteY4" fmla="*/ 0 h 83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7051" h="834339">
                  <a:moveTo>
                    <a:pt x="0" y="0"/>
                  </a:moveTo>
                  <a:lnTo>
                    <a:pt x="8627051" y="0"/>
                  </a:lnTo>
                  <a:lnTo>
                    <a:pt x="8627051" y="834339"/>
                  </a:lnTo>
                  <a:lnTo>
                    <a:pt x="0" y="834339"/>
                  </a:lnTo>
                  <a:lnTo>
                    <a:pt x="0" y="0"/>
                  </a:lnTo>
                  <a:close/>
                </a:path>
              </a:pathLst>
            </a:custGeom>
          </p:spPr>
          <p:style>
            <a:lnRef idx="0">
              <a:schemeClr val="lt1">
                <a:hueOff val="0"/>
                <a:satOff val="0"/>
                <a:lumOff val="0"/>
                <a:alphaOff val="0"/>
              </a:schemeClr>
            </a:lnRef>
            <a:fillRef idx="3">
              <a:schemeClr val="accent2">
                <a:hueOff val="1560506"/>
                <a:satOff val="-1946"/>
                <a:lumOff val="458"/>
                <a:alphaOff val="0"/>
              </a:schemeClr>
            </a:fillRef>
            <a:effectRef idx="2">
              <a:schemeClr val="accent2">
                <a:hueOff val="1560506"/>
                <a:satOff val="-1946"/>
                <a:lumOff val="458"/>
                <a:alphaOff val="0"/>
              </a:schemeClr>
            </a:effectRef>
            <a:fontRef idx="minor">
              <a:schemeClr val="lt1"/>
            </a:fontRef>
          </p:style>
          <p:txBody>
            <a:bodyPr spcFirstLastPara="0" vert="horz" wrap="square" lIns="662257"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Calibri" panose="020F0502020204030204" pitchFamily="34" charset="0"/>
                </a:rPr>
                <a:t>There are Two types of Verbs; </a:t>
              </a:r>
              <a:r>
                <a:rPr lang="en-IN" sz="2400" b="1" kern="1200" dirty="0"/>
                <a:t>Regular and Irregular Verbs</a:t>
              </a:r>
              <a:r>
                <a:rPr lang="en-IN" sz="2000" b="1" kern="1200" dirty="0"/>
                <a:t>.</a:t>
              </a:r>
              <a:endParaRPr lang="en-IN" sz="2600" kern="1200" dirty="0"/>
            </a:p>
          </p:txBody>
        </p:sp>
        <p:sp>
          <p:nvSpPr>
            <p:cNvPr id="7" name="Oval 6">
              <a:extLst>
                <a:ext uri="{FF2B5EF4-FFF2-40B4-BE49-F238E27FC236}">
                  <a16:creationId xmlns:a16="http://schemas.microsoft.com/office/drawing/2014/main" id="{0612674D-3315-456E-8CEF-B269A38C66E9}"/>
                </a:ext>
              </a:extLst>
            </p:cNvPr>
            <p:cNvSpPr/>
            <p:nvPr/>
          </p:nvSpPr>
          <p:spPr>
            <a:xfrm>
              <a:off x="1773554" y="2473106"/>
              <a:ext cx="1042924" cy="1042924"/>
            </a:xfrm>
            <a:prstGeom prst="ellipse">
              <a:avLst/>
            </a:prstGeom>
          </p:spPr>
          <p:style>
            <a:lnRef idx="1">
              <a:schemeClr val="accent2">
                <a:hueOff val="1560506"/>
                <a:satOff val="-1946"/>
                <a:lumOff val="458"/>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18" name="Group 17">
            <a:extLst>
              <a:ext uri="{FF2B5EF4-FFF2-40B4-BE49-F238E27FC236}">
                <a16:creationId xmlns:a16="http://schemas.microsoft.com/office/drawing/2014/main" id="{A2A4B7C1-EB69-4C98-BE8D-B64B7BE268BA}"/>
              </a:ext>
            </a:extLst>
          </p:cNvPr>
          <p:cNvGrpSpPr/>
          <p:nvPr/>
        </p:nvGrpSpPr>
        <p:grpSpPr>
          <a:xfrm>
            <a:off x="1773554" y="3606836"/>
            <a:ext cx="9148514" cy="1278917"/>
            <a:chOff x="1773554" y="3606836"/>
            <a:chExt cx="9148514" cy="1278917"/>
          </a:xfrm>
        </p:grpSpPr>
        <p:sp>
          <p:nvSpPr>
            <p:cNvPr id="8" name="Freeform: Shape 7">
              <a:extLst>
                <a:ext uri="{FF2B5EF4-FFF2-40B4-BE49-F238E27FC236}">
                  <a16:creationId xmlns:a16="http://schemas.microsoft.com/office/drawing/2014/main" id="{C93CD6C7-9D9D-48B6-9699-18C1C7492534}"/>
                </a:ext>
              </a:extLst>
            </p:cNvPr>
            <p:cNvSpPr/>
            <p:nvPr/>
          </p:nvSpPr>
          <p:spPr>
            <a:xfrm>
              <a:off x="2295017" y="3606836"/>
              <a:ext cx="8627051" cy="1278917"/>
            </a:xfrm>
            <a:custGeom>
              <a:avLst/>
              <a:gdLst>
                <a:gd name="connsiteX0" fmla="*/ 0 w 8627051"/>
                <a:gd name="connsiteY0" fmla="*/ 0 h 1278917"/>
                <a:gd name="connsiteX1" fmla="*/ 8627051 w 8627051"/>
                <a:gd name="connsiteY1" fmla="*/ 0 h 1278917"/>
                <a:gd name="connsiteX2" fmla="*/ 8627051 w 8627051"/>
                <a:gd name="connsiteY2" fmla="*/ 1278917 h 1278917"/>
                <a:gd name="connsiteX3" fmla="*/ 0 w 8627051"/>
                <a:gd name="connsiteY3" fmla="*/ 1278917 h 1278917"/>
                <a:gd name="connsiteX4" fmla="*/ 0 w 8627051"/>
                <a:gd name="connsiteY4" fmla="*/ 0 h 12789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7051" h="1278917">
                  <a:moveTo>
                    <a:pt x="0" y="0"/>
                  </a:moveTo>
                  <a:lnTo>
                    <a:pt x="8627051" y="0"/>
                  </a:lnTo>
                  <a:lnTo>
                    <a:pt x="8627051" y="1278917"/>
                  </a:lnTo>
                  <a:lnTo>
                    <a:pt x="0" y="1278917"/>
                  </a:lnTo>
                  <a:lnTo>
                    <a:pt x="0" y="0"/>
                  </a:lnTo>
                  <a:close/>
                </a:path>
              </a:pathLst>
            </a:custGeom>
            <a:solidFill>
              <a:srgbClr val="076B6D"/>
            </a:solidFill>
          </p:spPr>
          <p:style>
            <a:lnRef idx="0">
              <a:schemeClr val="lt1">
                <a:hueOff val="0"/>
                <a:satOff val="0"/>
                <a:lumOff val="0"/>
                <a:alphaOff val="0"/>
              </a:schemeClr>
            </a:lnRef>
            <a:fillRef idx="3">
              <a:schemeClr val="accent2">
                <a:hueOff val="3121013"/>
                <a:satOff val="-3893"/>
                <a:lumOff val="915"/>
                <a:alphaOff val="0"/>
              </a:schemeClr>
            </a:fillRef>
            <a:effectRef idx="2">
              <a:schemeClr val="accent2">
                <a:hueOff val="3121013"/>
                <a:satOff val="-3893"/>
                <a:lumOff val="915"/>
                <a:alphaOff val="0"/>
              </a:schemeClr>
            </a:effectRef>
            <a:fontRef idx="minor">
              <a:schemeClr val="lt1"/>
            </a:fontRef>
          </p:style>
          <p:txBody>
            <a:bodyPr spcFirstLastPara="0" vert="horz" wrap="square" lIns="662257" tIns="60960" rIns="60960" bIns="60960" numCol="1" spcCol="1270" anchor="ctr" anchorCtr="0">
              <a:noAutofit/>
            </a:bodyPr>
            <a:lstStyle/>
            <a:p>
              <a:pPr marL="0" lvl="0" indent="0" algn="l" defTabSz="1066800">
                <a:lnSpc>
                  <a:spcPct val="90000"/>
                </a:lnSpc>
                <a:spcBef>
                  <a:spcPct val="0"/>
                </a:spcBef>
                <a:spcAft>
                  <a:spcPct val="35000"/>
                </a:spcAft>
                <a:buNone/>
              </a:pPr>
              <a:r>
                <a:rPr lang="en-IN" sz="2400" dirty="0">
                  <a:latin typeface="Calibri" panose="020F0502020204030204" pitchFamily="34" charset="0"/>
                </a:rPr>
                <a:t>Regular</a:t>
              </a:r>
              <a:r>
                <a:rPr lang="en-IN" sz="2400" b="0" kern="1200" dirty="0">
                  <a:latin typeface="+mj-lt"/>
                </a:rPr>
                <a:t> Verbs follow a normal pattern.</a:t>
              </a:r>
              <a:r>
                <a:rPr lang="en-US" sz="2400" b="0" i="0" u="none" strike="noStrike" kern="1200" dirty="0">
                  <a:effectLst/>
                  <a:latin typeface="Calibri" panose="020F0502020204030204" pitchFamily="34" charset="0"/>
                </a:rPr>
                <a:t> In the Past and Past Participle forms</a:t>
              </a:r>
            </a:p>
            <a:p>
              <a:pPr marL="0" lvl="0" indent="0" algn="l" defTabSz="1066800">
                <a:lnSpc>
                  <a:spcPct val="90000"/>
                </a:lnSpc>
                <a:spcBef>
                  <a:spcPct val="0"/>
                </a:spcBef>
                <a:spcAft>
                  <a:spcPct val="35000"/>
                </a:spcAft>
                <a:buNone/>
              </a:pPr>
              <a:r>
                <a:rPr lang="en-US" sz="2400" b="1" i="1" strike="noStrike" kern="1200" dirty="0">
                  <a:solidFill>
                    <a:srgbClr val="F0E4C2"/>
                  </a:solidFill>
                  <a:effectLst/>
                  <a:latin typeface="Calibri" panose="020F0502020204030204" pitchFamily="34" charset="0"/>
                </a:rPr>
                <a:t>‘d’</a:t>
              </a:r>
              <a:r>
                <a:rPr lang="en-US" sz="2400" b="0" i="0" u="none" strike="noStrike" kern="1200" dirty="0">
                  <a:solidFill>
                    <a:schemeClr val="bg1"/>
                  </a:solidFill>
                  <a:effectLst/>
                  <a:latin typeface="Calibri" panose="020F0502020204030204" pitchFamily="34" charset="0"/>
                </a:rPr>
                <a:t>, </a:t>
              </a:r>
              <a:r>
                <a:rPr lang="en-US" sz="2400" b="1" i="1" u="none" strike="noStrike" kern="1200" dirty="0">
                  <a:solidFill>
                    <a:srgbClr val="F0E4C2"/>
                  </a:solidFill>
                  <a:effectLst/>
                  <a:latin typeface="Calibri" panose="020F0502020204030204" pitchFamily="34" charset="0"/>
                </a:rPr>
                <a:t>‘ed’</a:t>
              </a:r>
              <a:r>
                <a:rPr lang="en-US" sz="2400" b="1" i="0" u="none" strike="noStrike" kern="1200" dirty="0">
                  <a:solidFill>
                    <a:schemeClr val="bg1"/>
                  </a:solidFill>
                  <a:effectLst/>
                  <a:latin typeface="Calibri" panose="020F0502020204030204" pitchFamily="34" charset="0"/>
                </a:rPr>
                <a:t> </a:t>
              </a:r>
              <a:r>
                <a:rPr lang="en-US" sz="2400" b="0" i="0" u="none" strike="noStrike" kern="1200" dirty="0">
                  <a:solidFill>
                    <a:schemeClr val="bg1"/>
                  </a:solidFill>
                  <a:effectLst/>
                  <a:latin typeface="Calibri" panose="020F0502020204030204" pitchFamily="34" charset="0"/>
                </a:rPr>
                <a:t>or </a:t>
              </a:r>
              <a:r>
                <a:rPr lang="en-US" sz="2400" b="1" i="1" u="none" strike="noStrike" kern="1200" dirty="0">
                  <a:solidFill>
                    <a:srgbClr val="F0E4C2"/>
                  </a:solidFill>
                  <a:effectLst/>
                  <a:latin typeface="Calibri" panose="020F0502020204030204" pitchFamily="34" charset="0"/>
                </a:rPr>
                <a:t>‘</a:t>
              </a:r>
              <a:r>
                <a:rPr lang="en-US" sz="2400" b="1" i="1" u="none" strike="noStrike" kern="1200" dirty="0" err="1">
                  <a:solidFill>
                    <a:srgbClr val="F0E4C2"/>
                  </a:solidFill>
                  <a:effectLst/>
                  <a:latin typeface="Calibri" panose="020F0502020204030204" pitchFamily="34" charset="0"/>
                </a:rPr>
                <a:t>ied</a:t>
              </a:r>
              <a:r>
                <a:rPr lang="en-US" sz="2400" b="1" i="1" u="none" strike="noStrike" kern="1200" dirty="0">
                  <a:solidFill>
                    <a:srgbClr val="F0E4C2"/>
                  </a:solidFill>
                  <a:effectLst/>
                  <a:latin typeface="Calibri" panose="020F0502020204030204" pitchFamily="34" charset="0"/>
                </a:rPr>
                <a:t>’</a:t>
              </a:r>
              <a:r>
                <a:rPr lang="en-US" sz="2400" b="1" i="0" u="none" strike="noStrike" kern="1200" dirty="0">
                  <a:effectLst/>
                  <a:latin typeface="Calibri" panose="020F0502020204030204" pitchFamily="34" charset="0"/>
                </a:rPr>
                <a:t> </a:t>
              </a:r>
              <a:r>
                <a:rPr lang="en-US" sz="2400" b="0" i="0" u="none" strike="noStrike" kern="1200" dirty="0">
                  <a:effectLst/>
                  <a:latin typeface="Calibri" panose="020F0502020204030204" pitchFamily="34" charset="0"/>
                </a:rPr>
                <a:t>are added to the base verb.</a:t>
              </a:r>
            </a:p>
          </p:txBody>
        </p:sp>
        <p:sp>
          <p:nvSpPr>
            <p:cNvPr id="9" name="Oval 8">
              <a:extLst>
                <a:ext uri="{FF2B5EF4-FFF2-40B4-BE49-F238E27FC236}">
                  <a16:creationId xmlns:a16="http://schemas.microsoft.com/office/drawing/2014/main" id="{D409C813-3601-4331-B0CE-2D7431A24A1C}"/>
                </a:ext>
              </a:extLst>
            </p:cNvPr>
            <p:cNvSpPr/>
            <p:nvPr/>
          </p:nvSpPr>
          <p:spPr>
            <a:xfrm>
              <a:off x="1773554" y="3724833"/>
              <a:ext cx="1042924" cy="1042924"/>
            </a:xfrm>
            <a:prstGeom prst="ellipse">
              <a:avLst/>
            </a:prstGeom>
          </p:spPr>
          <p:style>
            <a:lnRef idx="1">
              <a:schemeClr val="accent2">
                <a:hueOff val="3121013"/>
                <a:satOff val="-3893"/>
                <a:lumOff val="91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grpSp>
        <p:nvGrpSpPr>
          <p:cNvPr id="19" name="Group 18">
            <a:extLst>
              <a:ext uri="{FF2B5EF4-FFF2-40B4-BE49-F238E27FC236}">
                <a16:creationId xmlns:a16="http://schemas.microsoft.com/office/drawing/2014/main" id="{C51D1C38-73AB-4785-8A7A-E4ECAF6DAD51}"/>
              </a:ext>
            </a:extLst>
          </p:cNvPr>
          <p:cNvGrpSpPr/>
          <p:nvPr/>
        </p:nvGrpSpPr>
        <p:grpSpPr>
          <a:xfrm>
            <a:off x="1270494" y="4995707"/>
            <a:ext cx="9663919" cy="1188905"/>
            <a:chOff x="1295208" y="4933922"/>
            <a:chExt cx="9663919" cy="1188905"/>
          </a:xfrm>
        </p:grpSpPr>
        <p:sp>
          <p:nvSpPr>
            <p:cNvPr id="12" name="Freeform: Shape 11">
              <a:extLst>
                <a:ext uri="{FF2B5EF4-FFF2-40B4-BE49-F238E27FC236}">
                  <a16:creationId xmlns:a16="http://schemas.microsoft.com/office/drawing/2014/main" id="{0EA19AD2-4AD2-4B63-B3EC-4178DB06A26C}"/>
                </a:ext>
              </a:extLst>
            </p:cNvPr>
            <p:cNvSpPr/>
            <p:nvPr/>
          </p:nvSpPr>
          <p:spPr>
            <a:xfrm>
              <a:off x="1853730" y="5150413"/>
              <a:ext cx="9105397" cy="972414"/>
            </a:xfrm>
            <a:custGeom>
              <a:avLst/>
              <a:gdLst>
                <a:gd name="connsiteX0" fmla="*/ 0 w 9105397"/>
                <a:gd name="connsiteY0" fmla="*/ 0 h 972414"/>
                <a:gd name="connsiteX1" fmla="*/ 9105397 w 9105397"/>
                <a:gd name="connsiteY1" fmla="*/ 0 h 972414"/>
                <a:gd name="connsiteX2" fmla="*/ 9105397 w 9105397"/>
                <a:gd name="connsiteY2" fmla="*/ 972414 h 972414"/>
                <a:gd name="connsiteX3" fmla="*/ 0 w 9105397"/>
                <a:gd name="connsiteY3" fmla="*/ 972414 h 972414"/>
                <a:gd name="connsiteX4" fmla="*/ 0 w 9105397"/>
                <a:gd name="connsiteY4" fmla="*/ 0 h 9724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05397" h="972414">
                  <a:moveTo>
                    <a:pt x="0" y="0"/>
                  </a:moveTo>
                  <a:lnTo>
                    <a:pt x="9105397" y="0"/>
                  </a:lnTo>
                  <a:lnTo>
                    <a:pt x="9105397" y="972414"/>
                  </a:lnTo>
                  <a:lnTo>
                    <a:pt x="0" y="972414"/>
                  </a:lnTo>
                  <a:lnTo>
                    <a:pt x="0" y="0"/>
                  </a:lnTo>
                  <a:close/>
                </a:path>
              </a:pathLst>
            </a:custGeom>
          </p:spPr>
          <p:style>
            <a:lnRef idx="0">
              <a:schemeClr val="lt1">
                <a:hueOff val="0"/>
                <a:satOff val="0"/>
                <a:lumOff val="0"/>
                <a:alphaOff val="0"/>
              </a:schemeClr>
            </a:lnRef>
            <a:fillRef idx="3">
              <a:schemeClr val="accent2">
                <a:hueOff val="4681519"/>
                <a:satOff val="-5839"/>
                <a:lumOff val="1373"/>
                <a:alphaOff val="0"/>
              </a:schemeClr>
            </a:fillRef>
            <a:effectRef idx="2">
              <a:schemeClr val="accent2">
                <a:hueOff val="4681519"/>
                <a:satOff val="-5839"/>
                <a:lumOff val="1373"/>
                <a:alphaOff val="0"/>
              </a:schemeClr>
            </a:effectRef>
            <a:fontRef idx="minor">
              <a:schemeClr val="lt1"/>
            </a:fontRef>
          </p:style>
          <p:txBody>
            <a:bodyPr spcFirstLastPara="0" vert="horz" wrap="square" lIns="662257" tIns="60960" rIns="60960" bIns="60960" numCol="1" spcCol="1270" anchor="ctr" anchorCtr="0">
              <a:noAutofit/>
            </a:bodyPr>
            <a:lstStyle/>
            <a:p>
              <a:pPr marL="0" lvl="0" indent="0" algn="l" defTabSz="1066800">
                <a:lnSpc>
                  <a:spcPct val="90000"/>
                </a:lnSpc>
                <a:spcBef>
                  <a:spcPct val="0"/>
                </a:spcBef>
                <a:spcAft>
                  <a:spcPct val="35000"/>
                </a:spcAft>
                <a:buNone/>
              </a:pPr>
              <a:r>
                <a:rPr lang="en-IN" sz="2400" kern="1200" dirty="0"/>
                <a:t>Irregular verbs do not follow a normal pattern </a:t>
              </a:r>
              <a:r>
                <a:rPr lang="en-US" sz="2400" kern="1200" dirty="0">
                  <a:latin typeface="Calibri" panose="020F0502020204030204" pitchFamily="34" charset="0"/>
                </a:rPr>
                <a:t>In the Past and Past Participle forms they form completely new words. They can also be called </a:t>
              </a:r>
              <a:r>
                <a:rPr lang="en-US" sz="2400" b="1" kern="1200" dirty="0">
                  <a:latin typeface="Calibri" panose="020F0502020204030204" pitchFamily="34" charset="0"/>
                </a:rPr>
                <a:t>rule breakers</a:t>
              </a:r>
              <a:endParaRPr lang="en-IN" sz="2400" b="1" kern="1200" dirty="0"/>
            </a:p>
          </p:txBody>
        </p:sp>
        <p:sp>
          <p:nvSpPr>
            <p:cNvPr id="14" name="Oval 13">
              <a:extLst>
                <a:ext uri="{FF2B5EF4-FFF2-40B4-BE49-F238E27FC236}">
                  <a16:creationId xmlns:a16="http://schemas.microsoft.com/office/drawing/2014/main" id="{782F69A3-920E-44ED-8B9D-99487E08CEFE}"/>
                </a:ext>
              </a:extLst>
            </p:cNvPr>
            <p:cNvSpPr/>
            <p:nvPr/>
          </p:nvSpPr>
          <p:spPr>
            <a:xfrm>
              <a:off x="1295208" y="4933922"/>
              <a:ext cx="1042924" cy="1042924"/>
            </a:xfrm>
            <a:prstGeom prst="ellipse">
              <a:avLst/>
            </a:prstGeom>
          </p:spPr>
          <p:style>
            <a:lnRef idx="1">
              <a:schemeClr val="accent2">
                <a:hueOff val="4681519"/>
                <a:satOff val="-5839"/>
                <a:lumOff val="1373"/>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grpSp>
    </p:spTree>
    <p:extLst>
      <p:ext uri="{BB962C8B-B14F-4D97-AF65-F5344CB8AC3E}">
        <p14:creationId xmlns:p14="http://schemas.microsoft.com/office/powerpoint/2010/main" val="3200319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9528" y="203218"/>
            <a:ext cx="3926133" cy="654032"/>
          </a:xfrm>
          <a:noFill/>
          <a:ln w="28575">
            <a:noFill/>
          </a:ln>
        </p:spPr>
        <p:style>
          <a:lnRef idx="1">
            <a:schemeClr val="accent4"/>
          </a:lnRef>
          <a:fillRef idx="2">
            <a:schemeClr val="accent4"/>
          </a:fillRef>
          <a:effectRef idx="1">
            <a:schemeClr val="accent4"/>
          </a:effectRef>
          <a:fontRef idx="minor">
            <a:schemeClr val="dk1"/>
          </a:fontRef>
        </p:style>
        <p:txBody>
          <a:bodyPr>
            <a:normAutofit/>
          </a:bodyPr>
          <a:lstStyle/>
          <a:p>
            <a:r>
              <a:rPr lang="en-IN" dirty="0"/>
              <a:t>Examples</a:t>
            </a:r>
          </a:p>
        </p:txBody>
      </p:sp>
      <p:grpSp>
        <p:nvGrpSpPr>
          <p:cNvPr id="12" name="Group 11">
            <a:extLst>
              <a:ext uri="{FF2B5EF4-FFF2-40B4-BE49-F238E27FC236}">
                <a16:creationId xmlns:a16="http://schemas.microsoft.com/office/drawing/2014/main" id="{54D0C1B1-4715-F770-0D2F-357A4B8EEEE7}"/>
              </a:ext>
            </a:extLst>
          </p:cNvPr>
          <p:cNvGrpSpPr/>
          <p:nvPr/>
        </p:nvGrpSpPr>
        <p:grpSpPr>
          <a:xfrm>
            <a:off x="276292" y="130154"/>
            <a:ext cx="3619827" cy="1998313"/>
            <a:chOff x="407368" y="553704"/>
            <a:chExt cx="3744415" cy="2067090"/>
          </a:xfrm>
        </p:grpSpPr>
        <p:pic>
          <p:nvPicPr>
            <p:cNvPr id="13" name="Picture 12">
              <a:extLst>
                <a:ext uri="{FF2B5EF4-FFF2-40B4-BE49-F238E27FC236}">
                  <a16:creationId xmlns:a16="http://schemas.microsoft.com/office/drawing/2014/main" id="{48740B0E-CE9C-B5CB-3E79-932D0715EB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368" y="553704"/>
              <a:ext cx="1378060" cy="2067090"/>
            </a:xfrm>
            <a:prstGeom prst="rect">
              <a:avLst/>
            </a:prstGeom>
          </p:spPr>
        </p:pic>
        <p:sp>
          <p:nvSpPr>
            <p:cNvPr id="14" name="Rectangle 13">
              <a:extLst>
                <a:ext uri="{FF2B5EF4-FFF2-40B4-BE49-F238E27FC236}">
                  <a16:creationId xmlns:a16="http://schemas.microsoft.com/office/drawing/2014/main" id="{3D3559B9-C01E-9CF8-E246-1E8FC5705289}"/>
                </a:ext>
              </a:extLst>
            </p:cNvPr>
            <p:cNvSpPr/>
            <p:nvPr/>
          </p:nvSpPr>
          <p:spPr>
            <a:xfrm>
              <a:off x="1625322" y="1609327"/>
              <a:ext cx="2526461" cy="584775"/>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cap="none" spc="0" dirty="0">
                  <a:ln/>
                  <a:solidFill>
                    <a:schemeClr val="accent3"/>
                  </a:solidFill>
                  <a:effectLst/>
                </a:rPr>
                <a:t>Regular Verbs</a:t>
              </a:r>
            </a:p>
          </p:txBody>
        </p:sp>
      </p:grpSp>
      <p:pic>
        <p:nvPicPr>
          <p:cNvPr id="6" name="Picture 5">
            <a:extLst>
              <a:ext uri="{FF2B5EF4-FFF2-40B4-BE49-F238E27FC236}">
                <a16:creationId xmlns:a16="http://schemas.microsoft.com/office/drawing/2014/main" id="{C059EAAD-9BE2-D003-0270-2B4AB96E724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4751" y="4816304"/>
            <a:ext cx="1979772" cy="834185"/>
          </a:xfrm>
          <a:prstGeom prst="rect">
            <a:avLst/>
          </a:prstGeom>
        </p:spPr>
      </p:pic>
      <p:sp>
        <p:nvSpPr>
          <p:cNvPr id="5" name="Oval 4">
            <a:extLst>
              <a:ext uri="{FF2B5EF4-FFF2-40B4-BE49-F238E27FC236}">
                <a16:creationId xmlns:a16="http://schemas.microsoft.com/office/drawing/2014/main" id="{7900FAA1-675F-57AD-30F3-94FD4851D99F}"/>
              </a:ext>
            </a:extLst>
          </p:cNvPr>
          <p:cNvSpPr/>
          <p:nvPr/>
        </p:nvSpPr>
        <p:spPr>
          <a:xfrm>
            <a:off x="743457" y="5799672"/>
            <a:ext cx="1107316" cy="60083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lumMod val="65000"/>
                    <a:lumOff val="35000"/>
                  </a:schemeClr>
                </a:solidFill>
              </a:rPr>
              <a:t>like</a:t>
            </a:r>
          </a:p>
        </p:txBody>
      </p:sp>
      <p:sp>
        <p:nvSpPr>
          <p:cNvPr id="4" name="Oval 3">
            <a:extLst>
              <a:ext uri="{FF2B5EF4-FFF2-40B4-BE49-F238E27FC236}">
                <a16:creationId xmlns:a16="http://schemas.microsoft.com/office/drawing/2014/main" id="{F806E7B9-5C1A-DFE3-70EB-A4C10C697276}"/>
              </a:ext>
            </a:extLst>
          </p:cNvPr>
          <p:cNvSpPr/>
          <p:nvPr/>
        </p:nvSpPr>
        <p:spPr>
          <a:xfrm>
            <a:off x="2370905" y="5799672"/>
            <a:ext cx="1523070" cy="6008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lumMod val="65000"/>
                    <a:lumOff val="35000"/>
                  </a:schemeClr>
                </a:solidFill>
              </a:rPr>
              <a:t>lik</a:t>
            </a:r>
            <a:r>
              <a:rPr lang="en-IN" sz="2400" b="1" dirty="0">
                <a:solidFill>
                  <a:srgbClr val="7030A0"/>
                </a:solidFill>
              </a:rPr>
              <a:t>ed</a:t>
            </a:r>
          </a:p>
        </p:txBody>
      </p:sp>
      <p:sp>
        <p:nvSpPr>
          <p:cNvPr id="3" name="Arrow: Right 2">
            <a:extLst>
              <a:ext uri="{FF2B5EF4-FFF2-40B4-BE49-F238E27FC236}">
                <a16:creationId xmlns:a16="http://schemas.microsoft.com/office/drawing/2014/main" id="{3909770C-2CEE-935A-1846-41DBF004EC57}"/>
              </a:ext>
            </a:extLst>
          </p:cNvPr>
          <p:cNvSpPr/>
          <p:nvPr/>
        </p:nvSpPr>
        <p:spPr>
          <a:xfrm>
            <a:off x="1760365" y="6039194"/>
            <a:ext cx="821611" cy="206906"/>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sz="2400"/>
          </a:p>
        </p:txBody>
      </p:sp>
      <p:sp>
        <p:nvSpPr>
          <p:cNvPr id="9" name="Oval 8">
            <a:extLst>
              <a:ext uri="{FF2B5EF4-FFF2-40B4-BE49-F238E27FC236}">
                <a16:creationId xmlns:a16="http://schemas.microsoft.com/office/drawing/2014/main" id="{362D4E77-EC1D-0EB6-533C-6B69550F28E1}"/>
              </a:ext>
            </a:extLst>
          </p:cNvPr>
          <p:cNvSpPr/>
          <p:nvPr/>
        </p:nvSpPr>
        <p:spPr>
          <a:xfrm>
            <a:off x="481552" y="3675625"/>
            <a:ext cx="1139498" cy="60760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lumMod val="65000"/>
                    <a:lumOff val="35000"/>
                  </a:schemeClr>
                </a:solidFill>
              </a:rPr>
              <a:t>cry</a:t>
            </a:r>
          </a:p>
        </p:txBody>
      </p:sp>
      <p:sp>
        <p:nvSpPr>
          <p:cNvPr id="15" name="Oval 14">
            <a:extLst>
              <a:ext uri="{FF2B5EF4-FFF2-40B4-BE49-F238E27FC236}">
                <a16:creationId xmlns:a16="http://schemas.microsoft.com/office/drawing/2014/main" id="{C1C6B385-57B6-9F83-87D1-2D44910B4738}"/>
              </a:ext>
            </a:extLst>
          </p:cNvPr>
          <p:cNvSpPr/>
          <p:nvPr/>
        </p:nvSpPr>
        <p:spPr>
          <a:xfrm>
            <a:off x="2330177" y="3631647"/>
            <a:ext cx="1210062" cy="65158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lumMod val="65000"/>
                    <a:lumOff val="35000"/>
                  </a:schemeClr>
                </a:solidFill>
              </a:rPr>
              <a:t>cr</a:t>
            </a:r>
            <a:r>
              <a:rPr lang="en-IN" sz="2400" b="1" dirty="0">
                <a:solidFill>
                  <a:srgbClr val="7030A0"/>
                </a:solidFill>
              </a:rPr>
              <a:t>ied</a:t>
            </a:r>
          </a:p>
        </p:txBody>
      </p:sp>
      <p:sp>
        <p:nvSpPr>
          <p:cNvPr id="18" name="Arrow: Right 17">
            <a:extLst>
              <a:ext uri="{FF2B5EF4-FFF2-40B4-BE49-F238E27FC236}">
                <a16:creationId xmlns:a16="http://schemas.microsoft.com/office/drawing/2014/main" id="{C512CBE9-E60A-088B-DAE2-EFEBBE7A9AEC}"/>
              </a:ext>
            </a:extLst>
          </p:cNvPr>
          <p:cNvSpPr/>
          <p:nvPr/>
        </p:nvSpPr>
        <p:spPr>
          <a:xfrm>
            <a:off x="1460308" y="3848458"/>
            <a:ext cx="1101175" cy="27730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sz="2400"/>
          </a:p>
        </p:txBody>
      </p:sp>
      <p:sp>
        <p:nvSpPr>
          <p:cNvPr id="16" name="Oval 15">
            <a:extLst>
              <a:ext uri="{FF2B5EF4-FFF2-40B4-BE49-F238E27FC236}">
                <a16:creationId xmlns:a16="http://schemas.microsoft.com/office/drawing/2014/main" id="{DB49FB8D-9113-FD7E-EE10-98B2012C03EC}"/>
              </a:ext>
            </a:extLst>
          </p:cNvPr>
          <p:cNvSpPr/>
          <p:nvPr/>
        </p:nvSpPr>
        <p:spPr>
          <a:xfrm>
            <a:off x="3609307" y="4558751"/>
            <a:ext cx="1105833" cy="7175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lumMod val="65000"/>
                    <a:lumOff val="35000"/>
                  </a:schemeClr>
                </a:solidFill>
              </a:rPr>
              <a:t>look</a:t>
            </a:r>
          </a:p>
        </p:txBody>
      </p:sp>
      <p:sp>
        <p:nvSpPr>
          <p:cNvPr id="17" name="Oval 16">
            <a:extLst>
              <a:ext uri="{FF2B5EF4-FFF2-40B4-BE49-F238E27FC236}">
                <a16:creationId xmlns:a16="http://schemas.microsoft.com/office/drawing/2014/main" id="{93CCD9C9-8F78-C65D-4CBF-D33C0569F3D9}"/>
              </a:ext>
            </a:extLst>
          </p:cNvPr>
          <p:cNvSpPr/>
          <p:nvPr/>
        </p:nvSpPr>
        <p:spPr>
          <a:xfrm>
            <a:off x="5337897" y="4558751"/>
            <a:ext cx="1593160" cy="717525"/>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lumMod val="65000"/>
                    <a:lumOff val="35000"/>
                  </a:schemeClr>
                </a:solidFill>
              </a:rPr>
              <a:t>look</a:t>
            </a:r>
            <a:r>
              <a:rPr lang="en-IN" sz="2400" b="1" dirty="0">
                <a:solidFill>
                  <a:srgbClr val="7030A0"/>
                </a:solidFill>
              </a:rPr>
              <a:t>ed</a:t>
            </a:r>
          </a:p>
        </p:txBody>
      </p:sp>
      <p:sp>
        <p:nvSpPr>
          <p:cNvPr id="19" name="Arrow: Right 18">
            <a:extLst>
              <a:ext uri="{FF2B5EF4-FFF2-40B4-BE49-F238E27FC236}">
                <a16:creationId xmlns:a16="http://schemas.microsoft.com/office/drawing/2014/main" id="{3B03CCAF-D4B4-36EB-0D2C-BFF9086E6FBE}"/>
              </a:ext>
            </a:extLst>
          </p:cNvPr>
          <p:cNvSpPr/>
          <p:nvPr/>
        </p:nvSpPr>
        <p:spPr>
          <a:xfrm>
            <a:off x="4552854" y="4812348"/>
            <a:ext cx="1105832" cy="277308"/>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sz="2400"/>
          </a:p>
        </p:txBody>
      </p:sp>
      <p:pic>
        <p:nvPicPr>
          <p:cNvPr id="20" name="Picture 19">
            <a:extLst>
              <a:ext uri="{FF2B5EF4-FFF2-40B4-BE49-F238E27FC236}">
                <a16:creationId xmlns:a16="http://schemas.microsoft.com/office/drawing/2014/main" id="{7E2D3E4D-6851-203A-A87A-605AC4CCA4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93975" y="2691917"/>
            <a:ext cx="2130425" cy="1976757"/>
          </a:xfrm>
          <a:prstGeom prst="ellipse">
            <a:avLst/>
          </a:prstGeom>
          <a:ln>
            <a:noFill/>
          </a:ln>
          <a:effectLst>
            <a:softEdge rad="112500"/>
          </a:effectLst>
        </p:spPr>
      </p:pic>
      <p:pic>
        <p:nvPicPr>
          <p:cNvPr id="21" name="Picture 20">
            <a:extLst>
              <a:ext uri="{FF2B5EF4-FFF2-40B4-BE49-F238E27FC236}">
                <a16:creationId xmlns:a16="http://schemas.microsoft.com/office/drawing/2014/main" id="{B282444B-56E2-FC1D-E393-B81C5AD4BC5C}"/>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33000"/>
                    </a14:imgEffect>
                  </a14:imgLayer>
                </a14:imgProps>
              </a:ext>
              <a:ext uri="{28A0092B-C50C-407E-A947-70E740481C1C}">
                <a14:useLocalDpi xmlns:a14="http://schemas.microsoft.com/office/drawing/2010/main" val="0"/>
              </a:ext>
            </a:extLst>
          </a:blip>
          <a:stretch>
            <a:fillRect/>
          </a:stretch>
        </p:blipFill>
        <p:spPr>
          <a:xfrm>
            <a:off x="1063086" y="1888463"/>
            <a:ext cx="1836526" cy="1976757"/>
          </a:xfrm>
          <a:prstGeom prst="ellipse">
            <a:avLst/>
          </a:prstGeom>
          <a:ln>
            <a:noFill/>
          </a:ln>
          <a:effectLst>
            <a:softEdge rad="112500"/>
          </a:effectLst>
        </p:spPr>
      </p:pic>
      <p:sp>
        <p:nvSpPr>
          <p:cNvPr id="25" name="Rectangle: Single Corner Snipped 24">
            <a:extLst>
              <a:ext uri="{FF2B5EF4-FFF2-40B4-BE49-F238E27FC236}">
                <a16:creationId xmlns:a16="http://schemas.microsoft.com/office/drawing/2014/main" id="{B87B220C-1D76-F58D-1CE9-015835595704}"/>
              </a:ext>
            </a:extLst>
          </p:cNvPr>
          <p:cNvSpPr/>
          <p:nvPr/>
        </p:nvSpPr>
        <p:spPr>
          <a:xfrm>
            <a:off x="7965039" y="6073128"/>
            <a:ext cx="1194613" cy="596231"/>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lumMod val="65000"/>
                    <a:lumOff val="35000"/>
                  </a:schemeClr>
                </a:solidFill>
              </a:rPr>
              <a:t>run</a:t>
            </a:r>
          </a:p>
        </p:txBody>
      </p:sp>
      <p:sp>
        <p:nvSpPr>
          <p:cNvPr id="26" name="Rectangle: Single Corner Snipped 25">
            <a:extLst>
              <a:ext uri="{FF2B5EF4-FFF2-40B4-BE49-F238E27FC236}">
                <a16:creationId xmlns:a16="http://schemas.microsoft.com/office/drawing/2014/main" id="{155B9C85-25B1-35D6-3A5C-5F16F1A4FE49}"/>
              </a:ext>
            </a:extLst>
          </p:cNvPr>
          <p:cNvSpPr/>
          <p:nvPr/>
        </p:nvSpPr>
        <p:spPr>
          <a:xfrm>
            <a:off x="9869939" y="6073128"/>
            <a:ext cx="1194613" cy="596232"/>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rgbClr val="7030A0"/>
                </a:solidFill>
              </a:rPr>
              <a:t>ran</a:t>
            </a:r>
          </a:p>
        </p:txBody>
      </p:sp>
      <p:sp>
        <p:nvSpPr>
          <p:cNvPr id="27" name="Arrow: Right 26">
            <a:extLst>
              <a:ext uri="{FF2B5EF4-FFF2-40B4-BE49-F238E27FC236}">
                <a16:creationId xmlns:a16="http://schemas.microsoft.com/office/drawing/2014/main" id="{B0B498C8-5BC0-6517-FB35-AF55F61146E9}"/>
              </a:ext>
            </a:extLst>
          </p:cNvPr>
          <p:cNvSpPr/>
          <p:nvPr/>
        </p:nvSpPr>
        <p:spPr>
          <a:xfrm>
            <a:off x="8934071" y="6265710"/>
            <a:ext cx="1070504" cy="26958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pic>
        <p:nvPicPr>
          <p:cNvPr id="28" name="Picture 27">
            <a:extLst>
              <a:ext uri="{FF2B5EF4-FFF2-40B4-BE49-F238E27FC236}">
                <a16:creationId xmlns:a16="http://schemas.microsoft.com/office/drawing/2014/main" id="{7F8EC5A9-8DDB-9252-897E-C43E4F676B4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8668651" y="4501572"/>
            <a:ext cx="1963853" cy="1548646"/>
          </a:xfrm>
          <a:prstGeom prst="rect">
            <a:avLst/>
          </a:prstGeom>
        </p:spPr>
      </p:pic>
      <p:sp>
        <p:nvSpPr>
          <p:cNvPr id="32" name="Rectangle: Single Corner Snipped 31">
            <a:extLst>
              <a:ext uri="{FF2B5EF4-FFF2-40B4-BE49-F238E27FC236}">
                <a16:creationId xmlns:a16="http://schemas.microsoft.com/office/drawing/2014/main" id="{BCB55016-EE2A-60AA-2838-7BDF9463F674}"/>
              </a:ext>
            </a:extLst>
          </p:cNvPr>
          <p:cNvSpPr/>
          <p:nvPr/>
        </p:nvSpPr>
        <p:spPr>
          <a:xfrm>
            <a:off x="7965039" y="3610562"/>
            <a:ext cx="1194613" cy="596231"/>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dirty="0">
                <a:solidFill>
                  <a:schemeClr val="tx1">
                    <a:lumMod val="65000"/>
                    <a:lumOff val="35000"/>
                  </a:schemeClr>
                </a:solidFill>
              </a:rPr>
              <a:t>sing</a:t>
            </a:r>
          </a:p>
        </p:txBody>
      </p:sp>
      <p:sp>
        <p:nvSpPr>
          <p:cNvPr id="33" name="Rectangle: Single Corner Snipped 32">
            <a:extLst>
              <a:ext uri="{FF2B5EF4-FFF2-40B4-BE49-F238E27FC236}">
                <a16:creationId xmlns:a16="http://schemas.microsoft.com/office/drawing/2014/main" id="{3E0A3D87-DE8C-FFF1-3CF3-932DC08D1304}"/>
              </a:ext>
            </a:extLst>
          </p:cNvPr>
          <p:cNvSpPr/>
          <p:nvPr/>
        </p:nvSpPr>
        <p:spPr>
          <a:xfrm>
            <a:off x="9869939" y="3610562"/>
            <a:ext cx="1194613" cy="596232"/>
          </a:xfrm>
          <a:prstGeom prst="snip1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2400" b="1" dirty="0">
                <a:solidFill>
                  <a:srgbClr val="7030A0"/>
                </a:solidFill>
              </a:rPr>
              <a:t>sang</a:t>
            </a:r>
          </a:p>
        </p:txBody>
      </p:sp>
      <p:sp>
        <p:nvSpPr>
          <p:cNvPr id="34" name="Arrow: Right 33">
            <a:extLst>
              <a:ext uri="{FF2B5EF4-FFF2-40B4-BE49-F238E27FC236}">
                <a16:creationId xmlns:a16="http://schemas.microsoft.com/office/drawing/2014/main" id="{8B9E0DE2-05D1-9E9F-1CA3-B760EC049A88}"/>
              </a:ext>
            </a:extLst>
          </p:cNvPr>
          <p:cNvSpPr/>
          <p:nvPr/>
        </p:nvSpPr>
        <p:spPr>
          <a:xfrm>
            <a:off x="8953295" y="3846375"/>
            <a:ext cx="1070504" cy="269584"/>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p>
        </p:txBody>
      </p:sp>
      <p:pic>
        <p:nvPicPr>
          <p:cNvPr id="35" name="Picture 34">
            <a:extLst>
              <a:ext uri="{FF2B5EF4-FFF2-40B4-BE49-F238E27FC236}">
                <a16:creationId xmlns:a16="http://schemas.microsoft.com/office/drawing/2014/main" id="{7ABF43AE-6AA4-E824-13ED-C21555B6EFD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68639" y="1678373"/>
            <a:ext cx="1691857" cy="1894643"/>
          </a:xfrm>
          <a:prstGeom prst="rect">
            <a:avLst/>
          </a:prstGeom>
        </p:spPr>
      </p:pic>
      <p:grpSp>
        <p:nvGrpSpPr>
          <p:cNvPr id="22" name="Group 21">
            <a:extLst>
              <a:ext uri="{FF2B5EF4-FFF2-40B4-BE49-F238E27FC236}">
                <a16:creationId xmlns:a16="http://schemas.microsoft.com/office/drawing/2014/main" id="{D42FD782-DD78-91D7-1E10-59FBCAE0E39E}"/>
              </a:ext>
            </a:extLst>
          </p:cNvPr>
          <p:cNvGrpSpPr/>
          <p:nvPr/>
        </p:nvGrpSpPr>
        <p:grpSpPr>
          <a:xfrm>
            <a:off x="7232528" y="130154"/>
            <a:ext cx="3832024" cy="1874396"/>
            <a:chOff x="695400" y="908720"/>
            <a:chExt cx="4135760" cy="2022966"/>
          </a:xfrm>
        </p:grpSpPr>
        <p:pic>
          <p:nvPicPr>
            <p:cNvPr id="23" name="Picture 22">
              <a:extLst>
                <a:ext uri="{FF2B5EF4-FFF2-40B4-BE49-F238E27FC236}">
                  <a16:creationId xmlns:a16="http://schemas.microsoft.com/office/drawing/2014/main" id="{1BA5B9B3-C0F5-5E63-69D2-6989686CB88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95400" y="908720"/>
              <a:ext cx="1348644" cy="2022966"/>
            </a:xfrm>
            <a:prstGeom prst="rect">
              <a:avLst/>
            </a:prstGeom>
          </p:spPr>
        </p:pic>
        <p:sp>
          <p:nvSpPr>
            <p:cNvPr id="24" name="Rectangle 23">
              <a:extLst>
                <a:ext uri="{FF2B5EF4-FFF2-40B4-BE49-F238E27FC236}">
                  <a16:creationId xmlns:a16="http://schemas.microsoft.com/office/drawing/2014/main" id="{5E3B1802-51D0-F2CC-435E-60F46B0B1482}"/>
                </a:ext>
              </a:extLst>
            </p:cNvPr>
            <p:cNvSpPr/>
            <p:nvPr/>
          </p:nvSpPr>
          <p:spPr>
            <a:xfrm>
              <a:off x="1919536" y="1916832"/>
              <a:ext cx="2911624" cy="631126"/>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r>
                <a:rPr lang="en-US" sz="3200" b="1" cap="none" spc="0" dirty="0">
                  <a:ln/>
                  <a:solidFill>
                    <a:schemeClr val="accent6">
                      <a:lumMod val="75000"/>
                    </a:schemeClr>
                  </a:solidFill>
                  <a:effectLst/>
                </a:rPr>
                <a:t>Irregular Verbs</a:t>
              </a:r>
            </a:p>
          </p:txBody>
        </p:sp>
      </p:grpSp>
    </p:spTree>
    <p:extLst>
      <p:ext uri="{BB962C8B-B14F-4D97-AF65-F5344CB8AC3E}">
        <p14:creationId xmlns:p14="http://schemas.microsoft.com/office/powerpoint/2010/main" val="213806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out)">
                                      <p:cBhvr>
                                        <p:cTn id="7" dur="1000"/>
                                        <p:tgtEl>
                                          <p:spTgt spid="21"/>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childTnLst>
                          </p:cTn>
                        </p:par>
                        <p:par>
                          <p:cTn id="16" fill="hold">
                            <p:stCondLst>
                              <p:cond delay="2000"/>
                            </p:stCondLst>
                            <p:childTnLst>
                              <p:par>
                                <p:cTn id="17" presetID="22" presetClass="entr" presetSubtype="8" fill="hold" grpId="0" nodeType="after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3000"/>
                            </p:stCondLst>
                            <p:childTnLst>
                              <p:par>
                                <p:cTn id="21" presetID="21" presetClass="entr" presetSubtype="1"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heel(1)">
                                      <p:cBhvr>
                                        <p:cTn id="23" dur="2000"/>
                                        <p:tgtEl>
                                          <p:spTgt spid="20"/>
                                        </p:tgtEl>
                                      </p:cBhvr>
                                    </p:animEffect>
                                  </p:childTnLst>
                                </p:cTn>
                              </p:par>
                            </p:childTnLst>
                          </p:cTn>
                        </p:par>
                        <p:par>
                          <p:cTn id="24" fill="hold">
                            <p:stCondLst>
                              <p:cond delay="5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5500"/>
                            </p:stCondLst>
                            <p:childTnLst>
                              <p:par>
                                <p:cTn id="29" presetID="22" presetClass="entr" presetSubtype="8"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left)">
                                      <p:cBhvr>
                                        <p:cTn id="31" dur="500"/>
                                        <p:tgtEl>
                                          <p:spTgt spid="19"/>
                                        </p:tgtEl>
                                      </p:cBhvr>
                                    </p:animEffect>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p:stCondLst>
                              <p:cond delay="6500"/>
                            </p:stCondLst>
                            <p:childTnLst>
                              <p:par>
                                <p:cTn id="37" presetID="21" presetClass="entr" presetSubtype="1"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heel(1)">
                                      <p:cBhvr>
                                        <p:cTn id="39" dur="2000"/>
                                        <p:tgtEl>
                                          <p:spTgt spid="6"/>
                                        </p:tgtEl>
                                      </p:cBhvr>
                                    </p:animEffect>
                                  </p:childTnLst>
                                </p:cTn>
                              </p:par>
                            </p:childTnLst>
                          </p:cTn>
                        </p:par>
                        <p:par>
                          <p:cTn id="40" fill="hold">
                            <p:stCondLst>
                              <p:cond delay="9500"/>
                            </p:stCondLst>
                            <p:childTnLst>
                              <p:par>
                                <p:cTn id="41" presetID="22" presetClass="entr" presetSubtype="8"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wipe(left)">
                                      <p:cBhvr>
                                        <p:cTn id="43" dur="500"/>
                                        <p:tgtEl>
                                          <p:spTgt spid="5"/>
                                        </p:tgtEl>
                                      </p:cBhvr>
                                    </p:animEffect>
                                  </p:childTnLst>
                                </p:cTn>
                              </p:par>
                            </p:childTnLst>
                          </p:cTn>
                        </p:par>
                        <p:par>
                          <p:cTn id="44" fill="hold">
                            <p:stCondLst>
                              <p:cond delay="10000"/>
                            </p:stCondLst>
                            <p:childTnLst>
                              <p:par>
                                <p:cTn id="45" presetID="22" presetClass="entr" presetSubtype="8" fill="hold" grpId="0"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wipe(left)">
                                      <p:cBhvr>
                                        <p:cTn id="47" dur="500"/>
                                        <p:tgtEl>
                                          <p:spTgt spid="3"/>
                                        </p:tgtEl>
                                      </p:cBhvr>
                                    </p:animEffect>
                                  </p:childTnLst>
                                </p:cTn>
                              </p:par>
                            </p:childTnLst>
                          </p:cTn>
                        </p:par>
                        <p:par>
                          <p:cTn id="48" fill="hold">
                            <p:stCondLst>
                              <p:cond delay="10500"/>
                            </p:stCondLst>
                            <p:childTnLst>
                              <p:par>
                                <p:cTn id="49" presetID="22" presetClass="entr" presetSubtype="8" fill="hold" grpId="0"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left)">
                                      <p:cBhvr>
                                        <p:cTn id="51" dur="500"/>
                                        <p:tgtEl>
                                          <p:spTgt spid="4"/>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1"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additive="base">
                                        <p:cTn id="56" dur="500" fill="hold"/>
                                        <p:tgtEl>
                                          <p:spTgt spid="22"/>
                                        </p:tgtEl>
                                        <p:attrNameLst>
                                          <p:attrName>ppt_x</p:attrName>
                                        </p:attrNameLst>
                                      </p:cBhvr>
                                      <p:tavLst>
                                        <p:tav tm="0">
                                          <p:val>
                                            <p:strVal val="#ppt_x"/>
                                          </p:val>
                                        </p:tav>
                                        <p:tav tm="100000">
                                          <p:val>
                                            <p:strVal val="#ppt_x"/>
                                          </p:val>
                                        </p:tav>
                                      </p:tavLst>
                                    </p:anim>
                                    <p:anim calcmode="lin" valueType="num">
                                      <p:cBhvr additive="base">
                                        <p:cTn id="57" dur="500" fill="hold"/>
                                        <p:tgtEl>
                                          <p:spTgt spid="22"/>
                                        </p:tgtEl>
                                        <p:attrNameLst>
                                          <p:attrName>ppt_y</p:attrName>
                                        </p:attrNameLst>
                                      </p:cBhvr>
                                      <p:tavLst>
                                        <p:tav tm="0">
                                          <p:val>
                                            <p:strVal val="0-#ppt_h/2"/>
                                          </p:val>
                                        </p:tav>
                                        <p:tav tm="100000">
                                          <p:val>
                                            <p:strVal val="#ppt_y"/>
                                          </p:val>
                                        </p:tav>
                                      </p:tavLst>
                                    </p:anim>
                                  </p:childTnLst>
                                </p:cTn>
                              </p:par>
                            </p:childTnLst>
                          </p:cTn>
                        </p:par>
                        <p:par>
                          <p:cTn id="58" fill="hold">
                            <p:stCondLst>
                              <p:cond delay="500"/>
                            </p:stCondLst>
                            <p:childTnLst>
                              <p:par>
                                <p:cTn id="59" presetID="47" presetClass="entr" presetSubtype="0"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fade">
                                      <p:cBhvr>
                                        <p:cTn id="61" dur="1000"/>
                                        <p:tgtEl>
                                          <p:spTgt spid="35"/>
                                        </p:tgtEl>
                                      </p:cBhvr>
                                    </p:animEffect>
                                    <p:anim calcmode="lin" valueType="num">
                                      <p:cBhvr>
                                        <p:cTn id="62" dur="1000" fill="hold"/>
                                        <p:tgtEl>
                                          <p:spTgt spid="35"/>
                                        </p:tgtEl>
                                        <p:attrNameLst>
                                          <p:attrName>ppt_x</p:attrName>
                                        </p:attrNameLst>
                                      </p:cBhvr>
                                      <p:tavLst>
                                        <p:tav tm="0">
                                          <p:val>
                                            <p:strVal val="#ppt_x"/>
                                          </p:val>
                                        </p:tav>
                                        <p:tav tm="100000">
                                          <p:val>
                                            <p:strVal val="#ppt_x"/>
                                          </p:val>
                                        </p:tav>
                                      </p:tavLst>
                                    </p:anim>
                                    <p:anim calcmode="lin" valueType="num">
                                      <p:cBhvr>
                                        <p:cTn id="63" dur="1000" fill="hold"/>
                                        <p:tgtEl>
                                          <p:spTgt spid="35"/>
                                        </p:tgtEl>
                                        <p:attrNameLst>
                                          <p:attrName>ppt_y</p:attrName>
                                        </p:attrNameLst>
                                      </p:cBhvr>
                                      <p:tavLst>
                                        <p:tav tm="0">
                                          <p:val>
                                            <p:strVal val="#ppt_y-.1"/>
                                          </p:val>
                                        </p:tav>
                                        <p:tav tm="100000">
                                          <p:val>
                                            <p:strVal val="#ppt_y"/>
                                          </p:val>
                                        </p:tav>
                                      </p:tavLst>
                                    </p:anim>
                                  </p:childTnLst>
                                </p:cTn>
                              </p:par>
                            </p:childTnLst>
                          </p:cTn>
                        </p:par>
                        <p:par>
                          <p:cTn id="64" fill="hold">
                            <p:stCondLst>
                              <p:cond delay="1500"/>
                            </p:stCondLst>
                            <p:childTnLst>
                              <p:par>
                                <p:cTn id="65" presetID="22" presetClass="entr" presetSubtype="8"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left)">
                                      <p:cBhvr>
                                        <p:cTn id="67" dur="500"/>
                                        <p:tgtEl>
                                          <p:spTgt spid="32"/>
                                        </p:tgtEl>
                                      </p:cBhvr>
                                    </p:animEffect>
                                  </p:childTnLst>
                                </p:cTn>
                              </p:par>
                            </p:childTnLst>
                          </p:cTn>
                        </p:par>
                        <p:par>
                          <p:cTn id="68" fill="hold">
                            <p:stCondLst>
                              <p:cond delay="2000"/>
                            </p:stCondLst>
                            <p:childTnLst>
                              <p:par>
                                <p:cTn id="69" presetID="22" presetClass="entr" presetSubtype="8"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left)">
                                      <p:cBhvr>
                                        <p:cTn id="71" dur="500"/>
                                        <p:tgtEl>
                                          <p:spTgt spid="34"/>
                                        </p:tgtEl>
                                      </p:cBhvr>
                                    </p:animEffect>
                                  </p:childTnLst>
                                </p:cTn>
                              </p:par>
                            </p:childTnLst>
                          </p:cTn>
                        </p:par>
                        <p:par>
                          <p:cTn id="72" fill="hold">
                            <p:stCondLst>
                              <p:cond delay="2500"/>
                            </p:stCondLst>
                            <p:childTnLst>
                              <p:par>
                                <p:cTn id="73" presetID="22" presetClass="entr" presetSubtype="8" fill="hold" grpId="0" nodeType="afterEffect">
                                  <p:stCondLst>
                                    <p:cond delay="50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3500"/>
                            </p:stCondLst>
                            <p:childTnLst>
                              <p:par>
                                <p:cTn id="77" presetID="14" presetClass="entr" presetSubtype="5"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randombar(vertical)">
                                      <p:cBhvr>
                                        <p:cTn id="79" dur="500"/>
                                        <p:tgtEl>
                                          <p:spTgt spid="28"/>
                                        </p:tgtEl>
                                      </p:cBhvr>
                                    </p:animEffect>
                                  </p:childTnLst>
                                </p:cTn>
                              </p:par>
                            </p:childTnLst>
                          </p:cTn>
                        </p:par>
                        <p:par>
                          <p:cTn id="80" fill="hold">
                            <p:stCondLst>
                              <p:cond delay="4000"/>
                            </p:stCondLst>
                            <p:childTnLst>
                              <p:par>
                                <p:cTn id="81" presetID="22" presetClass="entr" presetSubtype="8"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wipe(left)">
                                      <p:cBhvr>
                                        <p:cTn id="83" dur="500"/>
                                        <p:tgtEl>
                                          <p:spTgt spid="25"/>
                                        </p:tgtEl>
                                      </p:cBhvr>
                                    </p:animEffect>
                                  </p:childTnLst>
                                </p:cTn>
                              </p:par>
                            </p:childTnLst>
                          </p:cTn>
                        </p:par>
                        <p:par>
                          <p:cTn id="84" fill="hold">
                            <p:stCondLst>
                              <p:cond delay="4500"/>
                            </p:stCondLst>
                            <p:childTnLst>
                              <p:par>
                                <p:cTn id="85" presetID="22" presetClass="entr" presetSubtype="8" fill="hold" grpId="0"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wipe(left)">
                                      <p:cBhvr>
                                        <p:cTn id="87" dur="500"/>
                                        <p:tgtEl>
                                          <p:spTgt spid="27"/>
                                        </p:tgtEl>
                                      </p:cBhvr>
                                    </p:animEffect>
                                  </p:childTnLst>
                                </p:cTn>
                              </p:par>
                            </p:childTnLst>
                          </p:cTn>
                        </p:par>
                        <p:par>
                          <p:cTn id="88" fill="hold">
                            <p:stCondLst>
                              <p:cond delay="5000"/>
                            </p:stCondLst>
                            <p:childTnLst>
                              <p:par>
                                <p:cTn id="89" presetID="22" presetClass="entr" presetSubtype="8"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left)">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3" grpId="0" animBg="1"/>
      <p:bldP spid="9" grpId="0" animBg="1"/>
      <p:bldP spid="15" grpId="0" animBg="1"/>
      <p:bldP spid="18" grpId="0" animBg="1"/>
      <p:bldP spid="16" grpId="0" animBg="1"/>
      <p:bldP spid="17" grpId="0" animBg="1"/>
      <p:bldP spid="19" grpId="0" animBg="1"/>
      <p:bldP spid="25" grpId="0" animBg="1"/>
      <p:bldP spid="26" grpId="0" animBg="1"/>
      <p:bldP spid="27" grpId="0" animBg="1"/>
      <p:bldP spid="32" grpId="0" animBg="1"/>
      <p:bldP spid="33"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dirty="0"/>
              <a:t>MM INDEX</a:t>
            </a:r>
          </a:p>
        </p:txBody>
      </p:sp>
      <p:graphicFrame>
        <p:nvGraphicFramePr>
          <p:cNvPr id="4" name="Table 3">
            <a:extLst>
              <a:ext uri="{FF2B5EF4-FFF2-40B4-BE49-F238E27FC236}">
                <a16:creationId xmlns:a16="http://schemas.microsoft.com/office/drawing/2014/main" id="{6582EEB0-1FE4-49B4-BD65-584833C40CF9}"/>
              </a:ext>
            </a:extLst>
          </p:cNvPr>
          <p:cNvGraphicFramePr>
            <a:graphicFrameLocks noGrp="1"/>
          </p:cNvGraphicFramePr>
          <p:nvPr>
            <p:extLst>
              <p:ext uri="{D42A27DB-BD31-4B8C-83A1-F6EECF244321}">
                <p14:modId xmlns:p14="http://schemas.microsoft.com/office/powerpoint/2010/main" val="562980806"/>
              </p:ext>
            </p:extLst>
          </p:nvPr>
        </p:nvGraphicFramePr>
        <p:xfrm>
          <a:off x="1127448" y="986672"/>
          <a:ext cx="9937104" cy="4429401"/>
        </p:xfrm>
        <a:graphic>
          <a:graphicData uri="http://schemas.openxmlformats.org/drawingml/2006/table">
            <a:tbl>
              <a:tblPr firstRow="1" bandRow="1">
                <a:tableStyleId>{5C22544A-7EE6-4342-B048-85BDC9FD1C3A}</a:tableStyleId>
              </a:tblPr>
              <a:tblGrid>
                <a:gridCol w="928702">
                  <a:extLst>
                    <a:ext uri="{9D8B030D-6E8A-4147-A177-3AD203B41FA5}">
                      <a16:colId xmlns:a16="http://schemas.microsoft.com/office/drawing/2014/main" val="20000"/>
                    </a:ext>
                  </a:extLst>
                </a:gridCol>
                <a:gridCol w="1375554">
                  <a:extLst>
                    <a:ext uri="{9D8B030D-6E8A-4147-A177-3AD203B41FA5}">
                      <a16:colId xmlns:a16="http://schemas.microsoft.com/office/drawing/2014/main" val="20001"/>
                    </a:ext>
                  </a:extLst>
                </a:gridCol>
                <a:gridCol w="7632848">
                  <a:extLst>
                    <a:ext uri="{9D8B030D-6E8A-4147-A177-3AD203B41FA5}">
                      <a16:colId xmlns:a16="http://schemas.microsoft.com/office/drawing/2014/main" val="20002"/>
                    </a:ext>
                  </a:extLst>
                </a:gridCol>
              </a:tblGrid>
              <a:tr h="389313">
                <a:tc>
                  <a:txBody>
                    <a:bodyPr/>
                    <a:lstStyle/>
                    <a:p>
                      <a:pPr algn="ctr"/>
                      <a:r>
                        <a:rPr lang="en-IN" sz="900" dirty="0">
                          <a:solidFill>
                            <a:schemeClr val="tx1"/>
                          </a:solidFill>
                        </a:rPr>
                        <a:t>Slide</a:t>
                      </a:r>
                      <a:r>
                        <a:rPr lang="en-IN" sz="900" baseline="0" dirty="0">
                          <a:solidFill>
                            <a:schemeClr val="tx1"/>
                          </a:solidFill>
                        </a:rPr>
                        <a:t> #</a:t>
                      </a:r>
                      <a:endParaRPr lang="en-IN" sz="900" dirty="0">
                        <a:solidFill>
                          <a:schemeClr val="tx1"/>
                        </a:solidFill>
                      </a:endParaRPr>
                    </a:p>
                  </a:txBody>
                  <a:tcPr/>
                </a:tc>
                <a:tc>
                  <a:txBody>
                    <a:bodyPr/>
                    <a:lstStyle/>
                    <a:p>
                      <a:pPr algn="ctr"/>
                      <a:r>
                        <a:rPr lang="en-IN" sz="900" dirty="0">
                          <a:solidFill>
                            <a:schemeClr val="tx1"/>
                          </a:solidFill>
                        </a:rPr>
                        <a:t>Thumbnail</a:t>
                      </a:r>
                    </a:p>
                  </a:txBody>
                  <a:tcPr/>
                </a:tc>
                <a:tc>
                  <a:txBody>
                    <a:bodyPr/>
                    <a:lstStyle/>
                    <a:p>
                      <a:pPr algn="ctr"/>
                      <a:r>
                        <a:rPr lang="en-IN" sz="900" dirty="0">
                          <a:solidFill>
                            <a:schemeClr val="tx1"/>
                          </a:solidFill>
                        </a:rPr>
                        <a:t>Source link and Attribution</a:t>
                      </a:r>
                    </a:p>
                  </a:txBody>
                  <a:tcPr/>
                </a:tc>
                <a:extLst>
                  <a:ext uri="{0D108BD9-81ED-4DB2-BD59-A6C34878D82A}">
                    <a16:rowId xmlns:a16="http://schemas.microsoft.com/office/drawing/2014/main" val="10000"/>
                  </a:ext>
                </a:extLst>
              </a:tr>
              <a:tr h="461912">
                <a:tc>
                  <a:txBody>
                    <a:bodyPr/>
                    <a:lstStyle/>
                    <a:p>
                      <a:r>
                        <a:rPr lang="en-IN" sz="900" dirty="0"/>
                        <a:t>1</a:t>
                      </a:r>
                    </a:p>
                  </a:txBody>
                  <a:tcPr/>
                </a:tc>
                <a:tc>
                  <a:txBody>
                    <a:bodyPr/>
                    <a:lstStyle/>
                    <a:p>
                      <a:endParaRPr lang="en-IN" sz="900" dirty="0"/>
                    </a:p>
                  </a:txBody>
                  <a:tcPr/>
                </a:tc>
                <a:tc>
                  <a:txBody>
                    <a:bodyPr/>
                    <a:lstStyle/>
                    <a:p>
                      <a:r>
                        <a:rPr lang="en-IN" sz="900" b="0" u="none" strike="noStrike" kern="1200" dirty="0">
                          <a:solidFill>
                            <a:schemeClr val="tx1"/>
                          </a:solidFill>
                        </a:rPr>
                        <a:t>Alphabets- </a:t>
                      </a:r>
                      <a:r>
                        <a:rPr lang="en-IN" sz="900" b="0" u="none" strike="noStrike" kern="1200" dirty="0">
                          <a:solidFill>
                            <a:schemeClr val="tx1"/>
                          </a:solidFill>
                          <a:hlinkClick r:id="rId3"/>
                        </a:rPr>
                        <a:t>https://pixabay.com/illustrations/alphabet-abc-letter-to-learn-read-1219546/</a:t>
                      </a:r>
                      <a:endParaRPr lang="en-IN" sz="900" b="0" u="none" strike="noStrike" kern="1200" dirty="0">
                        <a:solidFill>
                          <a:schemeClr val="tx1"/>
                        </a:solidFill>
                      </a:endParaRPr>
                    </a:p>
                    <a:p>
                      <a:endParaRPr lang="en-IN" sz="900" b="0" u="none" strike="noStrike" kern="1200" dirty="0">
                        <a:solidFill>
                          <a:schemeClr val="tx1"/>
                        </a:solidFill>
                      </a:endParaRPr>
                    </a:p>
                    <a:p>
                      <a:endParaRPr lang="en-IN" sz="900" dirty="0"/>
                    </a:p>
                  </a:txBody>
                  <a:tcPr/>
                </a:tc>
                <a:extLst>
                  <a:ext uri="{0D108BD9-81ED-4DB2-BD59-A6C34878D82A}">
                    <a16:rowId xmlns:a16="http://schemas.microsoft.com/office/drawing/2014/main" val="10001"/>
                  </a:ext>
                </a:extLst>
              </a:tr>
              <a:tr h="0">
                <a:tc>
                  <a:txBody>
                    <a:bodyPr/>
                    <a:lstStyle/>
                    <a:p>
                      <a:r>
                        <a:rPr lang="en-IN" sz="900" dirty="0"/>
                        <a:t>3</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u="none" strike="noStrike" kern="1200" dirty="0">
                          <a:solidFill>
                            <a:schemeClr val="tx1"/>
                          </a:solidFill>
                        </a:rPr>
                        <a:t>Numbers- </a:t>
                      </a:r>
                      <a:r>
                        <a:rPr lang="en-IN" sz="900" b="0" u="none" strike="noStrike" kern="1200" dirty="0">
                          <a:solidFill>
                            <a:schemeClr val="tx1"/>
                          </a:solidFill>
                          <a:hlinkClick r:id="rId4"/>
                        </a:rPr>
                        <a:t>https://pixabay.com/illustrations/mathematics-pay-digits-number-four-1660859/</a:t>
                      </a:r>
                      <a:endParaRPr lang="en-IN" sz="900" b="0" u="none" strike="noStrike"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b="0" u="none" strike="noStrike" kern="1200" dirty="0">
                        <a:solidFill>
                          <a:schemeClr val="tx1"/>
                        </a:solidFill>
                      </a:endParaRPr>
                    </a:p>
                    <a:p>
                      <a:endParaRPr lang="en-IN" sz="900" dirty="0"/>
                    </a:p>
                  </a:txBody>
                  <a:tcPr/>
                </a:tc>
                <a:extLst>
                  <a:ext uri="{0D108BD9-81ED-4DB2-BD59-A6C34878D82A}">
                    <a16:rowId xmlns:a16="http://schemas.microsoft.com/office/drawing/2014/main" val="10002"/>
                  </a:ext>
                </a:extLst>
              </a:tr>
              <a:tr h="132576">
                <a:tc>
                  <a:txBody>
                    <a:bodyPr/>
                    <a:lstStyle/>
                    <a:p>
                      <a:r>
                        <a:rPr lang="en-IN" sz="900" dirty="0"/>
                        <a:t>3</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u="none" strike="noStrike" kern="1200" dirty="0">
                          <a:solidFill>
                            <a:schemeClr val="tx1"/>
                          </a:solidFill>
                        </a:rPr>
                        <a:t>Numbers- </a:t>
                      </a:r>
                      <a:r>
                        <a:rPr lang="en-IN" sz="900" b="0" u="none" strike="noStrike" kern="1200" dirty="0">
                          <a:solidFill>
                            <a:schemeClr val="tx1"/>
                          </a:solidFill>
                          <a:hlinkClick r:id="rId5"/>
                        </a:rPr>
                        <a:t>https://pixabay.com/illustrations/mathematics-pay-digits-number-four-1660868/</a:t>
                      </a:r>
                      <a:endParaRPr lang="en-IN" sz="900" b="0" u="none" strike="noStrike"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b="0" u="none" strike="noStrike"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b="0" u="none" strike="noStrike" kern="1200" dirty="0">
                        <a:solidFill>
                          <a:schemeClr val="tx1"/>
                        </a:solidFill>
                      </a:endParaRPr>
                    </a:p>
                  </a:txBody>
                  <a:tcPr/>
                </a:tc>
                <a:extLst>
                  <a:ext uri="{0D108BD9-81ED-4DB2-BD59-A6C34878D82A}">
                    <a16:rowId xmlns:a16="http://schemas.microsoft.com/office/drawing/2014/main" val="10003"/>
                  </a:ext>
                </a:extLst>
              </a:tr>
              <a:tr h="389313">
                <a:tc>
                  <a:txBody>
                    <a:bodyPr/>
                    <a:lstStyle/>
                    <a:p>
                      <a:r>
                        <a:rPr lang="en-IN" sz="900" dirty="0"/>
                        <a:t>3</a:t>
                      </a:r>
                    </a:p>
                  </a:txBody>
                  <a:tcPr/>
                </a:tc>
                <a:tc>
                  <a:txBody>
                    <a:bodyPr/>
                    <a:lstStyle/>
                    <a:p>
                      <a:endParaRPr lang="en-IN" sz="900" dirty="0"/>
                    </a:p>
                  </a:txBody>
                  <a:tcPr/>
                </a:tc>
                <a:tc>
                  <a:txBody>
                    <a:bodyPr/>
                    <a:lstStyle/>
                    <a:p>
                      <a:r>
                        <a:rPr lang="en-IN" sz="900" b="0" u="none" strike="noStrike" kern="1200" dirty="0">
                          <a:solidFill>
                            <a:schemeClr val="tx1"/>
                          </a:solidFill>
                        </a:rPr>
                        <a:t>Like-https://pixabay.com/illustrations/kids-text-font-type-typography-2113965/</a:t>
                      </a:r>
                    </a:p>
                    <a:p>
                      <a:endParaRPr lang="en-IN" sz="900" b="0" u="none" strike="noStrike" kern="1200" dirty="0">
                        <a:solidFill>
                          <a:schemeClr val="tx1"/>
                        </a:solidFill>
                      </a:endParaRPr>
                    </a:p>
                    <a:p>
                      <a:endParaRPr lang="en-IN" sz="900" b="0" u="none" strike="noStrike" kern="1200" dirty="0">
                        <a:solidFill>
                          <a:schemeClr val="tx1"/>
                        </a:solidFill>
                      </a:endParaRPr>
                    </a:p>
                  </a:txBody>
                  <a:tcPr/>
                </a:tc>
                <a:extLst>
                  <a:ext uri="{0D108BD9-81ED-4DB2-BD59-A6C34878D82A}">
                    <a16:rowId xmlns:a16="http://schemas.microsoft.com/office/drawing/2014/main" val="10004"/>
                  </a:ext>
                </a:extLst>
              </a:tr>
              <a:tr h="519648">
                <a:tc>
                  <a:txBody>
                    <a:bodyPr/>
                    <a:lstStyle/>
                    <a:p>
                      <a:r>
                        <a:rPr lang="en-IN" sz="900" dirty="0"/>
                        <a:t>3</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u="none" strike="noStrike" kern="1200" dirty="0">
                          <a:solidFill>
                            <a:schemeClr val="tx1"/>
                          </a:solidFill>
                        </a:rPr>
                        <a:t>Child crying-https://www.pexels.com/photo/boy-hugging-a-woman-while-crying-6222771/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b="0" u="none" strike="noStrike" kern="1200" dirty="0">
                        <a:solidFill>
                          <a:schemeClr val="tx1"/>
                        </a:solidFill>
                      </a:endParaRPr>
                    </a:p>
                    <a:p>
                      <a:endParaRPr lang="en-IN" sz="900" dirty="0"/>
                    </a:p>
                  </a:txBody>
                  <a:tcPr/>
                </a:tc>
                <a:extLst>
                  <a:ext uri="{0D108BD9-81ED-4DB2-BD59-A6C34878D82A}">
                    <a16:rowId xmlns:a16="http://schemas.microsoft.com/office/drawing/2014/main" val="10006"/>
                  </a:ext>
                </a:extLst>
              </a:tr>
              <a:tr h="389313">
                <a:tc>
                  <a:txBody>
                    <a:bodyPr/>
                    <a:lstStyle/>
                    <a:p>
                      <a:r>
                        <a:rPr lang="en-IN" sz="900" dirty="0"/>
                        <a:t>3</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u="none" strike="noStrike" kern="1200" dirty="0">
                          <a:solidFill>
                            <a:schemeClr val="tx1"/>
                          </a:solidFill>
                        </a:rPr>
                        <a:t>Look- </a:t>
                      </a:r>
                      <a:r>
                        <a:rPr lang="en-IN" sz="900" b="0" u="none" strike="noStrike" kern="1200" dirty="0">
                          <a:solidFill>
                            <a:schemeClr val="tx1"/>
                          </a:solidFill>
                          <a:hlinkClick r:id="rId6"/>
                        </a:rPr>
                        <a:t>https://pixabay.com/illustrations/goldfish-watch-pets-boy-lonely-7327337/</a:t>
                      </a:r>
                      <a:endParaRPr lang="en-IN" sz="900" b="0" u="none" strike="noStrike"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dirty="0"/>
                    </a:p>
                    <a:p>
                      <a:endParaRPr lang="en-IN" sz="900" dirty="0"/>
                    </a:p>
                  </a:txBody>
                  <a:tcPr/>
                </a:tc>
                <a:extLst>
                  <a:ext uri="{0D108BD9-81ED-4DB2-BD59-A6C34878D82A}">
                    <a16:rowId xmlns:a16="http://schemas.microsoft.com/office/drawing/2014/main" val="10007"/>
                  </a:ext>
                </a:extLst>
              </a:tr>
              <a:tr h="389313">
                <a:tc>
                  <a:txBody>
                    <a:bodyPr/>
                    <a:lstStyle/>
                    <a:p>
                      <a:r>
                        <a:rPr lang="en-IN" sz="900" dirty="0"/>
                        <a:t>3</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b="0" u="none" strike="noStrike" kern="1200" dirty="0">
                          <a:solidFill>
                            <a:schemeClr val="tx1"/>
                          </a:solidFill>
                        </a:rPr>
                        <a:t>Run- </a:t>
                      </a:r>
                      <a:r>
                        <a:rPr lang="en-IN" sz="900" b="0" u="none" strike="noStrike" kern="1200" dirty="0">
                          <a:solidFill>
                            <a:schemeClr val="tx1"/>
                          </a:solidFill>
                          <a:hlinkClick r:id="rId7"/>
                        </a:rPr>
                        <a:t>https://pixabay.com/vectors/pet-pets-girl-dog-puppy-running-312041/</a:t>
                      </a:r>
                      <a:endParaRPr lang="en-IN" sz="900" b="0" u="none" strike="noStrike" kern="12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b="0" u="none" strike="noStrike" kern="1200" dirty="0">
                        <a:solidFill>
                          <a:schemeClr val="tx1"/>
                        </a:solidFill>
                      </a:endParaRPr>
                    </a:p>
                    <a:p>
                      <a:endParaRPr lang="en-IN" sz="900" dirty="0"/>
                    </a:p>
                  </a:txBody>
                  <a:tcPr/>
                </a:tc>
                <a:extLst>
                  <a:ext uri="{0D108BD9-81ED-4DB2-BD59-A6C34878D82A}">
                    <a16:rowId xmlns:a16="http://schemas.microsoft.com/office/drawing/2014/main" val="10008"/>
                  </a:ext>
                </a:extLst>
              </a:tr>
              <a:tr h="389313">
                <a:tc>
                  <a:txBody>
                    <a:bodyPr/>
                    <a:lstStyle/>
                    <a:p>
                      <a:r>
                        <a:rPr lang="en-IN" sz="900" dirty="0"/>
                        <a:t>3</a:t>
                      </a:r>
                    </a:p>
                  </a:txBody>
                  <a:tcPr/>
                </a:tc>
                <a:tc>
                  <a:txBody>
                    <a:bodyPr/>
                    <a:lstStyle/>
                    <a:p>
                      <a:endParaRPr lang="en-IN" sz="9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900" dirty="0"/>
                        <a:t>Sing- </a:t>
                      </a:r>
                      <a:r>
                        <a:rPr lang="en-IN" sz="900" dirty="0">
                          <a:hlinkClick r:id="rId8"/>
                        </a:rPr>
                        <a:t>https://pixabay.com/vectors/vector-file-man-song-singing-man-1527609/</a:t>
                      </a:r>
                      <a:endParaRPr lang="en-IN" sz="9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N" sz="900" dirty="0"/>
                    </a:p>
                    <a:p>
                      <a:endParaRPr lang="en-IN" sz="900" dirty="0"/>
                    </a:p>
                  </a:txBody>
                  <a:tcPr/>
                </a:tc>
                <a:extLst>
                  <a:ext uri="{0D108BD9-81ED-4DB2-BD59-A6C34878D82A}">
                    <a16:rowId xmlns:a16="http://schemas.microsoft.com/office/drawing/2014/main" val="10009"/>
                  </a:ext>
                </a:extLst>
              </a:tr>
            </a:tbl>
          </a:graphicData>
        </a:graphic>
      </p:graphicFrame>
      <p:pic>
        <p:nvPicPr>
          <p:cNvPr id="7" name="Picture 6">
            <a:extLst>
              <a:ext uri="{FF2B5EF4-FFF2-40B4-BE49-F238E27FC236}">
                <a16:creationId xmlns:a16="http://schemas.microsoft.com/office/drawing/2014/main" id="{762681A7-74C7-51C2-3495-CDD03991B50F}"/>
              </a:ext>
            </a:extLst>
          </p:cNvPr>
          <p:cNvPicPr>
            <a:picLocks noChangeAspect="1"/>
          </p:cNvPicPr>
          <p:nvPr/>
        </p:nvPicPr>
        <p:blipFill>
          <a:blip r:embed="rId9"/>
          <a:stretch>
            <a:fillRect/>
          </a:stretch>
        </p:blipFill>
        <p:spPr>
          <a:xfrm>
            <a:off x="2724272" y="1963602"/>
            <a:ext cx="274032" cy="293575"/>
          </a:xfrm>
          <a:prstGeom prst="rect">
            <a:avLst/>
          </a:prstGeom>
        </p:spPr>
      </p:pic>
      <p:pic>
        <p:nvPicPr>
          <p:cNvPr id="9" name="Picture 8">
            <a:extLst>
              <a:ext uri="{FF2B5EF4-FFF2-40B4-BE49-F238E27FC236}">
                <a16:creationId xmlns:a16="http://schemas.microsoft.com/office/drawing/2014/main" id="{0317A169-D12A-C6B0-A76A-773A573BFB0D}"/>
              </a:ext>
            </a:extLst>
          </p:cNvPr>
          <p:cNvPicPr>
            <a:picLocks noChangeAspect="1"/>
          </p:cNvPicPr>
          <p:nvPr/>
        </p:nvPicPr>
        <p:blipFill>
          <a:blip r:embed="rId10"/>
          <a:stretch>
            <a:fillRect/>
          </a:stretch>
        </p:blipFill>
        <p:spPr>
          <a:xfrm>
            <a:off x="2652661" y="2461638"/>
            <a:ext cx="237613" cy="295778"/>
          </a:xfrm>
          <a:prstGeom prst="rect">
            <a:avLst/>
          </a:prstGeom>
        </p:spPr>
      </p:pic>
      <p:pic>
        <p:nvPicPr>
          <p:cNvPr id="11" name="Picture 10">
            <a:extLst>
              <a:ext uri="{FF2B5EF4-FFF2-40B4-BE49-F238E27FC236}">
                <a16:creationId xmlns:a16="http://schemas.microsoft.com/office/drawing/2014/main" id="{9D7ACF03-80BE-BFFC-E2BC-87B4036E8083}"/>
              </a:ext>
            </a:extLst>
          </p:cNvPr>
          <p:cNvPicPr>
            <a:picLocks noChangeAspect="1"/>
          </p:cNvPicPr>
          <p:nvPr/>
        </p:nvPicPr>
        <p:blipFill>
          <a:blip r:embed="rId11"/>
          <a:stretch>
            <a:fillRect/>
          </a:stretch>
        </p:blipFill>
        <p:spPr>
          <a:xfrm>
            <a:off x="2643716" y="1514859"/>
            <a:ext cx="515638" cy="244743"/>
          </a:xfrm>
          <a:prstGeom prst="rect">
            <a:avLst/>
          </a:prstGeom>
        </p:spPr>
      </p:pic>
      <p:pic>
        <p:nvPicPr>
          <p:cNvPr id="15" name="Picture 14">
            <a:extLst>
              <a:ext uri="{FF2B5EF4-FFF2-40B4-BE49-F238E27FC236}">
                <a16:creationId xmlns:a16="http://schemas.microsoft.com/office/drawing/2014/main" id="{7CFE1102-9963-7F8D-97FB-069DD734399B}"/>
              </a:ext>
            </a:extLst>
          </p:cNvPr>
          <p:cNvPicPr>
            <a:picLocks noChangeAspect="1"/>
          </p:cNvPicPr>
          <p:nvPr/>
        </p:nvPicPr>
        <p:blipFill>
          <a:blip r:embed="rId12"/>
          <a:stretch>
            <a:fillRect/>
          </a:stretch>
        </p:blipFill>
        <p:spPr>
          <a:xfrm>
            <a:off x="2378641" y="2943324"/>
            <a:ext cx="751654" cy="305892"/>
          </a:xfrm>
          <a:prstGeom prst="rect">
            <a:avLst/>
          </a:prstGeom>
        </p:spPr>
      </p:pic>
      <p:pic>
        <p:nvPicPr>
          <p:cNvPr id="21" name="Picture 20">
            <a:extLst>
              <a:ext uri="{FF2B5EF4-FFF2-40B4-BE49-F238E27FC236}">
                <a16:creationId xmlns:a16="http://schemas.microsoft.com/office/drawing/2014/main" id="{ED311EBC-CAB6-A728-E979-3A4AC0B73955}"/>
              </a:ext>
            </a:extLst>
          </p:cNvPr>
          <p:cNvPicPr>
            <a:picLocks noChangeAspect="1"/>
          </p:cNvPicPr>
          <p:nvPr/>
        </p:nvPicPr>
        <p:blipFill>
          <a:blip r:embed="rId13"/>
          <a:stretch>
            <a:fillRect/>
          </a:stretch>
        </p:blipFill>
        <p:spPr>
          <a:xfrm>
            <a:off x="2408165" y="3931350"/>
            <a:ext cx="541511" cy="336692"/>
          </a:xfrm>
          <a:prstGeom prst="rect">
            <a:avLst/>
          </a:prstGeom>
        </p:spPr>
      </p:pic>
      <p:pic>
        <p:nvPicPr>
          <p:cNvPr id="25" name="Picture 24">
            <a:extLst>
              <a:ext uri="{FF2B5EF4-FFF2-40B4-BE49-F238E27FC236}">
                <a16:creationId xmlns:a16="http://schemas.microsoft.com/office/drawing/2014/main" id="{3315C0CF-5FE9-8BD4-461E-F7A46561E48D}"/>
              </a:ext>
            </a:extLst>
          </p:cNvPr>
          <p:cNvPicPr>
            <a:picLocks noChangeAspect="1"/>
          </p:cNvPicPr>
          <p:nvPr/>
        </p:nvPicPr>
        <p:blipFill>
          <a:blip r:embed="rId14"/>
          <a:stretch>
            <a:fillRect/>
          </a:stretch>
        </p:blipFill>
        <p:spPr>
          <a:xfrm flipH="1">
            <a:off x="2475946" y="4461447"/>
            <a:ext cx="641829" cy="335705"/>
          </a:xfrm>
          <a:prstGeom prst="rect">
            <a:avLst/>
          </a:prstGeom>
        </p:spPr>
      </p:pic>
      <p:pic>
        <p:nvPicPr>
          <p:cNvPr id="27" name="Picture 26">
            <a:extLst>
              <a:ext uri="{FF2B5EF4-FFF2-40B4-BE49-F238E27FC236}">
                <a16:creationId xmlns:a16="http://schemas.microsoft.com/office/drawing/2014/main" id="{86D69260-2E43-DEA3-C2AF-8086C6977019}"/>
              </a:ext>
            </a:extLst>
          </p:cNvPr>
          <p:cNvPicPr>
            <a:picLocks noChangeAspect="1"/>
          </p:cNvPicPr>
          <p:nvPr/>
        </p:nvPicPr>
        <p:blipFill>
          <a:blip r:embed="rId15"/>
          <a:stretch>
            <a:fillRect/>
          </a:stretch>
        </p:blipFill>
        <p:spPr>
          <a:xfrm>
            <a:off x="2446455" y="4915768"/>
            <a:ext cx="616026" cy="423649"/>
          </a:xfrm>
          <a:prstGeom prst="rect">
            <a:avLst/>
          </a:prstGeom>
        </p:spPr>
      </p:pic>
      <p:pic>
        <p:nvPicPr>
          <p:cNvPr id="5" name="Picture 4">
            <a:extLst>
              <a:ext uri="{FF2B5EF4-FFF2-40B4-BE49-F238E27FC236}">
                <a16:creationId xmlns:a16="http://schemas.microsoft.com/office/drawing/2014/main" id="{F6A26B58-877C-FE89-D555-CE790D4C1C79}"/>
              </a:ext>
            </a:extLst>
          </p:cNvPr>
          <p:cNvPicPr>
            <a:picLocks noChangeAspect="1"/>
          </p:cNvPicPr>
          <p:nvPr/>
        </p:nvPicPr>
        <p:blipFill>
          <a:blip r:embed="rId16"/>
          <a:stretch>
            <a:fillRect/>
          </a:stretch>
        </p:blipFill>
        <p:spPr>
          <a:xfrm>
            <a:off x="2370617" y="3501008"/>
            <a:ext cx="515638" cy="344005"/>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DD</Template>
  <TotalTime>19</TotalTime>
  <Words>451</Words>
  <Application>Microsoft Office PowerPoint</Application>
  <PresentationFormat>Widescreen</PresentationFormat>
  <Paragraphs>72</Paragraphs>
  <Slides>4</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Wingdings</vt:lpstr>
      <vt:lpstr>DD</vt:lpstr>
      <vt:lpstr>Summary Verbs</vt:lpstr>
      <vt:lpstr>Summary of Verbs</vt:lpstr>
      <vt:lpstr>Examples</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sssvv</dc:creator>
  <cp:lastModifiedBy>Mahesh Mahadevan</cp:lastModifiedBy>
  <cp:revision>88</cp:revision>
  <dcterms:created xsi:type="dcterms:W3CDTF">2020-08-28T09:38:22Z</dcterms:created>
  <dcterms:modified xsi:type="dcterms:W3CDTF">2022-10-15T20:00:57Z</dcterms:modified>
</cp:coreProperties>
</file>