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wdp" ContentType="image/vnd.ms-photo"/>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1" r:id="rId4"/>
    <p:sldId id="263" r:id="rId5"/>
    <p:sldId id="262" r:id="rId6"/>
    <p:sldId id="260" r:id="rId7"/>
    <p:sldId id="264"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9717F"/>
    <a:srgbClr val="51AECE"/>
    <a:srgbClr val="47EAC0"/>
    <a:srgbClr val="FFE692"/>
    <a:srgbClr val="FE7B9A"/>
    <a:srgbClr val="F36A19"/>
    <a:srgbClr val="05B788"/>
    <a:srgbClr val="3599BD"/>
    <a:srgbClr val="06D6A0"/>
    <a:srgbClr val="E4446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48593" autoAdjust="0"/>
  </p:normalViewPr>
  <p:slideViewPr>
    <p:cSldViewPr>
      <p:cViewPr varScale="1">
        <p:scale>
          <a:sx n="52" d="100"/>
          <a:sy n="52" d="100"/>
        </p:scale>
        <p:origin x="-475" y="-86"/>
      </p:cViewPr>
      <p:guideLst>
        <p:guide orient="horz" pos="2160"/>
        <p:guide pos="3840"/>
      </p:guideLst>
    </p:cSldViewPr>
  </p:slideViewPr>
  <p:notesTextViewPr>
    <p:cViewPr>
      <p:scale>
        <a:sx n="100" d="100"/>
        <a:sy n="100" d="100"/>
      </p:scale>
      <p:origin x="0" y="0"/>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3/30/2023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r>
              <a:rPr lang="en-IN" sz="1200" b="0" i="0" u="none" strike="noStrike" kern="1200" dirty="0" smtClean="0">
                <a:solidFill>
                  <a:schemeClr val="tx1"/>
                </a:solidFill>
                <a:latin typeface="+mn-lt"/>
                <a:ea typeface="+mn-ea"/>
                <a:cs typeface="+mn-cs"/>
              </a:rPr>
              <a:t>1. Clock: https://pixabay.com/vectors/clock-analog-time-watch-147257/ (https://pixabay.com/users/openclipart-vectors-30363/)</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 </a:t>
            </a:r>
          </a:p>
          <a:p>
            <a:pPr rtl="0"/>
            <a:r>
              <a:rPr lang="en-US" sz="1200" b="0" i="0" u="none" strike="noStrike" kern="1200" dirty="0" smtClean="0">
                <a:solidFill>
                  <a:schemeClr val="tx1"/>
                </a:solidFill>
                <a:latin typeface="+mn-lt"/>
                <a:ea typeface="+mn-ea"/>
                <a:cs typeface="+mn-cs"/>
              </a:rPr>
              <a:t>Q1: What do the underlined words mean?</a:t>
            </a:r>
            <a:endParaRPr lang="en-US" b="0" dirty="0" smtClean="0"/>
          </a:p>
          <a:p>
            <a:pPr rtl="0"/>
            <a:r>
              <a:rPr lang="en-US" sz="1200" b="0" i="0" u="none" strike="noStrike" kern="1200" dirty="0" smtClean="0">
                <a:solidFill>
                  <a:schemeClr val="tx1"/>
                </a:solidFill>
                <a:latin typeface="+mn-lt"/>
                <a:ea typeface="+mn-ea"/>
                <a:cs typeface="+mn-cs"/>
              </a:rPr>
              <a:t>A: They all tell us </a:t>
            </a:r>
            <a:r>
              <a:rPr lang="en-US" sz="1200" b="1" i="0" u="sng" strike="noStrike" kern="1200" dirty="0" smtClean="0">
                <a:solidFill>
                  <a:schemeClr val="tx1"/>
                </a:solidFill>
                <a:latin typeface="+mn-lt"/>
                <a:ea typeface="+mn-ea"/>
                <a:cs typeface="+mn-cs"/>
              </a:rPr>
              <a:t>when</a:t>
            </a:r>
            <a:r>
              <a:rPr lang="en-US" sz="1200" b="0" i="0" u="none" strike="noStrike" kern="1200" dirty="0" smtClean="0">
                <a:solidFill>
                  <a:schemeClr val="tx1"/>
                </a:solidFill>
                <a:latin typeface="+mn-lt"/>
                <a:ea typeface="+mn-ea"/>
                <a:cs typeface="+mn-cs"/>
              </a:rPr>
              <a:t> the action happened or is happening (now), will/may happen (tomorrow) and how often it happens (always).</a:t>
            </a:r>
            <a:endParaRPr lang="en-US" b="0" dirty="0" smtClean="0"/>
          </a:p>
          <a:p>
            <a:pPr rtl="0"/>
            <a:r>
              <a:rPr lang="en-US" sz="1200" b="0" i="0" u="none" strike="noStrike" kern="1200" dirty="0" smtClean="0">
                <a:solidFill>
                  <a:schemeClr val="tx1"/>
                </a:solidFill>
                <a:latin typeface="+mn-lt"/>
                <a:ea typeface="+mn-ea"/>
                <a:cs typeface="+mn-cs"/>
              </a:rPr>
              <a:t>Q2: Can anyone tell what they are called?</a:t>
            </a:r>
            <a:endParaRPr lang="en-US" b="0" dirty="0" smtClean="0"/>
          </a:p>
          <a:p>
            <a:pPr rtl="0"/>
            <a:r>
              <a:rPr lang="en-US" sz="1200" b="0" i="0" u="none" strike="noStrike" kern="1200" dirty="0" smtClean="0">
                <a:solidFill>
                  <a:schemeClr val="tx1"/>
                </a:solidFill>
                <a:latin typeface="+mn-lt"/>
                <a:ea typeface="+mn-ea"/>
                <a:cs typeface="+mn-cs"/>
              </a:rPr>
              <a:t>A: They are called ‘Adverbs of Time’.</a:t>
            </a:r>
            <a:endParaRPr lang="en-US" b="0" dirty="0" smtClean="0"/>
          </a:p>
          <a:p>
            <a:r>
              <a:rPr lang="en-US" dirty="0" smtClean="0"/>
              <a:t/>
            </a:r>
            <a:br>
              <a:rPr lang="en-US" dirty="0" smtClean="0"/>
            </a:b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smtClean="0">
                <a:solidFill>
                  <a:schemeClr val="tx1"/>
                </a:solidFill>
                <a:latin typeface="+mn-lt"/>
                <a:ea typeface="+mn-ea"/>
                <a:cs typeface="+mn-cs"/>
              </a:rPr>
              <a:t>1. Girl: </a:t>
            </a:r>
            <a:r>
              <a:rPr lang="en-IN" sz="1200" b="0" i="0" u="none" strike="noStrike" kern="1200" baseline="0" dirty="0" smtClean="0">
                <a:solidFill>
                  <a:schemeClr val="tx1"/>
                </a:solidFill>
                <a:latin typeface="+mn-lt"/>
                <a:ea typeface="+mn-ea"/>
                <a:cs typeface="+mn-cs"/>
              </a:rPr>
              <a:t>girl: </a:t>
            </a:r>
            <a:r>
              <a:rPr lang="en-IN" baseline="0" dirty="0" smtClean="0"/>
              <a:t>https://www.freepik.com/free-vector/set-happy-children-different-   </a:t>
            </a:r>
          </a:p>
          <a:p>
            <a:pPr marL="0" marR="0" indent="0" algn="l" defTabSz="914400" rtl="0" eaLnBrk="1" fontAlgn="auto" latinLnBrk="0" hangingPunct="1">
              <a:lnSpc>
                <a:spcPct val="100000"/>
              </a:lnSpc>
              <a:spcBef>
                <a:spcPts val="0"/>
              </a:spcBef>
              <a:spcAft>
                <a:spcPts val="0"/>
              </a:spcAft>
              <a:buClrTx/>
              <a:buSzTx/>
              <a:buFontTx/>
              <a:buNone/>
              <a:tabLst/>
              <a:defRPr/>
            </a:pPr>
            <a:r>
              <a:rPr lang="en-IN" baseline="0" dirty="0" smtClean="0"/>
              <a:t>     actions_5874504.htm (Attribution: </a:t>
            </a:r>
            <a:r>
              <a:rPr lang="en-IN" baseline="0" dirty="0" err="1" smtClean="0"/>
              <a:t>brgfx</a:t>
            </a:r>
            <a:r>
              <a:rPr lang="en-IN" baseline="0" dirty="0" smtClean="0"/>
              <a:t>)</a:t>
            </a:r>
          </a:p>
          <a:p>
            <a:pPr rtl="0"/>
            <a:r>
              <a:rPr lang="en-IN" sz="1200" b="0" i="0" u="none" strike="noStrike" kern="1200" dirty="0" smtClean="0">
                <a:solidFill>
                  <a:schemeClr val="tx1"/>
                </a:solidFill>
                <a:latin typeface="+mn-lt"/>
                <a:ea typeface="+mn-ea"/>
                <a:cs typeface="+mn-cs"/>
              </a:rPr>
              <a:t>2. Mother: SSSVV gallery (Keyword-teacher, mother)</a:t>
            </a:r>
          </a:p>
          <a:p>
            <a:pPr rtl="0"/>
            <a:r>
              <a:rPr lang="en-IN" sz="1200" b="0" i="0" u="none" strike="noStrike" kern="1200" dirty="0" smtClean="0">
                <a:solidFill>
                  <a:schemeClr val="tx1"/>
                </a:solidFill>
                <a:latin typeface="+mn-lt"/>
                <a:ea typeface="+mn-ea"/>
                <a:cs typeface="+mn-cs"/>
              </a:rPr>
              <a:t>3. Girl: </a:t>
            </a:r>
            <a:r>
              <a:rPr lang="en-US" sz="1200" b="0" kern="1200" dirty="0" smtClean="0">
                <a:solidFill>
                  <a:schemeClr val="tx1"/>
                </a:solidFill>
                <a:latin typeface="+mn-lt"/>
                <a:ea typeface="+mn-ea"/>
                <a:cs typeface="+mn-cs"/>
              </a:rPr>
              <a:t>https://www.hiclipart.com/free-transparent-background-png-clipart-labdq </a:t>
            </a:r>
            <a:r>
              <a:rPr lang="en-IN" sz="1200" b="0" i="0" u="none" strike="noStrike" kern="1200" dirty="0" smtClean="0">
                <a:solidFill>
                  <a:schemeClr val="tx1"/>
                </a:solidFill>
                <a:latin typeface="+mn-lt"/>
                <a:ea typeface="+mn-ea"/>
                <a:cs typeface="+mn-cs"/>
              </a:rPr>
              <a:t>(Attribution: </a:t>
            </a:r>
            <a:r>
              <a:rPr lang="en-IN" sz="1200" b="0" i="0" u="none" strike="noStrike" kern="1200" dirty="0" err="1" smtClean="0">
                <a:solidFill>
                  <a:schemeClr val="tx1"/>
                </a:solidFill>
                <a:latin typeface="+mn-lt"/>
                <a:ea typeface="+mn-ea"/>
                <a:cs typeface="+mn-cs"/>
              </a:rPr>
              <a:t>brgfx</a:t>
            </a:r>
            <a:r>
              <a:rPr lang="en-IN" sz="1200" b="0" i="0" u="none" strike="noStrike" kern="1200" dirty="0" smtClean="0">
                <a:solidFill>
                  <a:schemeClr val="tx1"/>
                </a:solidFill>
                <a:latin typeface="+mn-lt"/>
                <a:ea typeface="+mn-ea"/>
                <a:cs typeface="+mn-cs"/>
              </a:rPr>
              <a:t>)</a:t>
            </a:r>
          </a:p>
          <a:p>
            <a:pPr rtl="0"/>
            <a:r>
              <a:rPr lang="en-IN" sz="1200" b="0" i="0" u="none" strike="noStrike" kern="1200" dirty="0" smtClean="0">
                <a:solidFill>
                  <a:schemeClr val="tx1"/>
                </a:solidFill>
                <a:latin typeface="+mn-lt"/>
                <a:ea typeface="+mn-ea"/>
                <a:cs typeface="+mn-cs"/>
              </a:rPr>
              <a:t>4. Boys: </a:t>
            </a:r>
            <a:r>
              <a:rPr lang="en-IN" sz="1200" b="0" i="0" u="none" strike="noStrike" kern="1200" baseline="0" dirty="0" smtClean="0">
                <a:solidFill>
                  <a:schemeClr val="tx1"/>
                </a:solidFill>
                <a:latin typeface="+mn-lt"/>
                <a:ea typeface="+mn-ea"/>
                <a:cs typeface="+mn-cs"/>
              </a:rPr>
              <a:t>https://pixabay.com/photos/children-classroom-grade-school-7047132/ ( Attribution: Anisharma26)</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 </a:t>
            </a:r>
            <a:r>
              <a:rPr lang="en-IE" sz="1200" kern="1200" dirty="0" smtClean="0">
                <a:solidFill>
                  <a:schemeClr val="tx1"/>
                </a:solidFill>
                <a:latin typeface="+mn-lt"/>
                <a:ea typeface="+mn-ea"/>
                <a:cs typeface="+mn-cs"/>
              </a:rPr>
              <a:t>The</a:t>
            </a:r>
            <a:r>
              <a:rPr lang="en-IE" sz="1200" kern="1200" baseline="0" dirty="0" smtClean="0">
                <a:solidFill>
                  <a:schemeClr val="tx1"/>
                </a:solidFill>
                <a:latin typeface="+mn-lt"/>
                <a:ea typeface="+mn-ea"/>
                <a:cs typeface="+mn-cs"/>
              </a:rPr>
              <a:t> underlined</a:t>
            </a:r>
            <a:r>
              <a:rPr lang="en-IE" sz="1200" kern="1200" dirty="0" smtClean="0">
                <a:solidFill>
                  <a:schemeClr val="tx1"/>
                </a:solidFill>
                <a:latin typeface="+mn-lt"/>
                <a:ea typeface="+mn-ea"/>
                <a:cs typeface="+mn-cs"/>
              </a:rPr>
              <a:t> adverbs usually appear after the main verb.</a:t>
            </a:r>
            <a:endParaRPr lang="en-US" sz="1200" kern="1200" dirty="0" smtClean="0">
              <a:solidFill>
                <a:schemeClr val="tx1"/>
              </a:solidFill>
              <a:latin typeface="+mn-lt"/>
              <a:ea typeface="+mn-ea"/>
              <a:cs typeface="+mn-cs"/>
            </a:endParaRPr>
          </a:p>
          <a:p>
            <a:r>
              <a:rPr lang="en-IE" sz="12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a:buAutoNum type="arabicPeriod"/>
            </a:pPr>
            <a:r>
              <a:rPr lang="en-IN" sz="1200" b="0" i="0" u="none" strike="noStrike" kern="1200" dirty="0" smtClean="0">
                <a:solidFill>
                  <a:schemeClr val="tx1"/>
                </a:solidFill>
                <a:latin typeface="+mn-lt"/>
                <a:ea typeface="+mn-ea"/>
                <a:cs typeface="+mn-cs"/>
              </a:rPr>
              <a:t>School: https://pixabay.com/vectors/school-building-education-property-295210/(https://pixabay.com/users/clker-free-vector-images-3736/)</a:t>
            </a:r>
          </a:p>
          <a:p>
            <a:pPr marL="228600" indent="-228600">
              <a:buAutoNum type="arabicPeriod"/>
            </a:pPr>
            <a:r>
              <a:rPr lang="en-IN" sz="1200" b="0" i="0" u="none" strike="noStrike" kern="1200" dirty="0" err="1" smtClean="0">
                <a:solidFill>
                  <a:schemeClr val="tx1"/>
                </a:solidFill>
                <a:latin typeface="+mn-lt"/>
                <a:ea typeface="+mn-ea"/>
                <a:cs typeface="+mn-cs"/>
              </a:rPr>
              <a:t>Ramu</a:t>
            </a:r>
            <a:r>
              <a:rPr lang="en-IN" sz="1200" b="0" i="0" u="none" strike="noStrike" kern="1200" dirty="0" smtClean="0">
                <a:solidFill>
                  <a:schemeClr val="tx1"/>
                </a:solidFill>
                <a:latin typeface="+mn-lt"/>
                <a:ea typeface="+mn-ea"/>
                <a:cs typeface="+mn-cs"/>
              </a:rPr>
              <a:t>: https://pixabay.com/photos/people-portrait-a-village-boy-child-3125603/ (Attribution: </a:t>
            </a:r>
            <a:r>
              <a:rPr lang="en-IN" sz="1200" b="0" i="0" u="none" strike="noStrike" kern="1200" dirty="0" err="1" smtClean="0">
                <a:solidFill>
                  <a:schemeClr val="tx1"/>
                </a:solidFill>
                <a:latin typeface="+mn-lt"/>
                <a:ea typeface="+mn-ea"/>
                <a:cs typeface="+mn-cs"/>
              </a:rPr>
              <a:t>SandeepHanda</a:t>
            </a:r>
            <a:r>
              <a:rPr lang="en-IN" sz="1200" b="0" i="0" u="none" strike="noStrike" kern="1200" dirty="0" smtClean="0">
                <a:solidFill>
                  <a:schemeClr val="tx1"/>
                </a:solidFill>
                <a:latin typeface="+mn-lt"/>
                <a:ea typeface="+mn-ea"/>
                <a:cs typeface="+mn-cs"/>
              </a:rPr>
              <a:t>)</a:t>
            </a:r>
          </a:p>
          <a:p>
            <a:pPr marL="228600" indent="-228600">
              <a:buAutoNum type="arabicPeriod"/>
            </a:pPr>
            <a:r>
              <a:rPr lang="en-IN" sz="1200" b="0" i="0" u="none" strike="noStrike" kern="1200" dirty="0" smtClean="0">
                <a:solidFill>
                  <a:schemeClr val="tx1"/>
                </a:solidFill>
                <a:latin typeface="+mn-lt"/>
                <a:ea typeface="+mn-ea"/>
                <a:cs typeface="+mn-cs"/>
              </a:rPr>
              <a:t>Family: SSSVV gallery( family)</a:t>
            </a:r>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Girl:</a:t>
            </a:r>
            <a:r>
              <a:rPr lang="en-IN" sz="1200" b="0" i="0" u="none" strike="noStrike" kern="1200" baseline="0" dirty="0" smtClean="0">
                <a:solidFill>
                  <a:schemeClr val="tx1"/>
                </a:solidFill>
                <a:latin typeface="+mn-lt"/>
                <a:ea typeface="+mn-ea"/>
                <a:cs typeface="+mn-cs"/>
              </a:rPr>
              <a:t> https://www.flickr.com/photos/13657368@N00/3335503224 (Attribution: Simple CVR)</a:t>
            </a:r>
          </a:p>
          <a:p>
            <a:pPr marL="228600" indent="-228600" rtl="0">
              <a:buAutoNum type="arabicPeriod"/>
            </a:pPr>
            <a:r>
              <a:rPr lang="en-IN" sz="1200" b="0" i="0" u="none" strike="noStrike" kern="1200" baseline="0" dirty="0" smtClean="0">
                <a:solidFill>
                  <a:schemeClr val="tx1"/>
                </a:solidFill>
                <a:latin typeface="+mn-lt"/>
                <a:ea typeface="+mn-ea"/>
                <a:cs typeface="+mn-cs"/>
              </a:rPr>
              <a:t>Boys: https://www.flickr.com/photos/18735074@N00/3230398214 (Attribution: David </a:t>
            </a:r>
            <a:r>
              <a:rPr lang="en-IN" sz="1200" b="0" i="0" u="none" strike="noStrike" kern="1200" baseline="0" dirty="0" err="1" smtClean="0">
                <a:solidFill>
                  <a:schemeClr val="tx1"/>
                </a:solidFill>
                <a:latin typeface="+mn-lt"/>
                <a:ea typeface="+mn-ea"/>
                <a:cs typeface="+mn-cs"/>
              </a:rPr>
              <a:t>Arpi</a:t>
            </a:r>
            <a:r>
              <a:rPr lang="en-IN" sz="1200" b="0" i="0" u="none" strike="noStrike" kern="1200" baseline="0" dirty="0" smtClean="0">
                <a:solidFill>
                  <a:schemeClr val="tx1"/>
                </a:solidFill>
                <a:latin typeface="+mn-lt"/>
                <a:ea typeface="+mn-ea"/>
                <a:cs typeface="+mn-cs"/>
              </a:rPr>
              <a:t>) </a:t>
            </a:r>
          </a:p>
          <a:p>
            <a:pPr marL="228600" indent="-228600" rtl="0">
              <a:buAutoNum type="arabicPeriod"/>
            </a:pPr>
            <a:r>
              <a:rPr lang="en-IN" sz="1200" b="0" i="0" u="none" strike="noStrike" kern="1200" baseline="0" dirty="0" smtClean="0">
                <a:solidFill>
                  <a:schemeClr val="tx1"/>
                </a:solidFill>
                <a:latin typeface="+mn-lt"/>
                <a:ea typeface="+mn-ea"/>
                <a:cs typeface="+mn-cs"/>
              </a:rPr>
              <a:t>Little boy: https://pixabay.com/photos/children-infant-boy-india-poor-306602/</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D7B85EF6-E28C-49A7-8AAB-FE1184C01F95}" type="slidenum">
              <a:rPr lang="en-IN" smtClean="0"/>
              <a:pPr/>
              <a:t>5</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kern="1200" dirty="0" smtClean="0">
                <a:solidFill>
                  <a:schemeClr val="tx1"/>
                </a:solidFill>
                <a:latin typeface="+mn-lt"/>
                <a:ea typeface="+mn-ea"/>
                <a:cs typeface="+mn-cs"/>
              </a:rPr>
              <a:t>Position of adverb of frequency is always before the main verb. </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6</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200" kern="1200" dirty="0" smtClean="0">
                <a:solidFill>
                  <a:schemeClr val="tx1"/>
                </a:solidFill>
                <a:latin typeface="+mn-lt"/>
                <a:ea typeface="+mn-ea"/>
                <a:cs typeface="+mn-cs"/>
              </a:rPr>
              <a:t>Position of adverb of frequency is always before the main verb. </a:t>
            </a:r>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7</a:t>
            </a:fld>
            <a:endParaRPr lang="en-IN"/>
          </a:p>
        </p:txBody>
      </p:sp>
    </p:spTree>
    <p:extLst>
      <p:ext uri="{BB962C8B-B14F-4D97-AF65-F5344CB8AC3E}">
        <p14:creationId xmlns="" xmlns:p14="http://schemas.microsoft.com/office/powerpoint/2010/main" val="4278998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428BD76F-BD24-44AD-BEDE-7058FCE91367}"/>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05522" y="95208"/>
            <a:ext cx="678726" cy="720000"/>
          </a:xfrm>
          <a:prstGeom prst="rect">
            <a:avLst/>
          </a:prstGeom>
        </p:spPr>
      </p:pic>
      <p:pic>
        <p:nvPicPr>
          <p:cNvPr id="19" name="Picture 18" descr="A picture containing text, light&#10;&#10;Description automatically generated">
            <a:extLst>
              <a:ext uri="{FF2B5EF4-FFF2-40B4-BE49-F238E27FC236}">
                <a16:creationId xmlns="" xmlns:a16="http://schemas.microsoft.com/office/drawing/2014/main" id="{D3D53DF3-BD88-4C6D-9E85-C8E61E5F24EE}"/>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21" name="Picture 20" descr="Calendar&#10;&#10;Description automatically generated with low confidence">
            <a:extLst>
              <a:ext uri="{FF2B5EF4-FFF2-40B4-BE49-F238E27FC236}">
                <a16:creationId xmlns="" xmlns:a16="http://schemas.microsoft.com/office/drawing/2014/main" id="{9CE2D3C8-E81A-4774-AE86-696A10FEE4ED}"/>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
        <p:nvSpPr>
          <p:cNvPr id="4" name="TextBox 3">
            <a:extLst>
              <a:ext uri="{FF2B5EF4-FFF2-40B4-BE49-F238E27FC236}">
                <a16:creationId xmlns="" xmlns:a16="http://schemas.microsoft.com/office/drawing/2014/main" id="{A5880E23-A228-8B87-7BE3-9F32A1CC58BB}"/>
              </a:ext>
            </a:extLst>
          </p:cNvPr>
          <p:cNvSpPr txBox="1"/>
          <p:nvPr userDrawn="1"/>
        </p:nvSpPr>
        <p:spPr>
          <a:xfrm>
            <a:off x="1285827" y="5448685"/>
            <a:ext cx="9620345" cy="954107"/>
          </a:xfrm>
          <a:prstGeom prst="rect">
            <a:avLst/>
          </a:prstGeom>
          <a:noFill/>
          <a:ln w="19050">
            <a:solidFill>
              <a:srgbClr val="FF0000"/>
            </a:solidFill>
            <a:prstDash val="sysDash"/>
          </a:ln>
        </p:spPr>
        <p:txBody>
          <a:bodyPr wrap="square">
            <a:spAutoFit/>
          </a:bodyPr>
          <a:lstStyle/>
          <a:p>
            <a:pPr marL="2286000" algn="l"/>
            <a:r>
              <a:rPr lang="en-IN" sz="800" u="none" dirty="0">
                <a:effectLst/>
                <a:latin typeface="Arial" panose="020B0604020202020204" pitchFamily="34" charset="0"/>
                <a:ea typeface="Times New Roman" panose="02020603050405020304" pitchFamily="18" charset="0"/>
                <a:cs typeface="Times New Roman" panose="02020603050405020304" pitchFamily="18" charset="0"/>
              </a:rPr>
              <a:t>                                    </a:t>
            </a:r>
            <a:r>
              <a:rPr lang="en-IN" sz="800" b="1" u="sng" dirty="0">
                <a:effectLst/>
                <a:latin typeface="Arial" panose="020B0604020202020204" pitchFamily="34" charset="0"/>
                <a:ea typeface="Times New Roman" panose="02020603050405020304" pitchFamily="18" charset="0"/>
                <a:cs typeface="Times New Roman" panose="02020603050405020304" pitchFamily="18" charset="0"/>
              </a:rPr>
              <a:t>COPYRIGHT Cum DISCLAIMER NOTICE</a:t>
            </a:r>
            <a:endParaRPr lang="en-IN" sz="800" b="1" u="sng"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owned by Sri Sathya Sai Central Trust, Prashanthi Nilayam, Puttaparthi, Sathya Sai District, Andhra Pradesh, India. </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Strictly not for Commercial Use, excluding content that falls in Public Domain or common knowledge facts.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marL="171450" lvl="0" indent="-171450" algn="just">
              <a:buFont typeface="Wingdings" panose="05000000000000000000" pitchFamily="2" charset="2"/>
              <a:buChar char="ü"/>
            </a:pPr>
            <a:r>
              <a:rPr lang="en-IN" sz="800" dirty="0">
                <a:effectLst/>
                <a:latin typeface="Arial" panose="020B0604020202020204" pitchFamily="34" charset="0"/>
                <a:ea typeface="Times New Roman" panose="02020603050405020304" pitchFamily="18" charset="0"/>
                <a:cs typeface="Arial" panose="020B0604020202020204" pitchFamily="34" charset="0"/>
              </a:rPr>
              <a:t>Some of the content is owned by Third Parties and are used in compliance with their licensing conditions. Anyone infringing the Copyright of such Third Parties will be doing so at their own risks and costs.</a:t>
            </a:r>
            <a:endParaRPr lang="en-IN" sz="800" dirty="0">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600"/>
              </a:spcAft>
              <a:buFont typeface="Wingdings" pitchFamily="2" charset="2"/>
              <a:buChar char="ü"/>
            </a:pPr>
            <a:endParaRPr lang="en-US" sz="800"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3" name="Picture 2" descr="A picture containing text, light&#10;&#10;Description automatically generated">
            <a:extLst>
              <a:ext uri="{FF2B5EF4-FFF2-40B4-BE49-F238E27FC236}">
                <a16:creationId xmlns="" xmlns:a16="http://schemas.microsoft.com/office/drawing/2014/main" id="{1716D0EA-6595-0DDF-A11C-967389A9B897}"/>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 xmlns:a16="http://schemas.microsoft.com/office/drawing/2014/main" id="{7FAECEB2-1ECA-B3BF-148C-B228983D6876}"/>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2" descr="A picture containing text, light&#10;&#10;Description automatically generated">
            <a:extLst>
              <a:ext uri="{FF2B5EF4-FFF2-40B4-BE49-F238E27FC236}">
                <a16:creationId xmlns="" xmlns:a16="http://schemas.microsoft.com/office/drawing/2014/main" id="{98FC515C-74C0-6C54-7807-BC2FE2A64EAA}"/>
              </a:ext>
            </a:extLst>
          </p:cNvPr>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1311473" y="6064332"/>
            <a:ext cx="720000" cy="720000"/>
          </a:xfrm>
          <a:prstGeom prst="rect">
            <a:avLst/>
          </a:prstGeom>
        </p:spPr>
      </p:pic>
      <p:pic>
        <p:nvPicPr>
          <p:cNvPr id="4" name="Picture 3" descr="Calendar&#10;&#10;Description automatically generated with low confidence">
            <a:extLst>
              <a:ext uri="{FF2B5EF4-FFF2-40B4-BE49-F238E27FC236}">
                <a16:creationId xmlns="" xmlns:a16="http://schemas.microsoft.com/office/drawing/2014/main" id="{F895204D-23B7-8FBD-30C1-DC654857B880}"/>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338052" y="95208"/>
            <a:ext cx="738701" cy="720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oogle Shape;11;p4">
            <a:hlinkClick r:id="rId5"/>
            <a:extLst>
              <a:ext uri="{FF2B5EF4-FFF2-40B4-BE49-F238E27FC236}">
                <a16:creationId xmlns="" xmlns:a16="http://schemas.microsoft.com/office/drawing/2014/main" id="{DFF372A7-56A5-805F-0D39-0569B7E04DB7}"/>
              </a:ext>
            </a:extLst>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a:t>
            </a:r>
            <a:r>
              <a:rPr lang="sv-SE" sz="1100" b="1" i="0" u="none" strike="noStrike" cap="none" dirty="0">
                <a:solidFill>
                  <a:srgbClr val="0000CC"/>
                </a:solidFill>
                <a:latin typeface="Calibri"/>
                <a:ea typeface="Calibri"/>
                <a:cs typeface="Calibri"/>
                <a:sym typeface="Calibri"/>
              </a:rPr>
              <a:t> Sri Sathya Sai Central Trust</a:t>
            </a:r>
            <a:endParaRPr sz="1100" b="1" i="0" u="none" strike="noStrike" cap="none" dirty="0">
              <a:solidFill>
                <a:srgbClr val="0000CC"/>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0.jpeg"/><Relationship Id="rId13" Type="http://schemas.openxmlformats.org/officeDocument/2006/relationships/image" Target="../media/image25.jpeg"/><Relationship Id="rId3" Type="http://schemas.openxmlformats.org/officeDocument/2006/relationships/hyperlink" Target="https://www.freepik.com/free-vector/set-happy-children-different" TargetMode="External"/><Relationship Id="rId7" Type="http://schemas.openxmlformats.org/officeDocument/2006/relationships/image" Target="../media/image19.png"/><Relationship Id="rId12"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8.jpeg"/><Relationship Id="rId11" Type="http://schemas.openxmlformats.org/officeDocument/2006/relationships/image" Target="../media/image23.jpeg"/><Relationship Id="rId5" Type="http://schemas.openxmlformats.org/officeDocument/2006/relationships/image" Target="../media/image17.png"/><Relationship Id="rId10" Type="http://schemas.openxmlformats.org/officeDocument/2006/relationships/image" Target="../media/image22.jpeg"/><Relationship Id="rId4" Type="http://schemas.openxmlformats.org/officeDocument/2006/relationships/hyperlink" Target="https://pixabay.com/users/clker-free-vector-images-3736/" TargetMode="External"/><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a:extLst>
              <a:ext uri="{FF2B5EF4-FFF2-40B4-BE49-F238E27FC236}">
                <a16:creationId xmlns="" xmlns:a16="http://schemas.microsoft.com/office/drawing/2014/main" id="{CC260726-0058-CCE4-1563-3884562EC620}"/>
              </a:ext>
            </a:extLst>
          </p:cNvPr>
          <p:cNvSpPr>
            <a:spLocks noGrp="1"/>
          </p:cNvSpPr>
          <p:nvPr>
            <p:ph type="ctrTitle"/>
          </p:nvPr>
        </p:nvSpPr>
        <p:spPr>
          <a:xfrm>
            <a:off x="1578000" y="261920"/>
            <a:ext cx="9036000" cy="1512000"/>
          </a:xfr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path path="circle">
              <a:fillToRect l="100000" t="100000"/>
            </a:path>
            <a:tileRect r="-100000" b="-100000"/>
          </a:gradFill>
          <a:scene3d>
            <a:camera prst="orthographicFront"/>
            <a:lightRig rig="threePt" dir="t"/>
          </a:scene3d>
          <a:sp3d>
            <a:bevelT/>
          </a:sp3d>
        </p:spPr>
        <p:txBody>
          <a:bodyPr/>
          <a:lstStyle/>
          <a:p>
            <a:r>
              <a:rPr lang="en-IN" dirty="0" smtClean="0"/>
              <a:t>Adverbs of Time</a:t>
            </a:r>
            <a:endParaRPr lang="en-IN" dirty="0"/>
          </a:p>
        </p:txBody>
      </p:sp>
      <p:pic>
        <p:nvPicPr>
          <p:cNvPr id="14338" name="Picture 2" descr="Clock, Analog, Time, Watch, Analog Clock"/>
          <p:cNvPicPr>
            <a:picLocks noChangeAspect="1" noChangeArrowheads="1"/>
          </p:cNvPicPr>
          <p:nvPr/>
        </p:nvPicPr>
        <p:blipFill>
          <a:blip r:embed="rId3"/>
          <a:srcRect/>
          <a:stretch>
            <a:fillRect/>
          </a:stretch>
        </p:blipFill>
        <p:spPr bwMode="auto">
          <a:xfrm>
            <a:off x="4296001" y="1801248"/>
            <a:ext cx="3599999" cy="360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A3B29C-95B5-AAC3-7C2A-4E50B0EC68C6}"/>
              </a:ext>
            </a:extLst>
          </p:cNvPr>
          <p:cNvSpPr>
            <a:spLocks noGrp="1"/>
          </p:cNvSpPr>
          <p:nvPr>
            <p:ph type="title"/>
          </p:nvPr>
        </p:nvSpPr>
        <p:spPr>
          <a:xfrm>
            <a:off x="2876548" y="150816"/>
            <a:ext cx="6438904" cy="654032"/>
          </a:xfrm>
          <a:gradFill flip="none" rotWithShape="1">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3500000" scaled="1"/>
            <a:tileRect/>
          </a:gradFill>
          <a:scene3d>
            <a:camera prst="orthographicFront"/>
            <a:lightRig rig="threePt" dir="t"/>
          </a:scene3d>
          <a:sp3d>
            <a:bevelT/>
          </a:sp3d>
        </p:spPr>
        <p:txBody>
          <a:bodyPr/>
          <a:lstStyle/>
          <a:p>
            <a:r>
              <a:rPr lang="en-IN" dirty="0" smtClean="0"/>
              <a:t>Inquisitive questions</a:t>
            </a:r>
            <a:endParaRPr lang="en-IN" dirty="0"/>
          </a:p>
        </p:txBody>
      </p:sp>
      <p:pic>
        <p:nvPicPr>
          <p:cNvPr id="3" name="Picture 4">
            <a:extLst>
              <a:ext uri="{FF2B5EF4-FFF2-40B4-BE49-F238E27FC236}">
                <a16:creationId xmlns="" xmlns:a16="http://schemas.microsoft.com/office/drawing/2014/main" id="{93ED8781-A5FD-4200-8572-E8C548ED2A14}"/>
              </a:ext>
            </a:extLst>
          </p:cNvPr>
          <p:cNvPicPr>
            <a:picLocks noChangeAspect="1" noChangeArrowheads="1"/>
          </p:cNvPicPr>
          <p:nvPr/>
        </p:nvPicPr>
        <p:blipFill>
          <a:blip r:embed="rId3">
            <a:clrChange>
              <a:clrFrom>
                <a:srgbClr val="FDFDD7"/>
              </a:clrFrom>
              <a:clrTo>
                <a:srgbClr val="FDFDD7">
                  <a:alpha val="0"/>
                </a:srgbClr>
              </a:clrTo>
            </a:clrChange>
            <a:lum bright="-20000"/>
            <a:extLst>
              <a:ext uri="{BEBA8EAE-BF5A-486C-A8C5-ECC9F3942E4B}">
                <a14:imgProps xmlns="" xmlns:a14="http://schemas.microsoft.com/office/drawing/2010/main">
                  <a14:imgLayer r:embed="rId5">
                    <a14:imgEffect>
                      <a14:backgroundRemoval t="17544" b="94737" l="63429" r="93429">
                        <a14:foregroundMark x1="80286" y1="23684" x2="71714" y2="21053"/>
                        <a14:foregroundMark x1="77143" y1="17982" x2="72857" y2="17982"/>
                        <a14:foregroundMark x1="87714" y1="94298" x2="74286" y2="94737"/>
                        <a14:foregroundMark x1="74286" y1="94737" x2="72286" y2="87281"/>
                        <a14:foregroundMark x1="93429" y1="78947" x2="90286" y2="89035"/>
                        <a14:foregroundMark x1="63429" y1="60088" x2="63714" y2="59211"/>
                      </a14:backgroundRemoval>
                    </a14:imgEffect>
                    <a14:imgEffect>
                      <a14:sharpenSoften amount="50000"/>
                    </a14:imgEffect>
                  </a14:imgLayer>
                </a14:imgProps>
              </a:ext>
              <a:ext uri="{28A0092B-C50C-407E-A947-70E740481C1C}">
                <a14:useLocalDpi xmlns="" xmlns:a14="http://schemas.microsoft.com/office/drawing/2010/main" val="0"/>
              </a:ext>
            </a:extLst>
          </a:blip>
          <a:srcRect l="60007" t="14102" r="4678" b="4581"/>
          <a:stretch>
            <a:fillRect/>
          </a:stretch>
        </p:blipFill>
        <p:spPr bwMode="auto">
          <a:xfrm rot="21112561">
            <a:off x="8116973" y="4968390"/>
            <a:ext cx="1424652" cy="1809760"/>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2" descr="Set of happy children in different actions Free Vector"/>
          <p:cNvPicPr>
            <a:picLocks noChangeAspect="1" noChangeArrowheads="1"/>
          </p:cNvPicPr>
          <p:nvPr/>
        </p:nvPicPr>
        <p:blipFill>
          <a:blip r:embed="rId6"/>
          <a:srcRect l="57668" r="22603" b="49898"/>
          <a:stretch>
            <a:fillRect/>
          </a:stretch>
        </p:blipFill>
        <p:spPr bwMode="auto">
          <a:xfrm>
            <a:off x="2614822" y="1981192"/>
            <a:ext cx="1038002" cy="2076004"/>
          </a:xfrm>
          <a:prstGeom prst="rect">
            <a:avLst/>
          </a:prstGeom>
          <a:noFill/>
        </p:spPr>
      </p:pic>
      <p:sp>
        <p:nvSpPr>
          <p:cNvPr id="5" name="Oval Callout 4"/>
          <p:cNvSpPr/>
          <p:nvPr/>
        </p:nvSpPr>
        <p:spPr>
          <a:xfrm>
            <a:off x="666720" y="804848"/>
            <a:ext cx="2533664" cy="1266832"/>
          </a:xfrm>
          <a:prstGeom prst="wedgeEllipseCallout">
            <a:avLst>
              <a:gd name="adj1" fmla="val -19867"/>
              <a:gd name="adj2" fmla="val 8516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Maya, when is your English test?</a:t>
            </a:r>
            <a:endParaRPr lang="en-US" sz="2400" dirty="0">
              <a:solidFill>
                <a:schemeClr val="tx1"/>
              </a:solidFill>
            </a:endParaRPr>
          </a:p>
        </p:txBody>
      </p:sp>
      <p:sp>
        <p:nvSpPr>
          <p:cNvPr id="6" name="Rectangular Callout 5"/>
          <p:cNvSpPr/>
          <p:nvPr/>
        </p:nvSpPr>
        <p:spPr>
          <a:xfrm>
            <a:off x="3743312" y="1166800"/>
            <a:ext cx="2088000" cy="793624"/>
          </a:xfrm>
          <a:prstGeom prst="wedgeRectCallout">
            <a:avLst>
              <a:gd name="adj1" fmla="val -51963"/>
              <a:gd name="adj2" fmla="val 8609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It is </a:t>
            </a:r>
            <a:r>
              <a:rPr lang="en-IN" sz="2400" b="1" u="sng" dirty="0" smtClean="0">
                <a:solidFill>
                  <a:schemeClr val="tx1"/>
                </a:solidFill>
              </a:rPr>
              <a:t>tomorrow.</a:t>
            </a:r>
            <a:endParaRPr lang="en-US" sz="2400" b="1" u="sng" dirty="0">
              <a:solidFill>
                <a:schemeClr val="tx1"/>
              </a:solidFill>
            </a:endParaRPr>
          </a:p>
        </p:txBody>
      </p:sp>
      <p:pic>
        <p:nvPicPr>
          <p:cNvPr id="7" name="Picture 6" descr="A picture containing toy, doll&#10;&#10;Description automatically generated">
            <a:extLst>
              <a:ext uri="{FF2B5EF4-FFF2-40B4-BE49-F238E27FC236}">
                <a16:creationId xmlns:a16="http://schemas.microsoft.com/office/drawing/2014/main" xmlns="" id="{6684FB9A-C62A-43EF-9DD8-B8146177B3A8}"/>
              </a:ext>
            </a:extLst>
          </p:cNvPr>
          <p:cNvPicPr>
            <a:picLocks noChangeAspect="1"/>
          </p:cNvPicPr>
          <p:nvPr/>
        </p:nvPicPr>
        <p:blipFill>
          <a:blip r:embed="rId7" cstate="print">
            <a:extLst>
              <a:ext uri="{28A0092B-C50C-407E-A947-70E740481C1C}">
                <a14:useLocalDpi xmlns:a14="http://schemas.microsoft.com/office/drawing/2010/main" xmlns="" val="0"/>
              </a:ext>
            </a:extLst>
          </a:blip>
          <a:srcRect l="52733"/>
          <a:stretch>
            <a:fillRect/>
          </a:stretch>
        </p:blipFill>
        <p:spPr>
          <a:xfrm rot="345717">
            <a:off x="10625834" y="1867240"/>
            <a:ext cx="1452666" cy="2334182"/>
          </a:xfrm>
          <a:prstGeom prst="rect">
            <a:avLst/>
          </a:prstGeom>
        </p:spPr>
      </p:pic>
      <p:sp>
        <p:nvSpPr>
          <p:cNvPr id="8" name="Rectangular Callout 7"/>
          <p:cNvSpPr/>
          <p:nvPr/>
        </p:nvSpPr>
        <p:spPr>
          <a:xfrm>
            <a:off x="9896496" y="1076312"/>
            <a:ext cx="2001416" cy="793624"/>
          </a:xfrm>
          <a:prstGeom prst="wedgeRectCallout">
            <a:avLst>
              <a:gd name="adj1" fmla="val -5538"/>
              <a:gd name="adj2" fmla="val 8424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I am sorry teacher.</a:t>
            </a:r>
            <a:endParaRPr lang="en-US" sz="2400" dirty="0">
              <a:solidFill>
                <a:schemeClr val="tx1"/>
              </a:solidFill>
            </a:endParaRPr>
          </a:p>
        </p:txBody>
      </p:sp>
      <p:pic>
        <p:nvPicPr>
          <p:cNvPr id="9" name="Picture 4">
            <a:extLst>
              <a:ext uri="{FF2B5EF4-FFF2-40B4-BE49-F238E27FC236}">
                <a16:creationId xmlns="" xmlns:a16="http://schemas.microsoft.com/office/drawing/2014/main" id="{93ED8781-A5FD-4200-8572-E8C548ED2A14}"/>
              </a:ext>
            </a:extLst>
          </p:cNvPr>
          <p:cNvPicPr>
            <a:picLocks noChangeAspect="1" noChangeArrowheads="1"/>
          </p:cNvPicPr>
          <p:nvPr/>
        </p:nvPicPr>
        <p:blipFill>
          <a:blip r:embed="rId3">
            <a:clrChange>
              <a:clrFrom>
                <a:srgbClr val="FDFDD7"/>
              </a:clrFrom>
              <a:clrTo>
                <a:srgbClr val="FDFDD7">
                  <a:alpha val="0"/>
                </a:srgbClr>
              </a:clrTo>
            </a:clrChange>
            <a:lum bright="-20000"/>
            <a:extLst>
              <a:ext uri="{BEBA8EAE-BF5A-486C-A8C5-ECC9F3942E4B}">
                <a14:imgProps xmlns="" xmlns:a14="http://schemas.microsoft.com/office/drawing/2010/main">
                  <a14:imgLayer r:embed="rId5">
                    <a14:imgEffect>
                      <a14:backgroundRemoval t="17544" b="94737" l="63429" r="93429">
                        <a14:foregroundMark x1="80286" y1="23684" x2="71714" y2="21053"/>
                        <a14:foregroundMark x1="77143" y1="17982" x2="72857" y2="17982"/>
                        <a14:foregroundMark x1="87714" y1="94298" x2="74286" y2="94737"/>
                        <a14:foregroundMark x1="74286" y1="94737" x2="72286" y2="87281"/>
                        <a14:foregroundMark x1="93429" y1="78947" x2="90286" y2="89035"/>
                        <a14:foregroundMark x1="63429" y1="60088" x2="63714" y2="59211"/>
                      </a14:backgroundRemoval>
                    </a14:imgEffect>
                    <a14:imgEffect>
                      <a14:sharpenSoften amount="50000"/>
                    </a14:imgEffect>
                  </a14:imgLayer>
                </a14:imgProps>
              </a:ext>
              <a:ext uri="{28A0092B-C50C-407E-A947-70E740481C1C}">
                <a14:useLocalDpi xmlns="" xmlns:a14="http://schemas.microsoft.com/office/drawing/2010/main" val="0"/>
              </a:ext>
            </a:extLst>
          </a:blip>
          <a:srcRect l="60007" t="14102" r="4678" b="4581"/>
          <a:stretch>
            <a:fillRect/>
          </a:stretch>
        </p:blipFill>
        <p:spPr bwMode="auto">
          <a:xfrm flipH="1">
            <a:off x="6819904" y="2343144"/>
            <a:ext cx="1719272" cy="180976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Oval Callout 9"/>
          <p:cNvSpPr/>
          <p:nvPr/>
        </p:nvSpPr>
        <p:spPr>
          <a:xfrm>
            <a:off x="7272344" y="895336"/>
            <a:ext cx="2533664" cy="1176344"/>
          </a:xfrm>
          <a:prstGeom prst="wedgeEllipseCallout">
            <a:avLst>
              <a:gd name="adj1" fmla="val -9389"/>
              <a:gd name="adj2" fmla="val 9985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err="1" smtClean="0">
                <a:solidFill>
                  <a:schemeClr val="tx1"/>
                </a:solidFill>
              </a:rPr>
              <a:t>Sita</a:t>
            </a:r>
            <a:r>
              <a:rPr lang="en-IN" sz="2400" dirty="0" smtClean="0">
                <a:solidFill>
                  <a:schemeClr val="tx1"/>
                </a:solidFill>
              </a:rPr>
              <a:t>, you </a:t>
            </a:r>
            <a:r>
              <a:rPr lang="en-IN" sz="2400" b="1" u="sng" dirty="0" smtClean="0">
                <a:solidFill>
                  <a:schemeClr val="tx1"/>
                </a:solidFill>
              </a:rPr>
              <a:t>always</a:t>
            </a:r>
            <a:r>
              <a:rPr lang="en-IN" sz="2400" dirty="0" smtClean="0">
                <a:solidFill>
                  <a:schemeClr val="tx1"/>
                </a:solidFill>
              </a:rPr>
              <a:t> talk very loud. </a:t>
            </a:r>
            <a:endParaRPr lang="en-US" sz="2400" dirty="0">
              <a:solidFill>
                <a:schemeClr val="tx1"/>
              </a:solidFill>
            </a:endParaRPr>
          </a:p>
        </p:txBody>
      </p:sp>
      <p:sp>
        <p:nvSpPr>
          <p:cNvPr id="11" name="Oval Callout 10"/>
          <p:cNvSpPr/>
          <p:nvPr/>
        </p:nvSpPr>
        <p:spPr>
          <a:xfrm>
            <a:off x="5824536" y="4605344"/>
            <a:ext cx="2081224" cy="1447808"/>
          </a:xfrm>
          <a:prstGeom prst="wedgeEllipseCallout">
            <a:avLst>
              <a:gd name="adj1" fmla="val 70678"/>
              <a:gd name="adj2" fmla="val 2040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What are you boys doing?</a:t>
            </a:r>
            <a:endParaRPr lang="en-US" sz="2400" dirty="0">
              <a:solidFill>
                <a:schemeClr val="tx1"/>
              </a:solidFill>
            </a:endParaRPr>
          </a:p>
        </p:txBody>
      </p:sp>
      <p:pic>
        <p:nvPicPr>
          <p:cNvPr id="12" name="Picture 9" descr="Free photos of Children"/>
          <p:cNvPicPr>
            <a:picLocks noChangeAspect="1" noChangeArrowheads="1"/>
          </p:cNvPicPr>
          <p:nvPr/>
        </p:nvPicPr>
        <p:blipFill>
          <a:blip r:embed="rId8"/>
          <a:srcRect/>
          <a:stretch>
            <a:fillRect/>
          </a:stretch>
        </p:blipFill>
        <p:spPr bwMode="auto">
          <a:xfrm>
            <a:off x="2114528" y="4695832"/>
            <a:ext cx="2443176" cy="1909792"/>
          </a:xfrm>
          <a:prstGeom prst="rect">
            <a:avLst/>
          </a:prstGeom>
          <a:ln>
            <a:noFill/>
          </a:ln>
          <a:effectLst>
            <a:outerShdw blurRad="292100" dist="139700" dir="2700000" algn="tl" rotWithShape="0">
              <a:srgbClr val="333333">
                <a:alpha val="65000"/>
              </a:srgbClr>
            </a:outerShdw>
            <a:softEdge rad="12700"/>
          </a:effectLst>
        </p:spPr>
      </p:pic>
      <p:sp>
        <p:nvSpPr>
          <p:cNvPr id="13" name="Rectangular Callout 12"/>
          <p:cNvSpPr/>
          <p:nvPr/>
        </p:nvSpPr>
        <p:spPr>
          <a:xfrm>
            <a:off x="4557704" y="3338512"/>
            <a:ext cx="2088000" cy="1155576"/>
          </a:xfrm>
          <a:prstGeom prst="wedgeRectCallout">
            <a:avLst>
              <a:gd name="adj1" fmla="val -74573"/>
              <a:gd name="adj2" fmla="val 1286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400" dirty="0" smtClean="0">
                <a:solidFill>
                  <a:schemeClr val="tx1"/>
                </a:solidFill>
              </a:rPr>
              <a:t>We are reading a story book </a:t>
            </a:r>
            <a:r>
              <a:rPr lang="en-IN" sz="2400" b="1" u="sng" dirty="0" smtClean="0">
                <a:solidFill>
                  <a:schemeClr val="tx1"/>
                </a:solidFill>
              </a:rPr>
              <a:t>now</a:t>
            </a:r>
            <a:r>
              <a:rPr lang="en-IN" sz="2400" dirty="0" smtClean="0">
                <a:solidFill>
                  <a:schemeClr val="tx1"/>
                </a:solidFill>
              </a:rPr>
              <a:t>.</a:t>
            </a:r>
            <a:endParaRPr lang="en-US" sz="2400" dirty="0">
              <a:solidFill>
                <a:schemeClr val="tx1"/>
              </a:solidFill>
            </a:endParaRPr>
          </a:p>
        </p:txBody>
      </p:sp>
      <p:pic>
        <p:nvPicPr>
          <p:cNvPr id="15" name="Picture 4">
            <a:extLst>
              <a:ext uri="{FF2B5EF4-FFF2-40B4-BE49-F238E27FC236}">
                <a16:creationId xmlns="" xmlns:a16="http://schemas.microsoft.com/office/drawing/2014/main" id="{93ED8781-A5FD-4200-8572-E8C548ED2A14}"/>
              </a:ext>
            </a:extLst>
          </p:cNvPr>
          <p:cNvPicPr>
            <a:picLocks noChangeAspect="1" noChangeArrowheads="1"/>
          </p:cNvPicPr>
          <p:nvPr/>
        </p:nvPicPr>
        <p:blipFill>
          <a:blip r:embed="rId3">
            <a:clrChange>
              <a:clrFrom>
                <a:srgbClr val="FDFDD7"/>
              </a:clrFrom>
              <a:clrTo>
                <a:srgbClr val="FDFDD7">
                  <a:alpha val="0"/>
                </a:srgbClr>
              </a:clrTo>
            </a:clrChange>
            <a:lum bright="-20000"/>
            <a:extLst>
              <a:ext uri="{BEBA8EAE-BF5A-486C-A8C5-ECC9F3942E4B}">
                <a14:imgProps xmlns="" xmlns:a14="http://schemas.microsoft.com/office/drawing/2010/main">
                  <a14:imgLayer r:embed="rId5">
                    <a14:imgEffect>
                      <a14:backgroundRemoval t="17544" b="94737" l="63429" r="93429">
                        <a14:foregroundMark x1="80286" y1="23684" x2="71714" y2="21053"/>
                        <a14:foregroundMark x1="77143" y1="17982" x2="72857" y2="17982"/>
                        <a14:foregroundMark x1="87714" y1="94298" x2="74286" y2="94737"/>
                        <a14:foregroundMark x1="74286" y1="94737" x2="72286" y2="87281"/>
                        <a14:foregroundMark x1="93429" y1="78947" x2="90286" y2="89035"/>
                        <a14:foregroundMark x1="63429" y1="60088" x2="63714" y2="59211"/>
                      </a14:backgroundRemoval>
                    </a14:imgEffect>
                    <a14:imgEffect>
                      <a14:sharpenSoften amount="50000"/>
                    </a14:imgEffect>
                  </a14:imgLayer>
                </a14:imgProps>
              </a:ext>
              <a:ext uri="{28A0092B-C50C-407E-A947-70E740481C1C}">
                <a14:useLocalDpi xmlns="" xmlns:a14="http://schemas.microsoft.com/office/drawing/2010/main" val="0"/>
              </a:ext>
            </a:extLst>
          </a:blip>
          <a:srcRect l="60007" t="14102" r="4678" b="4581"/>
          <a:stretch>
            <a:fillRect/>
          </a:stretch>
        </p:blipFill>
        <p:spPr bwMode="auto">
          <a:xfrm flipH="1">
            <a:off x="0" y="2343144"/>
            <a:ext cx="1719272" cy="18097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2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1000"/>
                                        <p:tgtEl>
                                          <p:spTgt spid="7"/>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1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1000"/>
                                        <p:tgtEl>
                                          <p:spTgt spid="3"/>
                                        </p:tgtEl>
                                      </p:cBhvr>
                                    </p:animEffect>
                                  </p:childTnLst>
                                </p:cTn>
                              </p:par>
                            </p:childTnLst>
                          </p:cTn>
                        </p:par>
                        <p:par>
                          <p:cTn id="44" fill="hold">
                            <p:stCondLst>
                              <p:cond delay="1000"/>
                            </p:stCondLst>
                            <p:childTnLst>
                              <p:par>
                                <p:cTn id="45" presetID="10" presetClass="entr" presetSubtype="0"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childTnLst>
                                </p:cTn>
                              </p:par>
                            </p:childTnLst>
                          </p:cTn>
                        </p:par>
                        <p:par>
                          <p:cTn id="48" fill="hold">
                            <p:stCondLst>
                              <p:cond delay="2000"/>
                            </p:stCondLst>
                            <p:childTnLst>
                              <p:par>
                                <p:cTn id="49" presetID="22" presetClass="entr" presetSubtype="8"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left)">
                                      <p:cBhvr>
                                        <p:cTn id="51" dur="10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wipe(left)">
                                      <p:cBhvr>
                                        <p:cTn id="5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Elbow Connector 43"/>
          <p:cNvCxnSpPr>
            <a:stCxn id="16" idx="2"/>
            <a:endCxn id="34" idx="4"/>
          </p:cNvCxnSpPr>
          <p:nvPr/>
        </p:nvCxnSpPr>
        <p:spPr>
          <a:xfrm rot="16200000" flipH="1">
            <a:off x="7506710" y="1630366"/>
            <a:ext cx="702618" cy="3524038"/>
          </a:xfrm>
          <a:prstGeom prst="bentConnector3">
            <a:avLst>
              <a:gd name="adj1" fmla="val 50000"/>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xmlns="" id="{5F851E97-AF64-6EC0-7A9D-781A33DBB49A}"/>
              </a:ext>
            </a:extLst>
          </p:cNvPr>
          <p:cNvGrpSpPr/>
          <p:nvPr/>
        </p:nvGrpSpPr>
        <p:grpSpPr>
          <a:xfrm>
            <a:off x="2856000" y="204715"/>
            <a:ext cx="6480000" cy="1313593"/>
            <a:chOff x="1295705" y="1057507"/>
            <a:chExt cx="7933049" cy="2131451"/>
          </a:xfrm>
        </p:grpSpPr>
        <p:grpSp>
          <p:nvGrpSpPr>
            <p:cNvPr id="4" name="Group 3">
              <a:extLst>
                <a:ext uri="{FF2B5EF4-FFF2-40B4-BE49-F238E27FC236}">
                  <a16:creationId xmlns:a16="http://schemas.microsoft.com/office/drawing/2014/main" xmlns="" id="{17BCD6A8-899A-4F70-5B08-59237CA79AAF}"/>
                </a:ext>
              </a:extLst>
            </p:cNvPr>
            <p:cNvGrpSpPr/>
            <p:nvPr/>
          </p:nvGrpSpPr>
          <p:grpSpPr>
            <a:xfrm>
              <a:off x="1295705" y="1057507"/>
              <a:ext cx="7933049" cy="1368152"/>
              <a:chOff x="1199456" y="3228369"/>
              <a:chExt cx="10262728" cy="1561873"/>
            </a:xfrm>
          </p:grpSpPr>
          <p:sp>
            <p:nvSpPr>
              <p:cNvPr id="7" name="Google Shape;1390;p34">
                <a:extLst>
                  <a:ext uri="{FF2B5EF4-FFF2-40B4-BE49-F238E27FC236}">
                    <a16:creationId xmlns:a16="http://schemas.microsoft.com/office/drawing/2014/main" xmlns="" id="{C2A538D7-62E0-F1DB-A512-B7FD2F5E2F9E}"/>
                  </a:ext>
                </a:extLst>
              </p:cNvPr>
              <p:cNvSpPr/>
              <p:nvPr/>
            </p:nvSpPr>
            <p:spPr>
              <a:xfrm>
                <a:off x="1199456" y="3228369"/>
                <a:ext cx="4683369" cy="1561873"/>
              </a:xfrm>
              <a:prstGeom prst="round2DiagRect">
                <a:avLst>
                  <a:gd name="adj1" fmla="val 50000"/>
                  <a:gd name="adj2" fmla="val 0"/>
                </a:avLst>
              </a:prstGeom>
              <a:solidFill>
                <a:schemeClr val="accent5">
                  <a:lumMod val="75000"/>
                </a:schemeClr>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sp>
            <p:nvSpPr>
              <p:cNvPr id="8" name="Google Shape;1390;p34">
                <a:extLst>
                  <a:ext uri="{FF2B5EF4-FFF2-40B4-BE49-F238E27FC236}">
                    <a16:creationId xmlns:a16="http://schemas.microsoft.com/office/drawing/2014/main" xmlns="" id="{C8279F45-329A-24E7-B4E2-71EE675FDD1A}"/>
                  </a:ext>
                </a:extLst>
              </p:cNvPr>
              <p:cNvSpPr/>
              <p:nvPr/>
            </p:nvSpPr>
            <p:spPr>
              <a:xfrm>
                <a:off x="1360750" y="3391857"/>
                <a:ext cx="10101434" cy="1398385"/>
              </a:xfrm>
              <a:prstGeom prst="round2DiagRect">
                <a:avLst>
                  <a:gd name="adj1" fmla="val 50000"/>
                  <a:gd name="adj2" fmla="val 0"/>
                </a:avLst>
              </a:prstGeom>
              <a:solidFill>
                <a:schemeClr val="bg1">
                  <a:lumMod val="95000"/>
                </a:schemeClr>
              </a:solidFill>
              <a:ln>
                <a:noFill/>
              </a:ln>
              <a:effectLst>
                <a:outerShdw blurRad="50800" dist="38100" dir="5400000" algn="t"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grpSp>
        <p:sp>
          <p:nvSpPr>
            <p:cNvPr id="5" name="Rectangle: Top Corners Rounded 8">
              <a:extLst>
                <a:ext uri="{FF2B5EF4-FFF2-40B4-BE49-F238E27FC236}">
                  <a16:creationId xmlns:a16="http://schemas.microsoft.com/office/drawing/2014/main" xmlns="" id="{0FF31FD5-F229-DBC8-64BA-A441B2404AFB}"/>
                </a:ext>
              </a:extLst>
            </p:cNvPr>
            <p:cNvSpPr/>
            <p:nvPr/>
          </p:nvSpPr>
          <p:spPr>
            <a:xfrm>
              <a:off x="8076044" y="1121311"/>
              <a:ext cx="796290" cy="725153"/>
            </a:xfrm>
            <a:prstGeom prst="round2SameRect">
              <a:avLst>
                <a:gd name="adj1" fmla="val 16667"/>
                <a:gd name="adj2" fmla="val 50000"/>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81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xmlns="" id="{A7888C85-96C9-C7FA-2FFF-1746CEE387FF}"/>
                </a:ext>
              </a:extLst>
            </p:cNvPr>
            <p:cNvSpPr txBox="1"/>
            <p:nvPr/>
          </p:nvSpPr>
          <p:spPr>
            <a:xfrm>
              <a:off x="3280603" y="1241290"/>
              <a:ext cx="4087933" cy="1947668"/>
            </a:xfrm>
            <a:prstGeom prst="rect">
              <a:avLst/>
            </a:prstGeom>
            <a:noFill/>
          </p:spPr>
          <p:txBody>
            <a:bodyPr wrap="square" rtlCol="0">
              <a:spAutoFit/>
            </a:bodyPr>
            <a:lstStyle/>
            <a:p>
              <a:r>
                <a:rPr lang="en-US" sz="3600" b="0" i="0" dirty="0" smtClean="0">
                  <a:effectLst/>
                  <a:latin typeface="+mj-lt"/>
                </a:rPr>
                <a:t>Adverbs of Time</a:t>
              </a:r>
              <a:endParaRPr lang="en-IN" sz="3600" dirty="0">
                <a:latin typeface="+mj-lt"/>
              </a:endParaRPr>
            </a:p>
          </p:txBody>
        </p:sp>
      </p:grpSp>
      <p:grpSp>
        <p:nvGrpSpPr>
          <p:cNvPr id="15" name="Group 14"/>
          <p:cNvGrpSpPr/>
          <p:nvPr/>
        </p:nvGrpSpPr>
        <p:grpSpPr>
          <a:xfrm flipH="1">
            <a:off x="1704000" y="1347787"/>
            <a:ext cx="8784000" cy="2210445"/>
            <a:chOff x="666511" y="5011752"/>
            <a:chExt cx="4191681" cy="1871506"/>
          </a:xfrm>
        </p:grpSpPr>
        <p:pic>
          <p:nvPicPr>
            <p:cNvPr id="16" name="Picture 1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flipH="1">
              <a:off x="666511" y="5011752"/>
              <a:ext cx="4191681" cy="14336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7" name="Rectangle 16"/>
            <p:cNvSpPr/>
            <p:nvPr/>
          </p:nvSpPr>
          <p:spPr>
            <a:xfrm>
              <a:off x="923337" y="5241582"/>
              <a:ext cx="3250443" cy="1641676"/>
            </a:xfrm>
            <a:prstGeom prst="rect">
              <a:avLst/>
            </a:prstGeom>
          </p:spPr>
          <p:txBody>
            <a:bodyPr wrap="square">
              <a:spAutoFit/>
            </a:bodyPr>
            <a:lstStyle/>
            <a:p>
              <a:r>
                <a:rPr lang="en-US" sz="2400" dirty="0" smtClean="0"/>
                <a:t>Adverbs tell us more about verbs. </a:t>
              </a:r>
              <a:r>
                <a:rPr lang="en-US" sz="2400" b="1" dirty="0" smtClean="0"/>
                <a:t>Adverbs of time </a:t>
              </a:r>
              <a:r>
                <a:rPr lang="en-US" sz="2400" dirty="0" smtClean="0"/>
                <a:t>tell us when an action happened, is happening, will/may happen or even how often it is happening.</a:t>
              </a:r>
            </a:p>
            <a:p>
              <a:r>
                <a:rPr lang="en-US" sz="2400" dirty="0" smtClean="0"/>
                <a:t/>
              </a:r>
              <a:br>
                <a:rPr lang="en-US" sz="2400" dirty="0" smtClean="0"/>
              </a:br>
              <a:endParaRPr lang="en-US" sz="2400" dirty="0"/>
            </a:p>
          </p:txBody>
        </p:sp>
      </p:grpSp>
      <p:grpSp>
        <p:nvGrpSpPr>
          <p:cNvPr id="18" name="Group 17">
            <a:extLst>
              <a:ext uri="{FF2B5EF4-FFF2-40B4-BE49-F238E27FC236}">
                <a16:creationId xmlns="" xmlns:a16="http://schemas.microsoft.com/office/drawing/2014/main" id="{9075F1DC-6CBD-408B-851C-582B3B64A614}"/>
              </a:ext>
            </a:extLst>
          </p:cNvPr>
          <p:cNvGrpSpPr/>
          <p:nvPr/>
        </p:nvGrpSpPr>
        <p:grpSpPr>
          <a:xfrm rot="10800000">
            <a:off x="1644000" y="3743692"/>
            <a:ext cx="1872000" cy="3028046"/>
            <a:chOff x="503547" y="2275658"/>
            <a:chExt cx="2232249" cy="4037394"/>
          </a:xfrm>
        </p:grpSpPr>
        <p:grpSp>
          <p:nvGrpSpPr>
            <p:cNvPr id="19" name="Group 18">
              <a:extLst>
                <a:ext uri="{FF2B5EF4-FFF2-40B4-BE49-F238E27FC236}">
                  <a16:creationId xmlns="" xmlns:a16="http://schemas.microsoft.com/office/drawing/2014/main" id="{6830194F-7C3A-4572-97A8-9505B0563167}"/>
                </a:ext>
              </a:extLst>
            </p:cNvPr>
            <p:cNvGrpSpPr/>
            <p:nvPr/>
          </p:nvGrpSpPr>
          <p:grpSpPr>
            <a:xfrm>
              <a:off x="503547" y="2275658"/>
              <a:ext cx="2232249" cy="3974715"/>
              <a:chOff x="503547" y="2296206"/>
              <a:chExt cx="2232249" cy="3974715"/>
            </a:xfrm>
          </p:grpSpPr>
          <p:grpSp>
            <p:nvGrpSpPr>
              <p:cNvPr id="21" name="Group 20">
                <a:extLst>
                  <a:ext uri="{FF2B5EF4-FFF2-40B4-BE49-F238E27FC236}">
                    <a16:creationId xmlns="" xmlns:a16="http://schemas.microsoft.com/office/drawing/2014/main" id="{2A8011FA-B4E0-4F62-89D2-B0C536C406BA}"/>
                  </a:ext>
                </a:extLst>
              </p:cNvPr>
              <p:cNvGrpSpPr/>
              <p:nvPr/>
            </p:nvGrpSpPr>
            <p:grpSpPr>
              <a:xfrm>
                <a:off x="503547" y="2296206"/>
                <a:ext cx="2232249" cy="3697436"/>
                <a:chOff x="503547" y="2296206"/>
                <a:chExt cx="2232249" cy="3697436"/>
              </a:xfrm>
            </p:grpSpPr>
            <p:sp>
              <p:nvSpPr>
                <p:cNvPr id="23" name="Flowchart: Off-page Connector 22">
                  <a:extLst>
                    <a:ext uri="{FF2B5EF4-FFF2-40B4-BE49-F238E27FC236}">
                      <a16:creationId xmlns="" xmlns:a16="http://schemas.microsoft.com/office/drawing/2014/main" id="{2EB7A027-94A9-47FC-AAAD-CC899D514589}"/>
                    </a:ext>
                  </a:extLst>
                </p:cNvPr>
                <p:cNvSpPr/>
                <p:nvPr/>
              </p:nvSpPr>
              <p:spPr>
                <a:xfrm rot="10800000">
                  <a:off x="503548" y="2296206"/>
                  <a:ext cx="2232248" cy="3697436"/>
                </a:xfrm>
                <a:prstGeom prst="flowChartOffpageConnector">
                  <a:avLst/>
                </a:prstGeom>
                <a:solidFill>
                  <a:srgbClr val="00A200"/>
                </a:soli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a:p>
              </p:txBody>
            </p:sp>
            <p:sp>
              <p:nvSpPr>
                <p:cNvPr id="24" name="Flowchart: Off-page Connector 23">
                  <a:extLst>
                    <a:ext uri="{FF2B5EF4-FFF2-40B4-BE49-F238E27FC236}">
                      <a16:creationId xmlns="" xmlns:a16="http://schemas.microsoft.com/office/drawing/2014/main" id="{BEEE8C9F-13E4-4AC0-AE61-4F8301EC3414}"/>
                    </a:ext>
                  </a:extLst>
                </p:cNvPr>
                <p:cNvSpPr/>
                <p:nvPr/>
              </p:nvSpPr>
              <p:spPr>
                <a:xfrm rot="10800000">
                  <a:off x="503547" y="2625890"/>
                  <a:ext cx="2232248" cy="3179374"/>
                </a:xfrm>
                <a:prstGeom prst="flowChartOffpageConnector">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smtClean="0"/>
                    <a:t>Points of Time</a:t>
                  </a:r>
                  <a:endParaRPr lang="en-IN" sz="2400" dirty="0"/>
                </a:p>
              </p:txBody>
            </p:sp>
          </p:grpSp>
          <p:sp>
            <p:nvSpPr>
              <p:cNvPr id="22" name="Oval 21">
                <a:extLst>
                  <a:ext uri="{FF2B5EF4-FFF2-40B4-BE49-F238E27FC236}">
                    <a16:creationId xmlns="" xmlns:a16="http://schemas.microsoft.com/office/drawing/2014/main" id="{FABB9A30-E63A-4315-AE35-ACEEC91D7D90}"/>
                  </a:ext>
                </a:extLst>
              </p:cNvPr>
              <p:cNvSpPr/>
              <p:nvPr/>
            </p:nvSpPr>
            <p:spPr>
              <a:xfrm>
                <a:off x="1295634" y="5716363"/>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20" name="Oval 19">
              <a:extLst>
                <a:ext uri="{FF2B5EF4-FFF2-40B4-BE49-F238E27FC236}">
                  <a16:creationId xmlns="" xmlns:a16="http://schemas.microsoft.com/office/drawing/2014/main" id="{281CF3D8-5BF7-44BC-A452-40AE9B2E4A47}"/>
                </a:ext>
              </a:extLst>
            </p:cNvPr>
            <p:cNvSpPr/>
            <p:nvPr/>
          </p:nvSpPr>
          <p:spPr>
            <a:xfrm>
              <a:off x="1349640" y="5745669"/>
              <a:ext cx="540060" cy="567383"/>
            </a:xfrm>
            <a:prstGeom prst="ellipse">
              <a:avLst/>
            </a:prstGeom>
            <a:solidFill>
              <a:schemeClr val="bg1"/>
            </a:solidFill>
            <a:ln w="76200">
              <a:solidFill>
                <a:srgbClr val="00A2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grpSp>
        <p:nvGrpSpPr>
          <p:cNvPr id="25" name="Group 24">
            <a:extLst>
              <a:ext uri="{FF2B5EF4-FFF2-40B4-BE49-F238E27FC236}">
                <a16:creationId xmlns="" xmlns:a16="http://schemas.microsoft.com/office/drawing/2014/main" id="{39CB6DB2-4321-4BA6-BBF6-5587D5732EFB}"/>
              </a:ext>
            </a:extLst>
          </p:cNvPr>
          <p:cNvGrpSpPr/>
          <p:nvPr/>
        </p:nvGrpSpPr>
        <p:grpSpPr>
          <a:xfrm rot="10800000">
            <a:off x="5160000" y="3743692"/>
            <a:ext cx="1872000" cy="3020340"/>
            <a:chOff x="3455873" y="2296206"/>
            <a:chExt cx="2232250" cy="4027120"/>
          </a:xfrm>
        </p:grpSpPr>
        <p:grpSp>
          <p:nvGrpSpPr>
            <p:cNvPr id="26" name="Group 25">
              <a:extLst>
                <a:ext uri="{FF2B5EF4-FFF2-40B4-BE49-F238E27FC236}">
                  <a16:creationId xmlns="" xmlns:a16="http://schemas.microsoft.com/office/drawing/2014/main" id="{B12C1D57-4750-446C-B66D-D4D7393EB773}"/>
                </a:ext>
              </a:extLst>
            </p:cNvPr>
            <p:cNvGrpSpPr/>
            <p:nvPr/>
          </p:nvGrpSpPr>
          <p:grpSpPr>
            <a:xfrm>
              <a:off x="3455873" y="2296206"/>
              <a:ext cx="2232250" cy="3974715"/>
              <a:chOff x="3455873" y="2296206"/>
              <a:chExt cx="2232250" cy="3974715"/>
            </a:xfrm>
          </p:grpSpPr>
          <p:grpSp>
            <p:nvGrpSpPr>
              <p:cNvPr id="28" name="Group 27">
                <a:extLst>
                  <a:ext uri="{FF2B5EF4-FFF2-40B4-BE49-F238E27FC236}">
                    <a16:creationId xmlns="" xmlns:a16="http://schemas.microsoft.com/office/drawing/2014/main" id="{6F7FC18E-D5B8-488A-B047-29D7E720476A}"/>
                  </a:ext>
                </a:extLst>
              </p:cNvPr>
              <p:cNvGrpSpPr/>
              <p:nvPr/>
            </p:nvGrpSpPr>
            <p:grpSpPr>
              <a:xfrm>
                <a:off x="3455873" y="2296206"/>
                <a:ext cx="2232250" cy="3697436"/>
                <a:chOff x="3455873" y="2296206"/>
                <a:chExt cx="2232250" cy="3697436"/>
              </a:xfrm>
            </p:grpSpPr>
            <p:sp>
              <p:nvSpPr>
                <p:cNvPr id="30" name="Flowchart: Off-page Connector 29">
                  <a:extLst>
                    <a:ext uri="{FF2B5EF4-FFF2-40B4-BE49-F238E27FC236}">
                      <a16:creationId xmlns="" xmlns:a16="http://schemas.microsoft.com/office/drawing/2014/main" id="{7B8B8CBE-7CCF-4CFE-BDD8-0EC60C95D37F}"/>
                    </a:ext>
                  </a:extLst>
                </p:cNvPr>
                <p:cNvSpPr/>
                <p:nvPr/>
              </p:nvSpPr>
              <p:spPr>
                <a:xfrm rot="10800000">
                  <a:off x="3455875" y="2296206"/>
                  <a:ext cx="2232248" cy="3697436"/>
                </a:xfrm>
                <a:prstGeom prst="flowChartOffpageConnector">
                  <a:avLst/>
                </a:prstGeom>
                <a:gradFill flip="none" rotWithShape="1">
                  <a:gsLst>
                    <a:gs pos="0">
                      <a:srgbClr val="B51593">
                        <a:shade val="30000"/>
                        <a:satMod val="115000"/>
                      </a:srgbClr>
                    </a:gs>
                    <a:gs pos="50000">
                      <a:srgbClr val="B51593">
                        <a:shade val="67500"/>
                        <a:satMod val="115000"/>
                      </a:srgbClr>
                    </a:gs>
                    <a:gs pos="100000">
                      <a:srgbClr val="B51593">
                        <a:shade val="100000"/>
                        <a:satMod val="115000"/>
                      </a:srgbClr>
                    </a:gs>
                  </a:gsLst>
                  <a:lin ang="18900000" scaled="1"/>
                  <a:tileRect/>
                </a:gra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dirty="0"/>
                </a:p>
              </p:txBody>
            </p:sp>
            <p:sp>
              <p:nvSpPr>
                <p:cNvPr id="31" name="Flowchart: Off-page Connector 30">
                  <a:extLst>
                    <a:ext uri="{FF2B5EF4-FFF2-40B4-BE49-F238E27FC236}">
                      <a16:creationId xmlns="" xmlns:a16="http://schemas.microsoft.com/office/drawing/2014/main" id="{206F3109-B442-4FC1-A342-289108FEBF25}"/>
                    </a:ext>
                  </a:extLst>
                </p:cNvPr>
                <p:cNvSpPr/>
                <p:nvPr/>
              </p:nvSpPr>
              <p:spPr>
                <a:xfrm rot="10800000">
                  <a:off x="3455873" y="2625890"/>
                  <a:ext cx="2232248" cy="3179374"/>
                </a:xfrm>
                <a:prstGeom prst="flowChartOffpageConnector">
                  <a:avLst/>
                </a:prstGeom>
                <a:gradFill flip="none" rotWithShape="1">
                  <a:gsLst>
                    <a:gs pos="0">
                      <a:srgbClr val="B51593">
                        <a:shade val="30000"/>
                        <a:satMod val="115000"/>
                      </a:srgbClr>
                    </a:gs>
                    <a:gs pos="50000">
                      <a:srgbClr val="B51593">
                        <a:shade val="67500"/>
                        <a:satMod val="115000"/>
                      </a:srgbClr>
                    </a:gs>
                    <a:gs pos="100000">
                      <a:srgbClr val="B51593">
                        <a:shade val="100000"/>
                        <a:satMod val="115000"/>
                      </a:srgbClr>
                    </a:gs>
                  </a:gsLst>
                  <a:lin ang="5400000" scaled="1"/>
                  <a:tileRect/>
                </a:gradFill>
                <a:ln>
                  <a:solidFill>
                    <a:srgbClr val="B5159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smtClean="0"/>
                    <a:t>Relationships</a:t>
                  </a:r>
                </a:p>
                <a:p>
                  <a:pPr algn="ctr"/>
                  <a:r>
                    <a:rPr lang="en-IN" sz="2400" dirty="0" smtClean="0"/>
                    <a:t>In Time</a:t>
                  </a:r>
                  <a:endParaRPr lang="en-IN" sz="2400" dirty="0"/>
                </a:p>
              </p:txBody>
            </p:sp>
          </p:grpSp>
          <p:sp>
            <p:nvSpPr>
              <p:cNvPr id="29" name="Oval 28">
                <a:extLst>
                  <a:ext uri="{FF2B5EF4-FFF2-40B4-BE49-F238E27FC236}">
                    <a16:creationId xmlns="" xmlns:a16="http://schemas.microsoft.com/office/drawing/2014/main" id="{7690513F-3529-4DA6-A561-7A2AF095A7F8}"/>
                  </a:ext>
                </a:extLst>
              </p:cNvPr>
              <p:cNvSpPr/>
              <p:nvPr/>
            </p:nvSpPr>
            <p:spPr>
              <a:xfrm>
                <a:off x="4247960" y="5716363"/>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27" name="Oval 26">
              <a:extLst>
                <a:ext uri="{FF2B5EF4-FFF2-40B4-BE49-F238E27FC236}">
                  <a16:creationId xmlns="" xmlns:a16="http://schemas.microsoft.com/office/drawing/2014/main" id="{7951ACE3-C48E-4646-A0F9-7CDAE8EB2F6B}"/>
                </a:ext>
              </a:extLst>
            </p:cNvPr>
            <p:cNvSpPr/>
            <p:nvPr/>
          </p:nvSpPr>
          <p:spPr>
            <a:xfrm>
              <a:off x="4301966" y="5755943"/>
              <a:ext cx="540060" cy="567383"/>
            </a:xfrm>
            <a:prstGeom prst="ellipse">
              <a:avLst/>
            </a:prstGeom>
            <a:solidFill>
              <a:schemeClr val="bg1"/>
            </a:solidFill>
            <a:ln w="76200">
              <a:solidFill>
                <a:srgbClr val="B515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grpSp>
        <p:nvGrpSpPr>
          <p:cNvPr id="32" name="Group 31">
            <a:extLst>
              <a:ext uri="{FF2B5EF4-FFF2-40B4-BE49-F238E27FC236}">
                <a16:creationId xmlns="" xmlns:a16="http://schemas.microsoft.com/office/drawing/2014/main" id="{8097D8DD-C350-4EE1-8D7C-A054FBD7A45D}"/>
              </a:ext>
            </a:extLst>
          </p:cNvPr>
          <p:cNvGrpSpPr/>
          <p:nvPr/>
        </p:nvGrpSpPr>
        <p:grpSpPr>
          <a:xfrm rot="10800000">
            <a:off x="8676000" y="3743694"/>
            <a:ext cx="1872000" cy="3033361"/>
            <a:chOff x="6408201" y="2296206"/>
            <a:chExt cx="2251596" cy="4044481"/>
          </a:xfrm>
        </p:grpSpPr>
        <p:grpSp>
          <p:nvGrpSpPr>
            <p:cNvPr id="33" name="Group 32">
              <a:extLst>
                <a:ext uri="{FF2B5EF4-FFF2-40B4-BE49-F238E27FC236}">
                  <a16:creationId xmlns="" xmlns:a16="http://schemas.microsoft.com/office/drawing/2014/main" id="{DAE8E029-6CD8-4553-AFF4-7794FD625E5F}"/>
                </a:ext>
              </a:extLst>
            </p:cNvPr>
            <p:cNvGrpSpPr/>
            <p:nvPr/>
          </p:nvGrpSpPr>
          <p:grpSpPr>
            <a:xfrm>
              <a:off x="6408201" y="2296206"/>
              <a:ext cx="2251596" cy="3973957"/>
              <a:chOff x="6408201" y="2296206"/>
              <a:chExt cx="2251596" cy="3973957"/>
            </a:xfrm>
          </p:grpSpPr>
          <p:grpSp>
            <p:nvGrpSpPr>
              <p:cNvPr id="35" name="Group 34">
                <a:extLst>
                  <a:ext uri="{FF2B5EF4-FFF2-40B4-BE49-F238E27FC236}">
                    <a16:creationId xmlns="" xmlns:a16="http://schemas.microsoft.com/office/drawing/2014/main" id="{73871602-8E1A-442B-A0BD-91104351796A}"/>
                  </a:ext>
                </a:extLst>
              </p:cNvPr>
              <p:cNvGrpSpPr/>
              <p:nvPr/>
            </p:nvGrpSpPr>
            <p:grpSpPr>
              <a:xfrm>
                <a:off x="6408201" y="2296206"/>
                <a:ext cx="2251596" cy="3697436"/>
                <a:chOff x="6408201" y="2296206"/>
                <a:chExt cx="2251596" cy="3697436"/>
              </a:xfrm>
            </p:grpSpPr>
            <p:sp>
              <p:nvSpPr>
                <p:cNvPr id="37" name="Flowchart: Off-page Connector 36">
                  <a:extLst>
                    <a:ext uri="{FF2B5EF4-FFF2-40B4-BE49-F238E27FC236}">
                      <a16:creationId xmlns="" xmlns:a16="http://schemas.microsoft.com/office/drawing/2014/main" id="{6D56D52E-EDA7-4F1C-A45F-7BA4A61E0536}"/>
                    </a:ext>
                  </a:extLst>
                </p:cNvPr>
                <p:cNvSpPr/>
                <p:nvPr/>
              </p:nvSpPr>
              <p:spPr>
                <a:xfrm rot="10800000">
                  <a:off x="6408201" y="2296206"/>
                  <a:ext cx="2251596" cy="3697436"/>
                </a:xfrm>
                <a:prstGeom prst="flowChartOffpageConnector">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t="100000" r="100000"/>
                  </a:path>
                  <a:tileRect l="-100000" b="-100000"/>
                </a:gradFill>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IN" sz="2400"/>
                </a:p>
              </p:txBody>
            </p:sp>
            <p:sp>
              <p:nvSpPr>
                <p:cNvPr id="38" name="Flowchart: Off-page Connector 37">
                  <a:extLst>
                    <a:ext uri="{FF2B5EF4-FFF2-40B4-BE49-F238E27FC236}">
                      <a16:creationId xmlns="" xmlns:a16="http://schemas.microsoft.com/office/drawing/2014/main" id="{0644C5A8-AAFE-4E53-880E-DE65A70F67B4}"/>
                    </a:ext>
                  </a:extLst>
                </p:cNvPr>
                <p:cNvSpPr/>
                <p:nvPr/>
              </p:nvSpPr>
              <p:spPr>
                <a:xfrm rot="10800000">
                  <a:off x="6427549" y="2625890"/>
                  <a:ext cx="2232248" cy="3179374"/>
                </a:xfrm>
                <a:prstGeom prst="flowChartOffpageConnector">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5400000" scaled="1"/>
                  <a:tileRect/>
                </a:gra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IN" sz="2400" dirty="0" smtClean="0"/>
                    <a:t>Adverbs of Frequency</a:t>
                  </a:r>
                  <a:endParaRPr lang="en-IN" sz="2400" dirty="0"/>
                </a:p>
              </p:txBody>
            </p:sp>
          </p:grpSp>
          <p:sp>
            <p:nvSpPr>
              <p:cNvPr id="36" name="Oval 35">
                <a:extLst>
                  <a:ext uri="{FF2B5EF4-FFF2-40B4-BE49-F238E27FC236}">
                    <a16:creationId xmlns="" xmlns:a16="http://schemas.microsoft.com/office/drawing/2014/main" id="{C4FF2599-BD56-45E9-BF84-9E975EC2465F}"/>
                  </a:ext>
                </a:extLst>
              </p:cNvPr>
              <p:cNvSpPr/>
              <p:nvPr/>
            </p:nvSpPr>
            <p:spPr>
              <a:xfrm>
                <a:off x="7209963" y="5715605"/>
                <a:ext cx="648072" cy="5545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sp>
          <p:nvSpPr>
            <p:cNvPr id="34" name="Oval 33">
              <a:extLst>
                <a:ext uri="{FF2B5EF4-FFF2-40B4-BE49-F238E27FC236}">
                  <a16:creationId xmlns="" xmlns:a16="http://schemas.microsoft.com/office/drawing/2014/main" id="{99A31C35-E80F-4102-A30E-9005EDB3CF2B}"/>
                </a:ext>
              </a:extLst>
            </p:cNvPr>
            <p:cNvSpPr/>
            <p:nvPr/>
          </p:nvSpPr>
          <p:spPr>
            <a:xfrm>
              <a:off x="7254300" y="5773304"/>
              <a:ext cx="540060" cy="567383"/>
            </a:xfrm>
            <a:prstGeom prst="ellipse">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grpSp>
      <p:cxnSp>
        <p:nvCxnSpPr>
          <p:cNvPr id="42" name="Elbow Connector 41"/>
          <p:cNvCxnSpPr>
            <a:stCxn id="16" idx="2"/>
            <a:endCxn id="27" idx="4"/>
          </p:cNvCxnSpPr>
          <p:nvPr/>
        </p:nvCxnSpPr>
        <p:spPr>
          <a:xfrm rot="16200000" flipH="1">
            <a:off x="5790000" y="3437691"/>
            <a:ext cx="612000" cy="1"/>
          </a:xfrm>
          <a:prstGeom prst="bentConnector3">
            <a:avLst>
              <a:gd name="adj1" fmla="val 50000"/>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16" idx="2"/>
            <a:endCxn id="20" idx="4"/>
          </p:cNvCxnSpPr>
          <p:nvPr/>
        </p:nvCxnSpPr>
        <p:spPr>
          <a:xfrm rot="5400000">
            <a:off x="3986693" y="1634385"/>
            <a:ext cx="702616" cy="3515999"/>
          </a:xfrm>
          <a:prstGeom prst="bentConnector3">
            <a:avLst>
              <a:gd name="adj1" fmla="val 50000"/>
            </a:avLst>
          </a:prstGeom>
          <a:ln w="381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up)">
                                      <p:cBhvr>
                                        <p:cTn id="12" dur="1000"/>
                                        <p:tgtEl>
                                          <p:spTgt spid="46"/>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10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fade">
                                      <p:cBhvr>
                                        <p:cTn id="21" dur="1000"/>
                                        <p:tgtEl>
                                          <p:spTgt spid="42"/>
                                        </p:tgtEl>
                                      </p:cBhvr>
                                    </p:animEffect>
                                    <p:anim calcmode="lin" valueType="num">
                                      <p:cBhvr>
                                        <p:cTn id="22" dur="1000" fill="hold"/>
                                        <p:tgtEl>
                                          <p:spTgt spid="42"/>
                                        </p:tgtEl>
                                        <p:attrNameLst>
                                          <p:attrName>ppt_x</p:attrName>
                                        </p:attrNameLst>
                                      </p:cBhvr>
                                      <p:tavLst>
                                        <p:tav tm="0">
                                          <p:val>
                                            <p:strVal val="#ppt_x"/>
                                          </p:val>
                                        </p:tav>
                                        <p:tav tm="100000">
                                          <p:val>
                                            <p:strVal val="#ppt_x"/>
                                          </p:val>
                                        </p:tav>
                                      </p:tavLst>
                                    </p:anim>
                                    <p:anim calcmode="lin" valueType="num">
                                      <p:cBhvr>
                                        <p:cTn id="23" dur="1000" fill="hold"/>
                                        <p:tgtEl>
                                          <p:spTgt spid="42"/>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22" presetClass="entr" presetSubtype="1"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up)">
                                      <p:cBhvr>
                                        <p:cTn id="27" dur="10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wipe(up)">
                                      <p:cBhvr>
                                        <p:cTn id="32" dur="1000"/>
                                        <p:tgtEl>
                                          <p:spTgt spid="44"/>
                                        </p:tgtEl>
                                      </p:cBhvr>
                                    </p:animEffect>
                                  </p:childTnLst>
                                </p:cTn>
                              </p:par>
                            </p:childTnLst>
                          </p:cTn>
                        </p:par>
                        <p:par>
                          <p:cTn id="33" fill="hold">
                            <p:stCondLst>
                              <p:cond delay="1000"/>
                            </p:stCondLst>
                            <p:childTnLst>
                              <p:par>
                                <p:cTn id="34" presetID="22" presetClass="entr" presetSubtype="1"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wipe(up)">
                                      <p:cBhvr>
                                        <p:cTn id="3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 xmlns:a16="http://schemas.microsoft.com/office/drawing/2014/main" id="{D34D1605-281C-4D86-9AB9-E6A66610D213}"/>
              </a:ext>
            </a:extLst>
          </p:cNvPr>
          <p:cNvGrpSpPr/>
          <p:nvPr/>
        </p:nvGrpSpPr>
        <p:grpSpPr>
          <a:xfrm>
            <a:off x="4136496" y="1890703"/>
            <a:ext cx="5724000" cy="1538295"/>
            <a:chOff x="3410596" y="1716089"/>
            <a:chExt cx="5119809" cy="968768"/>
          </a:xfrm>
        </p:grpSpPr>
        <p:sp>
          <p:nvSpPr>
            <p:cNvPr id="4" name="Rounded Rectangle 28">
              <a:extLst>
                <a:ext uri="{FF2B5EF4-FFF2-40B4-BE49-F238E27FC236}">
                  <a16:creationId xmlns="" xmlns:a16="http://schemas.microsoft.com/office/drawing/2014/main" id="{841160E6-209D-4177-800A-4A818EC39062}"/>
                </a:ext>
              </a:extLst>
            </p:cNvPr>
            <p:cNvSpPr/>
            <p:nvPr/>
          </p:nvSpPr>
          <p:spPr>
            <a:xfrm>
              <a:off x="3410596" y="1716089"/>
              <a:ext cx="5074741" cy="952208"/>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BBDEEBFF-DA63-44F1-B7DA-D8D90B9C157C}"/>
                </a:ext>
              </a:extLst>
            </p:cNvPr>
            <p:cNvSpPr/>
            <p:nvPr/>
          </p:nvSpPr>
          <p:spPr>
            <a:xfrm>
              <a:off x="3455664" y="1880109"/>
              <a:ext cx="5074741" cy="804748"/>
            </a:xfrm>
            <a:prstGeom prst="rect">
              <a:avLst/>
            </a:prstGeom>
          </p:spPr>
          <p:txBody>
            <a:bodyPr wrap="square">
              <a:spAutoFit/>
            </a:bodyPr>
            <a:lstStyle/>
            <a:p>
              <a:pPr>
                <a:lnSpc>
                  <a:spcPct val="107000"/>
                </a:lnSpc>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List of adverbs: </a:t>
              </a:r>
              <a:r>
                <a:rPr lang="en-IE" sz="2400" dirty="0" smtClean="0"/>
                <a:t>Tomorrow, tonight, yesterday, now, then, today, daily, weekly, immediately, etc</a:t>
              </a:r>
              <a:r>
                <a:rPr lang="en-IN" sz="2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p>
          </p:txBody>
        </p:sp>
      </p:grpSp>
      <p:grpSp>
        <p:nvGrpSpPr>
          <p:cNvPr id="12" name="Group 11">
            <a:extLst>
              <a:ext uri="{FF2B5EF4-FFF2-40B4-BE49-F238E27FC236}">
                <a16:creationId xmlns:a16="http://schemas.microsoft.com/office/drawing/2014/main" xmlns="" id="{5F851E97-AF64-6EC0-7A9D-781A33DBB49A}"/>
              </a:ext>
            </a:extLst>
          </p:cNvPr>
          <p:cNvGrpSpPr/>
          <p:nvPr/>
        </p:nvGrpSpPr>
        <p:grpSpPr>
          <a:xfrm>
            <a:off x="2856000" y="80944"/>
            <a:ext cx="6480000" cy="843179"/>
            <a:chOff x="1295705" y="1057507"/>
            <a:chExt cx="7933049" cy="1368152"/>
          </a:xfrm>
        </p:grpSpPr>
        <p:grpSp>
          <p:nvGrpSpPr>
            <p:cNvPr id="13" name="Group 12">
              <a:extLst>
                <a:ext uri="{FF2B5EF4-FFF2-40B4-BE49-F238E27FC236}">
                  <a16:creationId xmlns:a16="http://schemas.microsoft.com/office/drawing/2014/main" xmlns="" id="{17BCD6A8-899A-4F70-5B08-59237CA79AAF}"/>
                </a:ext>
              </a:extLst>
            </p:cNvPr>
            <p:cNvGrpSpPr/>
            <p:nvPr/>
          </p:nvGrpSpPr>
          <p:grpSpPr>
            <a:xfrm>
              <a:off x="1295705" y="1057507"/>
              <a:ext cx="7933049" cy="1368152"/>
              <a:chOff x="1199456" y="3228369"/>
              <a:chExt cx="10262728" cy="1561873"/>
            </a:xfrm>
          </p:grpSpPr>
          <p:sp>
            <p:nvSpPr>
              <p:cNvPr id="16" name="Google Shape;1390;p34">
                <a:extLst>
                  <a:ext uri="{FF2B5EF4-FFF2-40B4-BE49-F238E27FC236}">
                    <a16:creationId xmlns:a16="http://schemas.microsoft.com/office/drawing/2014/main" xmlns="" id="{C2A538D7-62E0-F1DB-A512-B7FD2F5E2F9E}"/>
                  </a:ext>
                </a:extLst>
              </p:cNvPr>
              <p:cNvSpPr/>
              <p:nvPr/>
            </p:nvSpPr>
            <p:spPr>
              <a:xfrm>
                <a:off x="1199456" y="3228369"/>
                <a:ext cx="4683369" cy="1561873"/>
              </a:xfrm>
              <a:prstGeom prst="round2DiagRect">
                <a:avLst>
                  <a:gd name="adj1" fmla="val 50000"/>
                  <a:gd name="adj2" fmla="val 0"/>
                </a:avLst>
              </a:prstGeom>
              <a:solidFill>
                <a:srgbClr val="C0191E"/>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sp>
            <p:nvSpPr>
              <p:cNvPr id="17" name="Google Shape;1390;p34">
                <a:extLst>
                  <a:ext uri="{FF2B5EF4-FFF2-40B4-BE49-F238E27FC236}">
                    <a16:creationId xmlns:a16="http://schemas.microsoft.com/office/drawing/2014/main" xmlns="" id="{C8279F45-329A-24E7-B4E2-71EE675FDD1A}"/>
                  </a:ext>
                </a:extLst>
              </p:cNvPr>
              <p:cNvSpPr/>
              <p:nvPr/>
            </p:nvSpPr>
            <p:spPr>
              <a:xfrm>
                <a:off x="1360750" y="3391857"/>
                <a:ext cx="10101434" cy="1398385"/>
              </a:xfrm>
              <a:prstGeom prst="round2DiagRect">
                <a:avLst>
                  <a:gd name="adj1" fmla="val 50000"/>
                  <a:gd name="adj2" fmla="val 0"/>
                </a:avLst>
              </a:prstGeom>
              <a:solidFill>
                <a:schemeClr val="bg1">
                  <a:lumMod val="95000"/>
                </a:schemeClr>
              </a:solidFill>
              <a:ln>
                <a:noFill/>
              </a:ln>
              <a:effectLst>
                <a:outerShdw blurRad="50800" dist="38100" dir="5400000" algn="t"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grpSp>
        <p:sp>
          <p:nvSpPr>
            <p:cNvPr id="14" name="Rectangle: Top Corners Rounded 8">
              <a:extLst>
                <a:ext uri="{FF2B5EF4-FFF2-40B4-BE49-F238E27FC236}">
                  <a16:creationId xmlns:a16="http://schemas.microsoft.com/office/drawing/2014/main" xmlns="" id="{0FF31FD5-F229-DBC8-64BA-A441B2404AFB}"/>
                </a:ext>
              </a:extLst>
            </p:cNvPr>
            <p:cNvSpPr/>
            <p:nvPr/>
          </p:nvSpPr>
          <p:spPr>
            <a:xfrm>
              <a:off x="8076044" y="1121311"/>
              <a:ext cx="796290" cy="725153"/>
            </a:xfrm>
            <a:prstGeom prst="round2SameRect">
              <a:avLst>
                <a:gd name="adj1" fmla="val 16667"/>
                <a:gd name="adj2" fmla="val 50000"/>
              </a:avLst>
            </a:prstGeom>
            <a:gradFill flip="none" rotWithShape="1">
              <a:gsLst>
                <a:gs pos="0">
                  <a:srgbClr val="940000"/>
                </a:gs>
                <a:gs pos="63000">
                  <a:srgbClr val="FFD5D5"/>
                </a:gs>
                <a:gs pos="33000">
                  <a:srgbClr val="F70000"/>
                </a:gs>
                <a:gs pos="100000">
                  <a:srgbClr val="AD0000"/>
                </a:gs>
              </a:gsLst>
              <a:lin ang="54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TextBox 14">
              <a:extLst>
                <a:ext uri="{FF2B5EF4-FFF2-40B4-BE49-F238E27FC236}">
                  <a16:creationId xmlns:a16="http://schemas.microsoft.com/office/drawing/2014/main" xmlns="" id="{A7888C85-96C9-C7FA-2FFF-1746CEE387FF}"/>
                </a:ext>
              </a:extLst>
            </p:cNvPr>
            <p:cNvSpPr txBox="1"/>
            <p:nvPr/>
          </p:nvSpPr>
          <p:spPr>
            <a:xfrm>
              <a:off x="3280603" y="1241290"/>
              <a:ext cx="4087933" cy="1048744"/>
            </a:xfrm>
            <a:prstGeom prst="rect">
              <a:avLst/>
            </a:prstGeom>
            <a:noFill/>
          </p:spPr>
          <p:txBody>
            <a:bodyPr wrap="square" rtlCol="0">
              <a:spAutoFit/>
            </a:bodyPr>
            <a:lstStyle/>
            <a:p>
              <a:r>
                <a:rPr lang="en-US" sz="3600" b="0" i="0" dirty="0" smtClean="0">
                  <a:effectLst/>
                  <a:latin typeface="+mj-lt"/>
                </a:rPr>
                <a:t>Points of Time</a:t>
              </a:r>
              <a:endParaRPr lang="en-IN" sz="3600" dirty="0">
                <a:latin typeface="+mj-lt"/>
              </a:endParaRPr>
            </a:p>
          </p:txBody>
        </p:sp>
      </p:grpSp>
      <p:grpSp>
        <p:nvGrpSpPr>
          <p:cNvPr id="35" name="Group 34"/>
          <p:cNvGrpSpPr/>
          <p:nvPr/>
        </p:nvGrpSpPr>
        <p:grpSpPr>
          <a:xfrm>
            <a:off x="1919535" y="1166800"/>
            <a:ext cx="8352931" cy="2262200"/>
            <a:chOff x="1919535" y="1257288"/>
            <a:chExt cx="8352931" cy="2262200"/>
          </a:xfrm>
        </p:grpSpPr>
        <p:sp>
          <p:nvSpPr>
            <p:cNvPr id="7" name="Parallelogram 6">
              <a:extLst>
                <a:ext uri="{FF2B5EF4-FFF2-40B4-BE49-F238E27FC236}">
                  <a16:creationId xmlns="" xmlns:a16="http://schemas.microsoft.com/office/drawing/2014/main" id="{D7AF7AF6-8014-4DC1-B28A-9810D0D0A898}"/>
                </a:ext>
              </a:extLst>
            </p:cNvPr>
            <p:cNvSpPr/>
            <p:nvPr/>
          </p:nvSpPr>
          <p:spPr>
            <a:xfrm flipH="1">
              <a:off x="3088944" y="2096900"/>
              <a:ext cx="839930" cy="468000"/>
            </a:xfrm>
            <a:prstGeom prst="parallelogram">
              <a:avLst>
                <a:gd name="adj" fmla="val 6475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8" name="Freeform 47">
              <a:extLst>
                <a:ext uri="{FF2B5EF4-FFF2-40B4-BE49-F238E27FC236}">
                  <a16:creationId xmlns="" xmlns:a16="http://schemas.microsoft.com/office/drawing/2014/main" id="{3929440C-F306-47F5-A1CB-67D7BFCF0AF5}"/>
                </a:ext>
              </a:extLst>
            </p:cNvPr>
            <p:cNvSpPr/>
            <p:nvPr/>
          </p:nvSpPr>
          <p:spPr>
            <a:xfrm>
              <a:off x="1919535" y="2080987"/>
              <a:ext cx="2009341" cy="1438501"/>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2400">
                <a:solidFill>
                  <a:schemeClr val="tx1"/>
                </a:solidFill>
              </a:endParaRPr>
            </a:p>
          </p:txBody>
        </p:sp>
        <p:sp>
          <p:nvSpPr>
            <p:cNvPr id="9" name="Oval 8">
              <a:extLst>
                <a:ext uri="{FF2B5EF4-FFF2-40B4-BE49-F238E27FC236}">
                  <a16:creationId xmlns="" xmlns:a16="http://schemas.microsoft.com/office/drawing/2014/main" id="{BE3D493F-D43E-4121-890F-1FE255530C85}"/>
                </a:ext>
              </a:extLst>
            </p:cNvPr>
            <p:cNvSpPr>
              <a:spLocks noChangeAspect="1"/>
            </p:cNvSpPr>
            <p:nvPr/>
          </p:nvSpPr>
          <p:spPr>
            <a:xfrm>
              <a:off x="2103490" y="2263933"/>
              <a:ext cx="1096894" cy="1074579"/>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sp>
          <p:nvSpPr>
            <p:cNvPr id="10" name="Pentagon 49">
              <a:extLst>
                <a:ext uri="{FF2B5EF4-FFF2-40B4-BE49-F238E27FC236}">
                  <a16:creationId xmlns="" xmlns:a16="http://schemas.microsoft.com/office/drawing/2014/main" id="{6822D482-EEEC-4B6B-AC6B-FA989697FC35}"/>
                </a:ext>
              </a:extLst>
            </p:cNvPr>
            <p:cNvSpPr/>
            <p:nvPr/>
          </p:nvSpPr>
          <p:spPr>
            <a:xfrm>
              <a:off x="3088945" y="1257288"/>
              <a:ext cx="7183521" cy="864000"/>
            </a:xfrm>
            <a:prstGeom prst="homePlat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2400" dirty="0">
                <a:solidFill>
                  <a:schemeClr val="tx1"/>
                </a:solidFill>
              </a:endParaRPr>
            </a:p>
          </p:txBody>
        </p:sp>
        <p:sp>
          <p:nvSpPr>
            <p:cNvPr id="11" name="TextBox 10">
              <a:extLst>
                <a:ext uri="{FF2B5EF4-FFF2-40B4-BE49-F238E27FC236}">
                  <a16:creationId xmlns="" xmlns:a16="http://schemas.microsoft.com/office/drawing/2014/main" id="{87ECAD96-A85C-406B-A450-C511A324BFBF}"/>
                </a:ext>
              </a:extLst>
            </p:cNvPr>
            <p:cNvSpPr txBox="1"/>
            <p:nvPr/>
          </p:nvSpPr>
          <p:spPr>
            <a:xfrm>
              <a:off x="3276855" y="1302239"/>
              <a:ext cx="6660000" cy="830997"/>
            </a:xfrm>
            <a:prstGeom prst="rect">
              <a:avLst/>
            </a:prstGeom>
            <a:noFill/>
          </p:spPr>
          <p:txBody>
            <a:bodyPr wrap="square">
              <a:spAutoFit/>
            </a:bodyPr>
            <a:lstStyle/>
            <a:p>
              <a:r>
                <a:rPr lang="en-IE" sz="2400" b="1" dirty="0" smtClean="0">
                  <a:solidFill>
                    <a:schemeClr val="bg1"/>
                  </a:solidFill>
                </a:rPr>
                <a:t>This group of adverbs gives specific information about when an action is happening.</a:t>
              </a:r>
              <a:endParaRPr lang="en-US" sz="2400" b="1" dirty="0">
                <a:solidFill>
                  <a:schemeClr val="bg1"/>
                </a:solidFill>
              </a:endParaRPr>
            </a:p>
          </p:txBody>
        </p:sp>
        <p:pic>
          <p:nvPicPr>
            <p:cNvPr id="18" name="Picture 2" descr="Clock, Analog, Time, Watch, Analog Clock"/>
            <p:cNvPicPr>
              <a:picLocks noChangeAspect="1" noChangeArrowheads="1"/>
            </p:cNvPicPr>
            <p:nvPr/>
          </p:nvPicPr>
          <p:blipFill>
            <a:blip r:embed="rId3" cstate="print"/>
            <a:srcRect/>
            <a:stretch>
              <a:fillRect/>
            </a:stretch>
          </p:blipFill>
          <p:spPr bwMode="auto">
            <a:xfrm>
              <a:off x="2205016" y="2384024"/>
              <a:ext cx="864000" cy="864000"/>
            </a:xfrm>
            <a:prstGeom prst="rect">
              <a:avLst/>
            </a:prstGeom>
            <a:noFill/>
          </p:spPr>
        </p:pic>
      </p:grpSp>
      <p:grpSp>
        <p:nvGrpSpPr>
          <p:cNvPr id="20" name="Group 19">
            <a:extLst>
              <a:ext uri="{FF2B5EF4-FFF2-40B4-BE49-F238E27FC236}">
                <a16:creationId xmlns="" xmlns:a16="http://schemas.microsoft.com/office/drawing/2014/main" id="{EE036582-BAB2-4E06-B722-306CA732715D}"/>
              </a:ext>
            </a:extLst>
          </p:cNvPr>
          <p:cNvGrpSpPr/>
          <p:nvPr/>
        </p:nvGrpSpPr>
        <p:grpSpPr>
          <a:xfrm>
            <a:off x="3865032" y="3884482"/>
            <a:ext cx="5760000" cy="720862"/>
            <a:chOff x="4067263" y="1526585"/>
            <a:chExt cx="6852790" cy="720862"/>
          </a:xfrm>
        </p:grpSpPr>
        <p:grpSp>
          <p:nvGrpSpPr>
            <p:cNvPr id="21" name="Group 20">
              <a:extLst>
                <a:ext uri="{FF2B5EF4-FFF2-40B4-BE49-F238E27FC236}">
                  <a16:creationId xmlns="" xmlns:a16="http://schemas.microsoft.com/office/drawing/2014/main" id="{5E4CD6B0-A15F-4EB8-8118-DB7E568B87E2}"/>
                </a:ext>
              </a:extLst>
            </p:cNvPr>
            <p:cNvGrpSpPr/>
            <p:nvPr/>
          </p:nvGrpSpPr>
          <p:grpSpPr>
            <a:xfrm>
              <a:off x="4526957" y="1526585"/>
              <a:ext cx="6393096" cy="681386"/>
              <a:chOff x="4526957" y="1526585"/>
              <a:chExt cx="6393096" cy="681386"/>
            </a:xfrm>
          </p:grpSpPr>
          <p:sp>
            <p:nvSpPr>
              <p:cNvPr id="23" name="Google Shape;55;p2">
                <a:extLst>
                  <a:ext uri="{FF2B5EF4-FFF2-40B4-BE49-F238E27FC236}">
                    <a16:creationId xmlns="" xmlns:a16="http://schemas.microsoft.com/office/drawing/2014/main" id="{A63353CD-694F-4C6F-827F-F7C862157A0B}"/>
                  </a:ext>
                </a:extLst>
              </p:cNvPr>
              <p:cNvSpPr/>
              <p:nvPr/>
            </p:nvSpPr>
            <p:spPr>
              <a:xfrm rot="10800000">
                <a:off x="4526957" y="1526585"/>
                <a:ext cx="6393096" cy="681386"/>
              </a:xfrm>
              <a:prstGeom prst="roundRect">
                <a:avLst>
                  <a:gd name="adj" fmla="val 50000"/>
                </a:avLst>
              </a:prstGeom>
              <a:gradFill flip="none" rotWithShape="1">
                <a:gsLst>
                  <a:gs pos="0">
                    <a:srgbClr val="FF8585">
                      <a:tint val="66000"/>
                      <a:satMod val="160000"/>
                    </a:srgbClr>
                  </a:gs>
                  <a:gs pos="50000">
                    <a:srgbClr val="FF8585">
                      <a:tint val="44500"/>
                      <a:satMod val="160000"/>
                    </a:srgbClr>
                  </a:gs>
                  <a:gs pos="100000">
                    <a:srgbClr val="FF8585">
                      <a:tint val="23500"/>
                      <a:satMod val="160000"/>
                    </a:srgbClr>
                  </a:gs>
                </a:gsLst>
                <a:lin ang="10800000" scaled="1"/>
                <a:tileRect/>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24" name="TextBox 23">
                <a:extLst>
                  <a:ext uri="{FF2B5EF4-FFF2-40B4-BE49-F238E27FC236}">
                    <a16:creationId xmlns="" xmlns:a16="http://schemas.microsoft.com/office/drawing/2014/main" id="{039390DA-778B-4957-ACB9-1B9416E309C7}"/>
                  </a:ext>
                </a:extLst>
              </p:cNvPr>
              <p:cNvSpPr txBox="1"/>
              <p:nvPr/>
            </p:nvSpPr>
            <p:spPr>
              <a:xfrm>
                <a:off x="4891451" y="1688043"/>
                <a:ext cx="5760640" cy="461665"/>
              </a:xfrm>
              <a:prstGeom prst="rect">
                <a:avLst/>
              </a:prstGeom>
              <a:noFill/>
            </p:spPr>
            <p:txBody>
              <a:bodyPr wrap="square" rtlCol="0">
                <a:spAutoFit/>
              </a:bodyPr>
              <a:lstStyle/>
              <a:p>
                <a:pPr lvl="0"/>
                <a:r>
                  <a:rPr lang="en-IE" sz="2400" dirty="0" smtClean="0"/>
                  <a:t>I will go to school </a:t>
                </a:r>
                <a:r>
                  <a:rPr lang="en-IE" sz="2400" b="1" u="sng" dirty="0" smtClean="0"/>
                  <a:t>tomorrow</a:t>
                </a:r>
                <a:r>
                  <a:rPr lang="en-IE" sz="2400" dirty="0" smtClean="0"/>
                  <a:t>.</a:t>
                </a:r>
                <a:endParaRPr lang="en-US" sz="2400" dirty="0"/>
              </a:p>
            </p:txBody>
          </p:sp>
        </p:grpSp>
        <p:sp>
          <p:nvSpPr>
            <p:cNvPr id="22" name="Freeform: Shape 46">
              <a:extLst>
                <a:ext uri="{FF2B5EF4-FFF2-40B4-BE49-F238E27FC236}">
                  <a16:creationId xmlns="" xmlns:a16="http://schemas.microsoft.com/office/drawing/2014/main" id="{AAE683BE-72B4-4112-87DA-77DE6FCCDF69}"/>
                </a:ext>
              </a:extLst>
            </p:cNvPr>
            <p:cNvSpPr/>
            <p:nvPr/>
          </p:nvSpPr>
          <p:spPr>
            <a:xfrm rot="10800000">
              <a:off x="4067263" y="1527447"/>
              <a:ext cx="720000" cy="720000"/>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nvGrpSpPr>
          <p:cNvPr id="25" name="Group 24">
            <a:extLst>
              <a:ext uri="{FF2B5EF4-FFF2-40B4-BE49-F238E27FC236}">
                <a16:creationId xmlns="" xmlns:a16="http://schemas.microsoft.com/office/drawing/2014/main" id="{405885C1-EB74-4263-A128-D840F2256646}"/>
              </a:ext>
            </a:extLst>
          </p:cNvPr>
          <p:cNvGrpSpPr/>
          <p:nvPr/>
        </p:nvGrpSpPr>
        <p:grpSpPr>
          <a:xfrm>
            <a:off x="4869569" y="4875844"/>
            <a:ext cx="5479367" cy="725833"/>
            <a:chOff x="4526957" y="1521614"/>
            <a:chExt cx="6518915" cy="725833"/>
          </a:xfrm>
        </p:grpSpPr>
        <p:grpSp>
          <p:nvGrpSpPr>
            <p:cNvPr id="26" name="Group 50">
              <a:extLst>
                <a:ext uri="{FF2B5EF4-FFF2-40B4-BE49-F238E27FC236}">
                  <a16:creationId xmlns="" xmlns:a16="http://schemas.microsoft.com/office/drawing/2014/main" id="{854054CD-86E8-4252-AD3F-CF939415E8DC}"/>
                </a:ext>
              </a:extLst>
            </p:cNvPr>
            <p:cNvGrpSpPr/>
            <p:nvPr/>
          </p:nvGrpSpPr>
          <p:grpSpPr>
            <a:xfrm>
              <a:off x="4526957" y="1526585"/>
              <a:ext cx="6393096" cy="681386"/>
              <a:chOff x="4526957" y="1526585"/>
              <a:chExt cx="6393096" cy="681386"/>
            </a:xfrm>
          </p:grpSpPr>
          <p:sp>
            <p:nvSpPr>
              <p:cNvPr id="28" name="Google Shape;55;p2">
                <a:extLst>
                  <a:ext uri="{FF2B5EF4-FFF2-40B4-BE49-F238E27FC236}">
                    <a16:creationId xmlns="" xmlns:a16="http://schemas.microsoft.com/office/drawing/2014/main" id="{A050386D-B19E-42C3-AAE8-777C66596591}"/>
                  </a:ext>
                </a:extLst>
              </p:cNvPr>
              <p:cNvSpPr/>
              <p:nvPr/>
            </p:nvSpPr>
            <p:spPr>
              <a:xfrm rot="10800000">
                <a:off x="4526957" y="1526585"/>
                <a:ext cx="6393096" cy="681386"/>
              </a:xfrm>
              <a:prstGeom prst="roundRect">
                <a:avLst>
                  <a:gd name="adj" fmla="val 50000"/>
                </a:avLst>
              </a:prstGeom>
              <a:gradFill flip="none" rotWithShape="1">
                <a:gsLst>
                  <a:gs pos="0">
                    <a:srgbClr val="FFB55B">
                      <a:tint val="66000"/>
                      <a:satMod val="160000"/>
                    </a:srgbClr>
                  </a:gs>
                  <a:gs pos="50000">
                    <a:srgbClr val="FFB55B">
                      <a:tint val="44500"/>
                      <a:satMod val="160000"/>
                    </a:srgbClr>
                  </a:gs>
                  <a:gs pos="100000">
                    <a:srgbClr val="FFB55B">
                      <a:tint val="23500"/>
                      <a:satMod val="160000"/>
                    </a:srgbClr>
                  </a:gs>
                </a:gsLst>
                <a:lin ang="10800000" scaled="1"/>
                <a:tileRect/>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29" name="TextBox 28">
                <a:extLst>
                  <a:ext uri="{FF2B5EF4-FFF2-40B4-BE49-F238E27FC236}">
                    <a16:creationId xmlns="" xmlns:a16="http://schemas.microsoft.com/office/drawing/2014/main" id="{F23225B1-9095-42A3-94AF-FFD0376FCF8D}"/>
                  </a:ext>
                </a:extLst>
              </p:cNvPr>
              <p:cNvSpPr txBox="1"/>
              <p:nvPr/>
            </p:nvSpPr>
            <p:spPr>
              <a:xfrm>
                <a:off x="4843185" y="1669716"/>
                <a:ext cx="5760640" cy="461665"/>
              </a:xfrm>
              <a:prstGeom prst="rect">
                <a:avLst/>
              </a:prstGeom>
              <a:noFill/>
            </p:spPr>
            <p:txBody>
              <a:bodyPr wrap="square" rtlCol="0">
                <a:spAutoFit/>
              </a:bodyPr>
              <a:lstStyle/>
              <a:p>
                <a:pPr lvl="0"/>
                <a:r>
                  <a:rPr lang="en-IE" sz="2400" dirty="0" err="1" smtClean="0"/>
                  <a:t>Ramu</a:t>
                </a:r>
                <a:r>
                  <a:rPr lang="en-IE" sz="2400" dirty="0" smtClean="0"/>
                  <a:t> is going to study </a:t>
                </a:r>
                <a:r>
                  <a:rPr lang="en-IE" sz="2400" b="1" u="sng" dirty="0" smtClean="0"/>
                  <a:t>tonight</a:t>
                </a:r>
                <a:r>
                  <a:rPr lang="en-IE" sz="2400" dirty="0" smtClean="0"/>
                  <a:t>.</a:t>
                </a:r>
                <a:endParaRPr lang="en-US" sz="2400" dirty="0"/>
              </a:p>
            </p:txBody>
          </p:sp>
        </p:grpSp>
        <p:sp>
          <p:nvSpPr>
            <p:cNvPr id="27" name="Freeform: Shape 51">
              <a:extLst>
                <a:ext uri="{FF2B5EF4-FFF2-40B4-BE49-F238E27FC236}">
                  <a16:creationId xmlns="" xmlns:a16="http://schemas.microsoft.com/office/drawing/2014/main" id="{DA41DCB1-1838-4A6D-9E25-8693DA4A2DEA}"/>
                </a:ext>
              </a:extLst>
            </p:cNvPr>
            <p:cNvSpPr/>
            <p:nvPr/>
          </p:nvSpPr>
          <p:spPr>
            <a:xfrm rot="154170">
              <a:off x="10325872" y="1521614"/>
              <a:ext cx="720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solidFill>
              <a:schemeClr val="accent6">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nvGrpSpPr>
          <p:cNvPr id="30" name="Group 29">
            <a:extLst>
              <a:ext uri="{FF2B5EF4-FFF2-40B4-BE49-F238E27FC236}">
                <a16:creationId xmlns="" xmlns:a16="http://schemas.microsoft.com/office/drawing/2014/main" id="{FB0F68D7-6558-4757-9992-56AB3CAA5E3C}"/>
              </a:ext>
            </a:extLst>
          </p:cNvPr>
          <p:cNvGrpSpPr/>
          <p:nvPr/>
        </p:nvGrpSpPr>
        <p:grpSpPr>
          <a:xfrm>
            <a:off x="3865032" y="5872176"/>
            <a:ext cx="5760000" cy="725833"/>
            <a:chOff x="4067264" y="1521614"/>
            <a:chExt cx="6852789" cy="725833"/>
          </a:xfrm>
        </p:grpSpPr>
        <p:grpSp>
          <p:nvGrpSpPr>
            <p:cNvPr id="31" name="Group 31">
              <a:extLst>
                <a:ext uri="{FF2B5EF4-FFF2-40B4-BE49-F238E27FC236}">
                  <a16:creationId xmlns="" xmlns:a16="http://schemas.microsoft.com/office/drawing/2014/main" id="{48887D91-B6F3-44C4-9A61-5BBFDBE98DFC}"/>
                </a:ext>
              </a:extLst>
            </p:cNvPr>
            <p:cNvGrpSpPr/>
            <p:nvPr/>
          </p:nvGrpSpPr>
          <p:grpSpPr>
            <a:xfrm>
              <a:off x="4526957" y="1526585"/>
              <a:ext cx="6393096" cy="681386"/>
              <a:chOff x="4526957" y="1526585"/>
              <a:chExt cx="6393096" cy="681386"/>
            </a:xfrm>
          </p:grpSpPr>
          <p:sp>
            <p:nvSpPr>
              <p:cNvPr id="33" name="Google Shape;55;p2">
                <a:extLst>
                  <a:ext uri="{FF2B5EF4-FFF2-40B4-BE49-F238E27FC236}">
                    <a16:creationId xmlns="" xmlns:a16="http://schemas.microsoft.com/office/drawing/2014/main" id="{04F32AD5-F9AA-4D8F-A708-449514BE95EC}"/>
                  </a:ext>
                </a:extLst>
              </p:cNvPr>
              <p:cNvSpPr/>
              <p:nvPr/>
            </p:nvSpPr>
            <p:spPr>
              <a:xfrm rot="10800000">
                <a:off x="4526957" y="1526585"/>
                <a:ext cx="6393096" cy="681386"/>
              </a:xfrm>
              <a:prstGeom prst="roundRect">
                <a:avLst>
                  <a:gd name="adj" fmla="val 50000"/>
                </a:avLst>
              </a:prstGeom>
              <a:gradFill flip="none" rotWithShape="1">
                <a:gsLst>
                  <a:gs pos="0">
                    <a:srgbClr val="FA3F89">
                      <a:tint val="66000"/>
                      <a:satMod val="160000"/>
                    </a:srgbClr>
                  </a:gs>
                  <a:gs pos="50000">
                    <a:srgbClr val="FA3F89">
                      <a:tint val="44500"/>
                      <a:satMod val="160000"/>
                    </a:srgbClr>
                  </a:gs>
                  <a:gs pos="100000">
                    <a:srgbClr val="FA3F89">
                      <a:tint val="23500"/>
                      <a:satMod val="160000"/>
                    </a:srgbClr>
                  </a:gs>
                </a:gsLst>
                <a:lin ang="10800000" scaled="1"/>
                <a:tileRect/>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34" name="TextBox 33">
                <a:extLst>
                  <a:ext uri="{FF2B5EF4-FFF2-40B4-BE49-F238E27FC236}">
                    <a16:creationId xmlns="" xmlns:a16="http://schemas.microsoft.com/office/drawing/2014/main" id="{720847BF-63B6-4DAD-A165-6E788186AF87}"/>
                  </a:ext>
                </a:extLst>
              </p:cNvPr>
              <p:cNvSpPr txBox="1"/>
              <p:nvPr/>
            </p:nvSpPr>
            <p:spPr>
              <a:xfrm>
                <a:off x="4843185" y="1656613"/>
                <a:ext cx="5760640" cy="461665"/>
              </a:xfrm>
              <a:prstGeom prst="rect">
                <a:avLst/>
              </a:prstGeom>
              <a:noFill/>
            </p:spPr>
            <p:txBody>
              <a:bodyPr wrap="square" rtlCol="0">
                <a:spAutoFit/>
              </a:bodyPr>
              <a:lstStyle/>
              <a:p>
                <a:pPr lvl="0"/>
                <a:r>
                  <a:rPr lang="en-IE" sz="2400" dirty="0" smtClean="0"/>
                  <a:t>We saw a movie </a:t>
                </a:r>
                <a:r>
                  <a:rPr lang="en-IE" sz="2400" b="1" u="sng" dirty="0" smtClean="0"/>
                  <a:t>yesterday.</a:t>
                </a:r>
                <a:endParaRPr lang="en-US" sz="2400" dirty="0"/>
              </a:p>
            </p:txBody>
          </p:sp>
        </p:grpSp>
        <p:sp>
          <p:nvSpPr>
            <p:cNvPr id="32" name="Freeform: Shape 31">
              <a:extLst>
                <a:ext uri="{FF2B5EF4-FFF2-40B4-BE49-F238E27FC236}">
                  <a16:creationId xmlns="" xmlns:a16="http://schemas.microsoft.com/office/drawing/2014/main" id="{820C7E1F-079B-42EF-BC14-0056785365A1}"/>
                </a:ext>
              </a:extLst>
            </p:cNvPr>
            <p:cNvSpPr/>
            <p:nvPr/>
          </p:nvSpPr>
          <p:spPr>
            <a:xfrm rot="10800000">
              <a:off x="4067264" y="1521614"/>
              <a:ext cx="720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gradFill flip="none" rotWithShape="1">
              <a:gsLst>
                <a:gs pos="0">
                  <a:srgbClr val="FA3F89">
                    <a:tint val="66000"/>
                    <a:satMod val="160000"/>
                  </a:srgbClr>
                </a:gs>
                <a:gs pos="50000">
                  <a:srgbClr val="FA3F89">
                    <a:tint val="44500"/>
                    <a:satMod val="160000"/>
                  </a:srgbClr>
                </a:gs>
                <a:gs pos="100000">
                  <a:srgbClr val="FA3F89">
                    <a:tint val="23500"/>
                    <a:satMod val="160000"/>
                  </a:srgbClr>
                </a:gs>
              </a:gsLst>
              <a:lin ang="189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grpSp>
      <p:pic>
        <p:nvPicPr>
          <p:cNvPr id="10242" name="Picture 2" descr="School, Building, Education, Property"/>
          <p:cNvPicPr>
            <a:picLocks noChangeAspect="1" noChangeArrowheads="1"/>
          </p:cNvPicPr>
          <p:nvPr/>
        </p:nvPicPr>
        <p:blipFill>
          <a:blip r:embed="rId4"/>
          <a:srcRect/>
          <a:stretch>
            <a:fillRect/>
          </a:stretch>
        </p:blipFill>
        <p:spPr bwMode="auto">
          <a:xfrm>
            <a:off x="1662088" y="3790952"/>
            <a:ext cx="2081224" cy="1067295"/>
          </a:xfrm>
          <a:prstGeom prst="rect">
            <a:avLst/>
          </a:prstGeom>
          <a:noFill/>
          <a:effectLst>
            <a:innerShdw blurRad="63500" dist="50800" dir="16200000">
              <a:prstClr val="black">
                <a:alpha val="50000"/>
              </a:prstClr>
            </a:innerShdw>
          </a:effectLst>
        </p:spPr>
      </p:pic>
      <p:pic>
        <p:nvPicPr>
          <p:cNvPr id="10245" name="Picture 5" descr="People, Portrait, A Village Boy, Child"/>
          <p:cNvPicPr>
            <a:picLocks noChangeAspect="1" noChangeArrowheads="1"/>
          </p:cNvPicPr>
          <p:nvPr/>
        </p:nvPicPr>
        <p:blipFill>
          <a:blip r:embed="rId5">
            <a:lum bright="20000"/>
          </a:blip>
          <a:srcRect l="30127" r="7610"/>
          <a:stretch>
            <a:fillRect/>
          </a:stretch>
        </p:blipFill>
        <p:spPr bwMode="auto">
          <a:xfrm>
            <a:off x="10439425" y="4514095"/>
            <a:ext cx="1176344" cy="1358081"/>
          </a:xfrm>
          <a:prstGeom prst="rect">
            <a:avLst/>
          </a:prstGeom>
          <a:noFill/>
          <a:effectLst>
            <a:outerShdw blurRad="50800" dist="38100" dir="18900000" algn="bl" rotWithShape="0">
              <a:prstClr val="black">
                <a:alpha val="40000"/>
              </a:prstClr>
            </a:outerShdw>
          </a:effectLst>
        </p:spPr>
      </p:pic>
      <p:pic>
        <p:nvPicPr>
          <p:cNvPr id="40" name="Picture 2" descr="C:\Users\Madhumika\Desktop\Nuclear Family-2809202191003PM.jpg"/>
          <p:cNvPicPr preferRelativeResize="0">
            <a:picLocks noChangeAspect="1" noChangeArrowheads="1"/>
          </p:cNvPicPr>
          <p:nvPr/>
        </p:nvPicPr>
        <p:blipFill>
          <a:blip r:embed="rId6" cstate="print">
            <a:lum bright="20000"/>
          </a:blip>
          <a:srcRect l="7318" r="2115"/>
          <a:stretch>
            <a:fillRect/>
          </a:stretch>
        </p:blipFill>
        <p:spPr bwMode="auto">
          <a:xfrm>
            <a:off x="1992880" y="5425096"/>
            <a:ext cx="1750432" cy="1351960"/>
          </a:xfrm>
          <a:prstGeom prst="rect">
            <a:avLst/>
          </a:prstGeom>
          <a:ln>
            <a:noFill/>
          </a:ln>
          <a:effectLst>
            <a:outerShdw blurRad="50800" dist="38100" dir="18900000" algn="bl" rotWithShape="0">
              <a:prstClr val="black">
                <a:alpha val="40000"/>
              </a:prstClr>
            </a:outerShdw>
          </a:effectLst>
        </p:spPr>
      </p:pic>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2"/>
                                        </p:tgtEl>
                                        <p:attrNameLst>
                                          <p:attrName>style.visibility</p:attrName>
                                        </p:attrNameLst>
                                      </p:cBhvr>
                                      <p:to>
                                        <p:strVal val="visible"/>
                                      </p:to>
                                    </p:set>
                                    <p:animEffect transition="in" filter="fade">
                                      <p:cBhvr>
                                        <p:cTn id="17" dur="1000"/>
                                        <p:tgtEl>
                                          <p:spTgt spid="10242"/>
                                        </p:tgtEl>
                                      </p:cBhvr>
                                    </p:animEffect>
                                  </p:childTnLst>
                                </p:cTn>
                              </p:par>
                            </p:childTnLst>
                          </p:cTn>
                        </p:par>
                        <p:par>
                          <p:cTn id="18" fill="hold">
                            <p:stCondLst>
                              <p:cond delay="1000"/>
                            </p:stCondLst>
                            <p:childTnLst>
                              <p:par>
                                <p:cTn id="19" presetID="55"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strVal val="#ppt_w*0.70"/>
                                          </p:val>
                                        </p:tav>
                                        <p:tav tm="100000">
                                          <p:val>
                                            <p:strVal val="#ppt_w"/>
                                          </p:val>
                                        </p:tav>
                                      </p:tavLst>
                                    </p:anim>
                                    <p:anim calcmode="lin" valueType="num">
                                      <p:cBhvr>
                                        <p:cTn id="22" dur="1000" fill="hold"/>
                                        <p:tgtEl>
                                          <p:spTgt spid="20"/>
                                        </p:tgtEl>
                                        <p:attrNameLst>
                                          <p:attrName>ppt_h</p:attrName>
                                        </p:attrNameLst>
                                      </p:cBhvr>
                                      <p:tavLst>
                                        <p:tav tm="0">
                                          <p:val>
                                            <p:strVal val="#ppt_h"/>
                                          </p:val>
                                        </p:tav>
                                        <p:tav tm="100000">
                                          <p:val>
                                            <p:strVal val="#ppt_h"/>
                                          </p:val>
                                        </p:tav>
                                      </p:tavLst>
                                    </p:anim>
                                    <p:animEffect transition="in" filter="fade">
                                      <p:cBhvr>
                                        <p:cTn id="23" dur="10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245"/>
                                        </p:tgtEl>
                                        <p:attrNameLst>
                                          <p:attrName>style.visibility</p:attrName>
                                        </p:attrNameLst>
                                      </p:cBhvr>
                                      <p:to>
                                        <p:strVal val="visible"/>
                                      </p:to>
                                    </p:set>
                                    <p:animEffect transition="in" filter="fade">
                                      <p:cBhvr>
                                        <p:cTn id="28" dur="1000"/>
                                        <p:tgtEl>
                                          <p:spTgt spid="10245"/>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25"/>
                                        </p:tgtEl>
                                        <p:attrNameLst>
                                          <p:attrName>style.visibility</p:attrName>
                                        </p:attrNameLst>
                                      </p:cBhvr>
                                      <p:to>
                                        <p:strVal val="visible"/>
                                      </p:to>
                                    </p:set>
                                    <p:anim calcmode="lin" valueType="num">
                                      <p:cBhvr>
                                        <p:cTn id="32" dur="1000" fill="hold"/>
                                        <p:tgtEl>
                                          <p:spTgt spid="25"/>
                                        </p:tgtEl>
                                        <p:attrNameLst>
                                          <p:attrName>ppt_w</p:attrName>
                                        </p:attrNameLst>
                                      </p:cBhvr>
                                      <p:tavLst>
                                        <p:tav tm="0">
                                          <p:val>
                                            <p:strVal val="#ppt_w*0.70"/>
                                          </p:val>
                                        </p:tav>
                                        <p:tav tm="100000">
                                          <p:val>
                                            <p:strVal val="#ppt_w"/>
                                          </p:val>
                                        </p:tav>
                                      </p:tavLst>
                                    </p:anim>
                                    <p:anim calcmode="lin" valueType="num">
                                      <p:cBhvr>
                                        <p:cTn id="33" dur="1000" fill="hold"/>
                                        <p:tgtEl>
                                          <p:spTgt spid="25"/>
                                        </p:tgtEl>
                                        <p:attrNameLst>
                                          <p:attrName>ppt_h</p:attrName>
                                        </p:attrNameLst>
                                      </p:cBhvr>
                                      <p:tavLst>
                                        <p:tav tm="0">
                                          <p:val>
                                            <p:strVal val="#ppt_h"/>
                                          </p:val>
                                        </p:tav>
                                        <p:tav tm="100000">
                                          <p:val>
                                            <p:strVal val="#ppt_h"/>
                                          </p:val>
                                        </p:tav>
                                      </p:tavLst>
                                    </p:anim>
                                    <p:animEffect transition="in" filter="fade">
                                      <p:cBhvr>
                                        <p:cTn id="34" dur="10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1000"/>
                                        <p:tgtEl>
                                          <p:spTgt spid="40"/>
                                        </p:tgtEl>
                                      </p:cBhvr>
                                    </p:animEffect>
                                  </p:childTnLst>
                                </p:cTn>
                              </p:par>
                            </p:childTnLst>
                          </p:cTn>
                        </p:par>
                        <p:par>
                          <p:cTn id="40" fill="hold">
                            <p:stCondLst>
                              <p:cond delay="1000"/>
                            </p:stCondLst>
                            <p:childTnLst>
                              <p:par>
                                <p:cTn id="41" presetID="55" presetClass="entr" presetSubtype="0" fill="hold" nodeType="after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p:cTn id="43" dur="1000" fill="hold"/>
                                        <p:tgtEl>
                                          <p:spTgt spid="30"/>
                                        </p:tgtEl>
                                        <p:attrNameLst>
                                          <p:attrName>ppt_w</p:attrName>
                                        </p:attrNameLst>
                                      </p:cBhvr>
                                      <p:tavLst>
                                        <p:tav tm="0">
                                          <p:val>
                                            <p:strVal val="#ppt_w*0.70"/>
                                          </p:val>
                                        </p:tav>
                                        <p:tav tm="100000">
                                          <p:val>
                                            <p:strVal val="#ppt_w"/>
                                          </p:val>
                                        </p:tav>
                                      </p:tavLst>
                                    </p:anim>
                                    <p:anim calcmode="lin" valueType="num">
                                      <p:cBhvr>
                                        <p:cTn id="44" dur="1000" fill="hold"/>
                                        <p:tgtEl>
                                          <p:spTgt spid="30"/>
                                        </p:tgtEl>
                                        <p:attrNameLst>
                                          <p:attrName>ppt_h</p:attrName>
                                        </p:attrNameLst>
                                      </p:cBhvr>
                                      <p:tavLst>
                                        <p:tav tm="0">
                                          <p:val>
                                            <p:strVal val="#ppt_h"/>
                                          </p:val>
                                        </p:tav>
                                        <p:tav tm="100000">
                                          <p:val>
                                            <p:strVal val="#ppt_h"/>
                                          </p:val>
                                        </p:tav>
                                      </p:tavLst>
                                    </p:anim>
                                    <p:animEffect transition="in" filter="fade">
                                      <p:cBhvr>
                                        <p:cTn id="45"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5F851E97-AF64-6EC0-7A9D-781A33DBB49A}"/>
              </a:ext>
            </a:extLst>
          </p:cNvPr>
          <p:cNvGrpSpPr/>
          <p:nvPr/>
        </p:nvGrpSpPr>
        <p:grpSpPr>
          <a:xfrm>
            <a:off x="2856000" y="171432"/>
            <a:ext cx="6480000" cy="1313593"/>
            <a:chOff x="1295705" y="1057507"/>
            <a:chExt cx="7933049" cy="2131451"/>
          </a:xfrm>
        </p:grpSpPr>
        <p:grpSp>
          <p:nvGrpSpPr>
            <p:cNvPr id="4" name="Group 12">
              <a:extLst>
                <a:ext uri="{FF2B5EF4-FFF2-40B4-BE49-F238E27FC236}">
                  <a16:creationId xmlns:a16="http://schemas.microsoft.com/office/drawing/2014/main" xmlns="" id="{17BCD6A8-899A-4F70-5B08-59237CA79AAF}"/>
                </a:ext>
              </a:extLst>
            </p:cNvPr>
            <p:cNvGrpSpPr/>
            <p:nvPr/>
          </p:nvGrpSpPr>
          <p:grpSpPr>
            <a:xfrm>
              <a:off x="1295705" y="1057507"/>
              <a:ext cx="7933049" cy="1368152"/>
              <a:chOff x="1199456" y="3228369"/>
              <a:chExt cx="10262728" cy="1561873"/>
            </a:xfrm>
          </p:grpSpPr>
          <p:sp>
            <p:nvSpPr>
              <p:cNvPr id="7" name="Google Shape;1390;p34">
                <a:extLst>
                  <a:ext uri="{FF2B5EF4-FFF2-40B4-BE49-F238E27FC236}">
                    <a16:creationId xmlns:a16="http://schemas.microsoft.com/office/drawing/2014/main" xmlns="" id="{C2A538D7-62E0-F1DB-A512-B7FD2F5E2F9E}"/>
                  </a:ext>
                </a:extLst>
              </p:cNvPr>
              <p:cNvSpPr/>
              <p:nvPr/>
            </p:nvSpPr>
            <p:spPr>
              <a:xfrm>
                <a:off x="1199456" y="3228369"/>
                <a:ext cx="4683369" cy="1200331"/>
              </a:xfrm>
              <a:prstGeom prst="round2DiagRect">
                <a:avLst>
                  <a:gd name="adj1" fmla="val 50000"/>
                  <a:gd name="adj2" fmla="val 0"/>
                </a:avLst>
              </a:prstGeom>
              <a:solidFill>
                <a:schemeClr val="accent6">
                  <a:lumMod val="75000"/>
                </a:schemeClr>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sp>
            <p:nvSpPr>
              <p:cNvPr id="8" name="Google Shape;1390;p34">
                <a:extLst>
                  <a:ext uri="{FF2B5EF4-FFF2-40B4-BE49-F238E27FC236}">
                    <a16:creationId xmlns:a16="http://schemas.microsoft.com/office/drawing/2014/main" xmlns="" id="{C8279F45-329A-24E7-B4E2-71EE675FDD1A}"/>
                  </a:ext>
                </a:extLst>
              </p:cNvPr>
              <p:cNvSpPr/>
              <p:nvPr/>
            </p:nvSpPr>
            <p:spPr>
              <a:xfrm>
                <a:off x="1360750" y="3391857"/>
                <a:ext cx="10101434" cy="1398385"/>
              </a:xfrm>
              <a:prstGeom prst="round2DiagRect">
                <a:avLst>
                  <a:gd name="adj1" fmla="val 50000"/>
                  <a:gd name="adj2" fmla="val 0"/>
                </a:avLst>
              </a:prstGeom>
              <a:solidFill>
                <a:schemeClr val="bg1">
                  <a:lumMod val="95000"/>
                </a:schemeClr>
              </a:solidFill>
              <a:ln>
                <a:noFill/>
              </a:ln>
              <a:effectLst>
                <a:outerShdw blurRad="50800" dist="38100" dir="5400000" algn="t"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grpSp>
        <p:sp>
          <p:nvSpPr>
            <p:cNvPr id="5" name="Rectangle: Top Corners Rounded 8">
              <a:extLst>
                <a:ext uri="{FF2B5EF4-FFF2-40B4-BE49-F238E27FC236}">
                  <a16:creationId xmlns:a16="http://schemas.microsoft.com/office/drawing/2014/main" xmlns="" id="{0FF31FD5-F229-DBC8-64BA-A441B2404AFB}"/>
                </a:ext>
              </a:extLst>
            </p:cNvPr>
            <p:cNvSpPr/>
            <p:nvPr/>
          </p:nvSpPr>
          <p:spPr>
            <a:xfrm>
              <a:off x="8076044" y="1121311"/>
              <a:ext cx="796290" cy="725153"/>
            </a:xfrm>
            <a:prstGeom prst="round2SameRect">
              <a:avLst>
                <a:gd name="adj1" fmla="val 16667"/>
                <a:gd name="adj2" fmla="val 50000"/>
              </a:avLst>
            </a:prstGeom>
            <a:solidFill>
              <a:schemeClr val="accent6">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xmlns="" id="{A7888C85-96C9-C7FA-2FFF-1746CEE387FF}"/>
                </a:ext>
              </a:extLst>
            </p:cNvPr>
            <p:cNvSpPr txBox="1"/>
            <p:nvPr/>
          </p:nvSpPr>
          <p:spPr>
            <a:xfrm>
              <a:off x="2706025" y="1241290"/>
              <a:ext cx="5112409" cy="1947668"/>
            </a:xfrm>
            <a:prstGeom prst="rect">
              <a:avLst/>
            </a:prstGeom>
            <a:noFill/>
          </p:spPr>
          <p:txBody>
            <a:bodyPr wrap="square" rtlCol="0">
              <a:spAutoFit/>
            </a:bodyPr>
            <a:lstStyle/>
            <a:p>
              <a:r>
                <a:rPr lang="en-US" sz="3600" b="0" i="0" dirty="0" smtClean="0">
                  <a:effectLst/>
                  <a:latin typeface="+mj-lt"/>
                </a:rPr>
                <a:t>Relationships in Time</a:t>
              </a:r>
              <a:endParaRPr lang="en-IN" sz="3600" dirty="0">
                <a:latin typeface="+mj-lt"/>
              </a:endParaRPr>
            </a:p>
          </p:txBody>
        </p:sp>
      </p:grpSp>
      <p:grpSp>
        <p:nvGrpSpPr>
          <p:cNvPr id="9" name="Group 8">
            <a:extLst>
              <a:ext uri="{FF2B5EF4-FFF2-40B4-BE49-F238E27FC236}">
                <a16:creationId xmlns="" xmlns:a16="http://schemas.microsoft.com/office/drawing/2014/main" id="{D34D1605-281C-4D86-9AB9-E6A66610D213}"/>
              </a:ext>
            </a:extLst>
          </p:cNvPr>
          <p:cNvGrpSpPr/>
          <p:nvPr/>
        </p:nvGrpSpPr>
        <p:grpSpPr>
          <a:xfrm>
            <a:off x="4136496" y="1981191"/>
            <a:ext cx="5724000" cy="1620615"/>
            <a:chOff x="3410596" y="1716088"/>
            <a:chExt cx="5119809" cy="1020610"/>
          </a:xfrm>
        </p:grpSpPr>
        <p:sp>
          <p:nvSpPr>
            <p:cNvPr id="10" name="Rounded Rectangle 28">
              <a:extLst>
                <a:ext uri="{FF2B5EF4-FFF2-40B4-BE49-F238E27FC236}">
                  <a16:creationId xmlns="" xmlns:a16="http://schemas.microsoft.com/office/drawing/2014/main" id="{841160E6-209D-4177-800A-4A818EC39062}"/>
                </a:ext>
              </a:extLst>
            </p:cNvPr>
            <p:cNvSpPr/>
            <p:nvPr/>
          </p:nvSpPr>
          <p:spPr>
            <a:xfrm>
              <a:off x="3410596" y="1716088"/>
              <a:ext cx="5074741" cy="1020610"/>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BBDEEBFF-DA63-44F1-B7DA-D8D90B9C157C}"/>
                </a:ext>
              </a:extLst>
            </p:cNvPr>
            <p:cNvSpPr/>
            <p:nvPr/>
          </p:nvSpPr>
          <p:spPr>
            <a:xfrm>
              <a:off x="3455664" y="1880109"/>
              <a:ext cx="5074741" cy="793724"/>
            </a:xfrm>
            <a:prstGeom prst="rect">
              <a:avLst/>
            </a:prstGeom>
          </p:spPr>
          <p:txBody>
            <a:bodyPr wrap="square">
              <a:spAutoFit/>
            </a:bodyPr>
            <a:lstStyle/>
            <a:p>
              <a:pPr>
                <a:lnSpc>
                  <a:spcPct val="107000"/>
                </a:lnSpc>
              </a:pPr>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List of adverbs: </a:t>
              </a:r>
              <a:r>
                <a:rPr lang="en-IE" sz="2400" dirty="0" smtClean="0"/>
                <a:t>Already, last, just, before, later, next, soon, earlier, since, recently, still, etc</a:t>
              </a:r>
              <a:endParaRPr lang="en-US" sz="2400" dirty="0" smtClean="0"/>
            </a:p>
          </p:txBody>
        </p:sp>
      </p:grpSp>
      <p:grpSp>
        <p:nvGrpSpPr>
          <p:cNvPr id="12" name="Group 11"/>
          <p:cNvGrpSpPr/>
          <p:nvPr/>
        </p:nvGrpSpPr>
        <p:grpSpPr>
          <a:xfrm>
            <a:off x="1919535" y="1257288"/>
            <a:ext cx="8352931" cy="2262200"/>
            <a:chOff x="1919535" y="1257288"/>
            <a:chExt cx="8352931" cy="2262200"/>
          </a:xfrm>
        </p:grpSpPr>
        <p:sp>
          <p:nvSpPr>
            <p:cNvPr id="13" name="Parallelogram 12">
              <a:extLst>
                <a:ext uri="{FF2B5EF4-FFF2-40B4-BE49-F238E27FC236}">
                  <a16:creationId xmlns="" xmlns:a16="http://schemas.microsoft.com/office/drawing/2014/main" id="{D7AF7AF6-8014-4DC1-B28A-9810D0D0A898}"/>
                </a:ext>
              </a:extLst>
            </p:cNvPr>
            <p:cNvSpPr/>
            <p:nvPr/>
          </p:nvSpPr>
          <p:spPr>
            <a:xfrm flipH="1">
              <a:off x="3088944" y="2096900"/>
              <a:ext cx="839930" cy="468000"/>
            </a:xfrm>
            <a:prstGeom prst="parallelogram">
              <a:avLst>
                <a:gd name="adj" fmla="val 6475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4" name="Freeform 47">
              <a:extLst>
                <a:ext uri="{FF2B5EF4-FFF2-40B4-BE49-F238E27FC236}">
                  <a16:creationId xmlns="" xmlns:a16="http://schemas.microsoft.com/office/drawing/2014/main" id="{3929440C-F306-47F5-A1CB-67D7BFCF0AF5}"/>
                </a:ext>
              </a:extLst>
            </p:cNvPr>
            <p:cNvSpPr/>
            <p:nvPr/>
          </p:nvSpPr>
          <p:spPr>
            <a:xfrm>
              <a:off x="1919535" y="2080987"/>
              <a:ext cx="2009341" cy="1438501"/>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2400">
                <a:solidFill>
                  <a:schemeClr val="tx1"/>
                </a:solidFill>
              </a:endParaRPr>
            </a:p>
          </p:txBody>
        </p:sp>
        <p:sp>
          <p:nvSpPr>
            <p:cNvPr id="15" name="Oval 14">
              <a:extLst>
                <a:ext uri="{FF2B5EF4-FFF2-40B4-BE49-F238E27FC236}">
                  <a16:creationId xmlns="" xmlns:a16="http://schemas.microsoft.com/office/drawing/2014/main" id="{BE3D493F-D43E-4121-890F-1FE255530C85}"/>
                </a:ext>
              </a:extLst>
            </p:cNvPr>
            <p:cNvSpPr>
              <a:spLocks noChangeAspect="1"/>
            </p:cNvSpPr>
            <p:nvPr/>
          </p:nvSpPr>
          <p:spPr>
            <a:xfrm>
              <a:off x="2024040" y="2263933"/>
              <a:ext cx="1096894" cy="1074579"/>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sp>
          <p:nvSpPr>
            <p:cNvPr id="16" name="Pentagon 49">
              <a:extLst>
                <a:ext uri="{FF2B5EF4-FFF2-40B4-BE49-F238E27FC236}">
                  <a16:creationId xmlns="" xmlns:a16="http://schemas.microsoft.com/office/drawing/2014/main" id="{6822D482-EEEC-4B6B-AC6B-FA989697FC35}"/>
                </a:ext>
              </a:extLst>
            </p:cNvPr>
            <p:cNvSpPr/>
            <p:nvPr/>
          </p:nvSpPr>
          <p:spPr>
            <a:xfrm>
              <a:off x="3088945" y="1257288"/>
              <a:ext cx="7183521" cy="864000"/>
            </a:xfrm>
            <a:prstGeom prst="homePlate">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sz="2400" dirty="0">
                <a:solidFill>
                  <a:schemeClr val="tx1"/>
                </a:solidFill>
              </a:endParaRPr>
            </a:p>
          </p:txBody>
        </p:sp>
        <p:sp>
          <p:nvSpPr>
            <p:cNvPr id="17" name="TextBox 16">
              <a:extLst>
                <a:ext uri="{FF2B5EF4-FFF2-40B4-BE49-F238E27FC236}">
                  <a16:creationId xmlns="" xmlns:a16="http://schemas.microsoft.com/office/drawing/2014/main" id="{87ECAD96-A85C-406B-A450-C511A324BFBF}"/>
                </a:ext>
              </a:extLst>
            </p:cNvPr>
            <p:cNvSpPr txBox="1"/>
            <p:nvPr/>
          </p:nvSpPr>
          <p:spPr>
            <a:xfrm>
              <a:off x="3276855" y="1302239"/>
              <a:ext cx="6660000" cy="830997"/>
            </a:xfrm>
            <a:prstGeom prst="rect">
              <a:avLst/>
            </a:prstGeom>
            <a:noFill/>
          </p:spPr>
          <p:txBody>
            <a:bodyPr wrap="square">
              <a:spAutoFit/>
            </a:bodyPr>
            <a:lstStyle/>
            <a:p>
              <a:r>
                <a:rPr lang="en-IE" sz="2400" b="1" dirty="0" smtClean="0">
                  <a:solidFill>
                    <a:schemeClr val="bg1"/>
                  </a:solidFill>
                </a:rPr>
                <a:t>This group of adverbs tells you the duration of time when something happened.</a:t>
              </a:r>
              <a:endParaRPr lang="en-US" sz="2400" b="1" dirty="0">
                <a:solidFill>
                  <a:schemeClr val="bg1"/>
                </a:solidFill>
              </a:endParaRPr>
            </a:p>
          </p:txBody>
        </p:sp>
        <p:pic>
          <p:nvPicPr>
            <p:cNvPr id="18" name="Picture 2" descr="Clock, Analog, Time, Watch, Analog Clock"/>
            <p:cNvPicPr>
              <a:picLocks noChangeAspect="1" noChangeArrowheads="1"/>
            </p:cNvPicPr>
            <p:nvPr/>
          </p:nvPicPr>
          <p:blipFill>
            <a:blip r:embed="rId3" cstate="print"/>
            <a:srcRect/>
            <a:stretch>
              <a:fillRect/>
            </a:stretch>
          </p:blipFill>
          <p:spPr bwMode="auto">
            <a:xfrm>
              <a:off x="2140487" y="2384024"/>
              <a:ext cx="864000" cy="864000"/>
            </a:xfrm>
            <a:prstGeom prst="rect">
              <a:avLst/>
            </a:prstGeom>
            <a:noFill/>
          </p:spPr>
        </p:pic>
      </p:grpSp>
      <p:grpSp>
        <p:nvGrpSpPr>
          <p:cNvPr id="24" name="Group 23">
            <a:extLst>
              <a:ext uri="{FF2B5EF4-FFF2-40B4-BE49-F238E27FC236}">
                <a16:creationId xmlns="" xmlns:a16="http://schemas.microsoft.com/office/drawing/2014/main" id="{405885C1-EB74-4263-A128-D840F2256646}"/>
              </a:ext>
            </a:extLst>
          </p:cNvPr>
          <p:cNvGrpSpPr/>
          <p:nvPr/>
        </p:nvGrpSpPr>
        <p:grpSpPr>
          <a:xfrm>
            <a:off x="3499273" y="4876808"/>
            <a:ext cx="6578199" cy="725833"/>
            <a:chOff x="4526957" y="1521614"/>
            <a:chExt cx="6768618" cy="725833"/>
          </a:xfrm>
        </p:grpSpPr>
        <p:grpSp>
          <p:nvGrpSpPr>
            <p:cNvPr id="25" name="Group 50">
              <a:extLst>
                <a:ext uri="{FF2B5EF4-FFF2-40B4-BE49-F238E27FC236}">
                  <a16:creationId xmlns="" xmlns:a16="http://schemas.microsoft.com/office/drawing/2014/main" id="{854054CD-86E8-4252-AD3F-CF939415E8DC}"/>
                </a:ext>
              </a:extLst>
            </p:cNvPr>
            <p:cNvGrpSpPr/>
            <p:nvPr/>
          </p:nvGrpSpPr>
          <p:grpSpPr>
            <a:xfrm>
              <a:off x="4526957" y="1526585"/>
              <a:ext cx="6393096" cy="681386"/>
              <a:chOff x="4526957" y="1526585"/>
              <a:chExt cx="6393096" cy="681386"/>
            </a:xfrm>
          </p:grpSpPr>
          <p:sp>
            <p:nvSpPr>
              <p:cNvPr id="27" name="Google Shape;55;p2">
                <a:extLst>
                  <a:ext uri="{FF2B5EF4-FFF2-40B4-BE49-F238E27FC236}">
                    <a16:creationId xmlns="" xmlns:a16="http://schemas.microsoft.com/office/drawing/2014/main" id="{A050386D-B19E-42C3-AAE8-777C66596591}"/>
                  </a:ext>
                </a:extLst>
              </p:cNvPr>
              <p:cNvSpPr/>
              <p:nvPr/>
            </p:nvSpPr>
            <p:spPr>
              <a:xfrm rot="10800000">
                <a:off x="4526957" y="1526585"/>
                <a:ext cx="6393096" cy="681386"/>
              </a:xfrm>
              <a:prstGeom prst="roundRect">
                <a:avLst>
                  <a:gd name="adj" fmla="val 50000"/>
                </a:avLst>
              </a:prstGeom>
              <a:gradFill flip="none" rotWithShape="1">
                <a:gsLst>
                  <a:gs pos="0">
                    <a:srgbClr val="FFB55B">
                      <a:tint val="66000"/>
                      <a:satMod val="160000"/>
                    </a:srgbClr>
                  </a:gs>
                  <a:gs pos="50000">
                    <a:srgbClr val="FFB55B">
                      <a:tint val="44500"/>
                      <a:satMod val="160000"/>
                    </a:srgbClr>
                  </a:gs>
                  <a:gs pos="100000">
                    <a:srgbClr val="FFB55B">
                      <a:tint val="23500"/>
                      <a:satMod val="160000"/>
                    </a:srgbClr>
                  </a:gs>
                </a:gsLst>
                <a:lin ang="10800000" scaled="1"/>
                <a:tileRect/>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28" name="TextBox 27">
                <a:extLst>
                  <a:ext uri="{FF2B5EF4-FFF2-40B4-BE49-F238E27FC236}">
                    <a16:creationId xmlns="" xmlns:a16="http://schemas.microsoft.com/office/drawing/2014/main" id="{F23225B1-9095-42A3-94AF-FFD0376FCF8D}"/>
                  </a:ext>
                </a:extLst>
              </p:cNvPr>
              <p:cNvSpPr txBox="1"/>
              <p:nvPr/>
            </p:nvSpPr>
            <p:spPr>
              <a:xfrm>
                <a:off x="4843184" y="1669716"/>
                <a:ext cx="5963778" cy="461665"/>
              </a:xfrm>
              <a:prstGeom prst="rect">
                <a:avLst/>
              </a:prstGeom>
              <a:noFill/>
            </p:spPr>
            <p:txBody>
              <a:bodyPr wrap="square" rtlCol="0">
                <a:spAutoFit/>
              </a:bodyPr>
              <a:lstStyle/>
              <a:p>
                <a:pPr lvl="0"/>
                <a:r>
                  <a:rPr lang="en-IE" sz="2400" dirty="0" err="1" smtClean="0"/>
                  <a:t>Veena</a:t>
                </a:r>
                <a:r>
                  <a:rPr lang="en-IE" sz="2400" dirty="0" smtClean="0"/>
                  <a:t> finished her homework </a:t>
                </a:r>
                <a:r>
                  <a:rPr lang="en-IE" sz="2400" b="1" u="sng" dirty="0" smtClean="0"/>
                  <a:t>before</a:t>
                </a:r>
                <a:r>
                  <a:rPr lang="en-IE" sz="2400" dirty="0" smtClean="0"/>
                  <a:t> dinner.</a:t>
                </a:r>
                <a:endParaRPr lang="en-US" sz="2400" dirty="0"/>
              </a:p>
            </p:txBody>
          </p:sp>
        </p:grpSp>
        <p:sp>
          <p:nvSpPr>
            <p:cNvPr id="26" name="Freeform: Shape 51">
              <a:extLst>
                <a:ext uri="{FF2B5EF4-FFF2-40B4-BE49-F238E27FC236}">
                  <a16:creationId xmlns="" xmlns:a16="http://schemas.microsoft.com/office/drawing/2014/main" id="{DA41DCB1-1838-4A6D-9E25-8693DA4A2DEA}"/>
                </a:ext>
              </a:extLst>
            </p:cNvPr>
            <p:cNvSpPr/>
            <p:nvPr/>
          </p:nvSpPr>
          <p:spPr>
            <a:xfrm>
              <a:off x="10575576" y="1521614"/>
              <a:ext cx="719999"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solidFill>
              <a:srgbClr val="FFB55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nvGrpSpPr>
          <p:cNvPr id="29" name="Group 28">
            <a:extLst>
              <a:ext uri="{FF2B5EF4-FFF2-40B4-BE49-F238E27FC236}">
                <a16:creationId xmlns="" xmlns:a16="http://schemas.microsoft.com/office/drawing/2014/main" id="{FB0F68D7-6558-4757-9992-56AB3CAA5E3C}"/>
              </a:ext>
            </a:extLst>
          </p:cNvPr>
          <p:cNvGrpSpPr/>
          <p:nvPr/>
        </p:nvGrpSpPr>
        <p:grpSpPr>
          <a:xfrm>
            <a:off x="3507960" y="5962664"/>
            <a:ext cx="6660000" cy="725833"/>
            <a:chOff x="4067264" y="1521614"/>
            <a:chExt cx="6852789" cy="725833"/>
          </a:xfrm>
        </p:grpSpPr>
        <p:grpSp>
          <p:nvGrpSpPr>
            <p:cNvPr id="30" name="Group 31">
              <a:extLst>
                <a:ext uri="{FF2B5EF4-FFF2-40B4-BE49-F238E27FC236}">
                  <a16:creationId xmlns="" xmlns:a16="http://schemas.microsoft.com/office/drawing/2014/main" id="{48887D91-B6F3-44C4-9A61-5BBFDBE98DFC}"/>
                </a:ext>
              </a:extLst>
            </p:cNvPr>
            <p:cNvGrpSpPr/>
            <p:nvPr/>
          </p:nvGrpSpPr>
          <p:grpSpPr>
            <a:xfrm>
              <a:off x="4195754" y="1526585"/>
              <a:ext cx="6724299" cy="681386"/>
              <a:chOff x="4195754" y="1526585"/>
              <a:chExt cx="6724299" cy="681386"/>
            </a:xfrm>
          </p:grpSpPr>
          <p:sp>
            <p:nvSpPr>
              <p:cNvPr id="32" name="Google Shape;55;p2">
                <a:extLst>
                  <a:ext uri="{FF2B5EF4-FFF2-40B4-BE49-F238E27FC236}">
                    <a16:creationId xmlns="" xmlns:a16="http://schemas.microsoft.com/office/drawing/2014/main" id="{04F32AD5-F9AA-4D8F-A708-449514BE95EC}"/>
                  </a:ext>
                </a:extLst>
              </p:cNvPr>
              <p:cNvSpPr/>
              <p:nvPr/>
            </p:nvSpPr>
            <p:spPr>
              <a:xfrm rot="10800000">
                <a:off x="4195754" y="1526585"/>
                <a:ext cx="6724299" cy="681386"/>
              </a:xfrm>
              <a:prstGeom prst="roundRect">
                <a:avLst>
                  <a:gd name="adj" fmla="val 50000"/>
                </a:avLst>
              </a:prstGeom>
              <a:gradFill flip="none" rotWithShape="1">
                <a:gsLst>
                  <a:gs pos="0">
                    <a:srgbClr val="FA3F89">
                      <a:tint val="66000"/>
                      <a:satMod val="160000"/>
                    </a:srgbClr>
                  </a:gs>
                  <a:gs pos="50000">
                    <a:srgbClr val="FA3F89">
                      <a:tint val="44500"/>
                      <a:satMod val="160000"/>
                    </a:srgbClr>
                  </a:gs>
                  <a:gs pos="100000">
                    <a:srgbClr val="FA3F89">
                      <a:tint val="23500"/>
                      <a:satMod val="160000"/>
                    </a:srgbClr>
                  </a:gs>
                </a:gsLst>
                <a:lin ang="10800000" scaled="1"/>
                <a:tileRect/>
              </a:gra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33" name="TextBox 32">
                <a:extLst>
                  <a:ext uri="{FF2B5EF4-FFF2-40B4-BE49-F238E27FC236}">
                    <a16:creationId xmlns="" xmlns:a16="http://schemas.microsoft.com/office/drawing/2014/main" id="{720847BF-63B6-4DAD-A165-6E788186AF87}"/>
                  </a:ext>
                </a:extLst>
              </p:cNvPr>
              <p:cNvSpPr txBox="1"/>
              <p:nvPr/>
            </p:nvSpPr>
            <p:spPr>
              <a:xfrm>
                <a:off x="4843184" y="1652959"/>
                <a:ext cx="6039020" cy="461665"/>
              </a:xfrm>
              <a:prstGeom prst="rect">
                <a:avLst/>
              </a:prstGeom>
              <a:noFill/>
            </p:spPr>
            <p:txBody>
              <a:bodyPr wrap="square" rtlCol="0">
                <a:spAutoFit/>
              </a:bodyPr>
              <a:lstStyle/>
              <a:p>
                <a:pPr lvl="0"/>
                <a:r>
                  <a:rPr lang="en-IE" sz="2400" dirty="0" smtClean="0"/>
                  <a:t>I haven’t eaten anything </a:t>
                </a:r>
                <a:r>
                  <a:rPr lang="en-IE" sz="2400" b="1" u="sng" dirty="0" smtClean="0"/>
                  <a:t>since</a:t>
                </a:r>
                <a:r>
                  <a:rPr lang="en-IE" sz="2400" dirty="0" smtClean="0"/>
                  <a:t> morning.</a:t>
                </a:r>
                <a:endParaRPr lang="en-US" sz="2400" dirty="0"/>
              </a:p>
            </p:txBody>
          </p:sp>
        </p:grpSp>
        <p:sp>
          <p:nvSpPr>
            <p:cNvPr id="31" name="Freeform: Shape 31">
              <a:extLst>
                <a:ext uri="{FF2B5EF4-FFF2-40B4-BE49-F238E27FC236}">
                  <a16:creationId xmlns="" xmlns:a16="http://schemas.microsoft.com/office/drawing/2014/main" id="{820C7E1F-079B-42EF-BC14-0056785365A1}"/>
                </a:ext>
              </a:extLst>
            </p:cNvPr>
            <p:cNvSpPr/>
            <p:nvPr/>
          </p:nvSpPr>
          <p:spPr>
            <a:xfrm rot="10800000">
              <a:off x="4067264" y="1521614"/>
              <a:ext cx="720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solidFill>
              <a:srgbClr val="FA3F8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grpSp>
      <p:sp>
        <p:nvSpPr>
          <p:cNvPr id="8194" name="AutoShape 2" descr="Drawing competition for school ki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rawing competition for school ki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198" name="Picture 6" descr="Drawing competition for school kids"/>
          <p:cNvPicPr>
            <a:picLocks noChangeAspect="1" noChangeArrowheads="1"/>
          </p:cNvPicPr>
          <p:nvPr/>
        </p:nvPicPr>
        <p:blipFill>
          <a:blip r:embed="rId4" cstate="print">
            <a:lum bright="20000"/>
          </a:blip>
          <a:srcRect/>
          <a:stretch>
            <a:fillRect/>
          </a:stretch>
        </p:blipFill>
        <p:spPr bwMode="auto">
          <a:xfrm>
            <a:off x="10258448" y="4695832"/>
            <a:ext cx="1628784" cy="1086387"/>
          </a:xfrm>
          <a:prstGeom prst="rect">
            <a:avLst/>
          </a:prstGeom>
          <a:noFill/>
        </p:spPr>
      </p:pic>
      <p:pic>
        <p:nvPicPr>
          <p:cNvPr id="8200" name="Picture 8" descr="School Boys, Cochin, Kerala, India"/>
          <p:cNvPicPr>
            <a:picLocks noChangeAspect="1" noChangeArrowheads="1"/>
          </p:cNvPicPr>
          <p:nvPr/>
        </p:nvPicPr>
        <p:blipFill>
          <a:blip r:embed="rId5" cstate="print">
            <a:lum bright="10000"/>
          </a:blip>
          <a:srcRect/>
          <a:stretch>
            <a:fillRect/>
          </a:stretch>
        </p:blipFill>
        <p:spPr bwMode="auto">
          <a:xfrm>
            <a:off x="304768" y="3700464"/>
            <a:ext cx="1620000" cy="1088437"/>
          </a:xfrm>
          <a:prstGeom prst="rect">
            <a:avLst/>
          </a:prstGeom>
          <a:noFill/>
        </p:spPr>
      </p:pic>
      <p:pic>
        <p:nvPicPr>
          <p:cNvPr id="8202" name="Picture 10" descr="Children, Infant, Boy, India, Poor, Sad"/>
          <p:cNvPicPr>
            <a:picLocks noChangeAspect="1" noChangeArrowheads="1"/>
          </p:cNvPicPr>
          <p:nvPr/>
        </p:nvPicPr>
        <p:blipFill>
          <a:blip r:embed="rId6"/>
          <a:srcRect t="3927" r="17647"/>
          <a:stretch>
            <a:fillRect/>
          </a:stretch>
        </p:blipFill>
        <p:spPr bwMode="auto">
          <a:xfrm>
            <a:off x="1933552" y="5238760"/>
            <a:ext cx="1266832" cy="1538296"/>
          </a:xfrm>
          <a:prstGeom prst="rect">
            <a:avLst/>
          </a:prstGeom>
          <a:noFill/>
        </p:spPr>
      </p:pic>
      <p:grpSp>
        <p:nvGrpSpPr>
          <p:cNvPr id="40" name="Group 39">
            <a:extLst>
              <a:ext uri="{FF2B5EF4-FFF2-40B4-BE49-F238E27FC236}">
                <a16:creationId xmlns="" xmlns:a16="http://schemas.microsoft.com/office/drawing/2014/main" id="{FB0F68D7-6558-4757-9992-56AB3CAA5E3C}"/>
              </a:ext>
            </a:extLst>
          </p:cNvPr>
          <p:cNvGrpSpPr/>
          <p:nvPr/>
        </p:nvGrpSpPr>
        <p:grpSpPr>
          <a:xfrm>
            <a:off x="2060152" y="3790952"/>
            <a:ext cx="6660000" cy="725833"/>
            <a:chOff x="4067264" y="1521614"/>
            <a:chExt cx="6852789" cy="725833"/>
          </a:xfrm>
        </p:grpSpPr>
        <p:grpSp>
          <p:nvGrpSpPr>
            <p:cNvPr id="41" name="Group 31">
              <a:extLst>
                <a:ext uri="{FF2B5EF4-FFF2-40B4-BE49-F238E27FC236}">
                  <a16:creationId xmlns="" xmlns:a16="http://schemas.microsoft.com/office/drawing/2014/main" id="{48887D91-B6F3-44C4-9A61-5BBFDBE98DFC}"/>
                </a:ext>
              </a:extLst>
            </p:cNvPr>
            <p:cNvGrpSpPr/>
            <p:nvPr/>
          </p:nvGrpSpPr>
          <p:grpSpPr>
            <a:xfrm>
              <a:off x="4195754" y="1526585"/>
              <a:ext cx="6724299" cy="681386"/>
              <a:chOff x="4195754" y="1526585"/>
              <a:chExt cx="6724299" cy="681386"/>
            </a:xfrm>
          </p:grpSpPr>
          <p:sp>
            <p:nvSpPr>
              <p:cNvPr id="43" name="Google Shape;55;p2">
                <a:extLst>
                  <a:ext uri="{FF2B5EF4-FFF2-40B4-BE49-F238E27FC236}">
                    <a16:creationId xmlns="" xmlns:a16="http://schemas.microsoft.com/office/drawing/2014/main" id="{04F32AD5-F9AA-4D8F-A708-449514BE95EC}"/>
                  </a:ext>
                </a:extLst>
              </p:cNvPr>
              <p:cNvSpPr/>
              <p:nvPr/>
            </p:nvSpPr>
            <p:spPr>
              <a:xfrm rot="10800000">
                <a:off x="4195754" y="1526585"/>
                <a:ext cx="6724299" cy="681386"/>
              </a:xfrm>
              <a:prstGeom prst="roundRect">
                <a:avLst>
                  <a:gd name="adj" fmla="val 50000"/>
                </a:avLst>
              </a:prstGeom>
              <a:solidFill>
                <a:schemeClr val="accent2">
                  <a:lumMod val="20000"/>
                  <a:lumOff val="80000"/>
                </a:schemeClr>
              </a:solidFill>
              <a:ln>
                <a:noFill/>
              </a:ln>
              <a:effectLst>
                <a:outerShdw blurRad="50800" dist="38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a:spcBef>
                    <a:spcPts val="0"/>
                  </a:spcBef>
                  <a:spcAft>
                    <a:spcPts val="0"/>
                  </a:spcAft>
                  <a:buNone/>
                </a:pPr>
                <a:endParaRPr sz="2000" dirty="0">
                  <a:solidFill>
                    <a:schemeClr val="lt1"/>
                  </a:solidFill>
                  <a:latin typeface="Calibri"/>
                  <a:ea typeface="Calibri"/>
                  <a:cs typeface="Calibri"/>
                  <a:sym typeface="Calibri"/>
                </a:endParaRPr>
              </a:p>
            </p:txBody>
          </p:sp>
          <p:sp>
            <p:nvSpPr>
              <p:cNvPr id="44" name="TextBox 43">
                <a:extLst>
                  <a:ext uri="{FF2B5EF4-FFF2-40B4-BE49-F238E27FC236}">
                    <a16:creationId xmlns="" xmlns:a16="http://schemas.microsoft.com/office/drawing/2014/main" id="{720847BF-63B6-4DAD-A165-6E788186AF87}"/>
                  </a:ext>
                </a:extLst>
              </p:cNvPr>
              <p:cNvSpPr txBox="1"/>
              <p:nvPr/>
            </p:nvSpPr>
            <p:spPr>
              <a:xfrm>
                <a:off x="4843184" y="1652959"/>
                <a:ext cx="6039020" cy="461665"/>
              </a:xfrm>
              <a:prstGeom prst="rect">
                <a:avLst/>
              </a:prstGeom>
              <a:noFill/>
            </p:spPr>
            <p:txBody>
              <a:bodyPr wrap="square" rtlCol="0">
                <a:spAutoFit/>
              </a:bodyPr>
              <a:lstStyle/>
              <a:p>
                <a:pPr lvl="0"/>
                <a:r>
                  <a:rPr lang="en-IE" sz="2400" dirty="0" smtClean="0"/>
                  <a:t>The school bell j</a:t>
                </a:r>
                <a:r>
                  <a:rPr lang="en-IE" sz="2400" b="1" u="sng" dirty="0" smtClean="0"/>
                  <a:t>ust</a:t>
                </a:r>
                <a:r>
                  <a:rPr lang="en-IE" sz="2400" dirty="0" smtClean="0"/>
                  <a:t> rang.</a:t>
                </a:r>
                <a:endParaRPr lang="en-US" sz="2400" dirty="0"/>
              </a:p>
            </p:txBody>
          </p:sp>
        </p:grpSp>
        <p:sp>
          <p:nvSpPr>
            <p:cNvPr id="42" name="Freeform: Shape 31">
              <a:extLst>
                <a:ext uri="{FF2B5EF4-FFF2-40B4-BE49-F238E27FC236}">
                  <a16:creationId xmlns="" xmlns:a16="http://schemas.microsoft.com/office/drawing/2014/main" id="{820C7E1F-079B-42EF-BC14-0056785365A1}"/>
                </a:ext>
              </a:extLst>
            </p:cNvPr>
            <p:cNvSpPr/>
            <p:nvPr/>
          </p:nvSpPr>
          <p:spPr>
            <a:xfrm rot="10800000">
              <a:off x="4067264" y="1521614"/>
              <a:ext cx="720000" cy="725833"/>
            </a:xfrm>
            <a:custGeom>
              <a:avLst/>
              <a:gdLst>
                <a:gd name="connsiteX0" fmla="*/ 0 w 788961"/>
                <a:gd name="connsiteY0" fmla="*/ 0 h 1080120"/>
                <a:gd name="connsiteX1" fmla="*/ 392917 w 788961"/>
                <a:gd name="connsiteY1" fmla="*/ 0 h 1080120"/>
                <a:gd name="connsiteX2" fmla="*/ 788961 w 788961"/>
                <a:gd name="connsiteY2" fmla="*/ 540060 h 1080120"/>
                <a:gd name="connsiteX3" fmla="*/ 392917 w 788961"/>
                <a:gd name="connsiteY3" fmla="*/ 1080120 h 1080120"/>
                <a:gd name="connsiteX4" fmla="*/ 0 w 788961"/>
                <a:gd name="connsiteY4" fmla="*/ 1080120 h 1080120"/>
                <a:gd name="connsiteX5" fmla="*/ 6578 w 788961"/>
                <a:gd name="connsiteY5" fmla="*/ 1074692 h 1080120"/>
                <a:gd name="connsiteX6" fmla="*/ 228030 w 788961"/>
                <a:gd name="connsiteY6" fmla="*/ 540060 h 1080120"/>
                <a:gd name="connsiteX7" fmla="*/ 6578 w 788961"/>
                <a:gd name="connsiteY7" fmla="*/ 5428 h 1080120"/>
                <a:gd name="connsiteX8" fmla="*/ 0 w 788961"/>
                <a:gd name="connsiteY8" fmla="*/ 0 h 10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8961" h="1080120">
                  <a:moveTo>
                    <a:pt x="0" y="0"/>
                  </a:moveTo>
                  <a:lnTo>
                    <a:pt x="392917" y="0"/>
                  </a:lnTo>
                  <a:lnTo>
                    <a:pt x="788961" y="540060"/>
                  </a:lnTo>
                  <a:lnTo>
                    <a:pt x="392917" y="1080120"/>
                  </a:lnTo>
                  <a:lnTo>
                    <a:pt x="0" y="1080120"/>
                  </a:lnTo>
                  <a:lnTo>
                    <a:pt x="6578" y="1074692"/>
                  </a:lnTo>
                  <a:cubicBezTo>
                    <a:pt x="143403" y="937868"/>
                    <a:pt x="228030" y="748847"/>
                    <a:pt x="228030" y="540060"/>
                  </a:cubicBezTo>
                  <a:cubicBezTo>
                    <a:pt x="228030" y="331273"/>
                    <a:pt x="143403" y="142252"/>
                    <a:pt x="6578" y="5428"/>
                  </a:cubicBezTo>
                  <a:lnTo>
                    <a:pt x="0" y="0"/>
                  </a:lnTo>
                  <a:close/>
                </a:path>
              </a:pathLst>
            </a:custGeom>
            <a:solidFill>
              <a:schemeClr val="accent2">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grpSp>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00"/>
                                        </p:tgtEl>
                                        <p:attrNameLst>
                                          <p:attrName>style.visibility</p:attrName>
                                        </p:attrNameLst>
                                      </p:cBhvr>
                                      <p:to>
                                        <p:strVal val="visible"/>
                                      </p:to>
                                    </p:set>
                                    <p:animEffect transition="in" filter="fade">
                                      <p:cBhvr>
                                        <p:cTn id="17" dur="1000"/>
                                        <p:tgtEl>
                                          <p:spTgt spid="8200"/>
                                        </p:tgtEl>
                                      </p:cBhvr>
                                    </p:animEffect>
                                  </p:childTnLst>
                                </p:cTn>
                              </p:par>
                            </p:childTnLst>
                          </p:cTn>
                        </p:par>
                        <p:par>
                          <p:cTn id="18" fill="hold">
                            <p:stCondLst>
                              <p:cond delay="1000"/>
                            </p:stCondLst>
                            <p:childTnLst>
                              <p:par>
                                <p:cTn id="19" presetID="55" presetClass="entr" presetSubtype="0" fill="hold" nodeType="afterEffect">
                                  <p:stCondLst>
                                    <p:cond delay="0"/>
                                  </p:stCondLst>
                                  <p:childTnLst>
                                    <p:set>
                                      <p:cBhvr>
                                        <p:cTn id="20" dur="1" fill="hold">
                                          <p:stCondLst>
                                            <p:cond delay="0"/>
                                          </p:stCondLst>
                                        </p:cTn>
                                        <p:tgtEl>
                                          <p:spTgt spid="40"/>
                                        </p:tgtEl>
                                        <p:attrNameLst>
                                          <p:attrName>style.visibility</p:attrName>
                                        </p:attrNameLst>
                                      </p:cBhvr>
                                      <p:to>
                                        <p:strVal val="visible"/>
                                      </p:to>
                                    </p:set>
                                    <p:anim calcmode="lin" valueType="num">
                                      <p:cBhvr>
                                        <p:cTn id="21" dur="1000" fill="hold"/>
                                        <p:tgtEl>
                                          <p:spTgt spid="40"/>
                                        </p:tgtEl>
                                        <p:attrNameLst>
                                          <p:attrName>ppt_w</p:attrName>
                                        </p:attrNameLst>
                                      </p:cBhvr>
                                      <p:tavLst>
                                        <p:tav tm="0">
                                          <p:val>
                                            <p:strVal val="#ppt_w*0.70"/>
                                          </p:val>
                                        </p:tav>
                                        <p:tav tm="100000">
                                          <p:val>
                                            <p:strVal val="#ppt_w"/>
                                          </p:val>
                                        </p:tav>
                                      </p:tavLst>
                                    </p:anim>
                                    <p:anim calcmode="lin" valueType="num">
                                      <p:cBhvr>
                                        <p:cTn id="22" dur="1000" fill="hold"/>
                                        <p:tgtEl>
                                          <p:spTgt spid="40"/>
                                        </p:tgtEl>
                                        <p:attrNameLst>
                                          <p:attrName>ppt_h</p:attrName>
                                        </p:attrNameLst>
                                      </p:cBhvr>
                                      <p:tavLst>
                                        <p:tav tm="0">
                                          <p:val>
                                            <p:strVal val="#ppt_h"/>
                                          </p:val>
                                        </p:tav>
                                        <p:tav tm="100000">
                                          <p:val>
                                            <p:strVal val="#ppt_h"/>
                                          </p:val>
                                        </p:tav>
                                      </p:tavLst>
                                    </p:anim>
                                    <p:animEffect transition="in" filter="fade">
                                      <p:cBhvr>
                                        <p:cTn id="23" dur="10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198"/>
                                        </p:tgtEl>
                                        <p:attrNameLst>
                                          <p:attrName>style.visibility</p:attrName>
                                        </p:attrNameLst>
                                      </p:cBhvr>
                                      <p:to>
                                        <p:strVal val="visible"/>
                                      </p:to>
                                    </p:set>
                                    <p:animEffect transition="in" filter="fade">
                                      <p:cBhvr>
                                        <p:cTn id="28" dur="1000"/>
                                        <p:tgtEl>
                                          <p:spTgt spid="8198"/>
                                        </p:tgtEl>
                                      </p:cBhvr>
                                    </p:animEffect>
                                  </p:childTnLst>
                                </p:cTn>
                              </p:par>
                            </p:childTnLst>
                          </p:cTn>
                        </p:par>
                        <p:par>
                          <p:cTn id="29" fill="hold">
                            <p:stCondLst>
                              <p:cond delay="1000"/>
                            </p:stCondLst>
                            <p:childTnLst>
                              <p:par>
                                <p:cTn id="30" presetID="55" presetClass="entr" presetSubtype="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p:cTn id="32" dur="1000" fill="hold"/>
                                        <p:tgtEl>
                                          <p:spTgt spid="24"/>
                                        </p:tgtEl>
                                        <p:attrNameLst>
                                          <p:attrName>ppt_w</p:attrName>
                                        </p:attrNameLst>
                                      </p:cBhvr>
                                      <p:tavLst>
                                        <p:tav tm="0">
                                          <p:val>
                                            <p:strVal val="#ppt_w*0.70"/>
                                          </p:val>
                                        </p:tav>
                                        <p:tav tm="100000">
                                          <p:val>
                                            <p:strVal val="#ppt_w"/>
                                          </p:val>
                                        </p:tav>
                                      </p:tavLst>
                                    </p:anim>
                                    <p:anim calcmode="lin" valueType="num">
                                      <p:cBhvr>
                                        <p:cTn id="33" dur="1000" fill="hold"/>
                                        <p:tgtEl>
                                          <p:spTgt spid="24"/>
                                        </p:tgtEl>
                                        <p:attrNameLst>
                                          <p:attrName>ppt_h</p:attrName>
                                        </p:attrNameLst>
                                      </p:cBhvr>
                                      <p:tavLst>
                                        <p:tav tm="0">
                                          <p:val>
                                            <p:strVal val="#ppt_h"/>
                                          </p:val>
                                        </p:tav>
                                        <p:tav tm="100000">
                                          <p:val>
                                            <p:strVal val="#ppt_h"/>
                                          </p:val>
                                        </p:tav>
                                      </p:tavLst>
                                    </p:anim>
                                    <p:animEffect transition="in" filter="fade">
                                      <p:cBhvr>
                                        <p:cTn id="34" dur="10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202"/>
                                        </p:tgtEl>
                                        <p:attrNameLst>
                                          <p:attrName>style.visibility</p:attrName>
                                        </p:attrNameLst>
                                      </p:cBhvr>
                                      <p:to>
                                        <p:strVal val="visible"/>
                                      </p:to>
                                    </p:set>
                                    <p:animEffect transition="in" filter="fade">
                                      <p:cBhvr>
                                        <p:cTn id="39" dur="1000"/>
                                        <p:tgtEl>
                                          <p:spTgt spid="8202"/>
                                        </p:tgtEl>
                                      </p:cBhvr>
                                    </p:animEffect>
                                  </p:childTnLst>
                                </p:cTn>
                              </p:par>
                            </p:childTnLst>
                          </p:cTn>
                        </p:par>
                        <p:par>
                          <p:cTn id="40" fill="hold">
                            <p:stCondLst>
                              <p:cond delay="1000"/>
                            </p:stCondLst>
                            <p:childTnLst>
                              <p:par>
                                <p:cTn id="41" presetID="55" presetClass="entr" presetSubtype="0"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1000" fill="hold"/>
                                        <p:tgtEl>
                                          <p:spTgt spid="29"/>
                                        </p:tgtEl>
                                        <p:attrNameLst>
                                          <p:attrName>ppt_w</p:attrName>
                                        </p:attrNameLst>
                                      </p:cBhvr>
                                      <p:tavLst>
                                        <p:tav tm="0">
                                          <p:val>
                                            <p:strVal val="#ppt_w*0.70"/>
                                          </p:val>
                                        </p:tav>
                                        <p:tav tm="100000">
                                          <p:val>
                                            <p:strVal val="#ppt_w"/>
                                          </p:val>
                                        </p:tav>
                                      </p:tavLst>
                                    </p:anim>
                                    <p:anim calcmode="lin" valueType="num">
                                      <p:cBhvr>
                                        <p:cTn id="44" dur="1000" fill="hold"/>
                                        <p:tgtEl>
                                          <p:spTgt spid="29"/>
                                        </p:tgtEl>
                                        <p:attrNameLst>
                                          <p:attrName>ppt_h</p:attrName>
                                        </p:attrNameLst>
                                      </p:cBhvr>
                                      <p:tavLst>
                                        <p:tav tm="0">
                                          <p:val>
                                            <p:strVal val="#ppt_h"/>
                                          </p:val>
                                        </p:tav>
                                        <p:tav tm="100000">
                                          <p:val>
                                            <p:strVal val="#ppt_h"/>
                                          </p:val>
                                        </p:tav>
                                      </p:tavLst>
                                    </p:anim>
                                    <p:animEffect transition="in" filter="fade">
                                      <p:cBhvr>
                                        <p:cTn id="4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5F851E97-AF64-6EC0-7A9D-781A33DBB49A}"/>
              </a:ext>
            </a:extLst>
          </p:cNvPr>
          <p:cNvGrpSpPr/>
          <p:nvPr/>
        </p:nvGrpSpPr>
        <p:grpSpPr>
          <a:xfrm>
            <a:off x="2856000" y="204715"/>
            <a:ext cx="6480000" cy="843179"/>
            <a:chOff x="1295705" y="1057507"/>
            <a:chExt cx="7933049" cy="1368152"/>
          </a:xfrm>
        </p:grpSpPr>
        <p:grpSp>
          <p:nvGrpSpPr>
            <p:cNvPr id="4" name="Group 12">
              <a:extLst>
                <a:ext uri="{FF2B5EF4-FFF2-40B4-BE49-F238E27FC236}">
                  <a16:creationId xmlns:a16="http://schemas.microsoft.com/office/drawing/2014/main" xmlns="" id="{17BCD6A8-899A-4F70-5B08-59237CA79AAF}"/>
                </a:ext>
              </a:extLst>
            </p:cNvPr>
            <p:cNvGrpSpPr/>
            <p:nvPr/>
          </p:nvGrpSpPr>
          <p:grpSpPr>
            <a:xfrm>
              <a:off x="1295705" y="1057507"/>
              <a:ext cx="7933049" cy="1368152"/>
              <a:chOff x="1199456" y="3228369"/>
              <a:chExt cx="10262728" cy="1561873"/>
            </a:xfrm>
          </p:grpSpPr>
          <p:sp>
            <p:nvSpPr>
              <p:cNvPr id="7" name="Google Shape;1390;p34">
                <a:extLst>
                  <a:ext uri="{FF2B5EF4-FFF2-40B4-BE49-F238E27FC236}">
                    <a16:creationId xmlns:a16="http://schemas.microsoft.com/office/drawing/2014/main" xmlns="" id="{C2A538D7-62E0-F1DB-A512-B7FD2F5E2F9E}"/>
                  </a:ext>
                </a:extLst>
              </p:cNvPr>
              <p:cNvSpPr/>
              <p:nvPr/>
            </p:nvSpPr>
            <p:spPr>
              <a:xfrm>
                <a:off x="1199456" y="3228369"/>
                <a:ext cx="4683369" cy="1333701"/>
              </a:xfrm>
              <a:prstGeom prst="round2DiagRect">
                <a:avLst>
                  <a:gd name="adj1" fmla="val 50000"/>
                  <a:gd name="adj2" fmla="val 0"/>
                </a:avLst>
              </a:prstGeom>
              <a:solidFill>
                <a:schemeClr val="accent4">
                  <a:lumMod val="75000"/>
                </a:schemeClr>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sp>
            <p:nvSpPr>
              <p:cNvPr id="8" name="Google Shape;1390;p34">
                <a:extLst>
                  <a:ext uri="{FF2B5EF4-FFF2-40B4-BE49-F238E27FC236}">
                    <a16:creationId xmlns:a16="http://schemas.microsoft.com/office/drawing/2014/main" xmlns="" id="{C8279F45-329A-24E7-B4E2-71EE675FDD1A}"/>
                  </a:ext>
                </a:extLst>
              </p:cNvPr>
              <p:cNvSpPr/>
              <p:nvPr/>
            </p:nvSpPr>
            <p:spPr>
              <a:xfrm>
                <a:off x="1360750" y="3391857"/>
                <a:ext cx="10101434" cy="1398385"/>
              </a:xfrm>
              <a:prstGeom prst="round2DiagRect">
                <a:avLst>
                  <a:gd name="adj1" fmla="val 50000"/>
                  <a:gd name="adj2" fmla="val 0"/>
                </a:avLst>
              </a:prstGeom>
              <a:solidFill>
                <a:schemeClr val="bg1">
                  <a:lumMod val="95000"/>
                </a:schemeClr>
              </a:solidFill>
              <a:ln>
                <a:noFill/>
              </a:ln>
              <a:effectLst>
                <a:outerShdw blurRad="50800" dist="38100" dir="5400000" algn="t"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grpSp>
        <p:sp>
          <p:nvSpPr>
            <p:cNvPr id="5" name="Rectangle: Top Corners Rounded 8">
              <a:extLst>
                <a:ext uri="{FF2B5EF4-FFF2-40B4-BE49-F238E27FC236}">
                  <a16:creationId xmlns:a16="http://schemas.microsoft.com/office/drawing/2014/main" xmlns="" id="{0FF31FD5-F229-DBC8-64BA-A441B2404AFB}"/>
                </a:ext>
              </a:extLst>
            </p:cNvPr>
            <p:cNvSpPr/>
            <p:nvPr/>
          </p:nvSpPr>
          <p:spPr>
            <a:xfrm>
              <a:off x="8076044" y="1121311"/>
              <a:ext cx="796290" cy="725153"/>
            </a:xfrm>
            <a:prstGeom prst="round2SameRect">
              <a:avLst>
                <a:gd name="adj1" fmla="val 16667"/>
                <a:gd name="adj2" fmla="val 50000"/>
              </a:avLst>
            </a:prstGeom>
            <a:solidFill>
              <a:schemeClr val="accent4">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TextBox 5">
              <a:extLst>
                <a:ext uri="{FF2B5EF4-FFF2-40B4-BE49-F238E27FC236}">
                  <a16:creationId xmlns:a16="http://schemas.microsoft.com/office/drawing/2014/main" xmlns="" id="{A7888C85-96C9-C7FA-2FFF-1746CEE387FF}"/>
                </a:ext>
              </a:extLst>
            </p:cNvPr>
            <p:cNvSpPr txBox="1"/>
            <p:nvPr/>
          </p:nvSpPr>
          <p:spPr>
            <a:xfrm>
              <a:off x="2326595" y="1241290"/>
              <a:ext cx="5871269" cy="1048744"/>
            </a:xfrm>
            <a:prstGeom prst="rect">
              <a:avLst/>
            </a:prstGeom>
            <a:noFill/>
          </p:spPr>
          <p:txBody>
            <a:bodyPr wrap="square" rtlCol="0">
              <a:spAutoFit/>
            </a:bodyPr>
            <a:lstStyle/>
            <a:p>
              <a:r>
                <a:rPr lang="en-US" sz="3600" b="0" i="0" dirty="0" smtClean="0">
                  <a:effectLst/>
                  <a:latin typeface="+mj-lt"/>
                </a:rPr>
                <a:t>Adverbs of Frequency</a:t>
              </a:r>
              <a:endParaRPr lang="en-IN" sz="3600" dirty="0">
                <a:latin typeface="+mj-lt"/>
              </a:endParaRPr>
            </a:p>
          </p:txBody>
        </p:sp>
      </p:grpSp>
      <p:grpSp>
        <p:nvGrpSpPr>
          <p:cNvPr id="9" name="Group 8">
            <a:extLst>
              <a:ext uri="{FF2B5EF4-FFF2-40B4-BE49-F238E27FC236}">
                <a16:creationId xmlns="" xmlns:a16="http://schemas.microsoft.com/office/drawing/2014/main" id="{D34D1605-281C-4D86-9AB9-E6A66610D213}"/>
              </a:ext>
            </a:extLst>
          </p:cNvPr>
          <p:cNvGrpSpPr/>
          <p:nvPr/>
        </p:nvGrpSpPr>
        <p:grpSpPr>
          <a:xfrm>
            <a:off x="4136496" y="3157535"/>
            <a:ext cx="5724000" cy="2242229"/>
            <a:chOff x="3410596" y="1697125"/>
            <a:chExt cx="5119809" cy="1407832"/>
          </a:xfrm>
        </p:grpSpPr>
        <p:sp>
          <p:nvSpPr>
            <p:cNvPr id="10" name="Rounded Rectangle 28">
              <a:extLst>
                <a:ext uri="{FF2B5EF4-FFF2-40B4-BE49-F238E27FC236}">
                  <a16:creationId xmlns="" xmlns:a16="http://schemas.microsoft.com/office/drawing/2014/main" id="{841160E6-209D-4177-800A-4A818EC39062}"/>
                </a:ext>
              </a:extLst>
            </p:cNvPr>
            <p:cNvSpPr/>
            <p:nvPr/>
          </p:nvSpPr>
          <p:spPr>
            <a:xfrm>
              <a:off x="3410596" y="1697125"/>
              <a:ext cx="5074741" cy="1156252"/>
            </a:xfrm>
            <a:prstGeom prst="roundRect">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 xmlns:a16="http://schemas.microsoft.com/office/drawing/2014/main" id="{BBDEEBFF-DA63-44F1-B7DA-D8D90B9C157C}"/>
                </a:ext>
              </a:extLst>
            </p:cNvPr>
            <p:cNvSpPr/>
            <p:nvPr/>
          </p:nvSpPr>
          <p:spPr>
            <a:xfrm>
              <a:off x="3455664" y="1867570"/>
              <a:ext cx="5074741" cy="1237387"/>
            </a:xfrm>
            <a:prstGeom prst="rect">
              <a:avLst/>
            </a:prstGeom>
          </p:spPr>
          <p:txBody>
            <a:bodyPr wrap="square">
              <a:spAutoFit/>
            </a:bodyPr>
            <a:lstStyle/>
            <a:p>
              <a:r>
                <a:rPr lang="en-IN" sz="2400" b="1" dirty="0" smtClean="0">
                  <a:effectLst/>
                  <a:latin typeface="Calibri" panose="020F0502020204030204" pitchFamily="34" charset="0"/>
                  <a:ea typeface="Calibri" panose="020F0502020204030204" pitchFamily="34" charset="0"/>
                  <a:cs typeface="Times New Roman" panose="02020603050405020304" pitchFamily="18" charset="0"/>
                </a:rPr>
                <a:t>List of adverbs: </a:t>
              </a:r>
              <a:r>
                <a:rPr lang="en-IE" sz="2400" dirty="0" smtClean="0"/>
                <a:t>always</a:t>
              </a:r>
              <a:r>
                <a:rPr lang="en-US" sz="2400" dirty="0" smtClean="0"/>
                <a:t>, </a:t>
              </a:r>
              <a:r>
                <a:rPr lang="en-IE" sz="2400" dirty="0" smtClean="0"/>
                <a:t>usually, normally/generally, often/frequently,</a:t>
              </a:r>
              <a:endParaRPr lang="en-US" sz="2400" dirty="0" smtClean="0"/>
            </a:p>
            <a:p>
              <a:r>
                <a:rPr lang="en-IE" sz="2400" dirty="0" smtClean="0"/>
                <a:t>Sometimes,</a:t>
              </a:r>
              <a:r>
                <a:rPr lang="en-US" sz="2400" dirty="0" smtClean="0"/>
                <a:t> </a:t>
              </a:r>
              <a:r>
                <a:rPr lang="en-IE" sz="2400" dirty="0" smtClean="0"/>
                <a:t>occasionally, seldom, rarely/hardly, never.</a:t>
              </a:r>
              <a:endParaRPr lang="en-US" sz="2400" dirty="0" smtClean="0"/>
            </a:p>
            <a:p>
              <a:pPr>
                <a:lnSpc>
                  <a:spcPct val="107000"/>
                </a:lnSpc>
              </a:pPr>
              <a:endParaRPr lang="en-US" sz="2400" dirty="0" smtClean="0"/>
            </a:p>
          </p:txBody>
        </p:sp>
      </p:grpSp>
      <p:grpSp>
        <p:nvGrpSpPr>
          <p:cNvPr id="12" name="Group 11"/>
          <p:cNvGrpSpPr/>
          <p:nvPr/>
        </p:nvGrpSpPr>
        <p:grpSpPr>
          <a:xfrm>
            <a:off x="1933552" y="2433632"/>
            <a:ext cx="8352931" cy="2262200"/>
            <a:chOff x="1919535" y="1257288"/>
            <a:chExt cx="8352931" cy="2262200"/>
          </a:xfrm>
        </p:grpSpPr>
        <p:sp>
          <p:nvSpPr>
            <p:cNvPr id="13" name="Parallelogram 12">
              <a:extLst>
                <a:ext uri="{FF2B5EF4-FFF2-40B4-BE49-F238E27FC236}">
                  <a16:creationId xmlns="" xmlns:a16="http://schemas.microsoft.com/office/drawing/2014/main" id="{D7AF7AF6-8014-4DC1-B28A-9810D0D0A898}"/>
                </a:ext>
              </a:extLst>
            </p:cNvPr>
            <p:cNvSpPr/>
            <p:nvPr/>
          </p:nvSpPr>
          <p:spPr>
            <a:xfrm flipH="1">
              <a:off x="3088944" y="2096900"/>
              <a:ext cx="839930" cy="468000"/>
            </a:xfrm>
            <a:prstGeom prst="parallelogram">
              <a:avLst>
                <a:gd name="adj" fmla="val 64752"/>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tx1"/>
                </a:solidFill>
              </a:endParaRPr>
            </a:p>
          </p:txBody>
        </p:sp>
        <p:sp>
          <p:nvSpPr>
            <p:cNvPr id="14" name="Freeform 47">
              <a:extLst>
                <a:ext uri="{FF2B5EF4-FFF2-40B4-BE49-F238E27FC236}">
                  <a16:creationId xmlns="" xmlns:a16="http://schemas.microsoft.com/office/drawing/2014/main" id="{3929440C-F306-47F5-A1CB-67D7BFCF0AF5}"/>
                </a:ext>
              </a:extLst>
            </p:cNvPr>
            <p:cNvSpPr/>
            <p:nvPr/>
          </p:nvSpPr>
          <p:spPr>
            <a:xfrm>
              <a:off x="1919535" y="2080987"/>
              <a:ext cx="2009341" cy="1438501"/>
            </a:xfrm>
            <a:custGeom>
              <a:avLst/>
              <a:gdLst>
                <a:gd name="connsiteX0" fmla="*/ 612068 w 1732190"/>
                <a:gd name="connsiteY0" fmla="*/ 0 h 1224136"/>
                <a:gd name="connsiteX1" fmla="*/ 1176037 w 1732190"/>
                <a:gd name="connsiteY1" fmla="*/ 373824 h 1224136"/>
                <a:gd name="connsiteX2" fmla="*/ 1182934 w 1732190"/>
                <a:gd name="connsiteY2" fmla="*/ 396044 h 1224136"/>
                <a:gd name="connsiteX3" fmla="*/ 1732190 w 1732190"/>
                <a:gd name="connsiteY3" fmla="*/ 396044 h 1224136"/>
                <a:gd name="connsiteX4" fmla="*/ 1732190 w 1732190"/>
                <a:gd name="connsiteY4" fmla="*/ 828092 h 1224136"/>
                <a:gd name="connsiteX5" fmla="*/ 1182934 w 1732190"/>
                <a:gd name="connsiteY5" fmla="*/ 828092 h 1224136"/>
                <a:gd name="connsiteX6" fmla="*/ 1176037 w 1732190"/>
                <a:gd name="connsiteY6" fmla="*/ 850313 h 1224136"/>
                <a:gd name="connsiteX7" fmla="*/ 612068 w 1732190"/>
                <a:gd name="connsiteY7" fmla="*/ 1224136 h 1224136"/>
                <a:gd name="connsiteX8" fmla="*/ 0 w 1732190"/>
                <a:gd name="connsiteY8" fmla="*/ 612068 h 1224136"/>
                <a:gd name="connsiteX9" fmla="*/ 612068 w 1732190"/>
                <a:gd name="connsiteY9" fmla="*/ 0 h 1224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2190" h="1224136">
                  <a:moveTo>
                    <a:pt x="612068" y="0"/>
                  </a:moveTo>
                  <a:cubicBezTo>
                    <a:pt x="865595" y="0"/>
                    <a:pt x="1083120" y="154143"/>
                    <a:pt x="1176037" y="373824"/>
                  </a:cubicBezTo>
                  <a:lnTo>
                    <a:pt x="1182934" y="396044"/>
                  </a:lnTo>
                  <a:lnTo>
                    <a:pt x="1732190" y="396044"/>
                  </a:lnTo>
                  <a:lnTo>
                    <a:pt x="1732190" y="828092"/>
                  </a:lnTo>
                  <a:lnTo>
                    <a:pt x="1182934" y="828092"/>
                  </a:lnTo>
                  <a:lnTo>
                    <a:pt x="1176037" y="850313"/>
                  </a:lnTo>
                  <a:cubicBezTo>
                    <a:pt x="1083120" y="1069993"/>
                    <a:pt x="865595" y="1224136"/>
                    <a:pt x="612068" y="1224136"/>
                  </a:cubicBezTo>
                  <a:cubicBezTo>
                    <a:pt x="274032" y="1224136"/>
                    <a:pt x="0" y="950104"/>
                    <a:pt x="0" y="612068"/>
                  </a:cubicBezTo>
                  <a:cubicBezTo>
                    <a:pt x="0" y="274032"/>
                    <a:pt x="274032" y="0"/>
                    <a:pt x="612068" y="0"/>
                  </a:cubicBezTo>
                  <a:close/>
                </a:path>
              </a:pathLst>
            </a:cu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2400">
                <a:solidFill>
                  <a:schemeClr val="tx1"/>
                </a:solidFill>
              </a:endParaRPr>
            </a:p>
          </p:txBody>
        </p:sp>
        <p:sp>
          <p:nvSpPr>
            <p:cNvPr id="15" name="Oval 14">
              <a:extLst>
                <a:ext uri="{FF2B5EF4-FFF2-40B4-BE49-F238E27FC236}">
                  <a16:creationId xmlns="" xmlns:a16="http://schemas.microsoft.com/office/drawing/2014/main" id="{BE3D493F-D43E-4121-890F-1FE255530C85}"/>
                </a:ext>
              </a:extLst>
            </p:cNvPr>
            <p:cNvSpPr>
              <a:spLocks noChangeAspect="1"/>
            </p:cNvSpPr>
            <p:nvPr/>
          </p:nvSpPr>
          <p:spPr>
            <a:xfrm>
              <a:off x="2024040" y="2263933"/>
              <a:ext cx="1096894" cy="1074579"/>
            </a:xfrm>
            <a:prstGeom prst="ellipse">
              <a:avLst/>
            </a:prstGeom>
            <a:gradFill flip="none" rotWithShape="1">
              <a:gsLst>
                <a:gs pos="0">
                  <a:schemeClr val="bg1"/>
                </a:gs>
                <a:gs pos="74000">
                  <a:schemeClr val="bg1">
                    <a:shade val="67500"/>
                    <a:satMod val="115000"/>
                  </a:schemeClr>
                </a:gs>
                <a:gs pos="100000">
                  <a:schemeClr val="bg1">
                    <a:lumMod val="85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p:txBody>
        </p:sp>
        <p:sp>
          <p:nvSpPr>
            <p:cNvPr id="16" name="Pentagon 49">
              <a:extLst>
                <a:ext uri="{FF2B5EF4-FFF2-40B4-BE49-F238E27FC236}">
                  <a16:creationId xmlns="" xmlns:a16="http://schemas.microsoft.com/office/drawing/2014/main" id="{6822D482-EEEC-4B6B-AC6B-FA989697FC35}"/>
                </a:ext>
              </a:extLst>
            </p:cNvPr>
            <p:cNvSpPr/>
            <p:nvPr/>
          </p:nvSpPr>
          <p:spPr>
            <a:xfrm>
              <a:off x="3088945" y="1257288"/>
              <a:ext cx="7183521" cy="864000"/>
            </a:xfrm>
            <a:prstGeom prst="homePlate">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2400" dirty="0">
                <a:solidFill>
                  <a:schemeClr val="tx1"/>
                </a:solidFill>
              </a:endParaRPr>
            </a:p>
          </p:txBody>
        </p:sp>
        <p:sp>
          <p:nvSpPr>
            <p:cNvPr id="17" name="TextBox 16">
              <a:extLst>
                <a:ext uri="{FF2B5EF4-FFF2-40B4-BE49-F238E27FC236}">
                  <a16:creationId xmlns="" xmlns:a16="http://schemas.microsoft.com/office/drawing/2014/main" id="{87ECAD96-A85C-406B-A450-C511A324BFBF}"/>
                </a:ext>
              </a:extLst>
            </p:cNvPr>
            <p:cNvSpPr txBox="1"/>
            <p:nvPr/>
          </p:nvSpPr>
          <p:spPr>
            <a:xfrm>
              <a:off x="3276855" y="1257288"/>
              <a:ext cx="6660000" cy="830997"/>
            </a:xfrm>
            <a:prstGeom prst="rect">
              <a:avLst/>
            </a:prstGeom>
            <a:noFill/>
          </p:spPr>
          <p:txBody>
            <a:bodyPr wrap="square">
              <a:spAutoFit/>
            </a:bodyPr>
            <a:lstStyle/>
            <a:p>
              <a:r>
                <a:rPr lang="en-IE" sz="2400" b="1" dirty="0" smtClean="0">
                  <a:solidFill>
                    <a:schemeClr val="bg1"/>
                  </a:solidFill>
                </a:rPr>
                <a:t>This group of adverbs describes how frequently an activity is done.</a:t>
              </a:r>
              <a:endParaRPr lang="en-US" sz="2400" b="1" dirty="0" smtClean="0">
                <a:solidFill>
                  <a:schemeClr val="bg1"/>
                </a:solidFill>
              </a:endParaRPr>
            </a:p>
          </p:txBody>
        </p:sp>
        <p:pic>
          <p:nvPicPr>
            <p:cNvPr id="18" name="Picture 2" descr="Clock, Analog, Time, Watch, Analog Clock"/>
            <p:cNvPicPr>
              <a:picLocks noChangeAspect="1" noChangeArrowheads="1"/>
            </p:cNvPicPr>
            <p:nvPr/>
          </p:nvPicPr>
          <p:blipFill>
            <a:blip r:embed="rId3" cstate="print"/>
            <a:srcRect/>
            <a:stretch>
              <a:fillRect/>
            </a:stretch>
          </p:blipFill>
          <p:spPr bwMode="auto">
            <a:xfrm>
              <a:off x="2140487" y="2384024"/>
              <a:ext cx="864000" cy="864000"/>
            </a:xfrm>
            <a:prstGeom prst="rect">
              <a:avLst/>
            </a:prstGeom>
            <a:noFill/>
          </p:spPr>
        </p:pic>
      </p:grpSp>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5F851E97-AF64-6EC0-7A9D-781A33DBB49A}"/>
              </a:ext>
            </a:extLst>
          </p:cNvPr>
          <p:cNvGrpSpPr/>
          <p:nvPr/>
        </p:nvGrpSpPr>
        <p:grpSpPr>
          <a:xfrm>
            <a:off x="2856000" y="80944"/>
            <a:ext cx="6480000" cy="684000"/>
            <a:chOff x="1295705" y="1057507"/>
            <a:chExt cx="7933049" cy="1368152"/>
          </a:xfrm>
        </p:grpSpPr>
        <p:grpSp>
          <p:nvGrpSpPr>
            <p:cNvPr id="10" name="Group 12">
              <a:extLst>
                <a:ext uri="{FF2B5EF4-FFF2-40B4-BE49-F238E27FC236}">
                  <a16:creationId xmlns:a16="http://schemas.microsoft.com/office/drawing/2014/main" xmlns="" id="{17BCD6A8-899A-4F70-5B08-59237CA79AAF}"/>
                </a:ext>
              </a:extLst>
            </p:cNvPr>
            <p:cNvGrpSpPr/>
            <p:nvPr/>
          </p:nvGrpSpPr>
          <p:grpSpPr>
            <a:xfrm>
              <a:off x="1295705" y="1057507"/>
              <a:ext cx="7933049" cy="1368152"/>
              <a:chOff x="1199456" y="3228369"/>
              <a:chExt cx="10262728" cy="1561873"/>
            </a:xfrm>
          </p:grpSpPr>
          <p:sp>
            <p:nvSpPr>
              <p:cNvPr id="13" name="Google Shape;1390;p34">
                <a:extLst>
                  <a:ext uri="{FF2B5EF4-FFF2-40B4-BE49-F238E27FC236}">
                    <a16:creationId xmlns:a16="http://schemas.microsoft.com/office/drawing/2014/main" xmlns="" id="{C2A538D7-62E0-F1DB-A512-B7FD2F5E2F9E}"/>
                  </a:ext>
                </a:extLst>
              </p:cNvPr>
              <p:cNvSpPr/>
              <p:nvPr/>
            </p:nvSpPr>
            <p:spPr>
              <a:xfrm>
                <a:off x="1199456" y="3228369"/>
                <a:ext cx="4683369" cy="1150854"/>
              </a:xfrm>
              <a:prstGeom prst="round2DiagRect">
                <a:avLst>
                  <a:gd name="adj1" fmla="val 50000"/>
                  <a:gd name="adj2" fmla="val 0"/>
                </a:avLst>
              </a:prstGeom>
              <a:solidFill>
                <a:schemeClr val="accent4">
                  <a:lumMod val="75000"/>
                </a:schemeClr>
              </a:solidFill>
              <a:ln>
                <a:noFill/>
              </a:ln>
              <a:effectLst>
                <a:outerShdw blurRad="50800" dist="38100" algn="l" rotWithShape="0">
                  <a:prstClr val="black">
                    <a:alpha val="40000"/>
                  </a:prstClr>
                </a:outerShdw>
              </a:effectLst>
              <a:scene3d>
                <a:camera prst="orthographicFront">
                  <a:rot lat="0" lon="0" rev="0"/>
                </a:camera>
                <a:lightRig rig="balanced" dir="t">
                  <a:rot lat="0" lon="0" rev="8700000"/>
                </a:lightRig>
              </a:scene3d>
              <a:sp3d>
                <a:bevelT w="190500" h="38100"/>
              </a:sp3d>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sp>
            <p:nvSpPr>
              <p:cNvPr id="14" name="Google Shape;1390;p34">
                <a:extLst>
                  <a:ext uri="{FF2B5EF4-FFF2-40B4-BE49-F238E27FC236}">
                    <a16:creationId xmlns:a16="http://schemas.microsoft.com/office/drawing/2014/main" xmlns="" id="{C8279F45-329A-24E7-B4E2-71EE675FDD1A}"/>
                  </a:ext>
                </a:extLst>
              </p:cNvPr>
              <p:cNvSpPr/>
              <p:nvPr/>
            </p:nvSpPr>
            <p:spPr>
              <a:xfrm>
                <a:off x="1360750" y="3391857"/>
                <a:ext cx="10101434" cy="1398385"/>
              </a:xfrm>
              <a:prstGeom prst="round2DiagRect">
                <a:avLst>
                  <a:gd name="adj1" fmla="val 50000"/>
                  <a:gd name="adj2" fmla="val 0"/>
                </a:avLst>
              </a:prstGeom>
              <a:solidFill>
                <a:schemeClr val="bg1">
                  <a:lumMod val="95000"/>
                </a:schemeClr>
              </a:solidFill>
              <a:ln>
                <a:noFill/>
              </a:ln>
              <a:effectLst>
                <a:outerShdw blurRad="50800" dist="38100" dir="5400000" algn="t" rotWithShape="0">
                  <a:prstClr val="black">
                    <a:alpha val="40000"/>
                  </a:prstClr>
                </a:outerShdw>
              </a:effectLst>
            </p:spPr>
            <p:txBody>
              <a:bodyPr spcFirstLastPara="1" wrap="square" lIns="91425" tIns="45700" rIns="91425" bIns="45700" anchor="ctr" anchorCtr="0">
                <a:noAutofit/>
              </a:bodyPr>
              <a:lstStyle/>
              <a:p>
                <a:pPr marL="0" marR="0" lvl="0" indent="0" algn="l" rtl="0">
                  <a:spcBef>
                    <a:spcPts val="0"/>
                  </a:spcBef>
                  <a:spcAft>
                    <a:spcPts val="0"/>
                  </a:spcAft>
                  <a:buNone/>
                </a:pPr>
                <a:endParaRPr sz="2699" dirty="0">
                  <a:solidFill>
                    <a:srgbClr val="747994"/>
                  </a:solidFill>
                  <a:latin typeface="Poppins"/>
                  <a:ea typeface="Poppins"/>
                  <a:cs typeface="Poppins"/>
                  <a:sym typeface="Poppins"/>
                </a:endParaRPr>
              </a:p>
            </p:txBody>
          </p:sp>
        </p:grpSp>
        <p:sp>
          <p:nvSpPr>
            <p:cNvPr id="11" name="Rectangle: Top Corners Rounded 8">
              <a:extLst>
                <a:ext uri="{FF2B5EF4-FFF2-40B4-BE49-F238E27FC236}">
                  <a16:creationId xmlns:a16="http://schemas.microsoft.com/office/drawing/2014/main" xmlns="" id="{0FF31FD5-F229-DBC8-64BA-A441B2404AFB}"/>
                </a:ext>
              </a:extLst>
            </p:cNvPr>
            <p:cNvSpPr/>
            <p:nvPr/>
          </p:nvSpPr>
          <p:spPr>
            <a:xfrm>
              <a:off x="8076044" y="1121311"/>
              <a:ext cx="796290" cy="725153"/>
            </a:xfrm>
            <a:prstGeom prst="round2SameRect">
              <a:avLst>
                <a:gd name="adj1" fmla="val 16667"/>
                <a:gd name="adj2" fmla="val 50000"/>
              </a:avLst>
            </a:prstGeom>
            <a:solidFill>
              <a:schemeClr val="accent4">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a:extLst>
                <a:ext uri="{FF2B5EF4-FFF2-40B4-BE49-F238E27FC236}">
                  <a16:creationId xmlns:a16="http://schemas.microsoft.com/office/drawing/2014/main" xmlns="" id="{A7888C85-96C9-C7FA-2FFF-1746CEE387FF}"/>
                </a:ext>
              </a:extLst>
            </p:cNvPr>
            <p:cNvSpPr txBox="1"/>
            <p:nvPr/>
          </p:nvSpPr>
          <p:spPr>
            <a:xfrm>
              <a:off x="2326595" y="1241290"/>
              <a:ext cx="5871269" cy="1048744"/>
            </a:xfrm>
            <a:prstGeom prst="rect">
              <a:avLst/>
            </a:prstGeom>
            <a:noFill/>
          </p:spPr>
          <p:txBody>
            <a:bodyPr wrap="square" rtlCol="0">
              <a:spAutoFit/>
            </a:bodyPr>
            <a:lstStyle/>
            <a:p>
              <a:r>
                <a:rPr lang="en-US" sz="3600" b="0" i="0" dirty="0" smtClean="0">
                  <a:effectLst/>
                  <a:latin typeface="+mj-lt"/>
                </a:rPr>
                <a:t>Adverbs of Frequency</a:t>
              </a:r>
              <a:endParaRPr lang="en-IN" sz="3600" dirty="0">
                <a:latin typeface="+mj-lt"/>
              </a:endParaRPr>
            </a:p>
          </p:txBody>
        </p:sp>
      </p:grpSp>
      <p:sp>
        <p:nvSpPr>
          <p:cNvPr id="15" name="Rectangle 14"/>
          <p:cNvSpPr/>
          <p:nvPr/>
        </p:nvSpPr>
        <p:spPr>
          <a:xfrm>
            <a:off x="890556" y="1338551"/>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tx1"/>
                </a:solidFill>
              </a:rPr>
              <a:t>Frequency</a:t>
            </a:r>
            <a:endParaRPr lang="en-US" sz="2400" b="1" dirty="0">
              <a:solidFill>
                <a:schemeClr val="tx1"/>
              </a:solidFill>
            </a:endParaRPr>
          </a:p>
        </p:txBody>
      </p:sp>
      <p:sp>
        <p:nvSpPr>
          <p:cNvPr id="16" name="Rectangle 15"/>
          <p:cNvSpPr/>
          <p:nvPr/>
        </p:nvSpPr>
        <p:spPr>
          <a:xfrm>
            <a:off x="2428852" y="1338551"/>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tx1"/>
                </a:solidFill>
              </a:rPr>
              <a:t>Adverb of frequency</a:t>
            </a:r>
            <a:endParaRPr lang="en-US" sz="2400" b="1" dirty="0">
              <a:solidFill>
                <a:schemeClr val="tx1"/>
              </a:solidFill>
            </a:endParaRPr>
          </a:p>
        </p:txBody>
      </p:sp>
      <p:sp>
        <p:nvSpPr>
          <p:cNvPr id="17" name="Rectangle 16"/>
          <p:cNvSpPr/>
          <p:nvPr/>
        </p:nvSpPr>
        <p:spPr>
          <a:xfrm>
            <a:off x="5505444" y="1338551"/>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tx1"/>
                </a:solidFill>
              </a:rPr>
              <a:t>Example sentence</a:t>
            </a:r>
            <a:endParaRPr lang="en-US" sz="2400" b="1" dirty="0">
              <a:solidFill>
                <a:schemeClr val="tx1"/>
              </a:solidFill>
            </a:endParaRPr>
          </a:p>
        </p:txBody>
      </p:sp>
      <p:sp>
        <p:nvSpPr>
          <p:cNvPr id="19" name="Rectangle 18"/>
          <p:cNvSpPr/>
          <p:nvPr/>
        </p:nvSpPr>
        <p:spPr>
          <a:xfrm>
            <a:off x="890556" y="1829919"/>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100%</a:t>
            </a:r>
            <a:endParaRPr lang="en-US" sz="2400" dirty="0">
              <a:solidFill>
                <a:schemeClr val="tx1"/>
              </a:solidFill>
            </a:endParaRPr>
          </a:p>
        </p:txBody>
      </p:sp>
      <p:sp>
        <p:nvSpPr>
          <p:cNvPr id="20" name="Rectangle 19"/>
          <p:cNvSpPr/>
          <p:nvPr/>
        </p:nvSpPr>
        <p:spPr>
          <a:xfrm>
            <a:off x="2428852" y="1829919"/>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always</a:t>
            </a:r>
            <a:endParaRPr lang="en-US" sz="2400" dirty="0">
              <a:solidFill>
                <a:schemeClr val="tx1"/>
              </a:solidFill>
            </a:endParaRPr>
          </a:p>
        </p:txBody>
      </p:sp>
      <p:sp>
        <p:nvSpPr>
          <p:cNvPr id="22" name="Rectangle 21"/>
          <p:cNvSpPr/>
          <p:nvPr/>
        </p:nvSpPr>
        <p:spPr>
          <a:xfrm>
            <a:off x="890556" y="2333919"/>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90%</a:t>
            </a:r>
            <a:endParaRPr lang="en-US" sz="2400" dirty="0">
              <a:solidFill>
                <a:schemeClr val="tx1"/>
              </a:solidFill>
            </a:endParaRPr>
          </a:p>
        </p:txBody>
      </p:sp>
      <p:sp>
        <p:nvSpPr>
          <p:cNvPr id="23" name="Rectangle 22"/>
          <p:cNvSpPr/>
          <p:nvPr/>
        </p:nvSpPr>
        <p:spPr>
          <a:xfrm>
            <a:off x="2428852" y="2333919"/>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usually</a:t>
            </a:r>
            <a:endParaRPr lang="en-US" sz="2400" dirty="0">
              <a:solidFill>
                <a:schemeClr val="tx1"/>
              </a:solidFill>
            </a:endParaRPr>
          </a:p>
        </p:txBody>
      </p:sp>
      <p:sp>
        <p:nvSpPr>
          <p:cNvPr id="25" name="Rectangle 24"/>
          <p:cNvSpPr/>
          <p:nvPr/>
        </p:nvSpPr>
        <p:spPr>
          <a:xfrm>
            <a:off x="890556" y="2825287"/>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80%</a:t>
            </a:r>
            <a:endParaRPr lang="en-US" sz="2400" dirty="0">
              <a:solidFill>
                <a:schemeClr val="tx1"/>
              </a:solidFill>
            </a:endParaRPr>
          </a:p>
        </p:txBody>
      </p:sp>
      <p:sp>
        <p:nvSpPr>
          <p:cNvPr id="26" name="Rectangle 25"/>
          <p:cNvSpPr/>
          <p:nvPr/>
        </p:nvSpPr>
        <p:spPr>
          <a:xfrm>
            <a:off x="2428852" y="2825287"/>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normally/generally</a:t>
            </a:r>
            <a:endParaRPr lang="en-US" sz="2400" dirty="0">
              <a:solidFill>
                <a:schemeClr val="tx1"/>
              </a:solidFill>
            </a:endParaRPr>
          </a:p>
        </p:txBody>
      </p:sp>
      <p:sp>
        <p:nvSpPr>
          <p:cNvPr id="28" name="Rectangle 27"/>
          <p:cNvSpPr/>
          <p:nvPr/>
        </p:nvSpPr>
        <p:spPr>
          <a:xfrm>
            <a:off x="890556" y="3329287"/>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70%</a:t>
            </a:r>
            <a:endParaRPr lang="en-US" sz="2400" dirty="0">
              <a:solidFill>
                <a:schemeClr val="tx1"/>
              </a:solidFill>
            </a:endParaRPr>
          </a:p>
        </p:txBody>
      </p:sp>
      <p:sp>
        <p:nvSpPr>
          <p:cNvPr id="29" name="Rectangle 28"/>
          <p:cNvSpPr/>
          <p:nvPr/>
        </p:nvSpPr>
        <p:spPr>
          <a:xfrm>
            <a:off x="2428852" y="3329287"/>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often/frequently</a:t>
            </a:r>
            <a:endParaRPr lang="en-US" sz="2400" dirty="0">
              <a:solidFill>
                <a:schemeClr val="tx1"/>
              </a:solidFill>
            </a:endParaRPr>
          </a:p>
        </p:txBody>
      </p:sp>
      <p:sp>
        <p:nvSpPr>
          <p:cNvPr id="31" name="Rectangle 30"/>
          <p:cNvSpPr/>
          <p:nvPr/>
        </p:nvSpPr>
        <p:spPr>
          <a:xfrm>
            <a:off x="890556" y="3820655"/>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50%</a:t>
            </a:r>
            <a:endParaRPr lang="en-US" sz="2400" dirty="0">
              <a:solidFill>
                <a:schemeClr val="tx1"/>
              </a:solidFill>
            </a:endParaRPr>
          </a:p>
        </p:txBody>
      </p:sp>
      <p:sp>
        <p:nvSpPr>
          <p:cNvPr id="32" name="Rectangle 31"/>
          <p:cNvSpPr/>
          <p:nvPr/>
        </p:nvSpPr>
        <p:spPr>
          <a:xfrm>
            <a:off x="2428852" y="3820655"/>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sometimes</a:t>
            </a:r>
            <a:endParaRPr lang="en-US" sz="2400" dirty="0">
              <a:solidFill>
                <a:schemeClr val="tx1"/>
              </a:solidFill>
            </a:endParaRPr>
          </a:p>
        </p:txBody>
      </p:sp>
      <p:sp>
        <p:nvSpPr>
          <p:cNvPr id="34" name="Rectangle 33"/>
          <p:cNvSpPr/>
          <p:nvPr/>
        </p:nvSpPr>
        <p:spPr>
          <a:xfrm>
            <a:off x="890556" y="4324655"/>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30%</a:t>
            </a:r>
            <a:endParaRPr lang="en-US" sz="2400" dirty="0">
              <a:solidFill>
                <a:schemeClr val="tx1"/>
              </a:solidFill>
            </a:endParaRPr>
          </a:p>
        </p:txBody>
      </p:sp>
      <p:sp>
        <p:nvSpPr>
          <p:cNvPr id="35" name="Rectangle 34"/>
          <p:cNvSpPr/>
          <p:nvPr/>
        </p:nvSpPr>
        <p:spPr>
          <a:xfrm>
            <a:off x="2428852" y="4324655"/>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occasionally</a:t>
            </a:r>
            <a:endParaRPr lang="en-US" sz="2400" dirty="0">
              <a:solidFill>
                <a:schemeClr val="tx1"/>
              </a:solidFill>
            </a:endParaRPr>
          </a:p>
        </p:txBody>
      </p:sp>
      <p:sp>
        <p:nvSpPr>
          <p:cNvPr id="37" name="Rectangle 36"/>
          <p:cNvSpPr/>
          <p:nvPr/>
        </p:nvSpPr>
        <p:spPr>
          <a:xfrm>
            <a:off x="890556" y="4816023"/>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10%</a:t>
            </a:r>
            <a:endParaRPr lang="en-US" sz="2400" dirty="0">
              <a:solidFill>
                <a:schemeClr val="tx1"/>
              </a:solidFill>
            </a:endParaRPr>
          </a:p>
        </p:txBody>
      </p:sp>
      <p:sp>
        <p:nvSpPr>
          <p:cNvPr id="38" name="Rectangle 37"/>
          <p:cNvSpPr/>
          <p:nvPr/>
        </p:nvSpPr>
        <p:spPr>
          <a:xfrm>
            <a:off x="2428852" y="4816023"/>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seldom</a:t>
            </a:r>
            <a:endParaRPr lang="en-US" sz="2400" dirty="0">
              <a:solidFill>
                <a:schemeClr val="tx1"/>
              </a:solidFill>
            </a:endParaRPr>
          </a:p>
        </p:txBody>
      </p:sp>
      <p:sp>
        <p:nvSpPr>
          <p:cNvPr id="43" name="Rectangle 42"/>
          <p:cNvSpPr/>
          <p:nvPr/>
        </p:nvSpPr>
        <p:spPr>
          <a:xfrm>
            <a:off x="890556" y="5811391"/>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0%</a:t>
            </a:r>
            <a:endParaRPr lang="en-US" sz="2400" dirty="0">
              <a:solidFill>
                <a:schemeClr val="tx1"/>
              </a:solidFill>
            </a:endParaRPr>
          </a:p>
        </p:txBody>
      </p:sp>
      <p:sp>
        <p:nvSpPr>
          <p:cNvPr id="44" name="Rectangle 43"/>
          <p:cNvSpPr/>
          <p:nvPr/>
        </p:nvSpPr>
        <p:spPr>
          <a:xfrm>
            <a:off x="2428852" y="5811391"/>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never</a:t>
            </a:r>
            <a:endParaRPr lang="en-US" sz="2400" dirty="0">
              <a:solidFill>
                <a:schemeClr val="tx1"/>
              </a:solidFill>
            </a:endParaRPr>
          </a:p>
        </p:txBody>
      </p:sp>
      <p:sp>
        <p:nvSpPr>
          <p:cNvPr id="47" name="Rectangle 46"/>
          <p:cNvSpPr/>
          <p:nvPr/>
        </p:nvSpPr>
        <p:spPr>
          <a:xfrm>
            <a:off x="890556" y="5320023"/>
            <a:ext cx="1538296" cy="5040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5%</a:t>
            </a:r>
            <a:endParaRPr lang="en-US" sz="2400" dirty="0">
              <a:solidFill>
                <a:schemeClr val="tx1"/>
              </a:solidFill>
            </a:endParaRPr>
          </a:p>
        </p:txBody>
      </p:sp>
      <p:sp>
        <p:nvSpPr>
          <p:cNvPr id="48" name="Rectangle 47"/>
          <p:cNvSpPr/>
          <p:nvPr/>
        </p:nvSpPr>
        <p:spPr>
          <a:xfrm>
            <a:off x="2428852" y="5320023"/>
            <a:ext cx="3096000" cy="504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solidFill>
                  <a:schemeClr val="tx1"/>
                </a:solidFill>
              </a:rPr>
              <a:t>rarely/hardly</a:t>
            </a:r>
            <a:endParaRPr lang="en-US" sz="2400" dirty="0">
              <a:solidFill>
                <a:schemeClr val="tx1"/>
              </a:solidFill>
            </a:endParaRPr>
          </a:p>
        </p:txBody>
      </p:sp>
      <p:grpSp>
        <p:nvGrpSpPr>
          <p:cNvPr id="61" name="Group 60"/>
          <p:cNvGrpSpPr/>
          <p:nvPr/>
        </p:nvGrpSpPr>
        <p:grpSpPr>
          <a:xfrm>
            <a:off x="5505444" y="1829919"/>
            <a:ext cx="5796000" cy="504000"/>
            <a:chOff x="5505444" y="1829919"/>
            <a:chExt cx="5796000" cy="504000"/>
          </a:xfrm>
        </p:grpSpPr>
        <p:sp>
          <p:nvSpPr>
            <p:cNvPr id="21" name="Rectangle 20"/>
            <p:cNvSpPr/>
            <p:nvPr/>
          </p:nvSpPr>
          <p:spPr>
            <a:xfrm>
              <a:off x="5505444" y="1829919"/>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5675450" y="1881479"/>
              <a:ext cx="3618683" cy="324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always</a:t>
              </a:r>
              <a:r>
                <a:rPr lang="en-IE" sz="2400" dirty="0" smtClean="0"/>
                <a:t> go to bed at 9 p.m.</a:t>
              </a:r>
              <a:endParaRPr lang="en-US" sz="2400" dirty="0"/>
            </a:p>
          </p:txBody>
        </p:sp>
      </p:grpSp>
      <p:grpSp>
        <p:nvGrpSpPr>
          <p:cNvPr id="63" name="Group 62"/>
          <p:cNvGrpSpPr/>
          <p:nvPr/>
        </p:nvGrpSpPr>
        <p:grpSpPr>
          <a:xfrm>
            <a:off x="5505444" y="2333919"/>
            <a:ext cx="5796000" cy="504000"/>
            <a:chOff x="5505444" y="2333919"/>
            <a:chExt cx="5796000" cy="504000"/>
          </a:xfrm>
        </p:grpSpPr>
        <p:sp>
          <p:nvSpPr>
            <p:cNvPr id="24" name="Rectangle 23"/>
            <p:cNvSpPr/>
            <p:nvPr/>
          </p:nvSpPr>
          <p:spPr>
            <a:xfrm>
              <a:off x="5505444" y="2333919"/>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5675450" y="2435584"/>
              <a:ext cx="4427687" cy="360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usually</a:t>
              </a:r>
              <a:r>
                <a:rPr lang="en-IE" sz="2400" dirty="0" smtClean="0"/>
                <a:t> have bread for breakfast.</a:t>
              </a:r>
              <a:endParaRPr lang="en-US" sz="2400" dirty="0"/>
            </a:p>
          </p:txBody>
        </p:sp>
      </p:grpSp>
      <p:grpSp>
        <p:nvGrpSpPr>
          <p:cNvPr id="62" name="Group 61"/>
          <p:cNvGrpSpPr/>
          <p:nvPr/>
        </p:nvGrpSpPr>
        <p:grpSpPr>
          <a:xfrm>
            <a:off x="5505444" y="2825287"/>
            <a:ext cx="5796000" cy="504000"/>
            <a:chOff x="5505444" y="2825287"/>
            <a:chExt cx="5796000" cy="504000"/>
          </a:xfrm>
        </p:grpSpPr>
        <p:sp>
          <p:nvSpPr>
            <p:cNvPr id="27" name="Rectangle 26"/>
            <p:cNvSpPr/>
            <p:nvPr/>
          </p:nvSpPr>
          <p:spPr>
            <a:xfrm>
              <a:off x="5505444" y="2825287"/>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p:cNvSpPr/>
            <p:nvPr/>
          </p:nvSpPr>
          <p:spPr>
            <a:xfrm>
              <a:off x="5675450" y="2852024"/>
              <a:ext cx="5306902" cy="396000"/>
            </a:xfrm>
            <a:prstGeom prst="rect">
              <a:avLst/>
            </a:prstGeom>
            <a:solidFill>
              <a:schemeClr val="accent5">
                <a:lumMod val="20000"/>
                <a:lumOff val="80000"/>
              </a:schemeClr>
            </a:solidFill>
          </p:spPr>
          <p:txBody>
            <a:bodyPr wrap="none">
              <a:spAutoFit/>
            </a:bodyPr>
            <a:lstStyle/>
            <a:p>
              <a:r>
                <a:rPr lang="en-IE" sz="2400" dirty="0" smtClean="0"/>
                <a:t>Ram </a:t>
              </a:r>
              <a:r>
                <a:rPr lang="en-IE" sz="2400" b="1" dirty="0" smtClean="0"/>
                <a:t>normally </a:t>
              </a:r>
              <a:r>
                <a:rPr lang="en-IE" sz="2400" dirty="0" smtClean="0"/>
                <a:t>plays football after school.</a:t>
              </a:r>
              <a:endParaRPr lang="en-US" sz="2400" dirty="0"/>
            </a:p>
          </p:txBody>
        </p:sp>
      </p:grpSp>
      <p:grpSp>
        <p:nvGrpSpPr>
          <p:cNvPr id="64" name="Group 63"/>
          <p:cNvGrpSpPr/>
          <p:nvPr/>
        </p:nvGrpSpPr>
        <p:grpSpPr>
          <a:xfrm>
            <a:off x="5505444" y="3329287"/>
            <a:ext cx="5796000" cy="504000"/>
            <a:chOff x="5505444" y="3329287"/>
            <a:chExt cx="5796000" cy="504000"/>
          </a:xfrm>
        </p:grpSpPr>
        <p:sp>
          <p:nvSpPr>
            <p:cNvPr id="30" name="Rectangle 29"/>
            <p:cNvSpPr/>
            <p:nvPr/>
          </p:nvSpPr>
          <p:spPr>
            <a:xfrm>
              <a:off x="5505444" y="3329287"/>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p:nvSpPr>
          <p:spPr>
            <a:xfrm>
              <a:off x="5675450" y="3394952"/>
              <a:ext cx="4995919" cy="324000"/>
            </a:xfrm>
            <a:prstGeom prst="rect">
              <a:avLst/>
            </a:prstGeom>
            <a:solidFill>
              <a:schemeClr val="accent5">
                <a:lumMod val="20000"/>
                <a:lumOff val="80000"/>
              </a:schemeClr>
            </a:solidFill>
          </p:spPr>
          <p:txBody>
            <a:bodyPr wrap="none">
              <a:spAutoFit/>
            </a:bodyPr>
            <a:lstStyle/>
            <a:p>
              <a:r>
                <a:rPr lang="en-IE" sz="2400" dirty="0" smtClean="0"/>
                <a:t>Geetha </a:t>
              </a:r>
              <a:r>
                <a:rPr lang="en-IE" sz="2400" b="1" dirty="0" smtClean="0"/>
                <a:t>often</a:t>
              </a:r>
              <a:r>
                <a:rPr lang="en-IE" sz="2400" dirty="0" smtClean="0"/>
                <a:t> has an apple after lunch.</a:t>
              </a:r>
              <a:endParaRPr lang="en-US" sz="2400" dirty="0"/>
            </a:p>
          </p:txBody>
        </p:sp>
      </p:grpSp>
      <p:grpSp>
        <p:nvGrpSpPr>
          <p:cNvPr id="65" name="Group 64"/>
          <p:cNvGrpSpPr/>
          <p:nvPr/>
        </p:nvGrpSpPr>
        <p:grpSpPr>
          <a:xfrm>
            <a:off x="5505444" y="3820655"/>
            <a:ext cx="5796000" cy="504000"/>
            <a:chOff x="5505444" y="3820655"/>
            <a:chExt cx="5796000" cy="504000"/>
          </a:xfrm>
        </p:grpSpPr>
        <p:sp>
          <p:nvSpPr>
            <p:cNvPr id="33" name="Rectangle 32"/>
            <p:cNvSpPr/>
            <p:nvPr/>
          </p:nvSpPr>
          <p:spPr>
            <a:xfrm>
              <a:off x="5505444" y="3820655"/>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p:cNvSpPr/>
            <p:nvPr/>
          </p:nvSpPr>
          <p:spPr>
            <a:xfrm>
              <a:off x="5675450" y="3847392"/>
              <a:ext cx="3677353" cy="396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sometimes</a:t>
              </a:r>
              <a:r>
                <a:rPr lang="en-IE" sz="2400" dirty="0" smtClean="0"/>
                <a:t> travel by train. </a:t>
              </a:r>
              <a:endParaRPr lang="en-US" sz="2400" dirty="0"/>
            </a:p>
          </p:txBody>
        </p:sp>
      </p:grpSp>
      <p:grpSp>
        <p:nvGrpSpPr>
          <p:cNvPr id="66" name="Group 65"/>
          <p:cNvGrpSpPr/>
          <p:nvPr/>
        </p:nvGrpSpPr>
        <p:grpSpPr>
          <a:xfrm>
            <a:off x="5505444" y="4324655"/>
            <a:ext cx="5796000" cy="504000"/>
            <a:chOff x="5505444" y="4324655"/>
            <a:chExt cx="5796000" cy="504000"/>
          </a:xfrm>
        </p:grpSpPr>
        <p:sp>
          <p:nvSpPr>
            <p:cNvPr id="36" name="Rectangle 35"/>
            <p:cNvSpPr/>
            <p:nvPr/>
          </p:nvSpPr>
          <p:spPr>
            <a:xfrm>
              <a:off x="5505444" y="4324655"/>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p:cNvSpPr/>
            <p:nvPr/>
          </p:nvSpPr>
          <p:spPr>
            <a:xfrm>
              <a:off x="5675450" y="4390320"/>
              <a:ext cx="3114763" cy="396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occasionally</a:t>
              </a:r>
              <a:r>
                <a:rPr lang="en-IE" sz="2400" dirty="0" smtClean="0"/>
                <a:t> eat pizza.</a:t>
              </a:r>
              <a:endParaRPr lang="en-US" sz="2400" dirty="0"/>
            </a:p>
          </p:txBody>
        </p:sp>
      </p:grpSp>
      <p:grpSp>
        <p:nvGrpSpPr>
          <p:cNvPr id="67" name="Group 66"/>
          <p:cNvGrpSpPr/>
          <p:nvPr/>
        </p:nvGrpSpPr>
        <p:grpSpPr>
          <a:xfrm>
            <a:off x="5505444" y="4816023"/>
            <a:ext cx="5796000" cy="504000"/>
            <a:chOff x="5505444" y="4816023"/>
            <a:chExt cx="5796000" cy="504000"/>
          </a:xfrm>
        </p:grpSpPr>
        <p:sp>
          <p:nvSpPr>
            <p:cNvPr id="39" name="Rectangle 38"/>
            <p:cNvSpPr/>
            <p:nvPr/>
          </p:nvSpPr>
          <p:spPr>
            <a:xfrm>
              <a:off x="5505444" y="4816023"/>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5675450" y="4876808"/>
              <a:ext cx="3583610" cy="360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seldom</a:t>
              </a:r>
              <a:r>
                <a:rPr lang="en-IE" sz="2400" dirty="0" smtClean="0"/>
                <a:t> read a story book.</a:t>
              </a:r>
              <a:endParaRPr lang="en-US" sz="2400" dirty="0"/>
            </a:p>
          </p:txBody>
        </p:sp>
      </p:grpSp>
      <p:grpSp>
        <p:nvGrpSpPr>
          <p:cNvPr id="68" name="Group 67"/>
          <p:cNvGrpSpPr/>
          <p:nvPr/>
        </p:nvGrpSpPr>
        <p:grpSpPr>
          <a:xfrm>
            <a:off x="5505444" y="5320023"/>
            <a:ext cx="5796000" cy="504000"/>
            <a:chOff x="5505444" y="5320023"/>
            <a:chExt cx="5796000" cy="504000"/>
          </a:xfrm>
        </p:grpSpPr>
        <p:sp>
          <p:nvSpPr>
            <p:cNvPr id="49" name="Rectangle 48"/>
            <p:cNvSpPr/>
            <p:nvPr/>
          </p:nvSpPr>
          <p:spPr>
            <a:xfrm>
              <a:off x="5505444" y="5320023"/>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5707340" y="5421688"/>
              <a:ext cx="3666517" cy="360000"/>
            </a:xfrm>
            <a:prstGeom prst="rect">
              <a:avLst/>
            </a:prstGeom>
            <a:solidFill>
              <a:schemeClr val="accent5">
                <a:lumMod val="20000"/>
                <a:lumOff val="80000"/>
              </a:schemeClr>
            </a:solidFill>
          </p:spPr>
          <p:txBody>
            <a:bodyPr wrap="none">
              <a:spAutoFit/>
            </a:bodyPr>
            <a:lstStyle/>
            <a:p>
              <a:r>
                <a:rPr lang="en-IE" sz="2400" dirty="0" smtClean="0"/>
                <a:t>We </a:t>
              </a:r>
              <a:r>
                <a:rPr lang="en-IE" sz="2400" b="1" dirty="0" smtClean="0"/>
                <a:t>rarely</a:t>
              </a:r>
              <a:r>
                <a:rPr lang="en-IE" sz="2400" dirty="0" smtClean="0"/>
                <a:t> go to the theatre.</a:t>
              </a:r>
              <a:endParaRPr lang="en-US" sz="2400" dirty="0"/>
            </a:p>
          </p:txBody>
        </p:sp>
      </p:grpSp>
      <p:grpSp>
        <p:nvGrpSpPr>
          <p:cNvPr id="69" name="Group 68"/>
          <p:cNvGrpSpPr/>
          <p:nvPr/>
        </p:nvGrpSpPr>
        <p:grpSpPr>
          <a:xfrm>
            <a:off x="5505444" y="5811391"/>
            <a:ext cx="5796000" cy="504000"/>
            <a:chOff x="5505444" y="5811391"/>
            <a:chExt cx="5796000" cy="504000"/>
          </a:xfrm>
        </p:grpSpPr>
        <p:sp>
          <p:nvSpPr>
            <p:cNvPr id="45" name="Rectangle 44"/>
            <p:cNvSpPr/>
            <p:nvPr/>
          </p:nvSpPr>
          <p:spPr>
            <a:xfrm>
              <a:off x="5505444" y="5811391"/>
              <a:ext cx="5796000" cy="50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p:cNvSpPr/>
            <p:nvPr/>
          </p:nvSpPr>
          <p:spPr>
            <a:xfrm>
              <a:off x="5675450" y="5862951"/>
              <a:ext cx="3711914" cy="360000"/>
            </a:xfrm>
            <a:prstGeom prst="rect">
              <a:avLst/>
            </a:prstGeom>
            <a:solidFill>
              <a:schemeClr val="accent5">
                <a:lumMod val="20000"/>
                <a:lumOff val="80000"/>
              </a:schemeClr>
            </a:solidFill>
          </p:spPr>
          <p:txBody>
            <a:bodyPr wrap="none">
              <a:spAutoFit/>
            </a:bodyPr>
            <a:lstStyle/>
            <a:p>
              <a:r>
                <a:rPr lang="en-IE" sz="2400" dirty="0" smtClean="0"/>
                <a:t>I </a:t>
              </a:r>
              <a:r>
                <a:rPr lang="en-IE" sz="2400" b="1" dirty="0" smtClean="0"/>
                <a:t>never</a:t>
              </a:r>
              <a:r>
                <a:rPr lang="en-IE" sz="2400" dirty="0" smtClean="0"/>
                <a:t> drink coffee at night.</a:t>
              </a:r>
              <a:endParaRPr lang="en-US" sz="2400" dirty="0"/>
            </a:p>
          </p:txBody>
        </p:sp>
      </p:grpSp>
    </p:spTree>
    <p:extLst>
      <p:ext uri="{BB962C8B-B14F-4D97-AF65-F5344CB8AC3E}">
        <p14:creationId xmlns="" xmlns:p14="http://schemas.microsoft.com/office/powerpoint/2010/main" val="341253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7" presetClass="entr" presetSubtype="0"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anim calcmode="lin" valueType="num">
                                      <p:cBhvr>
                                        <p:cTn id="24" dur="1000" fill="hold"/>
                                        <p:tgtEl>
                                          <p:spTgt spid="19"/>
                                        </p:tgtEl>
                                        <p:attrNameLst>
                                          <p:attrName>ppt_x</p:attrName>
                                        </p:attrNameLst>
                                      </p:cBhvr>
                                      <p:tavLst>
                                        <p:tav tm="0">
                                          <p:val>
                                            <p:strVal val="#ppt_x"/>
                                          </p:val>
                                        </p:tav>
                                        <p:tav tm="100000">
                                          <p:val>
                                            <p:strVal val="#ppt_x"/>
                                          </p:val>
                                        </p:tav>
                                      </p:tavLst>
                                    </p:anim>
                                    <p:anim calcmode="lin" valueType="num">
                                      <p:cBhvr>
                                        <p:cTn id="25" dur="1000" fill="hold"/>
                                        <p:tgtEl>
                                          <p:spTgt spid="19"/>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61"/>
                                        </p:tgtEl>
                                        <p:attrNameLst>
                                          <p:attrName>style.visibility</p:attrName>
                                        </p:attrNameLst>
                                      </p:cBhvr>
                                      <p:to>
                                        <p:strVal val="visible"/>
                                      </p:to>
                                    </p:set>
                                    <p:animEffect transition="in" filter="fade">
                                      <p:cBhvr>
                                        <p:cTn id="35" dur="1000"/>
                                        <p:tgtEl>
                                          <p:spTgt spid="61"/>
                                        </p:tgtEl>
                                      </p:cBhvr>
                                    </p:animEffect>
                                    <p:anim calcmode="lin" valueType="num">
                                      <p:cBhvr>
                                        <p:cTn id="36" dur="1000" fill="hold"/>
                                        <p:tgtEl>
                                          <p:spTgt spid="61"/>
                                        </p:tgtEl>
                                        <p:attrNameLst>
                                          <p:attrName>ppt_x</p:attrName>
                                        </p:attrNameLst>
                                      </p:cBhvr>
                                      <p:tavLst>
                                        <p:tav tm="0">
                                          <p:val>
                                            <p:strVal val="#ppt_x"/>
                                          </p:val>
                                        </p:tav>
                                        <p:tav tm="100000">
                                          <p:val>
                                            <p:strVal val="#ppt_x"/>
                                          </p:val>
                                        </p:tav>
                                      </p:tavLst>
                                    </p:anim>
                                    <p:anim calcmode="lin" valueType="num">
                                      <p:cBhvr>
                                        <p:cTn id="37" dur="1000" fill="hold"/>
                                        <p:tgtEl>
                                          <p:spTgt spid="61"/>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7" presetClass="entr" presetSubtype="0" fill="hold" grpId="0"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1000"/>
                                        <p:tgtEl>
                                          <p:spTgt spid="23"/>
                                        </p:tgtEl>
                                      </p:cBhvr>
                                    </p:animEffect>
                                    <p:anim calcmode="lin" valueType="num">
                                      <p:cBhvr>
                                        <p:cTn id="47" dur="1000" fill="hold"/>
                                        <p:tgtEl>
                                          <p:spTgt spid="23"/>
                                        </p:tgtEl>
                                        <p:attrNameLst>
                                          <p:attrName>ppt_x</p:attrName>
                                        </p:attrNameLst>
                                      </p:cBhvr>
                                      <p:tavLst>
                                        <p:tav tm="0">
                                          <p:val>
                                            <p:strVal val="#ppt_x"/>
                                          </p:val>
                                        </p:tav>
                                        <p:tav tm="100000">
                                          <p:val>
                                            <p:strVal val="#ppt_x"/>
                                          </p:val>
                                        </p:tav>
                                      </p:tavLst>
                                    </p:anim>
                                    <p:anim calcmode="lin" valueType="num">
                                      <p:cBhvr>
                                        <p:cTn id="48"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7" presetClass="entr" presetSubtype="0" fill="hold" nodeType="clickEffect">
                                  <p:stCondLst>
                                    <p:cond delay="0"/>
                                  </p:stCondLst>
                                  <p:childTnLst>
                                    <p:set>
                                      <p:cBhvr>
                                        <p:cTn id="52" dur="1" fill="hold">
                                          <p:stCondLst>
                                            <p:cond delay="0"/>
                                          </p:stCondLst>
                                        </p:cTn>
                                        <p:tgtEl>
                                          <p:spTgt spid="63"/>
                                        </p:tgtEl>
                                        <p:attrNameLst>
                                          <p:attrName>style.visibility</p:attrName>
                                        </p:attrNameLst>
                                      </p:cBhvr>
                                      <p:to>
                                        <p:strVal val="visible"/>
                                      </p:to>
                                    </p:set>
                                    <p:animEffect transition="in" filter="fade">
                                      <p:cBhvr>
                                        <p:cTn id="53" dur="1000"/>
                                        <p:tgtEl>
                                          <p:spTgt spid="63"/>
                                        </p:tgtEl>
                                      </p:cBhvr>
                                    </p:animEffect>
                                    <p:anim calcmode="lin" valueType="num">
                                      <p:cBhvr>
                                        <p:cTn id="54" dur="1000" fill="hold"/>
                                        <p:tgtEl>
                                          <p:spTgt spid="63"/>
                                        </p:tgtEl>
                                        <p:attrNameLst>
                                          <p:attrName>ppt_x</p:attrName>
                                        </p:attrNameLst>
                                      </p:cBhvr>
                                      <p:tavLst>
                                        <p:tav tm="0">
                                          <p:val>
                                            <p:strVal val="#ppt_x"/>
                                          </p:val>
                                        </p:tav>
                                        <p:tav tm="100000">
                                          <p:val>
                                            <p:strVal val="#ppt_x"/>
                                          </p:val>
                                        </p:tav>
                                      </p:tavLst>
                                    </p:anim>
                                    <p:anim calcmode="lin" valueType="num">
                                      <p:cBhvr>
                                        <p:cTn id="55" dur="1000" fill="hold"/>
                                        <p:tgtEl>
                                          <p:spTgt spid="63"/>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47" presetClass="entr" presetSubtype="0"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1000" fill="hold"/>
                                        <p:tgtEl>
                                          <p:spTgt spid="25"/>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7" presetClass="entr" presetSubtype="0" fill="hold" nodeType="clickEffect">
                                  <p:stCondLst>
                                    <p:cond delay="0"/>
                                  </p:stCondLst>
                                  <p:childTnLst>
                                    <p:set>
                                      <p:cBhvr>
                                        <p:cTn id="70" dur="1" fill="hold">
                                          <p:stCondLst>
                                            <p:cond delay="0"/>
                                          </p:stCondLst>
                                        </p:cTn>
                                        <p:tgtEl>
                                          <p:spTgt spid="62"/>
                                        </p:tgtEl>
                                        <p:attrNameLst>
                                          <p:attrName>style.visibility</p:attrName>
                                        </p:attrNameLst>
                                      </p:cBhvr>
                                      <p:to>
                                        <p:strVal val="visible"/>
                                      </p:to>
                                    </p:set>
                                    <p:animEffect transition="in" filter="fade">
                                      <p:cBhvr>
                                        <p:cTn id="71" dur="1000"/>
                                        <p:tgtEl>
                                          <p:spTgt spid="62"/>
                                        </p:tgtEl>
                                      </p:cBhvr>
                                    </p:animEffect>
                                    <p:anim calcmode="lin" valueType="num">
                                      <p:cBhvr>
                                        <p:cTn id="72" dur="1000" fill="hold"/>
                                        <p:tgtEl>
                                          <p:spTgt spid="62"/>
                                        </p:tgtEl>
                                        <p:attrNameLst>
                                          <p:attrName>ppt_x</p:attrName>
                                        </p:attrNameLst>
                                      </p:cBhvr>
                                      <p:tavLst>
                                        <p:tav tm="0">
                                          <p:val>
                                            <p:strVal val="#ppt_x"/>
                                          </p:val>
                                        </p:tav>
                                        <p:tav tm="100000">
                                          <p:val>
                                            <p:strVal val="#ppt_x"/>
                                          </p:val>
                                        </p:tav>
                                      </p:tavLst>
                                    </p:anim>
                                    <p:anim calcmode="lin" valueType="num">
                                      <p:cBhvr>
                                        <p:cTn id="73" dur="1000" fill="hold"/>
                                        <p:tgtEl>
                                          <p:spTgt spid="62"/>
                                        </p:tgtEl>
                                        <p:attrNameLst>
                                          <p:attrName>ppt_y</p:attrName>
                                        </p:attrNameLst>
                                      </p:cBhvr>
                                      <p:tavLst>
                                        <p:tav tm="0">
                                          <p:val>
                                            <p:strVal val="#ppt_y-.1"/>
                                          </p:val>
                                        </p:tav>
                                        <p:tav tm="100000">
                                          <p:val>
                                            <p:strVal val="#ppt_y"/>
                                          </p:val>
                                        </p:tav>
                                      </p:tavLst>
                                    </p:anim>
                                  </p:childTnLst>
                                </p:cTn>
                              </p:par>
                            </p:childTnLst>
                          </p:cTn>
                        </p:par>
                        <p:par>
                          <p:cTn id="74" fill="hold">
                            <p:stCondLst>
                              <p:cond delay="1000"/>
                            </p:stCondLst>
                            <p:childTnLst>
                              <p:par>
                                <p:cTn id="75" presetID="47"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fade">
                                      <p:cBhvr>
                                        <p:cTn id="82" dur="1000"/>
                                        <p:tgtEl>
                                          <p:spTgt spid="29"/>
                                        </p:tgtEl>
                                      </p:cBhvr>
                                    </p:animEffect>
                                    <p:anim calcmode="lin" valueType="num">
                                      <p:cBhvr>
                                        <p:cTn id="83" dur="1000" fill="hold"/>
                                        <p:tgtEl>
                                          <p:spTgt spid="29"/>
                                        </p:tgtEl>
                                        <p:attrNameLst>
                                          <p:attrName>ppt_x</p:attrName>
                                        </p:attrNameLst>
                                      </p:cBhvr>
                                      <p:tavLst>
                                        <p:tav tm="0">
                                          <p:val>
                                            <p:strVal val="#ppt_x"/>
                                          </p:val>
                                        </p:tav>
                                        <p:tav tm="100000">
                                          <p:val>
                                            <p:strVal val="#ppt_x"/>
                                          </p:val>
                                        </p:tav>
                                      </p:tavLst>
                                    </p:anim>
                                    <p:anim calcmode="lin" valueType="num">
                                      <p:cBhvr>
                                        <p:cTn id="84"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7" presetClass="entr" presetSubtype="0" fill="hold" nodeType="click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fade">
                                      <p:cBhvr>
                                        <p:cTn id="89" dur="1000"/>
                                        <p:tgtEl>
                                          <p:spTgt spid="64"/>
                                        </p:tgtEl>
                                      </p:cBhvr>
                                    </p:animEffect>
                                    <p:anim calcmode="lin" valueType="num">
                                      <p:cBhvr>
                                        <p:cTn id="90" dur="1000" fill="hold"/>
                                        <p:tgtEl>
                                          <p:spTgt spid="64"/>
                                        </p:tgtEl>
                                        <p:attrNameLst>
                                          <p:attrName>ppt_x</p:attrName>
                                        </p:attrNameLst>
                                      </p:cBhvr>
                                      <p:tavLst>
                                        <p:tav tm="0">
                                          <p:val>
                                            <p:strVal val="#ppt_x"/>
                                          </p:val>
                                        </p:tav>
                                        <p:tav tm="100000">
                                          <p:val>
                                            <p:strVal val="#ppt_x"/>
                                          </p:val>
                                        </p:tav>
                                      </p:tavLst>
                                    </p:anim>
                                    <p:anim calcmode="lin" valueType="num">
                                      <p:cBhvr>
                                        <p:cTn id="91" dur="1000" fill="hold"/>
                                        <p:tgtEl>
                                          <p:spTgt spid="64"/>
                                        </p:tgtEl>
                                        <p:attrNameLst>
                                          <p:attrName>ppt_y</p:attrName>
                                        </p:attrNameLst>
                                      </p:cBhvr>
                                      <p:tavLst>
                                        <p:tav tm="0">
                                          <p:val>
                                            <p:strVal val="#ppt_y-.1"/>
                                          </p:val>
                                        </p:tav>
                                        <p:tav tm="100000">
                                          <p:val>
                                            <p:strVal val="#ppt_y"/>
                                          </p:val>
                                        </p:tav>
                                      </p:tavLst>
                                    </p:anim>
                                  </p:childTnLst>
                                </p:cTn>
                              </p:par>
                            </p:childTnLst>
                          </p:cTn>
                        </p:par>
                        <p:par>
                          <p:cTn id="92" fill="hold">
                            <p:stCondLst>
                              <p:cond delay="1000"/>
                            </p:stCondLst>
                            <p:childTnLst>
                              <p:par>
                                <p:cTn id="93" presetID="47" presetClass="entr" presetSubtype="0" fill="hold" grpId="0" nodeType="after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fade">
                                      <p:cBhvr>
                                        <p:cTn id="95" dur="1000"/>
                                        <p:tgtEl>
                                          <p:spTgt spid="31"/>
                                        </p:tgtEl>
                                      </p:cBhvr>
                                    </p:animEffect>
                                    <p:anim calcmode="lin" valueType="num">
                                      <p:cBhvr>
                                        <p:cTn id="96" dur="1000" fill="hold"/>
                                        <p:tgtEl>
                                          <p:spTgt spid="31"/>
                                        </p:tgtEl>
                                        <p:attrNameLst>
                                          <p:attrName>ppt_x</p:attrName>
                                        </p:attrNameLst>
                                      </p:cBhvr>
                                      <p:tavLst>
                                        <p:tav tm="0">
                                          <p:val>
                                            <p:strVal val="#ppt_x"/>
                                          </p:val>
                                        </p:tav>
                                        <p:tav tm="100000">
                                          <p:val>
                                            <p:strVal val="#ppt_x"/>
                                          </p:val>
                                        </p:tav>
                                      </p:tavLst>
                                    </p:anim>
                                    <p:anim calcmode="lin" valueType="num">
                                      <p:cBhvr>
                                        <p:cTn id="97" dur="1000" fill="hold"/>
                                        <p:tgtEl>
                                          <p:spTgt spid="31"/>
                                        </p:tgtEl>
                                        <p:attrNameLst>
                                          <p:attrName>ppt_y</p:attrName>
                                        </p:attrNameLst>
                                      </p:cBhvr>
                                      <p:tavLst>
                                        <p:tav tm="0">
                                          <p:val>
                                            <p:strVal val="#ppt_y-.1"/>
                                          </p:val>
                                        </p:tav>
                                        <p:tav tm="100000">
                                          <p:val>
                                            <p:strVal val="#ppt_y"/>
                                          </p:val>
                                        </p:tav>
                                      </p:tavLst>
                                    </p:anim>
                                  </p:childTnLst>
                                </p:cTn>
                              </p:par>
                              <p:par>
                                <p:cTn id="98" presetID="47" presetClass="entr" presetSubtype="0" fill="hold" grpId="0" nodeType="withEffect">
                                  <p:stCondLst>
                                    <p:cond delay="0"/>
                                  </p:stCondLst>
                                  <p:childTnLst>
                                    <p:set>
                                      <p:cBhvr>
                                        <p:cTn id="99" dur="1" fill="hold">
                                          <p:stCondLst>
                                            <p:cond delay="0"/>
                                          </p:stCondLst>
                                        </p:cTn>
                                        <p:tgtEl>
                                          <p:spTgt spid="32"/>
                                        </p:tgtEl>
                                        <p:attrNameLst>
                                          <p:attrName>style.visibility</p:attrName>
                                        </p:attrNameLst>
                                      </p:cBhvr>
                                      <p:to>
                                        <p:strVal val="visible"/>
                                      </p:to>
                                    </p:set>
                                    <p:animEffect transition="in" filter="fade">
                                      <p:cBhvr>
                                        <p:cTn id="100" dur="1000"/>
                                        <p:tgtEl>
                                          <p:spTgt spid="32"/>
                                        </p:tgtEl>
                                      </p:cBhvr>
                                    </p:animEffect>
                                    <p:anim calcmode="lin" valueType="num">
                                      <p:cBhvr>
                                        <p:cTn id="101" dur="1000" fill="hold"/>
                                        <p:tgtEl>
                                          <p:spTgt spid="32"/>
                                        </p:tgtEl>
                                        <p:attrNameLst>
                                          <p:attrName>ppt_x</p:attrName>
                                        </p:attrNameLst>
                                      </p:cBhvr>
                                      <p:tavLst>
                                        <p:tav tm="0">
                                          <p:val>
                                            <p:strVal val="#ppt_x"/>
                                          </p:val>
                                        </p:tav>
                                        <p:tav tm="100000">
                                          <p:val>
                                            <p:strVal val="#ppt_x"/>
                                          </p:val>
                                        </p:tav>
                                      </p:tavLst>
                                    </p:anim>
                                    <p:anim calcmode="lin" valueType="num">
                                      <p:cBhvr>
                                        <p:cTn id="102"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nodeType="clickEffect">
                                  <p:stCondLst>
                                    <p:cond delay="0"/>
                                  </p:stCondLst>
                                  <p:childTnLst>
                                    <p:set>
                                      <p:cBhvr>
                                        <p:cTn id="106" dur="1" fill="hold">
                                          <p:stCondLst>
                                            <p:cond delay="0"/>
                                          </p:stCondLst>
                                        </p:cTn>
                                        <p:tgtEl>
                                          <p:spTgt spid="65"/>
                                        </p:tgtEl>
                                        <p:attrNameLst>
                                          <p:attrName>style.visibility</p:attrName>
                                        </p:attrNameLst>
                                      </p:cBhvr>
                                      <p:to>
                                        <p:strVal val="visible"/>
                                      </p:to>
                                    </p:set>
                                    <p:animEffect transition="in" filter="fade">
                                      <p:cBhvr>
                                        <p:cTn id="107" dur="1000"/>
                                        <p:tgtEl>
                                          <p:spTgt spid="65"/>
                                        </p:tgtEl>
                                      </p:cBhvr>
                                    </p:animEffect>
                                    <p:anim calcmode="lin" valueType="num">
                                      <p:cBhvr>
                                        <p:cTn id="108" dur="1000" fill="hold"/>
                                        <p:tgtEl>
                                          <p:spTgt spid="65"/>
                                        </p:tgtEl>
                                        <p:attrNameLst>
                                          <p:attrName>ppt_x</p:attrName>
                                        </p:attrNameLst>
                                      </p:cBhvr>
                                      <p:tavLst>
                                        <p:tav tm="0">
                                          <p:val>
                                            <p:strVal val="#ppt_x"/>
                                          </p:val>
                                        </p:tav>
                                        <p:tav tm="100000">
                                          <p:val>
                                            <p:strVal val="#ppt_x"/>
                                          </p:val>
                                        </p:tav>
                                      </p:tavLst>
                                    </p:anim>
                                    <p:anim calcmode="lin" valueType="num">
                                      <p:cBhvr>
                                        <p:cTn id="109" dur="1000" fill="hold"/>
                                        <p:tgtEl>
                                          <p:spTgt spid="65"/>
                                        </p:tgtEl>
                                        <p:attrNameLst>
                                          <p:attrName>ppt_y</p:attrName>
                                        </p:attrNameLst>
                                      </p:cBhvr>
                                      <p:tavLst>
                                        <p:tav tm="0">
                                          <p:val>
                                            <p:strVal val="#ppt_y-.1"/>
                                          </p:val>
                                        </p:tav>
                                        <p:tav tm="100000">
                                          <p:val>
                                            <p:strVal val="#ppt_y"/>
                                          </p:val>
                                        </p:tav>
                                      </p:tavLst>
                                    </p:anim>
                                  </p:childTnLst>
                                </p:cTn>
                              </p:par>
                            </p:childTnLst>
                          </p:cTn>
                        </p:par>
                        <p:par>
                          <p:cTn id="110" fill="hold">
                            <p:stCondLst>
                              <p:cond delay="1000"/>
                            </p:stCondLst>
                            <p:childTnLst>
                              <p:par>
                                <p:cTn id="111" presetID="47" presetClass="entr" presetSubtype="0" fill="hold" grpId="0" nodeType="afterEffect">
                                  <p:stCondLst>
                                    <p:cond delay="0"/>
                                  </p:stCondLst>
                                  <p:childTnLst>
                                    <p:set>
                                      <p:cBhvr>
                                        <p:cTn id="112" dur="1" fill="hold">
                                          <p:stCondLst>
                                            <p:cond delay="0"/>
                                          </p:stCondLst>
                                        </p:cTn>
                                        <p:tgtEl>
                                          <p:spTgt spid="34"/>
                                        </p:tgtEl>
                                        <p:attrNameLst>
                                          <p:attrName>style.visibility</p:attrName>
                                        </p:attrNameLst>
                                      </p:cBhvr>
                                      <p:to>
                                        <p:strVal val="visible"/>
                                      </p:to>
                                    </p:set>
                                    <p:animEffect transition="in" filter="fade">
                                      <p:cBhvr>
                                        <p:cTn id="113" dur="1000"/>
                                        <p:tgtEl>
                                          <p:spTgt spid="34"/>
                                        </p:tgtEl>
                                      </p:cBhvr>
                                    </p:animEffect>
                                    <p:anim calcmode="lin" valueType="num">
                                      <p:cBhvr>
                                        <p:cTn id="114" dur="1000" fill="hold"/>
                                        <p:tgtEl>
                                          <p:spTgt spid="34"/>
                                        </p:tgtEl>
                                        <p:attrNameLst>
                                          <p:attrName>ppt_x</p:attrName>
                                        </p:attrNameLst>
                                      </p:cBhvr>
                                      <p:tavLst>
                                        <p:tav tm="0">
                                          <p:val>
                                            <p:strVal val="#ppt_x"/>
                                          </p:val>
                                        </p:tav>
                                        <p:tav tm="100000">
                                          <p:val>
                                            <p:strVal val="#ppt_x"/>
                                          </p:val>
                                        </p:tav>
                                      </p:tavLst>
                                    </p:anim>
                                    <p:anim calcmode="lin" valueType="num">
                                      <p:cBhvr>
                                        <p:cTn id="115" dur="1000" fill="hold"/>
                                        <p:tgtEl>
                                          <p:spTgt spid="34"/>
                                        </p:tgtEl>
                                        <p:attrNameLst>
                                          <p:attrName>ppt_y</p:attrName>
                                        </p:attrNameLst>
                                      </p:cBhvr>
                                      <p:tavLst>
                                        <p:tav tm="0">
                                          <p:val>
                                            <p:strVal val="#ppt_y-.1"/>
                                          </p:val>
                                        </p:tav>
                                        <p:tav tm="100000">
                                          <p:val>
                                            <p:strVal val="#ppt_y"/>
                                          </p:val>
                                        </p:tav>
                                      </p:tavLst>
                                    </p:anim>
                                  </p:childTnLst>
                                </p:cTn>
                              </p:par>
                              <p:par>
                                <p:cTn id="116" presetID="47" presetClass="entr" presetSubtype="0" fill="hold" grpId="0" nodeType="withEffect">
                                  <p:stCondLst>
                                    <p:cond delay="0"/>
                                  </p:stCondLst>
                                  <p:childTnLst>
                                    <p:set>
                                      <p:cBhvr>
                                        <p:cTn id="117" dur="1" fill="hold">
                                          <p:stCondLst>
                                            <p:cond delay="0"/>
                                          </p:stCondLst>
                                        </p:cTn>
                                        <p:tgtEl>
                                          <p:spTgt spid="35"/>
                                        </p:tgtEl>
                                        <p:attrNameLst>
                                          <p:attrName>style.visibility</p:attrName>
                                        </p:attrNameLst>
                                      </p:cBhvr>
                                      <p:to>
                                        <p:strVal val="visible"/>
                                      </p:to>
                                    </p:set>
                                    <p:animEffect transition="in" filter="fade">
                                      <p:cBhvr>
                                        <p:cTn id="118" dur="1000"/>
                                        <p:tgtEl>
                                          <p:spTgt spid="35"/>
                                        </p:tgtEl>
                                      </p:cBhvr>
                                    </p:animEffect>
                                    <p:anim calcmode="lin" valueType="num">
                                      <p:cBhvr>
                                        <p:cTn id="119" dur="1000" fill="hold"/>
                                        <p:tgtEl>
                                          <p:spTgt spid="35"/>
                                        </p:tgtEl>
                                        <p:attrNameLst>
                                          <p:attrName>ppt_x</p:attrName>
                                        </p:attrNameLst>
                                      </p:cBhvr>
                                      <p:tavLst>
                                        <p:tav tm="0">
                                          <p:val>
                                            <p:strVal val="#ppt_x"/>
                                          </p:val>
                                        </p:tav>
                                        <p:tav tm="100000">
                                          <p:val>
                                            <p:strVal val="#ppt_x"/>
                                          </p:val>
                                        </p:tav>
                                      </p:tavLst>
                                    </p:anim>
                                    <p:anim calcmode="lin" valueType="num">
                                      <p:cBhvr>
                                        <p:cTn id="12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47" presetClass="entr" presetSubtype="0" fill="hold" nodeType="clickEffect">
                                  <p:stCondLst>
                                    <p:cond delay="0"/>
                                  </p:stCondLst>
                                  <p:childTnLst>
                                    <p:set>
                                      <p:cBhvr>
                                        <p:cTn id="124" dur="1" fill="hold">
                                          <p:stCondLst>
                                            <p:cond delay="0"/>
                                          </p:stCondLst>
                                        </p:cTn>
                                        <p:tgtEl>
                                          <p:spTgt spid="66"/>
                                        </p:tgtEl>
                                        <p:attrNameLst>
                                          <p:attrName>style.visibility</p:attrName>
                                        </p:attrNameLst>
                                      </p:cBhvr>
                                      <p:to>
                                        <p:strVal val="visible"/>
                                      </p:to>
                                    </p:set>
                                    <p:animEffect transition="in" filter="fade">
                                      <p:cBhvr>
                                        <p:cTn id="125" dur="1000"/>
                                        <p:tgtEl>
                                          <p:spTgt spid="66"/>
                                        </p:tgtEl>
                                      </p:cBhvr>
                                    </p:animEffect>
                                    <p:anim calcmode="lin" valueType="num">
                                      <p:cBhvr>
                                        <p:cTn id="126" dur="1000" fill="hold"/>
                                        <p:tgtEl>
                                          <p:spTgt spid="66"/>
                                        </p:tgtEl>
                                        <p:attrNameLst>
                                          <p:attrName>ppt_x</p:attrName>
                                        </p:attrNameLst>
                                      </p:cBhvr>
                                      <p:tavLst>
                                        <p:tav tm="0">
                                          <p:val>
                                            <p:strVal val="#ppt_x"/>
                                          </p:val>
                                        </p:tav>
                                        <p:tav tm="100000">
                                          <p:val>
                                            <p:strVal val="#ppt_x"/>
                                          </p:val>
                                        </p:tav>
                                      </p:tavLst>
                                    </p:anim>
                                    <p:anim calcmode="lin" valueType="num">
                                      <p:cBhvr>
                                        <p:cTn id="127" dur="1000" fill="hold"/>
                                        <p:tgtEl>
                                          <p:spTgt spid="66"/>
                                        </p:tgtEl>
                                        <p:attrNameLst>
                                          <p:attrName>ppt_y</p:attrName>
                                        </p:attrNameLst>
                                      </p:cBhvr>
                                      <p:tavLst>
                                        <p:tav tm="0">
                                          <p:val>
                                            <p:strVal val="#ppt_y-.1"/>
                                          </p:val>
                                        </p:tav>
                                        <p:tav tm="100000">
                                          <p:val>
                                            <p:strVal val="#ppt_y"/>
                                          </p:val>
                                        </p:tav>
                                      </p:tavLst>
                                    </p:anim>
                                  </p:childTnLst>
                                </p:cTn>
                              </p:par>
                            </p:childTnLst>
                          </p:cTn>
                        </p:par>
                        <p:par>
                          <p:cTn id="128" fill="hold">
                            <p:stCondLst>
                              <p:cond delay="1000"/>
                            </p:stCondLst>
                            <p:childTnLst>
                              <p:par>
                                <p:cTn id="129" presetID="47" presetClass="entr" presetSubtype="0" fill="hold" grpId="0" nodeType="afterEffect">
                                  <p:stCondLst>
                                    <p:cond delay="0"/>
                                  </p:stCondLst>
                                  <p:childTnLst>
                                    <p:set>
                                      <p:cBhvr>
                                        <p:cTn id="130" dur="1" fill="hold">
                                          <p:stCondLst>
                                            <p:cond delay="0"/>
                                          </p:stCondLst>
                                        </p:cTn>
                                        <p:tgtEl>
                                          <p:spTgt spid="37"/>
                                        </p:tgtEl>
                                        <p:attrNameLst>
                                          <p:attrName>style.visibility</p:attrName>
                                        </p:attrNameLst>
                                      </p:cBhvr>
                                      <p:to>
                                        <p:strVal val="visible"/>
                                      </p:to>
                                    </p:set>
                                    <p:animEffect transition="in" filter="fade">
                                      <p:cBhvr>
                                        <p:cTn id="131" dur="1000"/>
                                        <p:tgtEl>
                                          <p:spTgt spid="37"/>
                                        </p:tgtEl>
                                      </p:cBhvr>
                                    </p:animEffect>
                                    <p:anim calcmode="lin" valueType="num">
                                      <p:cBhvr>
                                        <p:cTn id="132" dur="1000" fill="hold"/>
                                        <p:tgtEl>
                                          <p:spTgt spid="37"/>
                                        </p:tgtEl>
                                        <p:attrNameLst>
                                          <p:attrName>ppt_x</p:attrName>
                                        </p:attrNameLst>
                                      </p:cBhvr>
                                      <p:tavLst>
                                        <p:tav tm="0">
                                          <p:val>
                                            <p:strVal val="#ppt_x"/>
                                          </p:val>
                                        </p:tav>
                                        <p:tav tm="100000">
                                          <p:val>
                                            <p:strVal val="#ppt_x"/>
                                          </p:val>
                                        </p:tav>
                                      </p:tavLst>
                                    </p:anim>
                                    <p:anim calcmode="lin" valueType="num">
                                      <p:cBhvr>
                                        <p:cTn id="133" dur="1000" fill="hold"/>
                                        <p:tgtEl>
                                          <p:spTgt spid="37"/>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38"/>
                                        </p:tgtEl>
                                        <p:attrNameLst>
                                          <p:attrName>style.visibility</p:attrName>
                                        </p:attrNameLst>
                                      </p:cBhvr>
                                      <p:to>
                                        <p:strVal val="visible"/>
                                      </p:to>
                                    </p:set>
                                    <p:animEffect transition="in" filter="fade">
                                      <p:cBhvr>
                                        <p:cTn id="136" dur="1000"/>
                                        <p:tgtEl>
                                          <p:spTgt spid="38"/>
                                        </p:tgtEl>
                                      </p:cBhvr>
                                    </p:animEffect>
                                    <p:anim calcmode="lin" valueType="num">
                                      <p:cBhvr>
                                        <p:cTn id="137" dur="1000" fill="hold"/>
                                        <p:tgtEl>
                                          <p:spTgt spid="38"/>
                                        </p:tgtEl>
                                        <p:attrNameLst>
                                          <p:attrName>ppt_x</p:attrName>
                                        </p:attrNameLst>
                                      </p:cBhvr>
                                      <p:tavLst>
                                        <p:tav tm="0">
                                          <p:val>
                                            <p:strVal val="#ppt_x"/>
                                          </p:val>
                                        </p:tav>
                                        <p:tav tm="100000">
                                          <p:val>
                                            <p:strVal val="#ppt_x"/>
                                          </p:val>
                                        </p:tav>
                                      </p:tavLst>
                                    </p:anim>
                                    <p:anim calcmode="lin" valueType="num">
                                      <p:cBhvr>
                                        <p:cTn id="138"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47" presetClass="entr" presetSubtype="0" fill="hold" nodeType="clickEffect">
                                  <p:stCondLst>
                                    <p:cond delay="0"/>
                                  </p:stCondLst>
                                  <p:childTnLst>
                                    <p:set>
                                      <p:cBhvr>
                                        <p:cTn id="142" dur="1" fill="hold">
                                          <p:stCondLst>
                                            <p:cond delay="0"/>
                                          </p:stCondLst>
                                        </p:cTn>
                                        <p:tgtEl>
                                          <p:spTgt spid="67"/>
                                        </p:tgtEl>
                                        <p:attrNameLst>
                                          <p:attrName>style.visibility</p:attrName>
                                        </p:attrNameLst>
                                      </p:cBhvr>
                                      <p:to>
                                        <p:strVal val="visible"/>
                                      </p:to>
                                    </p:set>
                                    <p:animEffect transition="in" filter="fade">
                                      <p:cBhvr>
                                        <p:cTn id="143" dur="1000"/>
                                        <p:tgtEl>
                                          <p:spTgt spid="67"/>
                                        </p:tgtEl>
                                      </p:cBhvr>
                                    </p:animEffect>
                                    <p:anim calcmode="lin" valueType="num">
                                      <p:cBhvr>
                                        <p:cTn id="144" dur="1000" fill="hold"/>
                                        <p:tgtEl>
                                          <p:spTgt spid="67"/>
                                        </p:tgtEl>
                                        <p:attrNameLst>
                                          <p:attrName>ppt_x</p:attrName>
                                        </p:attrNameLst>
                                      </p:cBhvr>
                                      <p:tavLst>
                                        <p:tav tm="0">
                                          <p:val>
                                            <p:strVal val="#ppt_x"/>
                                          </p:val>
                                        </p:tav>
                                        <p:tav tm="100000">
                                          <p:val>
                                            <p:strVal val="#ppt_x"/>
                                          </p:val>
                                        </p:tav>
                                      </p:tavLst>
                                    </p:anim>
                                    <p:anim calcmode="lin" valueType="num">
                                      <p:cBhvr>
                                        <p:cTn id="145" dur="1000" fill="hold"/>
                                        <p:tgtEl>
                                          <p:spTgt spid="67"/>
                                        </p:tgtEl>
                                        <p:attrNameLst>
                                          <p:attrName>ppt_y</p:attrName>
                                        </p:attrNameLst>
                                      </p:cBhvr>
                                      <p:tavLst>
                                        <p:tav tm="0">
                                          <p:val>
                                            <p:strVal val="#ppt_y-.1"/>
                                          </p:val>
                                        </p:tav>
                                        <p:tav tm="100000">
                                          <p:val>
                                            <p:strVal val="#ppt_y"/>
                                          </p:val>
                                        </p:tav>
                                      </p:tavLst>
                                    </p:anim>
                                  </p:childTnLst>
                                </p:cTn>
                              </p:par>
                            </p:childTnLst>
                          </p:cTn>
                        </p:par>
                        <p:par>
                          <p:cTn id="146" fill="hold">
                            <p:stCondLst>
                              <p:cond delay="1000"/>
                            </p:stCondLst>
                            <p:childTnLst>
                              <p:par>
                                <p:cTn id="147" presetID="47" presetClass="entr" presetSubtype="0" fill="hold" grpId="0" nodeType="afterEffect">
                                  <p:stCondLst>
                                    <p:cond delay="0"/>
                                  </p:stCondLst>
                                  <p:childTnLst>
                                    <p:set>
                                      <p:cBhvr>
                                        <p:cTn id="148" dur="1" fill="hold">
                                          <p:stCondLst>
                                            <p:cond delay="0"/>
                                          </p:stCondLst>
                                        </p:cTn>
                                        <p:tgtEl>
                                          <p:spTgt spid="47"/>
                                        </p:tgtEl>
                                        <p:attrNameLst>
                                          <p:attrName>style.visibility</p:attrName>
                                        </p:attrNameLst>
                                      </p:cBhvr>
                                      <p:to>
                                        <p:strVal val="visible"/>
                                      </p:to>
                                    </p:set>
                                    <p:animEffect transition="in" filter="fade">
                                      <p:cBhvr>
                                        <p:cTn id="149" dur="1000"/>
                                        <p:tgtEl>
                                          <p:spTgt spid="47"/>
                                        </p:tgtEl>
                                      </p:cBhvr>
                                    </p:animEffect>
                                    <p:anim calcmode="lin" valueType="num">
                                      <p:cBhvr>
                                        <p:cTn id="150" dur="1000" fill="hold"/>
                                        <p:tgtEl>
                                          <p:spTgt spid="47"/>
                                        </p:tgtEl>
                                        <p:attrNameLst>
                                          <p:attrName>ppt_x</p:attrName>
                                        </p:attrNameLst>
                                      </p:cBhvr>
                                      <p:tavLst>
                                        <p:tav tm="0">
                                          <p:val>
                                            <p:strVal val="#ppt_x"/>
                                          </p:val>
                                        </p:tav>
                                        <p:tav tm="100000">
                                          <p:val>
                                            <p:strVal val="#ppt_x"/>
                                          </p:val>
                                        </p:tav>
                                      </p:tavLst>
                                    </p:anim>
                                    <p:anim calcmode="lin" valueType="num">
                                      <p:cBhvr>
                                        <p:cTn id="151" dur="1000" fill="hold"/>
                                        <p:tgtEl>
                                          <p:spTgt spid="47"/>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48"/>
                                        </p:tgtEl>
                                        <p:attrNameLst>
                                          <p:attrName>style.visibility</p:attrName>
                                        </p:attrNameLst>
                                      </p:cBhvr>
                                      <p:to>
                                        <p:strVal val="visible"/>
                                      </p:to>
                                    </p:set>
                                    <p:animEffect transition="in" filter="fade">
                                      <p:cBhvr>
                                        <p:cTn id="154" dur="1000"/>
                                        <p:tgtEl>
                                          <p:spTgt spid="48"/>
                                        </p:tgtEl>
                                      </p:cBhvr>
                                    </p:animEffect>
                                    <p:anim calcmode="lin" valueType="num">
                                      <p:cBhvr>
                                        <p:cTn id="155" dur="1000" fill="hold"/>
                                        <p:tgtEl>
                                          <p:spTgt spid="48"/>
                                        </p:tgtEl>
                                        <p:attrNameLst>
                                          <p:attrName>ppt_x</p:attrName>
                                        </p:attrNameLst>
                                      </p:cBhvr>
                                      <p:tavLst>
                                        <p:tav tm="0">
                                          <p:val>
                                            <p:strVal val="#ppt_x"/>
                                          </p:val>
                                        </p:tav>
                                        <p:tav tm="100000">
                                          <p:val>
                                            <p:strVal val="#ppt_x"/>
                                          </p:val>
                                        </p:tav>
                                      </p:tavLst>
                                    </p:anim>
                                    <p:anim calcmode="lin" valueType="num">
                                      <p:cBhvr>
                                        <p:cTn id="156"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47" presetClass="entr" presetSubtype="0" fill="hold" nodeType="clickEffect">
                                  <p:stCondLst>
                                    <p:cond delay="0"/>
                                  </p:stCondLst>
                                  <p:childTnLst>
                                    <p:set>
                                      <p:cBhvr>
                                        <p:cTn id="160" dur="1" fill="hold">
                                          <p:stCondLst>
                                            <p:cond delay="0"/>
                                          </p:stCondLst>
                                        </p:cTn>
                                        <p:tgtEl>
                                          <p:spTgt spid="68"/>
                                        </p:tgtEl>
                                        <p:attrNameLst>
                                          <p:attrName>style.visibility</p:attrName>
                                        </p:attrNameLst>
                                      </p:cBhvr>
                                      <p:to>
                                        <p:strVal val="visible"/>
                                      </p:to>
                                    </p:set>
                                    <p:animEffect transition="in" filter="fade">
                                      <p:cBhvr>
                                        <p:cTn id="161" dur="1000"/>
                                        <p:tgtEl>
                                          <p:spTgt spid="68"/>
                                        </p:tgtEl>
                                      </p:cBhvr>
                                    </p:animEffect>
                                    <p:anim calcmode="lin" valueType="num">
                                      <p:cBhvr>
                                        <p:cTn id="162" dur="1000" fill="hold"/>
                                        <p:tgtEl>
                                          <p:spTgt spid="68"/>
                                        </p:tgtEl>
                                        <p:attrNameLst>
                                          <p:attrName>ppt_x</p:attrName>
                                        </p:attrNameLst>
                                      </p:cBhvr>
                                      <p:tavLst>
                                        <p:tav tm="0">
                                          <p:val>
                                            <p:strVal val="#ppt_x"/>
                                          </p:val>
                                        </p:tav>
                                        <p:tav tm="100000">
                                          <p:val>
                                            <p:strVal val="#ppt_x"/>
                                          </p:val>
                                        </p:tav>
                                      </p:tavLst>
                                    </p:anim>
                                    <p:anim calcmode="lin" valueType="num">
                                      <p:cBhvr>
                                        <p:cTn id="163" dur="1000" fill="hold"/>
                                        <p:tgtEl>
                                          <p:spTgt spid="68"/>
                                        </p:tgtEl>
                                        <p:attrNameLst>
                                          <p:attrName>ppt_y</p:attrName>
                                        </p:attrNameLst>
                                      </p:cBhvr>
                                      <p:tavLst>
                                        <p:tav tm="0">
                                          <p:val>
                                            <p:strVal val="#ppt_y-.1"/>
                                          </p:val>
                                        </p:tav>
                                        <p:tav tm="100000">
                                          <p:val>
                                            <p:strVal val="#ppt_y"/>
                                          </p:val>
                                        </p:tav>
                                      </p:tavLst>
                                    </p:anim>
                                  </p:childTnLst>
                                </p:cTn>
                              </p:par>
                            </p:childTnLst>
                          </p:cTn>
                        </p:par>
                        <p:par>
                          <p:cTn id="164" fill="hold">
                            <p:stCondLst>
                              <p:cond delay="1000"/>
                            </p:stCondLst>
                            <p:childTnLst>
                              <p:par>
                                <p:cTn id="165" presetID="47" presetClass="entr" presetSubtype="0" fill="hold" grpId="0" nodeType="afterEffect">
                                  <p:stCondLst>
                                    <p:cond delay="0"/>
                                  </p:stCondLst>
                                  <p:childTnLst>
                                    <p:set>
                                      <p:cBhvr>
                                        <p:cTn id="166" dur="1" fill="hold">
                                          <p:stCondLst>
                                            <p:cond delay="0"/>
                                          </p:stCondLst>
                                        </p:cTn>
                                        <p:tgtEl>
                                          <p:spTgt spid="43"/>
                                        </p:tgtEl>
                                        <p:attrNameLst>
                                          <p:attrName>style.visibility</p:attrName>
                                        </p:attrNameLst>
                                      </p:cBhvr>
                                      <p:to>
                                        <p:strVal val="visible"/>
                                      </p:to>
                                    </p:set>
                                    <p:animEffect transition="in" filter="fade">
                                      <p:cBhvr>
                                        <p:cTn id="167" dur="1000"/>
                                        <p:tgtEl>
                                          <p:spTgt spid="43"/>
                                        </p:tgtEl>
                                      </p:cBhvr>
                                    </p:animEffect>
                                    <p:anim calcmode="lin" valueType="num">
                                      <p:cBhvr>
                                        <p:cTn id="168" dur="1000" fill="hold"/>
                                        <p:tgtEl>
                                          <p:spTgt spid="43"/>
                                        </p:tgtEl>
                                        <p:attrNameLst>
                                          <p:attrName>ppt_x</p:attrName>
                                        </p:attrNameLst>
                                      </p:cBhvr>
                                      <p:tavLst>
                                        <p:tav tm="0">
                                          <p:val>
                                            <p:strVal val="#ppt_x"/>
                                          </p:val>
                                        </p:tav>
                                        <p:tav tm="100000">
                                          <p:val>
                                            <p:strVal val="#ppt_x"/>
                                          </p:val>
                                        </p:tav>
                                      </p:tavLst>
                                    </p:anim>
                                    <p:anim calcmode="lin" valueType="num">
                                      <p:cBhvr>
                                        <p:cTn id="169" dur="1000" fill="hold"/>
                                        <p:tgtEl>
                                          <p:spTgt spid="43"/>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44"/>
                                        </p:tgtEl>
                                        <p:attrNameLst>
                                          <p:attrName>style.visibility</p:attrName>
                                        </p:attrNameLst>
                                      </p:cBhvr>
                                      <p:to>
                                        <p:strVal val="visible"/>
                                      </p:to>
                                    </p:set>
                                    <p:animEffect transition="in" filter="fade">
                                      <p:cBhvr>
                                        <p:cTn id="172" dur="1000"/>
                                        <p:tgtEl>
                                          <p:spTgt spid="44"/>
                                        </p:tgtEl>
                                      </p:cBhvr>
                                    </p:animEffect>
                                    <p:anim calcmode="lin" valueType="num">
                                      <p:cBhvr>
                                        <p:cTn id="173" dur="1000" fill="hold"/>
                                        <p:tgtEl>
                                          <p:spTgt spid="44"/>
                                        </p:tgtEl>
                                        <p:attrNameLst>
                                          <p:attrName>ppt_x</p:attrName>
                                        </p:attrNameLst>
                                      </p:cBhvr>
                                      <p:tavLst>
                                        <p:tav tm="0">
                                          <p:val>
                                            <p:strVal val="#ppt_x"/>
                                          </p:val>
                                        </p:tav>
                                        <p:tav tm="100000">
                                          <p:val>
                                            <p:strVal val="#ppt_x"/>
                                          </p:val>
                                        </p:tav>
                                      </p:tavLst>
                                    </p:anim>
                                    <p:anim calcmode="lin" valueType="num">
                                      <p:cBhvr>
                                        <p:cTn id="17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47" presetClass="entr" presetSubtype="0" fill="hold" nodeType="clickEffect">
                                  <p:stCondLst>
                                    <p:cond delay="0"/>
                                  </p:stCondLst>
                                  <p:childTnLst>
                                    <p:set>
                                      <p:cBhvr>
                                        <p:cTn id="178" dur="1" fill="hold">
                                          <p:stCondLst>
                                            <p:cond delay="0"/>
                                          </p:stCondLst>
                                        </p:cTn>
                                        <p:tgtEl>
                                          <p:spTgt spid="69"/>
                                        </p:tgtEl>
                                        <p:attrNameLst>
                                          <p:attrName>style.visibility</p:attrName>
                                        </p:attrNameLst>
                                      </p:cBhvr>
                                      <p:to>
                                        <p:strVal val="visible"/>
                                      </p:to>
                                    </p:set>
                                    <p:animEffect transition="in" filter="fade">
                                      <p:cBhvr>
                                        <p:cTn id="179" dur="1000"/>
                                        <p:tgtEl>
                                          <p:spTgt spid="69"/>
                                        </p:tgtEl>
                                      </p:cBhvr>
                                    </p:animEffect>
                                    <p:anim calcmode="lin" valueType="num">
                                      <p:cBhvr>
                                        <p:cTn id="180" dur="1000" fill="hold"/>
                                        <p:tgtEl>
                                          <p:spTgt spid="69"/>
                                        </p:tgtEl>
                                        <p:attrNameLst>
                                          <p:attrName>ppt_x</p:attrName>
                                        </p:attrNameLst>
                                      </p:cBhvr>
                                      <p:tavLst>
                                        <p:tav tm="0">
                                          <p:val>
                                            <p:strVal val="#ppt_x"/>
                                          </p:val>
                                        </p:tav>
                                        <p:tav tm="100000">
                                          <p:val>
                                            <p:strVal val="#ppt_x"/>
                                          </p:val>
                                        </p:tav>
                                      </p:tavLst>
                                    </p:anim>
                                    <p:anim calcmode="lin" valueType="num">
                                      <p:cBhvr>
                                        <p:cTn id="181"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9" grpId="0" animBg="1"/>
      <p:bldP spid="20" grpId="0" animBg="1"/>
      <p:bldP spid="22" grpId="0" animBg="1"/>
      <p:bldP spid="23" grpId="0" animBg="1"/>
      <p:bldP spid="25" grpId="0" animBg="1"/>
      <p:bldP spid="26" grpId="0" animBg="1"/>
      <p:bldP spid="28" grpId="0" animBg="1"/>
      <p:bldP spid="29" grpId="0" animBg="1"/>
      <p:bldP spid="31" grpId="0" animBg="1"/>
      <p:bldP spid="32" grpId="0" animBg="1"/>
      <p:bldP spid="34" grpId="0" animBg="1"/>
      <p:bldP spid="35" grpId="0" animBg="1"/>
      <p:bldP spid="37" grpId="0" animBg="1"/>
      <p:bldP spid="38" grpId="0" animBg="1"/>
      <p:bldP spid="43" grpId="0" animBg="1"/>
      <p:bldP spid="44" grpId="0" animBg="1"/>
      <p:bldP spid="47"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99547E40-1016-42B9-890A-A4F6921E12BD}"/>
              </a:ext>
            </a:extLst>
          </p:cNvPr>
          <p:cNvGraphicFramePr>
            <a:graphicFrameLocks noGrp="1"/>
          </p:cNvGraphicFramePr>
          <p:nvPr>
            <p:extLst>
              <p:ext uri="{D42A27DB-BD31-4B8C-83A1-F6EECF244321}">
                <p14:modId xmlns="" xmlns:p14="http://schemas.microsoft.com/office/powerpoint/2010/main" val="97793540"/>
              </p:ext>
            </p:extLst>
          </p:nvPr>
        </p:nvGraphicFramePr>
        <p:xfrm>
          <a:off x="1127448" y="700345"/>
          <a:ext cx="9937103" cy="5153892"/>
        </p:xfrm>
        <a:graphic>
          <a:graphicData uri="http://schemas.openxmlformats.org/drawingml/2006/table">
            <a:tbl>
              <a:tblPr firstRow="1" bandRow="1">
                <a:tableStyleId>{5C22544A-7EE6-4342-B048-85BDC9FD1C3A}</a:tableStyleId>
              </a:tblPr>
              <a:tblGrid>
                <a:gridCol w="1008112">
                  <a:extLst>
                    <a:ext uri="{9D8B030D-6E8A-4147-A177-3AD203B41FA5}">
                      <a16:colId xmlns="" xmlns:a16="http://schemas.microsoft.com/office/drawing/2014/main" val="20000"/>
                    </a:ext>
                  </a:extLst>
                </a:gridCol>
                <a:gridCol w="1512168">
                  <a:extLst>
                    <a:ext uri="{9D8B030D-6E8A-4147-A177-3AD203B41FA5}">
                      <a16:colId xmlns="" xmlns:a16="http://schemas.microsoft.com/office/drawing/2014/main" val="20001"/>
                    </a:ext>
                  </a:extLst>
                </a:gridCol>
                <a:gridCol w="5832648">
                  <a:extLst>
                    <a:ext uri="{9D8B030D-6E8A-4147-A177-3AD203B41FA5}">
                      <a16:colId xmlns="" xmlns:a16="http://schemas.microsoft.com/office/drawing/2014/main" val="20002"/>
                    </a:ext>
                  </a:extLst>
                </a:gridCol>
                <a:gridCol w="1584175">
                  <a:extLst>
                    <a:ext uri="{9D8B030D-6E8A-4147-A177-3AD203B41FA5}">
                      <a16:colId xmlns="" xmlns:a16="http://schemas.microsoft.com/office/drawing/2014/main" val="2861519634"/>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a:t>
                      </a:r>
                    </a:p>
                  </a:txBody>
                  <a:tcPr/>
                </a:tc>
                <a:tc>
                  <a:txBody>
                    <a:bodyPr/>
                    <a:lstStyle/>
                    <a:p>
                      <a:pPr algn="ctr"/>
                      <a:r>
                        <a:rPr lang="en-IN" sz="2000" dirty="0"/>
                        <a:t>Author </a:t>
                      </a:r>
                    </a:p>
                  </a:txBody>
                  <a:tcPr/>
                </a:tc>
                <a:extLst>
                  <a:ext uri="{0D108BD9-81ED-4DB2-BD59-A6C34878D82A}">
                    <a16:rowId xmlns="" xmlns:a16="http://schemas.microsoft.com/office/drawing/2014/main" val="10000"/>
                  </a:ext>
                </a:extLst>
              </a:tr>
              <a:tr h="389313">
                <a:tc>
                  <a:txBody>
                    <a:bodyPr/>
                    <a:lstStyle/>
                    <a:p>
                      <a:r>
                        <a:rPr lang="en-IN" sz="900" dirty="0" smtClean="0"/>
                        <a:t>1,4,5,6</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Clock: https://pixabay.com/vectors/clock-analog-time-watch-147257/</a:t>
                      </a:r>
                      <a:endParaRPr lang="en-IN" sz="900" dirty="0" smtClean="0"/>
                    </a:p>
                    <a:p>
                      <a:endParaRPr lang="en-IN" sz="900" dirty="0"/>
                    </a:p>
                  </a:txBody>
                  <a:tcPr/>
                </a:tc>
                <a:tc>
                  <a:txBody>
                    <a:bodyPr/>
                    <a:lstStyle/>
                    <a:p>
                      <a:r>
                        <a:rPr lang="en-IN" sz="900" dirty="0" smtClean="0"/>
                        <a:t>https://pixabay.com/users/openclipart-vectors-30363/</a:t>
                      </a:r>
                      <a:endParaRPr lang="en-IN" sz="900" dirty="0"/>
                    </a:p>
                  </a:txBody>
                  <a:tcPr/>
                </a:tc>
                <a:extLst>
                  <a:ext uri="{0D108BD9-81ED-4DB2-BD59-A6C34878D82A}">
                    <a16:rowId xmlns="" xmlns:a16="http://schemas.microsoft.com/office/drawing/2014/main"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dirty="0" smtClean="0">
                          <a:solidFill>
                            <a:schemeClr val="tx1"/>
                          </a:solidFill>
                          <a:latin typeface="+mn-lt"/>
                          <a:ea typeface="+mn-ea"/>
                          <a:cs typeface="+mn-cs"/>
                        </a:rPr>
                        <a:t>1. </a:t>
                      </a:r>
                      <a:r>
                        <a:rPr lang="en-IN" sz="900" b="0" i="0" u="none" strike="noStrike" kern="1200" dirty="0" smtClean="0">
                          <a:solidFill>
                            <a:schemeClr val="tx1"/>
                          </a:solidFill>
                          <a:latin typeface="+mn-lt"/>
                          <a:ea typeface="+mn-ea"/>
                          <a:cs typeface="+mn-cs"/>
                        </a:rPr>
                        <a:t>  Girl</a:t>
                      </a:r>
                      <a:r>
                        <a:rPr lang="en-IN" sz="900" b="0" i="0" u="none" strike="noStrike" kern="1200" dirty="0" smtClean="0">
                          <a:solidFill>
                            <a:schemeClr val="tx1"/>
                          </a:solidFill>
                          <a:latin typeface="+mn-lt"/>
                          <a:ea typeface="+mn-ea"/>
                          <a:cs typeface="+mn-cs"/>
                        </a:rPr>
                        <a:t>: </a:t>
                      </a:r>
                      <a:r>
                        <a:rPr lang="en-IN" sz="900" b="0" i="0" u="none" strike="noStrike" kern="1200" baseline="0" dirty="0" smtClean="0">
                          <a:solidFill>
                            <a:schemeClr val="tx1"/>
                          </a:solidFill>
                          <a:latin typeface="+mn-lt"/>
                          <a:ea typeface="+mn-ea"/>
                          <a:cs typeface="+mn-cs"/>
                        </a:rPr>
                        <a:t>girl: </a:t>
                      </a:r>
                      <a:r>
                        <a:rPr lang="en-IN" sz="900" baseline="0" dirty="0" smtClean="0">
                          <a:hlinkClick r:id="rId3"/>
                        </a:rPr>
                        <a:t>https://www.freepik.com/free-vector/set-happy-children-different</a:t>
                      </a:r>
                      <a:r>
                        <a:rPr lang="en-IN" sz="900" baseline="0" dirty="0" smtClean="0"/>
                        <a:t> actions_5874504.htm (Attribution: </a:t>
                      </a:r>
                      <a:r>
                        <a:rPr lang="en-IN" sz="900" baseline="0" dirty="0" err="1" smtClean="0"/>
                        <a:t>brgfx</a:t>
                      </a:r>
                      <a:r>
                        <a:rPr lang="en-IN" sz="900" baseline="0" dirty="0" smtClean="0"/>
                        <a:t>)</a:t>
                      </a:r>
                      <a:endParaRPr lang="en-IN" sz="900" dirty="0" smtClean="0"/>
                    </a:p>
                    <a:p>
                      <a:pPr rtl="0"/>
                      <a:r>
                        <a:rPr lang="en-IN" sz="900" b="0" i="0" u="none" strike="noStrike" kern="1200" dirty="0" smtClean="0">
                          <a:solidFill>
                            <a:schemeClr val="tx1"/>
                          </a:solidFill>
                          <a:latin typeface="+mn-lt"/>
                          <a:ea typeface="+mn-ea"/>
                          <a:cs typeface="+mn-cs"/>
                        </a:rPr>
                        <a:t>2.  </a:t>
                      </a:r>
                      <a:r>
                        <a:rPr lang="en-IN" sz="900" b="0" i="0" u="none" strike="noStrike" kern="1200" dirty="0" smtClean="0">
                          <a:solidFill>
                            <a:schemeClr val="tx1"/>
                          </a:solidFill>
                          <a:latin typeface="+mn-lt"/>
                          <a:ea typeface="+mn-ea"/>
                          <a:cs typeface="+mn-cs"/>
                        </a:rPr>
                        <a:t>  Girl</a:t>
                      </a:r>
                      <a:r>
                        <a:rPr lang="en-IN" sz="900" b="0" i="0" u="none" strike="noStrike" kern="1200" dirty="0" smtClean="0">
                          <a:solidFill>
                            <a:schemeClr val="tx1"/>
                          </a:solidFill>
                          <a:latin typeface="+mn-lt"/>
                          <a:ea typeface="+mn-ea"/>
                          <a:cs typeface="+mn-cs"/>
                        </a:rPr>
                        <a:t>: </a:t>
                      </a:r>
                      <a:r>
                        <a:rPr lang="en-US" sz="900" b="0" kern="1200" dirty="0" smtClean="0">
                          <a:solidFill>
                            <a:schemeClr val="tx1"/>
                          </a:solidFill>
                          <a:latin typeface="+mn-lt"/>
                          <a:ea typeface="+mn-ea"/>
                          <a:cs typeface="+mn-cs"/>
                        </a:rPr>
                        <a:t>https://www.hiclipart.com/free-transparent-background-png-clipart-labdq </a:t>
                      </a:r>
                      <a:r>
                        <a:rPr lang="en-IN" sz="900" b="0" i="0" u="none" strike="noStrike" kern="1200" dirty="0" smtClean="0">
                          <a:solidFill>
                            <a:schemeClr val="tx1"/>
                          </a:solidFill>
                          <a:latin typeface="+mn-lt"/>
                          <a:ea typeface="+mn-ea"/>
                          <a:cs typeface="+mn-cs"/>
                        </a:rPr>
                        <a:t>(Attribution: </a:t>
                      </a:r>
                      <a:r>
                        <a:rPr lang="en-IN" sz="900" b="0" i="0" u="none" strike="noStrike" kern="1200" dirty="0" err="1" smtClean="0">
                          <a:solidFill>
                            <a:schemeClr val="tx1"/>
                          </a:solidFill>
                          <a:latin typeface="+mn-lt"/>
                          <a:ea typeface="+mn-ea"/>
                          <a:cs typeface="+mn-cs"/>
                        </a:rPr>
                        <a:t>brgfx</a:t>
                      </a:r>
                      <a:r>
                        <a:rPr lang="en-IN" sz="900" b="0" i="0" u="none" strike="noStrike" kern="1200" dirty="0" smtClean="0">
                          <a:solidFill>
                            <a:schemeClr val="tx1"/>
                          </a:solidFill>
                          <a:latin typeface="+mn-lt"/>
                          <a:ea typeface="+mn-ea"/>
                          <a:cs typeface="+mn-cs"/>
                        </a:rPr>
                        <a:t>)</a:t>
                      </a:r>
                    </a:p>
                    <a:p>
                      <a:pPr rtl="0"/>
                      <a:r>
                        <a:rPr lang="en-IN" sz="900" b="0" i="0" u="none" strike="noStrike" kern="1200" dirty="0" smtClean="0">
                          <a:solidFill>
                            <a:schemeClr val="tx1"/>
                          </a:solidFill>
                          <a:latin typeface="+mn-lt"/>
                          <a:ea typeface="+mn-ea"/>
                          <a:cs typeface="+mn-cs"/>
                        </a:rPr>
                        <a:t>3.  </a:t>
                      </a:r>
                      <a:r>
                        <a:rPr lang="en-IN" sz="900" b="0" i="0" u="none" strike="noStrike" kern="1200" dirty="0" smtClean="0">
                          <a:solidFill>
                            <a:schemeClr val="tx1"/>
                          </a:solidFill>
                          <a:latin typeface="+mn-lt"/>
                          <a:ea typeface="+mn-ea"/>
                          <a:cs typeface="+mn-cs"/>
                        </a:rPr>
                        <a:t>  Boys</a:t>
                      </a:r>
                      <a:r>
                        <a:rPr lang="en-IN" sz="900" b="0" i="0" u="none" strike="noStrike" kern="1200" dirty="0" smtClean="0">
                          <a:solidFill>
                            <a:schemeClr val="tx1"/>
                          </a:solidFill>
                          <a:latin typeface="+mn-lt"/>
                          <a:ea typeface="+mn-ea"/>
                          <a:cs typeface="+mn-cs"/>
                        </a:rPr>
                        <a:t>: </a:t>
                      </a:r>
                      <a:r>
                        <a:rPr lang="en-IN" sz="900" b="0" i="0" u="none" strike="noStrike" kern="1200" baseline="0" dirty="0" smtClean="0">
                          <a:solidFill>
                            <a:schemeClr val="tx1"/>
                          </a:solidFill>
                          <a:latin typeface="+mn-lt"/>
                          <a:ea typeface="+mn-ea"/>
                          <a:cs typeface="+mn-cs"/>
                        </a:rPr>
                        <a:t>https://pixabay.com/photos/children-classroom-grade-school-7047132/</a:t>
                      </a:r>
                      <a:endParaRPr lang="en-IN" sz="900" dirty="0" smtClean="0"/>
                    </a:p>
                    <a:p>
                      <a:endParaRPr lang="en-IN" sz="900" dirty="0"/>
                    </a:p>
                  </a:txBody>
                  <a:tcPr/>
                </a:tc>
                <a:tc>
                  <a:txBody>
                    <a:bodyPr/>
                    <a:lstStyle/>
                    <a:p>
                      <a:r>
                        <a:rPr lang="en-IN" sz="900" dirty="0" err="1" smtClean="0"/>
                        <a:t>Brgfx</a:t>
                      </a:r>
                      <a:endParaRPr lang="en-IN" sz="900" dirty="0" smtClean="0"/>
                    </a:p>
                    <a:p>
                      <a:r>
                        <a:rPr lang="en-IN" sz="900" b="0" i="0" u="none" strike="noStrike" kern="1200" baseline="0" dirty="0" smtClean="0">
                          <a:solidFill>
                            <a:schemeClr val="tx1"/>
                          </a:solidFill>
                          <a:latin typeface="+mn-lt"/>
                          <a:ea typeface="+mn-ea"/>
                          <a:cs typeface="+mn-cs"/>
                        </a:rPr>
                        <a:t>Anisharma26</a:t>
                      </a:r>
                      <a:endParaRPr lang="en-IN" sz="900" dirty="0" smtClean="0"/>
                    </a:p>
                    <a:p>
                      <a:r>
                        <a:rPr lang="en-IN" sz="900" dirty="0" err="1" smtClean="0"/>
                        <a:t>brgfx</a:t>
                      </a:r>
                      <a:endParaRPr lang="en-IN" sz="900" dirty="0"/>
                    </a:p>
                  </a:txBody>
                  <a:tcPr/>
                </a:tc>
                <a:extLst>
                  <a:ext uri="{0D108BD9-81ED-4DB2-BD59-A6C34878D82A}">
                    <a16:rowId xmlns="" xmlns:a16="http://schemas.microsoft.com/office/drawing/2014/main" val="10002"/>
                  </a:ext>
                </a:extLst>
              </a:tr>
              <a:tr h="389313">
                <a:tc>
                  <a:txBody>
                    <a:bodyPr/>
                    <a:lstStyle/>
                    <a:p>
                      <a:r>
                        <a:rPr lang="en-IN" sz="900" dirty="0" smtClean="0"/>
                        <a:t>4</a:t>
                      </a:r>
                      <a:endParaRPr lang="en-IN" sz="900" dirty="0"/>
                    </a:p>
                  </a:txBody>
                  <a:tcPr/>
                </a:tc>
                <a:tc>
                  <a:txBody>
                    <a:bodyPr/>
                    <a:lstStyle/>
                    <a:p>
                      <a:endParaRPr lang="en-IN" sz="900" dirty="0"/>
                    </a:p>
                  </a:txBody>
                  <a:tcPr/>
                </a:tc>
                <a:tc>
                  <a:txBody>
                    <a:bodyPr/>
                    <a:lstStyle/>
                    <a:p>
                      <a:pPr marL="228600" indent="-228600">
                        <a:buAutoNum type="arabicPeriod"/>
                      </a:pPr>
                      <a:r>
                        <a:rPr lang="en-IN" sz="900" b="0" i="0" u="none" strike="noStrike" kern="1200" dirty="0" smtClean="0">
                          <a:solidFill>
                            <a:schemeClr val="tx1"/>
                          </a:solidFill>
                          <a:latin typeface="+mn-lt"/>
                          <a:ea typeface="+mn-ea"/>
                          <a:cs typeface="+mn-cs"/>
                        </a:rPr>
                        <a:t>School: https://pixabay.com/vectors/school-building-education-property-295210/</a:t>
                      </a:r>
                    </a:p>
                    <a:p>
                      <a:pPr marL="228600" indent="-228600">
                        <a:buAutoNum type="arabicPeriod"/>
                      </a:pPr>
                      <a:r>
                        <a:rPr lang="en-IN" sz="900" b="0" i="0" u="none" strike="noStrike" kern="1200" dirty="0" err="1" smtClean="0">
                          <a:solidFill>
                            <a:schemeClr val="tx1"/>
                          </a:solidFill>
                          <a:latin typeface="+mn-lt"/>
                          <a:ea typeface="+mn-ea"/>
                          <a:cs typeface="+mn-cs"/>
                        </a:rPr>
                        <a:t>Ramu</a:t>
                      </a:r>
                      <a:r>
                        <a:rPr lang="en-IN" sz="900" b="0" i="0" u="none" strike="noStrike" kern="1200" dirty="0" smtClean="0">
                          <a:solidFill>
                            <a:schemeClr val="tx1"/>
                          </a:solidFill>
                          <a:latin typeface="+mn-lt"/>
                          <a:ea typeface="+mn-ea"/>
                          <a:cs typeface="+mn-cs"/>
                        </a:rPr>
                        <a:t>: https://pixabay.com/photos/people-portrait-a-village-boy-child-3125603/</a:t>
                      </a:r>
                    </a:p>
                    <a:p>
                      <a:endParaRPr lang="en-IN" sz="900" dirty="0" smtClean="0"/>
                    </a:p>
                    <a:p>
                      <a:endParaRPr lang="en-IN" sz="900" dirty="0" smtClean="0"/>
                    </a:p>
                  </a:txBody>
                  <a:tcPr/>
                </a:tc>
                <a:tc>
                  <a:txBody>
                    <a:bodyPr/>
                    <a:lstStyle/>
                    <a:p>
                      <a:r>
                        <a:rPr lang="en-IN" sz="900" dirty="0" smtClean="0">
                          <a:hlinkClick r:id="rId4"/>
                        </a:rPr>
                        <a:t>https://pixabay.com/users/clker-free-vector-images-3736/</a:t>
                      </a:r>
                      <a:endParaRPr lang="en-IN" sz="900" dirty="0" smtClean="0"/>
                    </a:p>
                    <a:p>
                      <a:r>
                        <a:rPr lang="en-IN" sz="900" b="0" i="0" u="none" strike="noStrike" kern="1200" dirty="0" err="1" smtClean="0">
                          <a:solidFill>
                            <a:schemeClr val="tx1"/>
                          </a:solidFill>
                          <a:latin typeface="+mn-lt"/>
                          <a:ea typeface="+mn-ea"/>
                          <a:cs typeface="+mn-cs"/>
                        </a:rPr>
                        <a:t>SandeepHanda</a:t>
                      </a:r>
                      <a:endParaRPr lang="en-IN" sz="900" dirty="0"/>
                    </a:p>
                  </a:txBody>
                  <a:tcPr/>
                </a:tc>
                <a:extLst>
                  <a:ext uri="{0D108BD9-81ED-4DB2-BD59-A6C34878D82A}">
                    <a16:rowId xmlns="" xmlns:a16="http://schemas.microsoft.com/office/drawing/2014/main" val="10003"/>
                  </a:ext>
                </a:extLst>
              </a:tr>
              <a:tr h="389313">
                <a:tc>
                  <a:txBody>
                    <a:bodyPr/>
                    <a:lstStyle/>
                    <a:p>
                      <a:r>
                        <a:rPr lang="en-IN" sz="900" dirty="0" smtClean="0"/>
                        <a:t>5</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Girl:</a:t>
                      </a:r>
                      <a:r>
                        <a:rPr lang="en-IN" sz="900" b="0" i="0" u="none" strike="noStrike" kern="1200" baseline="0" dirty="0" smtClean="0">
                          <a:solidFill>
                            <a:schemeClr val="tx1"/>
                          </a:solidFill>
                          <a:latin typeface="+mn-lt"/>
                          <a:ea typeface="+mn-ea"/>
                          <a:cs typeface="+mn-cs"/>
                        </a:rPr>
                        <a:t> https://www.flickr.com/photos/13657368@N00/3335503224 (Attribution: Simple CVR)</a:t>
                      </a:r>
                    </a:p>
                    <a:p>
                      <a:pPr marL="228600" indent="-228600" rtl="0">
                        <a:buAutoNum type="arabicPeriod"/>
                      </a:pPr>
                      <a:r>
                        <a:rPr lang="en-IN" sz="900" b="0" i="0" u="none" strike="noStrike" kern="1200" baseline="0" dirty="0" smtClean="0">
                          <a:solidFill>
                            <a:schemeClr val="tx1"/>
                          </a:solidFill>
                          <a:latin typeface="+mn-lt"/>
                          <a:ea typeface="+mn-ea"/>
                          <a:cs typeface="+mn-cs"/>
                        </a:rPr>
                        <a:t>Boys: https://www.flickr.com/photos/18735074@N00/3230398214 (Attribution: David </a:t>
                      </a:r>
                      <a:r>
                        <a:rPr lang="en-IN" sz="900" b="0" i="0" u="none" strike="noStrike" kern="1200" baseline="0" dirty="0" err="1" smtClean="0">
                          <a:solidFill>
                            <a:schemeClr val="tx1"/>
                          </a:solidFill>
                          <a:latin typeface="+mn-lt"/>
                          <a:ea typeface="+mn-ea"/>
                          <a:cs typeface="+mn-cs"/>
                        </a:rPr>
                        <a:t>Arpi</a:t>
                      </a:r>
                      <a:r>
                        <a:rPr lang="en-IN" sz="900" b="0" i="0" u="none" strike="noStrike" kern="1200" baseline="0" dirty="0" smtClean="0">
                          <a:solidFill>
                            <a:schemeClr val="tx1"/>
                          </a:solidFill>
                          <a:latin typeface="+mn-lt"/>
                          <a:ea typeface="+mn-ea"/>
                          <a:cs typeface="+mn-cs"/>
                        </a:rPr>
                        <a:t>) </a:t>
                      </a:r>
                    </a:p>
                    <a:p>
                      <a:pPr marL="228600" indent="-228600" rtl="0">
                        <a:buAutoNum type="arabicPeriod"/>
                      </a:pPr>
                      <a:r>
                        <a:rPr lang="en-IN" sz="900" b="0" i="0" u="none" strike="noStrike" kern="1200" baseline="0" dirty="0" smtClean="0">
                          <a:solidFill>
                            <a:schemeClr val="tx1"/>
                          </a:solidFill>
                          <a:latin typeface="+mn-lt"/>
                          <a:ea typeface="+mn-ea"/>
                          <a:cs typeface="+mn-cs"/>
                        </a:rPr>
                        <a:t>Little boy: https://pixabay.com/photos/children-infant-boy-india-poor-306602/</a:t>
                      </a:r>
                      <a:endParaRPr lang="en-IN" sz="900" b="0" i="0" u="none" strike="noStrike" kern="1200" dirty="0" smtClean="0">
                        <a:solidFill>
                          <a:schemeClr val="tx1"/>
                        </a:solidFill>
                        <a:latin typeface="+mn-lt"/>
                        <a:ea typeface="+mn-ea"/>
                        <a:cs typeface="+mn-cs"/>
                      </a:endParaRPr>
                    </a:p>
                    <a:p>
                      <a:endParaRPr lang="en-IN" sz="900" dirty="0" smtClean="0"/>
                    </a:p>
                    <a:p>
                      <a:endParaRPr lang="en-IN" sz="900" dirty="0" smtClean="0"/>
                    </a:p>
                    <a:p>
                      <a:endParaRPr lang="en-IN" sz="900" dirty="0"/>
                    </a:p>
                  </a:txBody>
                  <a:tcPr/>
                </a:tc>
                <a:tc>
                  <a:txBody>
                    <a:bodyPr/>
                    <a:lstStyle/>
                    <a:p>
                      <a:r>
                        <a:rPr lang="en-IN" sz="900" dirty="0" smtClean="0"/>
                        <a:t>Simple CVR</a:t>
                      </a:r>
                    </a:p>
                    <a:p>
                      <a:endParaRPr lang="en-IN" sz="900" dirty="0" smtClean="0"/>
                    </a:p>
                    <a:p>
                      <a:r>
                        <a:rPr lang="en-IN" sz="900" dirty="0" smtClean="0"/>
                        <a:t>David </a:t>
                      </a:r>
                      <a:r>
                        <a:rPr lang="en-IN" sz="900" dirty="0" err="1" smtClean="0"/>
                        <a:t>Arpi</a:t>
                      </a:r>
                      <a:endParaRPr lang="en-IN" sz="900" dirty="0" smtClean="0"/>
                    </a:p>
                    <a:p>
                      <a:r>
                        <a:rPr lang="en-IN" sz="900" smtClean="0"/>
                        <a:t>akshayapatra</a:t>
                      </a:r>
                      <a:endParaRPr lang="en-IN" sz="900"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smtClean="0"/>
                    </a:p>
                    <a:p>
                      <a:endParaRPr lang="en-IN" sz="900" dirty="0" smtClean="0"/>
                    </a:p>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smtClean="0"/>
                    </a:p>
                    <a:p>
                      <a:endParaRPr lang="en-IN" sz="900" dirty="0" smtClean="0"/>
                    </a:p>
                    <a:p>
                      <a:endParaRPr lang="en-IN" sz="900" dirty="0"/>
                    </a:p>
                  </a:txBody>
                  <a:tcPr/>
                </a:tc>
                <a:tc>
                  <a:txBody>
                    <a:bodyPr/>
                    <a:lstStyle/>
                    <a:p>
                      <a:endParaRPr lang="en-IN" sz="900" dirty="0"/>
                    </a:p>
                  </a:txBody>
                  <a:tcPr/>
                </a:tc>
                <a:extLst>
                  <a:ext uri="{0D108BD9-81ED-4DB2-BD59-A6C34878D82A}">
                    <a16:rowId xmlns=""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9"/>
                  </a:ext>
                </a:extLst>
              </a:tr>
            </a:tbl>
          </a:graphicData>
        </a:graphic>
      </p:graphicFrame>
      <p:sp>
        <p:nvSpPr>
          <p:cNvPr id="5" name="Title 1">
            <a:extLst>
              <a:ext uri="{FF2B5EF4-FFF2-40B4-BE49-F238E27FC236}">
                <a16:creationId xmlns="" xmlns:a16="http://schemas.microsoft.com/office/drawing/2014/main" id="{B8945A06-9906-EFE3-68D5-23506ABF20A2}"/>
              </a:ext>
            </a:extLst>
          </p:cNvPr>
          <p:cNvSpPr txBox="1">
            <a:spLocks/>
          </p:cNvSpPr>
          <p:nvPr/>
        </p:nvSpPr>
        <p:spPr>
          <a:xfrm>
            <a:off x="3549975" y="116632"/>
            <a:ext cx="5092048" cy="500042"/>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a:t>Attribution / Citation</a:t>
            </a:r>
            <a:endParaRPr lang="en-IN" dirty="0"/>
          </a:p>
        </p:txBody>
      </p:sp>
      <p:pic>
        <p:nvPicPr>
          <p:cNvPr id="4" name="Picture 2" descr="Clock, Analog, Time, Watch, Analog Clock"/>
          <p:cNvPicPr>
            <a:picLocks noChangeAspect="1" noChangeArrowheads="1"/>
          </p:cNvPicPr>
          <p:nvPr/>
        </p:nvPicPr>
        <p:blipFill>
          <a:blip r:embed="rId5" cstate="print"/>
          <a:srcRect/>
          <a:stretch>
            <a:fillRect/>
          </a:stretch>
        </p:blipFill>
        <p:spPr bwMode="auto">
          <a:xfrm>
            <a:off x="2747944" y="1166800"/>
            <a:ext cx="216000" cy="216000"/>
          </a:xfrm>
          <a:prstGeom prst="rect">
            <a:avLst/>
          </a:prstGeom>
          <a:noFill/>
        </p:spPr>
      </p:pic>
      <p:pic>
        <p:nvPicPr>
          <p:cNvPr id="6" name="Picture 2" descr="Set of happy children in different actions Free Vector"/>
          <p:cNvPicPr preferRelativeResize="0">
            <a:picLocks noChangeArrowheads="1"/>
          </p:cNvPicPr>
          <p:nvPr/>
        </p:nvPicPr>
        <p:blipFill>
          <a:blip r:embed="rId6" cstate="print"/>
          <a:srcRect l="57668" r="22603" b="49898"/>
          <a:stretch>
            <a:fillRect/>
          </a:stretch>
        </p:blipFill>
        <p:spPr bwMode="auto">
          <a:xfrm>
            <a:off x="2295504" y="1619240"/>
            <a:ext cx="252000" cy="252000"/>
          </a:xfrm>
          <a:prstGeom prst="rect">
            <a:avLst/>
          </a:prstGeom>
          <a:noFill/>
        </p:spPr>
      </p:pic>
      <p:pic>
        <p:nvPicPr>
          <p:cNvPr id="7" name="Picture 6" descr="A picture containing toy, doll&#10;&#10;Description automatically generated">
            <a:extLst>
              <a:ext uri="{FF2B5EF4-FFF2-40B4-BE49-F238E27FC236}">
                <a16:creationId xmlns:a16="http://schemas.microsoft.com/office/drawing/2014/main" xmlns="" id="{6684FB9A-C62A-43EF-9DD8-B8146177B3A8}"/>
              </a:ext>
            </a:extLst>
          </p:cNvPr>
          <p:cNvPicPr preferRelativeResize="0">
            <a:picLocks/>
          </p:cNvPicPr>
          <p:nvPr/>
        </p:nvPicPr>
        <p:blipFill>
          <a:blip r:embed="rId7" cstate="print">
            <a:extLst>
              <a:ext uri="{28A0092B-C50C-407E-A947-70E740481C1C}">
                <a14:useLocalDpi xmlns:a14="http://schemas.microsoft.com/office/drawing/2010/main" xmlns="" val="0"/>
              </a:ext>
            </a:extLst>
          </a:blip>
          <a:srcRect l="52733"/>
          <a:stretch>
            <a:fillRect/>
          </a:stretch>
        </p:blipFill>
        <p:spPr>
          <a:xfrm rot="345717">
            <a:off x="2684821" y="1631253"/>
            <a:ext cx="252000" cy="252000"/>
          </a:xfrm>
          <a:prstGeom prst="rect">
            <a:avLst/>
          </a:prstGeom>
        </p:spPr>
      </p:pic>
      <p:pic>
        <p:nvPicPr>
          <p:cNvPr id="8" name="Picture 9" descr="Free photos of Children"/>
          <p:cNvPicPr>
            <a:picLocks noChangeAspect="1" noChangeArrowheads="1"/>
          </p:cNvPicPr>
          <p:nvPr/>
        </p:nvPicPr>
        <p:blipFill>
          <a:blip r:embed="rId8" cstate="print"/>
          <a:srcRect/>
          <a:stretch>
            <a:fillRect/>
          </a:stretch>
        </p:blipFill>
        <p:spPr bwMode="auto">
          <a:xfrm>
            <a:off x="3109896" y="1709728"/>
            <a:ext cx="252000" cy="196985"/>
          </a:xfrm>
          <a:prstGeom prst="rect">
            <a:avLst/>
          </a:prstGeom>
          <a:ln>
            <a:noFill/>
          </a:ln>
          <a:effectLst>
            <a:softEdge rad="12700"/>
          </a:effectLst>
        </p:spPr>
      </p:pic>
      <p:pic>
        <p:nvPicPr>
          <p:cNvPr id="9" name="Picture 2" descr="School, Building, Education, Property"/>
          <p:cNvPicPr>
            <a:picLocks noChangeAspect="1" noChangeArrowheads="1"/>
          </p:cNvPicPr>
          <p:nvPr/>
        </p:nvPicPr>
        <p:blipFill>
          <a:blip r:embed="rId9" cstate="print"/>
          <a:srcRect/>
          <a:stretch>
            <a:fillRect/>
          </a:stretch>
        </p:blipFill>
        <p:spPr bwMode="auto">
          <a:xfrm>
            <a:off x="2385992" y="2343144"/>
            <a:ext cx="216000" cy="110769"/>
          </a:xfrm>
          <a:prstGeom prst="rect">
            <a:avLst/>
          </a:prstGeom>
          <a:noFill/>
        </p:spPr>
      </p:pic>
      <p:pic>
        <p:nvPicPr>
          <p:cNvPr id="10" name="Picture 5" descr="People, Portrait, A Village Boy, Child"/>
          <p:cNvPicPr>
            <a:picLocks noChangeAspect="1" noChangeArrowheads="1"/>
          </p:cNvPicPr>
          <p:nvPr/>
        </p:nvPicPr>
        <p:blipFill>
          <a:blip r:embed="rId10" cstate="print"/>
          <a:srcRect l="30127" r="7610"/>
          <a:stretch>
            <a:fillRect/>
          </a:stretch>
        </p:blipFill>
        <p:spPr bwMode="auto">
          <a:xfrm>
            <a:off x="3200384" y="2274749"/>
            <a:ext cx="216000" cy="249371"/>
          </a:xfrm>
          <a:prstGeom prst="rect">
            <a:avLst/>
          </a:prstGeom>
          <a:noFill/>
        </p:spPr>
      </p:pic>
      <p:pic>
        <p:nvPicPr>
          <p:cNvPr id="11" name="Picture 6" descr="Drawing competition for school kids"/>
          <p:cNvPicPr>
            <a:picLocks noChangeAspect="1" noChangeArrowheads="1"/>
          </p:cNvPicPr>
          <p:nvPr/>
        </p:nvPicPr>
        <p:blipFill>
          <a:blip r:embed="rId11" cstate="print">
            <a:lum bright="20000"/>
          </a:blip>
          <a:srcRect/>
          <a:stretch>
            <a:fillRect/>
          </a:stretch>
        </p:blipFill>
        <p:spPr bwMode="auto">
          <a:xfrm>
            <a:off x="3200384" y="2886072"/>
            <a:ext cx="252000" cy="168082"/>
          </a:xfrm>
          <a:prstGeom prst="rect">
            <a:avLst/>
          </a:prstGeom>
          <a:noFill/>
        </p:spPr>
      </p:pic>
      <p:pic>
        <p:nvPicPr>
          <p:cNvPr id="12" name="Picture 8" descr="School Boys, Cochin, Kerala, India"/>
          <p:cNvPicPr>
            <a:picLocks noChangeAspect="1" noChangeArrowheads="1"/>
          </p:cNvPicPr>
          <p:nvPr/>
        </p:nvPicPr>
        <p:blipFill>
          <a:blip r:embed="rId12" cstate="print">
            <a:lum bright="10000"/>
          </a:blip>
          <a:srcRect/>
          <a:stretch>
            <a:fillRect/>
          </a:stretch>
        </p:blipFill>
        <p:spPr bwMode="auto">
          <a:xfrm>
            <a:off x="2295504" y="2886072"/>
            <a:ext cx="252000" cy="169312"/>
          </a:xfrm>
          <a:prstGeom prst="rect">
            <a:avLst/>
          </a:prstGeom>
          <a:noFill/>
        </p:spPr>
      </p:pic>
      <p:pic>
        <p:nvPicPr>
          <p:cNvPr id="13" name="Picture 10" descr="Children, Infant, Boy, India, Poor, Sad"/>
          <p:cNvPicPr>
            <a:picLocks noChangeAspect="1" noChangeArrowheads="1"/>
          </p:cNvPicPr>
          <p:nvPr/>
        </p:nvPicPr>
        <p:blipFill>
          <a:blip r:embed="rId13" cstate="print"/>
          <a:srcRect t="3927" r="17647"/>
          <a:stretch>
            <a:fillRect/>
          </a:stretch>
        </p:blipFill>
        <p:spPr bwMode="auto">
          <a:xfrm>
            <a:off x="2838433" y="2815048"/>
            <a:ext cx="207529" cy="252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1021</TotalTime>
  <Words>624</Words>
  <Application>Microsoft Office PowerPoint</Application>
  <PresentationFormat>Custom</PresentationFormat>
  <Paragraphs>141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DD</vt:lpstr>
      <vt:lpstr>Adverbs of Time</vt:lpstr>
      <vt:lpstr>Inquisitive questions</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80</cp:revision>
  <dcterms:created xsi:type="dcterms:W3CDTF">2020-08-28T09:38:22Z</dcterms:created>
  <dcterms:modified xsi:type="dcterms:W3CDTF">2023-03-30T08:10:12Z</dcterms:modified>
</cp:coreProperties>
</file>