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9" r:id="rId4"/>
    <p:sldId id="264" r:id="rId5"/>
    <p:sldId id="263" r:id="rId6"/>
    <p:sldId id="260" r:id="rId7"/>
    <p:sldId id="261" r:id="rId8"/>
    <p:sldId id="262" r:id="rId9"/>
    <p:sldId id="258"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t7/s48/UjmwOhjUeAxzYaq4Bl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9B1FA2-3161-4136-8F3A-DC2BE54FA286}">
  <a:tblStyle styleId="{A59B1FA2-3161-4136-8F3A-DC2BE54FA2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659"/>
  </p:normalViewPr>
  <p:slideViewPr>
    <p:cSldViewPr snapToGrid="0">
      <p:cViewPr varScale="1">
        <p:scale>
          <a:sx n="78" d="100"/>
          <a:sy n="78" d="100"/>
        </p:scale>
        <p:origin x="1760"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Boy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/free-vector/one-happy-boy-eating-table_18973385.htm#query=kids%20eat&amp;position=5&amp;from_view=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brgfx</a:t>
            </a:r>
            <a:r>
              <a:rPr lang="en-IN" sz="1200" b="0" i="0" u="none" strike="noStrike" dirty="0">
                <a:solidFill>
                  <a:schemeClr val="dk1"/>
                </a:solidFill>
                <a:latin typeface="Calibri"/>
                <a:cs typeface="Calibri"/>
                <a:sym typeface="Calibri"/>
              </a:rPr>
              <a:t>)</a:t>
            </a:r>
            <a:endParaRPr b="0" dirty="0"/>
          </a:p>
          <a:p>
            <a:pPr marL="0" lvl="0" indent="0" algn="l" rtl="0">
              <a:spcBef>
                <a:spcPts val="0"/>
              </a:spcBef>
              <a:spcAft>
                <a:spcPts val="0"/>
              </a:spcAft>
              <a:buNone/>
            </a:pPr>
            <a:endParaRPr dirty="0"/>
          </a:p>
        </p:txBody>
      </p:sp>
      <p:sp>
        <p:nvSpPr>
          <p:cNvPr id="32" name="Google Shape;3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25000" lnSpcReduction="20000"/>
          </a:bodyPr>
          <a:lstStyle/>
          <a:p>
            <a:pPr>
              <a:lnSpc>
                <a:spcPct val="114000"/>
              </a:lnSpc>
              <a:spcBef>
                <a:spcPts val="1200"/>
              </a:spcBef>
              <a:spcAft>
                <a:spcPts val="1200"/>
              </a:spcAft>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AE" sz="1800" dirty="0">
                <a:effectLst/>
                <a:latin typeface="Calibri" panose="020F0502020204030204" pitchFamily="34" charset="0"/>
                <a:ea typeface="Calibri" panose="020F0502020204030204" pitchFamily="34" charset="0"/>
              </a:rPr>
              <a:t> </a:t>
            </a:r>
            <a:r>
              <a:rPr lang="en-IE" sz="1800" b="1" dirty="0">
                <a:effectLst/>
                <a:latin typeface="Calibri" panose="020F0502020204030204" pitchFamily="34" charset="0"/>
                <a:ea typeface="Calibri" panose="020F0502020204030204" pitchFamily="34" charset="0"/>
              </a:rPr>
              <a:t>Narrator:</a:t>
            </a:r>
            <a:r>
              <a:rPr lang="en-IE" sz="1800" dirty="0">
                <a:effectLst/>
                <a:latin typeface="Calibri" panose="020F0502020204030204" pitchFamily="34" charset="0"/>
                <a:ea typeface="Calibri" panose="020F0502020204030204" pitchFamily="34" charset="0"/>
              </a:rPr>
              <a:t> The school has closed for the summer vacations and </a:t>
            </a:r>
            <a:r>
              <a:rPr lang="en-IE" sz="1800" dirty="0" err="1">
                <a:effectLst/>
                <a:latin typeface="Calibri" panose="020F0502020204030204" pitchFamily="34" charset="0"/>
                <a:ea typeface="Calibri" panose="020F0502020204030204" pitchFamily="34" charset="0"/>
              </a:rPr>
              <a:t>Ramu</a:t>
            </a:r>
            <a:r>
              <a:rPr lang="en-IE" sz="1800" dirty="0">
                <a:effectLst/>
                <a:latin typeface="Calibri" panose="020F0502020204030204" pitchFamily="34" charset="0"/>
                <a:ea typeface="Calibri" panose="020F0502020204030204" pitchFamily="34" charset="0"/>
              </a:rPr>
              <a:t> is excited to spend his summer holidays with his grandparents who live in a small village, far away from the pollution and noise of the city. His grandparents are happy to see </a:t>
            </a:r>
            <a:r>
              <a:rPr lang="en-IE" sz="1800" dirty="0" err="1">
                <a:effectLst/>
                <a:latin typeface="Calibri" panose="020F0502020204030204" pitchFamily="34" charset="0"/>
                <a:ea typeface="Calibri" panose="020F0502020204030204" pitchFamily="34" charset="0"/>
              </a:rPr>
              <a:t>Ramu</a:t>
            </a:r>
            <a:r>
              <a:rPr lang="en-IE" sz="1800" dirty="0">
                <a:effectLst/>
                <a:latin typeface="Calibri" panose="020F0502020204030204" pitchFamily="34" charset="0"/>
                <a:ea typeface="Calibri" panose="020F0502020204030204" pitchFamily="34" charset="0"/>
              </a:rPr>
              <a:t>. The next morning, </a:t>
            </a:r>
            <a:r>
              <a:rPr lang="en-IE" sz="1800" dirty="0" err="1">
                <a:effectLst/>
                <a:latin typeface="Calibri" panose="020F0502020204030204" pitchFamily="34" charset="0"/>
                <a:ea typeface="Calibri" panose="020F0502020204030204" pitchFamily="34" charset="0"/>
              </a:rPr>
              <a:t>Ramu</a:t>
            </a:r>
            <a:r>
              <a:rPr lang="en-IE" sz="1800" dirty="0">
                <a:effectLst/>
                <a:latin typeface="Calibri" panose="020F0502020204030204" pitchFamily="34" charset="0"/>
                <a:ea typeface="Calibri" panose="020F0502020204030204" pitchFamily="34" charset="0"/>
              </a:rPr>
              <a:t> finds his grandfather practicing yoga outdoors.</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 </a:t>
            </a:r>
            <a:r>
              <a:rPr lang="en-IE" sz="1800" b="1" dirty="0" err="1">
                <a:effectLst/>
                <a:latin typeface="Calibri" panose="020F0502020204030204" pitchFamily="34" charset="0"/>
                <a:ea typeface="Calibri" panose="020F0502020204030204" pitchFamily="34" charset="0"/>
              </a:rPr>
              <a:t>Ramu</a:t>
            </a:r>
            <a:r>
              <a:rPr lang="en-IE" sz="1800" b="1" dirty="0">
                <a:effectLst/>
                <a:latin typeface="Calibri" panose="020F0502020204030204" pitchFamily="34" charset="0"/>
                <a:ea typeface="Calibri" panose="020F0502020204030204" pitchFamily="34" charset="0"/>
              </a:rPr>
              <a:t>: </a:t>
            </a:r>
            <a:r>
              <a:rPr lang="en-IE" sz="1800" dirty="0">
                <a:effectLst/>
                <a:latin typeface="Calibri" panose="020F0502020204030204" pitchFamily="34" charset="0"/>
                <a:ea typeface="Calibri" panose="020F0502020204030204" pitchFamily="34" charset="0"/>
              </a:rPr>
              <a:t>Good morning, Grandpa! You are so active even at this age and you rarely look tired. You also look young for your age (smiles). What is the secret of your </a:t>
            </a:r>
            <a:r>
              <a:rPr lang="en-IE" sz="1800" dirty="0" err="1">
                <a:effectLst/>
                <a:latin typeface="Calibri" panose="020F0502020204030204" pitchFamily="34" charset="0"/>
                <a:ea typeface="Calibri" panose="020F0502020204030204" pitchFamily="34" charset="0"/>
              </a:rPr>
              <a:t>wwonderful</a:t>
            </a:r>
            <a:r>
              <a:rPr lang="en-IE" sz="1800" dirty="0">
                <a:effectLst/>
                <a:latin typeface="Calibri" panose="020F0502020204030204" pitchFamily="34" charset="0"/>
                <a:ea typeface="Calibri" panose="020F0502020204030204" pitchFamily="34" charset="0"/>
              </a:rPr>
              <a:t> energy level?</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 </a:t>
            </a:r>
            <a:r>
              <a:rPr lang="en-IE" sz="1800" b="1" dirty="0">
                <a:effectLst/>
                <a:latin typeface="Calibri" panose="020F0502020204030204" pitchFamily="34" charset="0"/>
                <a:ea typeface="Calibri" panose="020F0502020204030204" pitchFamily="34" charset="0"/>
              </a:rPr>
              <a:t>Grandfather:</a:t>
            </a:r>
            <a:r>
              <a:rPr lang="en-IE" sz="1800" dirty="0">
                <a:effectLst/>
                <a:latin typeface="Calibri" panose="020F0502020204030204" pitchFamily="34" charset="0"/>
                <a:ea typeface="Calibri" panose="020F0502020204030204" pitchFamily="34" charset="0"/>
              </a:rPr>
              <a:t> Good morning, </a:t>
            </a:r>
            <a:r>
              <a:rPr lang="en-IE" sz="1800" dirty="0" err="1">
                <a:effectLst/>
                <a:latin typeface="Calibri" panose="020F0502020204030204" pitchFamily="34" charset="0"/>
                <a:ea typeface="Calibri" panose="020F0502020204030204" pitchFamily="34" charset="0"/>
              </a:rPr>
              <a:t>Ramu</a:t>
            </a:r>
            <a:r>
              <a:rPr lang="en-IE" sz="1800" dirty="0">
                <a:effectLst/>
                <a:latin typeface="Calibri" panose="020F0502020204030204" pitchFamily="34" charset="0"/>
                <a:ea typeface="Calibri" panose="020F0502020204030204" pitchFamily="34" charset="0"/>
              </a:rPr>
              <a:t>! Hope you slept well last night. The secret of my energy level comes from the food I eat.</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 </a:t>
            </a:r>
            <a:r>
              <a:rPr lang="en-IE" sz="1800" b="1" dirty="0" err="1">
                <a:effectLst/>
                <a:latin typeface="Calibri" panose="020F0502020204030204" pitchFamily="34" charset="0"/>
                <a:ea typeface="Calibri" panose="020F0502020204030204" pitchFamily="34" charset="0"/>
              </a:rPr>
              <a:t>Ramu</a:t>
            </a:r>
            <a:r>
              <a:rPr lang="en-IE" sz="1800" b="1" dirty="0">
                <a:effectLst/>
                <a:latin typeface="Calibri" panose="020F0502020204030204" pitchFamily="34" charset="0"/>
                <a:ea typeface="Calibri" panose="020F0502020204030204" pitchFamily="34" charset="0"/>
              </a:rPr>
              <a:t>:</a:t>
            </a:r>
            <a:r>
              <a:rPr lang="en-IE" sz="1800" dirty="0">
                <a:effectLst/>
                <a:latin typeface="Calibri" panose="020F0502020204030204" pitchFamily="34" charset="0"/>
                <a:ea typeface="Calibri" panose="020F0502020204030204" pitchFamily="34" charset="0"/>
              </a:rPr>
              <a:t> Is it so? I also eat a lot but always feel tired and sleepy. I want to be active like you and Grandma and also wish to perform better in studies and sports. How can I do so?</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 </a:t>
            </a:r>
            <a:r>
              <a:rPr lang="en-IE" sz="1800" b="1" dirty="0">
                <a:effectLst/>
                <a:latin typeface="Calibri" panose="020F0502020204030204" pitchFamily="34" charset="0"/>
                <a:ea typeface="Calibri" panose="020F0502020204030204" pitchFamily="34" charset="0"/>
              </a:rPr>
              <a:t>Grandmother:</a:t>
            </a:r>
            <a:r>
              <a:rPr lang="en-IE" sz="1800" dirty="0">
                <a:effectLst/>
                <a:latin typeface="Calibri" panose="020F0502020204030204" pitchFamily="34" charset="0"/>
                <a:ea typeface="Calibri" panose="020F0502020204030204" pitchFamily="34" charset="0"/>
              </a:rPr>
              <a:t> </a:t>
            </a:r>
            <a:r>
              <a:rPr lang="en-IE" sz="1800" dirty="0" err="1">
                <a:effectLst/>
                <a:latin typeface="Calibri" panose="020F0502020204030204" pitchFamily="34" charset="0"/>
                <a:ea typeface="Calibri" panose="020F0502020204030204" pitchFamily="34" charset="0"/>
              </a:rPr>
              <a:t>Ramu</a:t>
            </a:r>
            <a:r>
              <a:rPr lang="en-IE" sz="1800" dirty="0">
                <a:effectLst/>
                <a:latin typeface="Calibri" panose="020F0502020204030204" pitchFamily="34" charset="0"/>
                <a:ea typeface="Calibri" panose="020F0502020204030204" pitchFamily="34" charset="0"/>
              </a:rPr>
              <a:t>, all you need to do is change your eating habits. Try to eat nutritious food as much as possible.  </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strike="sngStrike" dirty="0">
                <a:effectLst/>
                <a:latin typeface="Calibri" panose="020F0502020204030204" pitchFamily="34" charset="0"/>
                <a:ea typeface="Calibri" panose="020F0502020204030204" pitchFamily="34" charset="0"/>
              </a:rPr>
              <a:t> </a:t>
            </a:r>
            <a:r>
              <a:rPr lang="en-IE" sz="1800" b="1" dirty="0">
                <a:effectLst/>
                <a:latin typeface="Calibri" panose="020F0502020204030204" pitchFamily="34" charset="0"/>
                <a:ea typeface="Calibri" panose="020F0502020204030204" pitchFamily="34" charset="0"/>
              </a:rPr>
              <a:t>Grandfather:</a:t>
            </a:r>
            <a:r>
              <a:rPr lang="en-IE" sz="1800" dirty="0">
                <a:effectLst/>
                <a:latin typeface="Calibri" panose="020F0502020204030204" pitchFamily="34" charset="0"/>
                <a:ea typeface="Calibri" panose="020F0502020204030204" pitchFamily="34" charset="0"/>
              </a:rPr>
              <a:t> Also try to cut down on junk foods and start eating food made at home.</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 </a:t>
            </a:r>
            <a:r>
              <a:rPr lang="en-IE" sz="1800" b="1" dirty="0">
                <a:effectLst/>
                <a:latin typeface="Calibri" panose="020F0502020204030204" pitchFamily="34" charset="0"/>
                <a:ea typeface="Calibri" panose="020F0502020204030204" pitchFamily="34" charset="0"/>
              </a:rPr>
              <a:t>Grandmother:</a:t>
            </a:r>
            <a:r>
              <a:rPr lang="en-IE" sz="1800" dirty="0">
                <a:effectLst/>
                <a:latin typeface="Calibri" panose="020F0502020204030204" pitchFamily="34" charset="0"/>
                <a:ea typeface="Calibri" panose="020F0502020204030204" pitchFamily="34" charset="0"/>
              </a:rPr>
              <a:t> Since you will be here for a few more weeks, I will see to it that you start enjoying homemade healthy foods. You will definitely feel the difference yourself.</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b="1" dirty="0">
                <a:effectLst/>
                <a:latin typeface="Calibri" panose="020F0502020204030204" pitchFamily="34" charset="0"/>
                <a:ea typeface="Calibri" panose="020F0502020204030204" pitchFamily="34" charset="0"/>
              </a:rPr>
              <a:t>(After two weeks)</a:t>
            </a:r>
          </a:p>
          <a:p>
            <a:pPr>
              <a:lnSpc>
                <a:spcPct val="114000"/>
              </a:lnSpc>
              <a:spcBef>
                <a:spcPts val="1200"/>
              </a:spcBef>
              <a:spcAft>
                <a:spcPts val="1200"/>
              </a:spcAft>
            </a:pP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 </a:t>
            </a:r>
            <a:r>
              <a:rPr lang="en-IE" sz="1800" b="1" dirty="0" err="1">
                <a:effectLst/>
                <a:latin typeface="Calibri" panose="020F0502020204030204" pitchFamily="34" charset="0"/>
                <a:ea typeface="Calibri" panose="020F0502020204030204" pitchFamily="34" charset="0"/>
              </a:rPr>
              <a:t>Ramu</a:t>
            </a:r>
            <a:r>
              <a:rPr lang="en-IE" sz="1800" b="1" dirty="0">
                <a:effectLst/>
                <a:latin typeface="Calibri" panose="020F0502020204030204" pitchFamily="34" charset="0"/>
                <a:ea typeface="Calibri" panose="020F0502020204030204" pitchFamily="34" charset="0"/>
              </a:rPr>
              <a:t>:</a:t>
            </a:r>
            <a:r>
              <a:rPr lang="en-IE" sz="1800" dirty="0">
                <a:effectLst/>
                <a:latin typeface="Calibri" panose="020F0502020204030204" pitchFamily="34" charset="0"/>
                <a:ea typeface="Calibri" panose="020F0502020204030204" pitchFamily="34" charset="0"/>
              </a:rPr>
              <a:t> Grandpa! Grandma! I am surprised at my high energy level. I never felt tired during the last two weeks. In fact, I find myself running better and am also able to focus more on my studies. I now understand how healthy foods can add value to my body.</a:t>
            </a:r>
            <a:endParaRPr lang="en-AE" sz="1800" dirty="0">
              <a:effectLst/>
              <a:latin typeface="Calibri" panose="020F0502020204030204" pitchFamily="34" charset="0"/>
              <a:ea typeface="Calibri" panose="020F0502020204030204" pitchFamily="34" charset="0"/>
            </a:endParaRPr>
          </a:p>
          <a:p>
            <a:pPr>
              <a:lnSpc>
                <a:spcPct val="114000"/>
              </a:lnSpc>
              <a:spcBef>
                <a:spcPts val="1200"/>
              </a:spcBef>
              <a:spcAft>
                <a:spcPts val="1200"/>
              </a:spcAft>
            </a:pPr>
            <a:r>
              <a:rPr lang="en-IE" sz="1800" dirty="0">
                <a:effectLst/>
                <a:latin typeface="Calibri" panose="020F0502020204030204" pitchFamily="34" charset="0"/>
                <a:ea typeface="Calibri" panose="020F0502020204030204" pitchFamily="34" charset="0"/>
              </a:rPr>
              <a:t> </a:t>
            </a:r>
            <a:r>
              <a:rPr lang="en-IE" sz="1800" b="1" dirty="0">
                <a:effectLst/>
                <a:latin typeface="Calibri" panose="020F0502020204030204" pitchFamily="34" charset="0"/>
                <a:ea typeface="Calibri" panose="020F0502020204030204" pitchFamily="34" charset="0"/>
              </a:rPr>
              <a:t>Grandfather:</a:t>
            </a:r>
            <a:r>
              <a:rPr lang="en-IE" sz="1800" dirty="0">
                <a:effectLst/>
                <a:latin typeface="Calibri" panose="020F0502020204030204" pitchFamily="34" charset="0"/>
                <a:ea typeface="Calibri" panose="020F0502020204030204" pitchFamily="34" charset="0"/>
              </a:rPr>
              <a:t> Yes </a:t>
            </a:r>
            <a:r>
              <a:rPr lang="en-IE" sz="1800" dirty="0" err="1">
                <a:effectLst/>
                <a:latin typeface="Calibri" panose="020F0502020204030204" pitchFamily="34" charset="0"/>
                <a:ea typeface="Calibri" panose="020F0502020204030204" pitchFamily="34" charset="0"/>
              </a:rPr>
              <a:t>Ramu</a:t>
            </a:r>
            <a:r>
              <a:rPr lang="en-IE" sz="1800" dirty="0">
                <a:effectLst/>
                <a:latin typeface="Calibri" panose="020F0502020204030204" pitchFamily="34" charset="0"/>
                <a:ea typeface="Calibri" panose="020F0502020204030204" pitchFamily="34" charset="0"/>
              </a:rPr>
              <a:t>, </a:t>
            </a:r>
            <a:r>
              <a:rPr lang="en-IE" sz="1800" b="1" dirty="0">
                <a:effectLst/>
                <a:latin typeface="Calibri" panose="020F0502020204030204" pitchFamily="34" charset="0"/>
                <a:ea typeface="Calibri" panose="020F0502020204030204" pitchFamily="34" charset="0"/>
              </a:rPr>
              <a:t>Remember! You are what you eat! Eat healthy to stay healthy!</a:t>
            </a:r>
            <a:endParaRPr lang="en-AE"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p>
          <a:p>
            <a:pPr marL="0" lvl="0" indent="0" algn="l" rtl="0">
              <a:spcBef>
                <a:spcPts val="0"/>
              </a:spcBef>
              <a:spcAft>
                <a:spcPts val="0"/>
              </a:spcAft>
              <a:buNone/>
            </a:pP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u="none" strike="noStrike" dirty="0">
                <a:solidFill>
                  <a:schemeClr val="dk1"/>
                </a:solidFill>
                <a:latin typeface="Calibri"/>
                <a:cs typeface="Calibri"/>
                <a:sym typeface="Calibri"/>
              </a:rPr>
              <a:t>Grand father : </a:t>
            </a:r>
            <a:r>
              <a:rPr lang="en-IN" sz="1200" b="0" i="0" u="none" strike="noStrike" dirty="0">
                <a:solidFill>
                  <a:schemeClr val="dk1"/>
                </a:solidFill>
                <a:effectLst/>
                <a:latin typeface="Calibri"/>
                <a:cs typeface="Calibri"/>
                <a:sym typeface="Calibri"/>
              </a:rPr>
              <a:t>https://</a:t>
            </a:r>
            <a:r>
              <a:rPr lang="en-IN" sz="1200" b="0" i="0" u="none" strike="noStrike" dirty="0" err="1">
                <a:solidFill>
                  <a:schemeClr val="dk1"/>
                </a:solidFill>
                <a:effectLst/>
                <a:latin typeface="Calibri"/>
                <a:cs typeface="Calibri"/>
                <a:sym typeface="Calibri"/>
              </a:rPr>
              <a:t>www.freepik.com</a:t>
            </a:r>
            <a:r>
              <a:rPr lang="en-IN" sz="1200" b="0" i="0" u="none" strike="noStrike" dirty="0">
                <a:solidFill>
                  <a:schemeClr val="dk1"/>
                </a:solidFill>
                <a:effectLst/>
                <a:latin typeface="Calibri"/>
                <a:cs typeface="Calibri"/>
                <a:sym typeface="Calibri"/>
              </a:rPr>
              <a:t>/free-vector/grandchildren-grandfather-hand_5056244.htm (</a:t>
            </a:r>
            <a:r>
              <a:rPr lang="en-IN" sz="1200" b="0" i="0" u="none" strike="noStrike" dirty="0" err="1">
                <a:solidFill>
                  <a:schemeClr val="dk1"/>
                </a:solidFill>
                <a:effectLst/>
                <a:latin typeface="Calibri"/>
                <a:cs typeface="Calibri"/>
                <a:sym typeface="Calibri"/>
              </a:rPr>
              <a:t>jemastock</a:t>
            </a:r>
            <a:r>
              <a:rPr lang="en-IN" sz="1200" b="0" i="0" u="none" strike="noStrike" dirty="0">
                <a:solidFill>
                  <a:schemeClr val="dk1"/>
                </a:solidFill>
                <a:effectLst/>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House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/free-vector/blank-farm-scene-cartoon-style_11862406.htm (</a:t>
            </a:r>
            <a:r>
              <a:rPr lang="en-IN" sz="1200" b="0" i="0" u="none" strike="noStrike" dirty="0" err="1">
                <a:solidFill>
                  <a:schemeClr val="dk1"/>
                </a:solidFill>
                <a:latin typeface="Calibri"/>
                <a:cs typeface="Calibri"/>
                <a:sym typeface="Calibri"/>
              </a:rPr>
              <a:t>brgfx</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Grandmother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/free-vector/indian-family-people-hindu-national-clothes-cartoon-indian-characters_2703434.htm (</a:t>
            </a:r>
            <a:r>
              <a:rPr lang="en-IN" sz="1200" b="0" i="0" u="none" strike="noStrike" dirty="0" err="1">
                <a:solidFill>
                  <a:schemeClr val="dk1"/>
                </a:solidFill>
                <a:latin typeface="Calibri"/>
                <a:cs typeface="Calibri"/>
                <a:sym typeface="Calibri"/>
              </a:rPr>
              <a:t>vectorpouch</a:t>
            </a:r>
            <a:r>
              <a:rPr lang="en-IN" sz="1200" b="0" i="0" u="none" strike="noStrike" dirty="0">
                <a:solidFill>
                  <a:schemeClr val="dk1"/>
                </a:solidFill>
                <a:latin typeface="Calibri"/>
                <a:cs typeface="Calibri"/>
                <a:sym typeface="Calibri"/>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u="none" strike="noStrike" dirty="0">
                <a:solidFill>
                  <a:schemeClr val="dk1"/>
                </a:solidFill>
                <a:effectLst/>
                <a:latin typeface="Calibri"/>
                <a:cs typeface="Calibri"/>
                <a:sym typeface="Calibri"/>
              </a:rPr>
              <a:t>Boy : https://</a:t>
            </a:r>
            <a:r>
              <a:rPr lang="en-IN" sz="1200" b="0" i="0" u="none" strike="noStrike" dirty="0" err="1">
                <a:solidFill>
                  <a:schemeClr val="dk1"/>
                </a:solidFill>
                <a:effectLst/>
                <a:latin typeface="Calibri"/>
                <a:cs typeface="Calibri"/>
                <a:sym typeface="Calibri"/>
              </a:rPr>
              <a:t>www.freepik.com</a:t>
            </a:r>
            <a:r>
              <a:rPr lang="en-IN" sz="1200" b="0" i="0" u="none" strike="noStrike" dirty="0">
                <a:solidFill>
                  <a:schemeClr val="dk1"/>
                </a:solidFill>
                <a:effectLst/>
                <a:latin typeface="Calibri"/>
                <a:cs typeface="Calibri"/>
                <a:sym typeface="Calibri"/>
              </a:rPr>
              <a:t>/free-vector/asian-boy-cartoon-character-sticker_21848968.htm (</a:t>
            </a:r>
            <a:r>
              <a:rPr lang="en-IN" sz="1200" b="0" i="0" u="none" strike="noStrike" dirty="0" err="1">
                <a:solidFill>
                  <a:schemeClr val="dk1"/>
                </a:solidFill>
                <a:effectLst/>
                <a:latin typeface="Calibri"/>
                <a:cs typeface="Calibri"/>
                <a:sym typeface="Calibri"/>
              </a:rPr>
              <a:t>brgfx</a:t>
            </a:r>
            <a:r>
              <a:rPr lang="en-IN" sz="1200" b="0" i="0" u="none" strike="noStrike" dirty="0">
                <a:solidFill>
                  <a:schemeClr val="dk1"/>
                </a:solidFill>
                <a:effectLst/>
                <a:latin typeface="Calibri"/>
                <a:cs typeface="Calibri"/>
                <a:sym typeface="Calibri"/>
              </a:rPr>
              <a:t>)</a:t>
            </a:r>
          </a:p>
          <a:p>
            <a:pPr marL="0" lvl="0" indent="0" algn="l" rtl="0">
              <a:spcBef>
                <a:spcPts val="0"/>
              </a:spcBef>
              <a:spcAft>
                <a:spcPts val="0"/>
              </a:spcAft>
              <a:buNone/>
            </a:pPr>
            <a:endParaRPr lang="en-IN" sz="1200" b="0" i="0" u="none" strike="noStrike" dirty="0">
              <a:solidFill>
                <a:schemeClr val="dk1"/>
              </a:solidFill>
              <a:latin typeface="Calibri"/>
              <a:cs typeface="Calibri"/>
              <a:sym typeface="Calibri"/>
            </a:endParaRPr>
          </a:p>
          <a:p>
            <a:pPr marL="0" lvl="0" indent="0" algn="l" rtl="0">
              <a:spcBef>
                <a:spcPts val="0"/>
              </a:spcBef>
              <a:spcAft>
                <a:spcPts val="0"/>
              </a:spcAft>
              <a:buNone/>
            </a:pPr>
            <a:endParaRPr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Yoga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/free-vector/active-elderly-people-illustration_9396741.htm#query=elderly%20exercise&amp;position=17&amp;from_view=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freepik</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err="1">
                <a:solidFill>
                  <a:schemeClr val="dk1"/>
                </a:solidFill>
                <a:effectLst/>
                <a:latin typeface="Calibri"/>
                <a:cs typeface="Calibri"/>
                <a:sym typeface="Calibri"/>
              </a:rPr>
              <a:t>Ramu</a:t>
            </a:r>
            <a:r>
              <a:rPr lang="en-IN" sz="1200" b="0" i="0" u="none" strike="noStrike" dirty="0">
                <a:solidFill>
                  <a:schemeClr val="dk1"/>
                </a:solidFill>
                <a:effectLst/>
                <a:latin typeface="Calibri"/>
                <a:cs typeface="Calibri"/>
                <a:sym typeface="Calibri"/>
              </a:rPr>
              <a:t> : https://</a:t>
            </a:r>
            <a:r>
              <a:rPr lang="en-IN" sz="1200" b="0" i="0" u="none" strike="noStrike" dirty="0" err="1">
                <a:solidFill>
                  <a:schemeClr val="dk1"/>
                </a:solidFill>
                <a:effectLst/>
                <a:latin typeface="Calibri"/>
                <a:cs typeface="Calibri"/>
                <a:sym typeface="Calibri"/>
              </a:rPr>
              <a:t>www.freepik.com</a:t>
            </a:r>
            <a:r>
              <a:rPr lang="en-IN" sz="1200" b="0" i="0" u="none" strike="noStrike" dirty="0">
                <a:solidFill>
                  <a:schemeClr val="dk1"/>
                </a:solidFill>
                <a:effectLst/>
                <a:latin typeface="Calibri"/>
                <a:cs typeface="Calibri"/>
                <a:sym typeface="Calibri"/>
              </a:rPr>
              <a:t>/free-vector/boy-blue-shirt-isolated_7281242.htm (</a:t>
            </a:r>
            <a:r>
              <a:rPr lang="en-IN" sz="1200" b="0" i="0" u="none" strike="noStrike" dirty="0" err="1">
                <a:solidFill>
                  <a:schemeClr val="dk1"/>
                </a:solidFill>
                <a:effectLst/>
                <a:latin typeface="Calibri"/>
                <a:cs typeface="Calibri"/>
                <a:sym typeface="Calibri"/>
              </a:rPr>
              <a:t>brgfx</a:t>
            </a:r>
            <a:r>
              <a:rPr lang="en-IN" sz="1200" b="0" i="0" u="none" strike="noStrike" dirty="0">
                <a:solidFill>
                  <a:schemeClr val="dk1"/>
                </a:solidFill>
                <a:effectLst/>
                <a:latin typeface="Calibri"/>
                <a:cs typeface="Calibri"/>
                <a:sym typeface="Calibri"/>
              </a:rPr>
              <a:t>)</a:t>
            </a:r>
          </a:p>
          <a:p>
            <a:pPr marL="0" lvl="0" indent="0" algn="l" rtl="0">
              <a:spcBef>
                <a:spcPts val="0"/>
              </a:spcBef>
              <a:spcAft>
                <a:spcPts val="0"/>
              </a:spcAft>
              <a:buNone/>
            </a:pPr>
            <a:endParaRPr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extLst>
      <p:ext uri="{BB962C8B-B14F-4D97-AF65-F5344CB8AC3E}">
        <p14:creationId xmlns:p14="http://schemas.microsoft.com/office/powerpoint/2010/main" val="349829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Yoga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/free-vector/active-elderly-people-illustration_9396741.htm (</a:t>
            </a:r>
            <a:r>
              <a:rPr lang="en-IN" sz="1200" b="0" i="0" u="none" strike="noStrike" dirty="0" err="1">
                <a:solidFill>
                  <a:schemeClr val="dk1"/>
                </a:solidFill>
                <a:latin typeface="Calibri"/>
                <a:cs typeface="Calibri"/>
                <a:sym typeface="Calibri"/>
              </a:rPr>
              <a:t>freepik</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err="1">
                <a:solidFill>
                  <a:schemeClr val="dk1"/>
                </a:solidFill>
                <a:effectLst/>
                <a:latin typeface="Calibri"/>
                <a:cs typeface="Calibri"/>
                <a:sym typeface="Calibri"/>
              </a:rPr>
              <a:t>Ramu</a:t>
            </a:r>
            <a:r>
              <a:rPr lang="en-IN" sz="1200" b="0" i="0" u="none" strike="noStrike" dirty="0">
                <a:solidFill>
                  <a:schemeClr val="dk1"/>
                </a:solidFill>
                <a:effectLst/>
                <a:latin typeface="Calibri"/>
                <a:cs typeface="Calibri"/>
                <a:sym typeface="Calibri"/>
              </a:rPr>
              <a:t> : https://</a:t>
            </a:r>
            <a:r>
              <a:rPr lang="en-IN" sz="1200" b="0" i="0" u="none" strike="noStrike" dirty="0" err="1">
                <a:solidFill>
                  <a:schemeClr val="dk1"/>
                </a:solidFill>
                <a:effectLst/>
                <a:latin typeface="Calibri"/>
                <a:cs typeface="Calibri"/>
                <a:sym typeface="Calibri"/>
              </a:rPr>
              <a:t>www.freepik.com</a:t>
            </a:r>
            <a:r>
              <a:rPr lang="en-IN" sz="1200" b="0" i="0" u="none" strike="noStrike" dirty="0">
                <a:solidFill>
                  <a:schemeClr val="dk1"/>
                </a:solidFill>
                <a:effectLst/>
                <a:latin typeface="Calibri"/>
                <a:cs typeface="Calibri"/>
                <a:sym typeface="Calibri"/>
              </a:rPr>
              <a:t>/free-vector/boy-blue-shirt-isolated_7281242.htm (</a:t>
            </a:r>
            <a:r>
              <a:rPr lang="en-IN" sz="1200" b="0" i="0" u="none" strike="noStrike" dirty="0" err="1">
                <a:solidFill>
                  <a:schemeClr val="dk1"/>
                </a:solidFill>
                <a:effectLst/>
                <a:latin typeface="Calibri"/>
                <a:cs typeface="Calibri"/>
                <a:sym typeface="Calibri"/>
              </a:rPr>
              <a:t>brgfx</a:t>
            </a:r>
            <a:r>
              <a:rPr lang="en-IN" sz="1200" b="0" i="0" u="none" strike="noStrike" dirty="0">
                <a:solidFill>
                  <a:schemeClr val="dk1"/>
                </a:solidFill>
                <a:effectLst/>
                <a:latin typeface="Calibri"/>
                <a:cs typeface="Calibri"/>
                <a:sym typeface="Calibri"/>
              </a:rPr>
              <a:t>)</a:t>
            </a:r>
          </a:p>
          <a:p>
            <a:pPr marL="0" lvl="0" indent="0" algn="l" rtl="0">
              <a:spcBef>
                <a:spcPts val="0"/>
              </a:spcBef>
              <a:spcAft>
                <a:spcPts val="0"/>
              </a:spcAft>
              <a:buNone/>
            </a:pPr>
            <a:endParaRPr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extLst>
      <p:ext uri="{BB962C8B-B14F-4D97-AF65-F5344CB8AC3E}">
        <p14:creationId xmlns:p14="http://schemas.microsoft.com/office/powerpoint/2010/main" val="43285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Yoga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/free-vector/active-elderly-people-illustration_9396741.htm#query=elderly%20exercise&amp;position=17&amp;from_view=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freepik</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err="1">
                <a:solidFill>
                  <a:schemeClr val="dk1"/>
                </a:solidFill>
                <a:effectLst/>
                <a:latin typeface="Calibri"/>
                <a:cs typeface="Calibri"/>
                <a:sym typeface="Calibri"/>
              </a:rPr>
              <a:t>Ramu</a:t>
            </a:r>
            <a:r>
              <a:rPr lang="en-IN" sz="1200" b="0" i="0" u="none" strike="noStrike" dirty="0">
                <a:solidFill>
                  <a:schemeClr val="dk1"/>
                </a:solidFill>
                <a:effectLst/>
                <a:latin typeface="Calibri"/>
                <a:cs typeface="Calibri"/>
                <a:sym typeface="Calibri"/>
              </a:rPr>
              <a:t> : https://</a:t>
            </a:r>
            <a:r>
              <a:rPr lang="en-IN" sz="1200" b="0" i="0" u="none" strike="noStrike" dirty="0" err="1">
                <a:solidFill>
                  <a:schemeClr val="dk1"/>
                </a:solidFill>
                <a:effectLst/>
                <a:latin typeface="Calibri"/>
                <a:cs typeface="Calibri"/>
                <a:sym typeface="Calibri"/>
              </a:rPr>
              <a:t>www.freepik.com</a:t>
            </a:r>
            <a:r>
              <a:rPr lang="en-IN" sz="1200" b="0" i="0" u="none" strike="noStrike" dirty="0">
                <a:solidFill>
                  <a:schemeClr val="dk1"/>
                </a:solidFill>
                <a:effectLst/>
                <a:latin typeface="Calibri"/>
                <a:cs typeface="Calibri"/>
                <a:sym typeface="Calibri"/>
              </a:rPr>
              <a:t>/free-vector/boy-blue-shirt-isolated_7281242.htm (</a:t>
            </a:r>
            <a:r>
              <a:rPr lang="en-IN" sz="1200" b="0" i="0" u="none" strike="noStrike" dirty="0" err="1">
                <a:solidFill>
                  <a:schemeClr val="dk1"/>
                </a:solidFill>
                <a:effectLst/>
                <a:latin typeface="Calibri"/>
                <a:cs typeface="Calibri"/>
                <a:sym typeface="Calibri"/>
              </a:rPr>
              <a:t>brgfx</a:t>
            </a:r>
            <a:r>
              <a:rPr lang="en-IN" sz="1200" b="0" i="0" u="none" strike="noStrike" dirty="0">
                <a:solidFill>
                  <a:schemeClr val="dk1"/>
                </a:solidFill>
                <a:effectLst/>
                <a:latin typeface="Calibri"/>
                <a:cs typeface="Calibri"/>
                <a:sym typeface="Calibri"/>
              </a:rPr>
              <a:t>)</a:t>
            </a:r>
          </a:p>
          <a:p>
            <a:pPr marL="0" lvl="0" indent="0" algn="l" rtl="0">
              <a:spcBef>
                <a:spcPts val="0"/>
              </a:spcBef>
              <a:spcAft>
                <a:spcPts val="0"/>
              </a:spcAft>
              <a:buNone/>
            </a:pPr>
            <a:endParaRPr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extLst>
      <p:ext uri="{BB962C8B-B14F-4D97-AF65-F5344CB8AC3E}">
        <p14:creationId xmlns:p14="http://schemas.microsoft.com/office/powerpoint/2010/main" val="156648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endParaRPr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extLst>
      <p:ext uri="{BB962C8B-B14F-4D97-AF65-F5344CB8AC3E}">
        <p14:creationId xmlns:p14="http://schemas.microsoft.com/office/powerpoint/2010/main" val="250894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err="1">
                <a:solidFill>
                  <a:schemeClr val="dk1"/>
                </a:solidFill>
                <a:latin typeface="Calibri"/>
                <a:cs typeface="Calibri"/>
                <a:sym typeface="Calibri"/>
              </a:rPr>
              <a:t>Calender</a:t>
            </a:r>
            <a:r>
              <a:rPr lang="en-IN" sz="1200" b="0" i="0" u="none" strike="noStrike" dirty="0">
                <a:solidFill>
                  <a:schemeClr val="dk1"/>
                </a:solidFill>
                <a:latin typeface="Calibri"/>
                <a:cs typeface="Calibri"/>
                <a:sym typeface="Calibri"/>
              </a:rPr>
              <a:t> : https://</a:t>
            </a:r>
            <a:r>
              <a:rPr lang="en-IN" sz="1200" b="0" i="0" u="none" strike="noStrike" dirty="0" err="1">
                <a:solidFill>
                  <a:schemeClr val="dk1"/>
                </a:solidFill>
                <a:latin typeface="Calibri"/>
                <a:cs typeface="Calibri"/>
                <a:sym typeface="Calibri"/>
              </a:rPr>
              <a:t>pixabay.com</a:t>
            </a:r>
            <a:r>
              <a:rPr lang="en-IN" sz="1200" b="0" i="0" u="none" strike="noStrike" dirty="0">
                <a:solidFill>
                  <a:schemeClr val="dk1"/>
                </a:solidFill>
                <a:latin typeface="Calibri"/>
                <a:cs typeface="Calibri"/>
                <a:sym typeface="Calibri"/>
              </a:rPr>
              <a:t>/vectors/calendar-month-year-date-datetime-97868/ (</a:t>
            </a:r>
            <a:r>
              <a:rPr lang="en-IN" sz="1200" b="0" i="0" u="none" strike="noStrike" dirty="0" err="1">
                <a:solidFill>
                  <a:schemeClr val="dk1"/>
                </a:solidFill>
                <a:latin typeface="Calibri"/>
                <a:cs typeface="Calibri"/>
                <a:sym typeface="Calibri"/>
              </a:rPr>
              <a:t>openicons</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Boy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/free-vector/cute-happy-smiling-child-isolated-white-background_5597171.htm#query=happy%20boy%20cartoon&amp;position=29&amp;from_view=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brgfx</a:t>
            </a:r>
            <a:r>
              <a:rPr lang="en-IN" sz="1200" b="0" i="0" u="none" strike="noStrike" dirty="0">
                <a:solidFill>
                  <a:schemeClr val="dk1"/>
                </a:solidFill>
                <a:latin typeface="Calibri"/>
                <a:cs typeface="Calibri"/>
                <a:sym typeface="Calibri"/>
              </a:rPr>
              <a:t>)</a:t>
            </a:r>
            <a:endParaRPr b="0" dirty="0"/>
          </a:p>
          <a:p>
            <a:pPr marL="0" lvl="0" indent="0" algn="l" rtl="0">
              <a:spcBef>
                <a:spcPts val="0"/>
              </a:spcBef>
              <a:spcAft>
                <a:spcPts val="0"/>
              </a:spcAft>
              <a:buNone/>
            </a:pPr>
            <a:endParaRPr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extLst>
      <p:ext uri="{BB962C8B-B14F-4D97-AF65-F5344CB8AC3E}">
        <p14:creationId xmlns:p14="http://schemas.microsoft.com/office/powerpoint/2010/main" val="344674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u="none" strike="noStrike" dirty="0">
                <a:solidFill>
                  <a:schemeClr val="dk1"/>
                </a:solidFill>
                <a:latin typeface="Calibri"/>
                <a:cs typeface="Calibri"/>
                <a:sym typeface="Calibri"/>
              </a:rPr>
              <a:t>Food : https://</a:t>
            </a:r>
            <a:r>
              <a:rPr lang="en-IN" sz="1200" b="0" i="0" u="none" strike="noStrike" dirty="0" err="1">
                <a:solidFill>
                  <a:schemeClr val="dk1"/>
                </a:solidFill>
                <a:latin typeface="Calibri"/>
                <a:cs typeface="Calibri"/>
                <a:sym typeface="Calibri"/>
              </a:rPr>
              <a:t>pixabay.com</a:t>
            </a:r>
            <a:r>
              <a:rPr lang="en-IN" sz="1200" b="0" i="0" u="none" strike="noStrike" dirty="0">
                <a:solidFill>
                  <a:schemeClr val="dk1"/>
                </a:solidFill>
                <a:latin typeface="Calibri"/>
                <a:cs typeface="Calibri"/>
                <a:sym typeface="Calibri"/>
              </a:rPr>
              <a:t>/vectors/bread-cultural-culture-curry-food-1296280/ (</a:t>
            </a:r>
            <a:r>
              <a:rPr lang="en-US" b="1" i="0" u="none" strike="noStrike" dirty="0" err="1">
                <a:solidFill>
                  <a:srgbClr val="FFFFFF"/>
                </a:solidFill>
                <a:effectLst/>
                <a:latin typeface="Open Sans" panose="020F0502020204030204" pitchFamily="34" charset="0"/>
              </a:rPr>
              <a:t>OpenClipart</a:t>
            </a:r>
            <a:r>
              <a:rPr lang="en-US" b="1" i="0" u="none" strike="noStrike" dirty="0">
                <a:solidFill>
                  <a:srgbClr val="FFFFFF"/>
                </a:solidFill>
                <a:effectLst/>
                <a:latin typeface="Open Sans" panose="020F0502020204030204" pitchFamily="34" charset="0"/>
              </a:rPr>
              <a:t>-Vectors)</a:t>
            </a:r>
            <a:endParaRPr b="0" dirty="0"/>
          </a:p>
          <a:p>
            <a:pPr marL="0" lvl="0" indent="0" algn="l" rtl="0">
              <a:spcBef>
                <a:spcPts val="0"/>
              </a:spcBef>
              <a:spcAft>
                <a:spcPts val="0"/>
              </a:spcAft>
              <a:buNone/>
            </a:pPr>
            <a:endParaRPr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extLst>
      <p:ext uri="{BB962C8B-B14F-4D97-AF65-F5344CB8AC3E}">
        <p14:creationId xmlns:p14="http://schemas.microsoft.com/office/powerpoint/2010/main" val="241730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6" name="Google Shape;4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5"/>
          <p:cNvSpPr txBox="1">
            <a:spLocks noGrp="1"/>
          </p:cNvSpPr>
          <p:nvPr>
            <p:ph type="ctrTitle"/>
          </p:nvPr>
        </p:nvSpPr>
        <p:spPr>
          <a:xfrm>
            <a:off x="879155" y="836582"/>
            <a:ext cx="10363200" cy="151229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5"/>
          <p:cNvSpPr txBox="1">
            <a:spLocks noGrp="1"/>
          </p:cNvSpPr>
          <p:nvPr>
            <p:ph type="subTitle" idx="1"/>
          </p:nvPr>
        </p:nvSpPr>
        <p:spPr>
          <a:xfrm>
            <a:off x="1828800" y="2785097"/>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5">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3">
            <a:alphaModFix/>
          </a:blip>
          <a:srcRect/>
          <a:stretch/>
        </p:blipFill>
        <p:spPr>
          <a:xfrm>
            <a:off x="140454" y="114113"/>
            <a:ext cx="678726" cy="720000"/>
          </a:xfrm>
          <a:prstGeom prst="rect">
            <a:avLst/>
          </a:prstGeom>
          <a:noFill/>
          <a:ln>
            <a:noFill/>
          </a:ln>
        </p:spPr>
      </p:pic>
      <p:pic>
        <p:nvPicPr>
          <p:cNvPr id="16" name="Google Shape;16;p5" descr="A picture containing text, night sky&#10;&#10;Description automatically generated"/>
          <p:cNvPicPr preferRelativeResize="0"/>
          <p:nvPr/>
        </p:nvPicPr>
        <p:blipFill rotWithShape="1">
          <a:blip r:embed="rId4">
            <a:alphaModFix/>
          </a:blip>
          <a:srcRect/>
          <a:stretch/>
        </p:blipFill>
        <p:spPr>
          <a:xfrm>
            <a:off x="11331546" y="604279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5">
            <a:alphaModFix/>
          </a:blip>
          <a:srcRect/>
          <a:stretch/>
        </p:blipFill>
        <p:spPr>
          <a:xfrm>
            <a:off x="11312845" y="116582"/>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6" descr="A picture containing text, night sky&#10;&#10;Description automatically generated"/>
          <p:cNvPicPr preferRelativeResize="0"/>
          <p:nvPr/>
        </p:nvPicPr>
        <p:blipFill rotWithShape="1">
          <a:blip r:embed="rId3">
            <a:alphaModFix/>
          </a:blip>
          <a:srcRect/>
          <a:stretch/>
        </p:blipFill>
        <p:spPr>
          <a:xfrm>
            <a:off x="11331546" y="6042792"/>
            <a:ext cx="720000" cy="720000"/>
          </a:xfrm>
          <a:prstGeom prst="rect">
            <a:avLst/>
          </a:prstGeom>
          <a:noFill/>
          <a:ln>
            <a:noFill/>
          </a:ln>
        </p:spPr>
      </p:pic>
      <p:pic>
        <p:nvPicPr>
          <p:cNvPr id="24" name="Google Shape;24;p6" descr="Calendar&#10;&#10;Description automatically generated with low confidence"/>
          <p:cNvPicPr preferRelativeResize="0"/>
          <p:nvPr/>
        </p:nvPicPr>
        <p:blipFill rotWithShape="1">
          <a:blip r:embed="rId4">
            <a:alphaModFix/>
          </a:blip>
          <a:srcRect/>
          <a:stretch/>
        </p:blipFill>
        <p:spPr>
          <a:xfrm>
            <a:off x="11312845" y="116582"/>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7" name="Google Shape;27;p7" descr="A picture containing text, night sky&#10;&#10;Description automatically generated"/>
          <p:cNvPicPr preferRelativeResize="0"/>
          <p:nvPr/>
        </p:nvPicPr>
        <p:blipFill rotWithShape="1">
          <a:blip r:embed="rId3">
            <a:alphaModFix/>
          </a:blip>
          <a:srcRect/>
          <a:stretch/>
        </p:blipFill>
        <p:spPr>
          <a:xfrm>
            <a:off x="11331546" y="6042792"/>
            <a:ext cx="720000" cy="720000"/>
          </a:xfrm>
          <a:prstGeom prst="rect">
            <a:avLst/>
          </a:prstGeom>
          <a:noFill/>
          <a:ln>
            <a:noFill/>
          </a:ln>
        </p:spPr>
      </p:pic>
      <p:pic>
        <p:nvPicPr>
          <p:cNvPr id="28" name="Google Shape;28;p7" descr="Calendar&#10;&#10;Description automatically generated with low confidence"/>
          <p:cNvPicPr preferRelativeResize="0"/>
          <p:nvPr/>
        </p:nvPicPr>
        <p:blipFill rotWithShape="1">
          <a:blip r:embed="rId4">
            <a:alphaModFix/>
          </a:blip>
          <a:srcRect/>
          <a:stretch/>
        </p:blipFill>
        <p:spPr>
          <a:xfrm>
            <a:off x="11312845" y="116582"/>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8.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8.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8.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freepik.com/free-vector/active-elderly-people-illustration_9396741.htm" TargetMode="External"/><Relationship Id="rId13" Type="http://schemas.openxmlformats.org/officeDocument/2006/relationships/image" Target="../media/image5.jpeg"/><Relationship Id="rId18" Type="http://schemas.openxmlformats.org/officeDocument/2006/relationships/image" Target="../media/image11.png"/><Relationship Id="rId3" Type="http://schemas.openxmlformats.org/officeDocument/2006/relationships/hyperlink" Target="https://www.freepik.com/free-vector/one-happy-boy-eating-table_18973385.htm" TargetMode="External"/><Relationship Id="rId21" Type="http://schemas.openxmlformats.org/officeDocument/2006/relationships/image" Target="../media/image8.png"/><Relationship Id="rId7" Type="http://schemas.openxmlformats.org/officeDocument/2006/relationships/hyperlink" Target="https://www.freepik.com/free-vector/asian-boy-cartoon-character-sticker_21848968.htm" TargetMode="External"/><Relationship Id="rId12" Type="http://schemas.openxmlformats.org/officeDocument/2006/relationships/image" Target="../media/image4.jpeg"/><Relationship Id="rId17" Type="http://schemas.openxmlformats.org/officeDocument/2006/relationships/image" Target="../media/image10.jpeg"/><Relationship Id="rId2" Type="http://schemas.openxmlformats.org/officeDocument/2006/relationships/notesSlide" Target="../notesSlides/notesSlide9.xml"/><Relationship Id="rId16" Type="http://schemas.openxmlformats.org/officeDocument/2006/relationships/image" Target="../media/image14.png"/><Relationship Id="rId20"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www.freepik.com/free-vector/indian-family-people-hindu-national-clothes-cartoon-indian-characters_2703434.htm" TargetMode="External"/><Relationship Id="rId11" Type="http://schemas.openxmlformats.org/officeDocument/2006/relationships/hyperlink" Target="https://www.freepik.com/free-vector/cute-happy-smiling-child-isolated-white-background_5597171.htm" TargetMode="External"/><Relationship Id="rId5" Type="http://schemas.openxmlformats.org/officeDocument/2006/relationships/hyperlink" Target="https://www.freepik.com/free-vector/blank-farm-scene-cartoon-style_11862406.htm" TargetMode="External"/><Relationship Id="rId15" Type="http://schemas.microsoft.com/office/2007/relationships/hdphoto" Target="../media/hdphoto1.wdp"/><Relationship Id="rId23" Type="http://schemas.openxmlformats.org/officeDocument/2006/relationships/image" Target="../media/image7.png"/><Relationship Id="rId10" Type="http://schemas.openxmlformats.org/officeDocument/2006/relationships/hyperlink" Target="https://pixabay.com/vectors/calendar-month-year-date-datetime-97868" TargetMode="External"/><Relationship Id="rId19" Type="http://schemas.openxmlformats.org/officeDocument/2006/relationships/image" Target="../media/image12.jpeg"/><Relationship Id="rId4" Type="http://schemas.openxmlformats.org/officeDocument/2006/relationships/hyperlink" Target="https://www.freepik.com/free-vector/grandchildren-grandfather-hand_5056244.htm" TargetMode="External"/><Relationship Id="rId9" Type="http://schemas.openxmlformats.org/officeDocument/2006/relationships/hyperlink" Target="https://www.freepik.com/free-vector/boy-blue-shirt-isolated_7281242.htm" TargetMode="External"/><Relationship Id="rId14" Type="http://schemas.openxmlformats.org/officeDocument/2006/relationships/image" Target="../media/image6.png"/><Relationship Id="rId22"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6146" name="Picture 2" descr="Free vector one happy boy eating on the table">
            <a:extLst>
              <a:ext uri="{FF2B5EF4-FFF2-40B4-BE49-F238E27FC236}">
                <a16:creationId xmlns:a16="http://schemas.microsoft.com/office/drawing/2014/main" id="{3AA4197F-184B-240D-D5F2-1966CAFC5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498" y="761036"/>
            <a:ext cx="2966258" cy="2667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791147-B769-0090-5E40-9E7A6A013CB0}"/>
              </a:ext>
            </a:extLst>
          </p:cNvPr>
          <p:cNvSpPr txBox="1">
            <a:spLocks/>
          </p:cNvSpPr>
          <p:nvPr/>
        </p:nvSpPr>
        <p:spPr>
          <a:xfrm>
            <a:off x="617435" y="3174359"/>
            <a:ext cx="10957130" cy="1799859"/>
          </a:xfrm>
          <a:prstGeom prst="flowChartManualOperation">
            <a:avLst/>
          </a:prstGeom>
          <a:solidFill>
            <a:schemeClr val="accent3">
              <a:lumMod val="20000"/>
              <a:lumOff val="80000"/>
            </a:schemeClr>
          </a:solidFill>
          <a:ln>
            <a:solidFill>
              <a:srgbClr val="C0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b="1" dirty="0">
                <a:solidFill>
                  <a:schemeClr val="accent2">
                    <a:lumMod val="75000"/>
                  </a:schemeClr>
                </a:solidFill>
                <a:latin typeface="Calibri" panose="020F0502020204030204" pitchFamily="34" charset="0"/>
                <a:cs typeface="Calibri" panose="020F0502020204030204" pitchFamily="34" charset="0"/>
              </a:rPr>
              <a:t>You Are What You Eat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 name="Title 17">
            <a:extLst>
              <a:ext uri="{FF2B5EF4-FFF2-40B4-BE49-F238E27FC236}">
                <a16:creationId xmlns:a16="http://schemas.microsoft.com/office/drawing/2014/main" id="{CBC5AB3F-5812-F909-6DC6-95BB2918C1B2}"/>
              </a:ext>
            </a:extLst>
          </p:cNvPr>
          <p:cNvSpPr txBox="1">
            <a:spLocks/>
          </p:cNvSpPr>
          <p:nvPr/>
        </p:nvSpPr>
        <p:spPr>
          <a:xfrm>
            <a:off x="2278960" y="118604"/>
            <a:ext cx="7258049" cy="908807"/>
          </a:xfrm>
          <a:prstGeom prst="roundRect">
            <a:avLst>
              <a:gd name="adj" fmla="val 50000"/>
            </a:avLst>
          </a:prstGeom>
          <a:solidFill>
            <a:schemeClr val="accent5">
              <a:lumMod val="75000"/>
            </a:schemeClr>
          </a:solidFill>
          <a:ln>
            <a:noFill/>
          </a:ln>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dirty="0">
                <a:solidFill>
                  <a:schemeClr val="bg1"/>
                </a:solidFill>
                <a:latin typeface="Calibri" panose="020F0502020204030204" pitchFamily="34" charset="0"/>
                <a:cs typeface="Calibri" panose="020F0502020204030204" pitchFamily="34" charset="0"/>
              </a:rPr>
              <a:t> </a:t>
            </a:r>
            <a:r>
              <a:rPr lang="en-GB"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Role Play</a:t>
            </a:r>
            <a:endParaRPr lang="en-IN"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30" name="Picture 6" descr="Free vector blank farm scene in cartoon style">
            <a:extLst>
              <a:ext uri="{FF2B5EF4-FFF2-40B4-BE49-F238E27FC236}">
                <a16:creationId xmlns:a16="http://schemas.microsoft.com/office/drawing/2014/main" id="{91239786-390B-7492-28D1-5B7645D5C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77" y="3369427"/>
            <a:ext cx="4539221" cy="30137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47FE83-1CEB-B288-322F-740593705D2E}"/>
              </a:ext>
            </a:extLst>
          </p:cNvPr>
          <p:cNvSpPr txBox="1"/>
          <p:nvPr/>
        </p:nvSpPr>
        <p:spPr>
          <a:xfrm>
            <a:off x="5385941" y="3318800"/>
            <a:ext cx="6649537"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8575">
            <a:prstDash val="sysDash"/>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IE" sz="2400" dirty="0" err="1">
                <a:solidFill>
                  <a:schemeClr val="tx1"/>
                </a:solidFill>
                <a:effectLst/>
                <a:latin typeface="Calibri" panose="020F0502020204030204" pitchFamily="34" charset="0"/>
                <a:ea typeface="Calibri" panose="020F0502020204030204" pitchFamily="34" charset="0"/>
              </a:rPr>
              <a:t>Ramu’s</a:t>
            </a:r>
            <a:r>
              <a:rPr lang="en-IE" sz="2400" dirty="0">
                <a:solidFill>
                  <a:schemeClr val="tx1"/>
                </a:solidFill>
                <a:effectLst/>
                <a:latin typeface="Calibri" panose="020F0502020204030204" pitchFamily="34" charset="0"/>
                <a:ea typeface="Calibri" panose="020F0502020204030204" pitchFamily="34" charset="0"/>
              </a:rPr>
              <a:t> grandparents lived in a small village, far away from the pollution and noise of the city. </a:t>
            </a:r>
            <a:endParaRPr lang="en-AE" sz="2400" dirty="0">
              <a:solidFill>
                <a:schemeClr val="tx1"/>
              </a:solidFill>
            </a:endParaRPr>
          </a:p>
        </p:txBody>
      </p:sp>
      <p:sp>
        <p:nvSpPr>
          <p:cNvPr id="4" name="TextBox 3">
            <a:extLst>
              <a:ext uri="{FF2B5EF4-FFF2-40B4-BE49-F238E27FC236}">
                <a16:creationId xmlns:a16="http://schemas.microsoft.com/office/drawing/2014/main" id="{6C0CC193-EC8D-06D0-D84C-449B9C7402D7}"/>
              </a:ext>
            </a:extLst>
          </p:cNvPr>
          <p:cNvSpPr txBox="1"/>
          <p:nvPr/>
        </p:nvSpPr>
        <p:spPr>
          <a:xfrm>
            <a:off x="5385943" y="4473167"/>
            <a:ext cx="6649535"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w="28575">
            <a:prstDash val="sysDash"/>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IE" sz="2400" dirty="0" err="1">
                <a:solidFill>
                  <a:schemeClr val="tx1"/>
                </a:solidFill>
                <a:effectLst/>
                <a:latin typeface="Calibri" panose="020F0502020204030204" pitchFamily="34" charset="0"/>
                <a:ea typeface="Calibri" panose="020F0502020204030204" pitchFamily="34" charset="0"/>
              </a:rPr>
              <a:t>Ramu</a:t>
            </a:r>
            <a:r>
              <a:rPr lang="en-IE" sz="2400" dirty="0">
                <a:solidFill>
                  <a:schemeClr val="tx1"/>
                </a:solidFill>
                <a:effectLst/>
                <a:latin typeface="Calibri" panose="020F0502020204030204" pitchFamily="34" charset="0"/>
                <a:ea typeface="Calibri" panose="020F0502020204030204" pitchFamily="34" charset="0"/>
              </a:rPr>
              <a:t> is excited to spend his summer holidays with his grandparents and they are happy to see </a:t>
            </a:r>
            <a:r>
              <a:rPr lang="en-IE" sz="2400" dirty="0" err="1">
                <a:solidFill>
                  <a:schemeClr val="tx1"/>
                </a:solidFill>
                <a:effectLst/>
                <a:latin typeface="Calibri" panose="020F0502020204030204" pitchFamily="34" charset="0"/>
                <a:ea typeface="Calibri" panose="020F0502020204030204" pitchFamily="34" charset="0"/>
              </a:rPr>
              <a:t>Ramu</a:t>
            </a:r>
            <a:r>
              <a:rPr lang="en-IE" sz="2400" dirty="0">
                <a:solidFill>
                  <a:schemeClr val="tx1"/>
                </a:solidFill>
                <a:effectLst/>
                <a:latin typeface="Calibri" panose="020F0502020204030204" pitchFamily="34" charset="0"/>
                <a:ea typeface="Calibri" panose="020F0502020204030204" pitchFamily="34" charset="0"/>
              </a:rPr>
              <a:t>. </a:t>
            </a:r>
            <a:endParaRPr lang="en-AE" sz="2400" dirty="0">
              <a:solidFill>
                <a:schemeClr val="tx1"/>
              </a:solidFill>
            </a:endParaRPr>
          </a:p>
        </p:txBody>
      </p:sp>
      <p:pic>
        <p:nvPicPr>
          <p:cNvPr id="1036" name="Picture 12" descr="Free vector happy boy in white shirt running on white">
            <a:extLst>
              <a:ext uri="{FF2B5EF4-FFF2-40B4-BE49-F238E27FC236}">
                <a16:creationId xmlns:a16="http://schemas.microsoft.com/office/drawing/2014/main" id="{5D8E4984-26C8-F7AB-3912-37F7AAB1EC9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751" b="96486" l="7658" r="92568">
                        <a14:foregroundMark x1="35586" y1="6869" x2="56306" y2="5751"/>
                        <a14:foregroundMark x1="56306" y1="5751" x2="66216" y2="6230"/>
                        <a14:foregroundMark x1="9685" y1="30831" x2="18018" y2="38498"/>
                        <a14:foregroundMark x1="18018" y1="38498" x2="49775" y2="46166"/>
                        <a14:foregroundMark x1="49775" y1="46166" x2="54054" y2="55911"/>
                        <a14:foregroundMark x1="54054" y1="55911" x2="52252" y2="63578"/>
                        <a14:foregroundMark x1="58784" y1="45847" x2="59910" y2="76997"/>
                        <a14:foregroundMark x1="59910" y1="76997" x2="68919" y2="80511"/>
                        <a14:foregroundMark x1="68919" y1="80511" x2="70946" y2="80511"/>
                        <a14:foregroundMark x1="7658" y1="84984" x2="22072" y2="91853"/>
                        <a14:foregroundMark x1="6081" y1="85304" x2="13739" y2="91534"/>
                        <a14:foregroundMark x1="13739" y1="91534" x2="22523" y2="94888"/>
                        <a14:foregroundMark x1="22523" y1="94888" x2="25676" y2="95367"/>
                        <a14:foregroundMark x1="21171" y1="88019" x2="39189" y2="69010"/>
                        <a14:foregroundMark x1="39189" y1="69010" x2="43919" y2="67412"/>
                        <a14:foregroundMark x1="75000" y1="87061" x2="79730" y2="86741"/>
                        <a14:foregroundMark x1="72973" y1="86422" x2="80405" y2="80192"/>
                        <a14:foregroundMark x1="80405" y1="80192" x2="80180" y2="78115"/>
                        <a14:foregroundMark x1="75901" y1="91693" x2="81532" y2="85304"/>
                        <a14:foregroundMark x1="81532" y1="85304" x2="80405" y2="76358"/>
                        <a14:foregroundMark x1="8108" y1="83546" x2="15766" y2="84185"/>
                        <a14:foregroundMark x1="57207" y1="44569" x2="92568" y2="39137"/>
                        <a14:foregroundMark x1="41441" y1="59904" x2="43243" y2="46965"/>
                        <a14:foregroundMark x1="36486" y1="59585" x2="40766" y2="55751"/>
                        <a14:foregroundMark x1="17793" y1="96486" x2="19595" y2="95048"/>
                        <a14:foregroundMark x1="65090" y1="61182" x2="65315" y2="57348"/>
                        <a14:foregroundMark x1="62613" y1="46326" x2="68018" y2="45367"/>
                        <a14:foregroundMark x1="51126" y1="30831" x2="55180" y2="27955"/>
                      </a14:backgroundRemoval>
                    </a14:imgEffect>
                  </a14:imgLayer>
                </a14:imgProps>
              </a:ext>
              <a:ext uri="{28A0092B-C50C-407E-A947-70E740481C1C}">
                <a14:useLocalDpi xmlns:a14="http://schemas.microsoft.com/office/drawing/2010/main" val="0"/>
              </a:ext>
            </a:extLst>
          </a:blip>
          <a:srcRect/>
          <a:stretch>
            <a:fillRect/>
          </a:stretch>
        </p:blipFill>
        <p:spPr bwMode="auto">
          <a:xfrm>
            <a:off x="4828380" y="1272073"/>
            <a:ext cx="938599" cy="1322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vector indian family of people in hindu national clothes. cartoon indian characters">
            <a:extLst>
              <a:ext uri="{FF2B5EF4-FFF2-40B4-BE49-F238E27FC236}">
                <a16:creationId xmlns:a16="http://schemas.microsoft.com/office/drawing/2014/main" id="{DAE5A085-943C-7443-947C-87D56E46F8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163" r="32031" b="9102"/>
          <a:stretch/>
        </p:blipFill>
        <p:spPr bwMode="auto">
          <a:xfrm>
            <a:off x="11192470" y="832779"/>
            <a:ext cx="632505" cy="2162651"/>
          </a:xfrm>
          <a:prstGeom prst="rect">
            <a:avLst/>
          </a:prstGeom>
          <a:extLst>
            <a:ext uri="{909E8E84-426E-40DD-AFC4-6F175D3DCCD1}">
              <a14:hiddenFill xmlns:a14="http://schemas.microsoft.com/office/drawing/2010/main">
                <a:solidFill>
                  <a:srgbClr val="FFFFFF"/>
                </a:solidFill>
              </a14:hiddenFill>
            </a:ext>
          </a:extLst>
        </p:spPr>
      </p:pic>
      <p:pic>
        <p:nvPicPr>
          <p:cNvPr id="8" name="Picture 4" descr="Free vector grandchildren and grandfather of hand">
            <a:extLst>
              <a:ext uri="{FF2B5EF4-FFF2-40B4-BE49-F238E27FC236}">
                <a16:creationId xmlns:a16="http://schemas.microsoft.com/office/drawing/2014/main" id="{6D6185B2-22D7-0800-D337-B3CC5C0B53A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112" b="51597" l="38179" r="61502">
                        <a14:foregroundMark x1="38179" y1="46965" x2="39095" y2="48454"/>
                        <a14:foregroundMark x1="44404" y1="50657" x2="50799" y2="50799"/>
                        <a14:foregroundMark x1="50799" y1="50799" x2="53994" y2="50000"/>
                        <a14:foregroundMark x1="46006" y1="20288" x2="51438" y2="20447"/>
                        <a14:foregroundMark x1="43291" y1="51597" x2="53674" y2="51597"/>
                        <a14:foregroundMark x1="57668" y1="51438" x2="59744" y2="51438"/>
                        <a14:backgroundMark x1="42332" y1="40096" x2="41693" y2="50479"/>
                        <a14:backgroundMark x1="53834" y1="39776" x2="55431" y2="45687"/>
                        <a14:backgroundMark x1="54313" y1="39297" x2="55751" y2="46805"/>
                        <a14:backgroundMark x1="42812" y1="38179" x2="42492" y2="40575"/>
                      </a14:backgroundRemoval>
                    </a14:imgEffect>
                  </a14:imgLayer>
                </a14:imgProps>
              </a:ext>
              <a:ext uri="{28A0092B-C50C-407E-A947-70E740481C1C}">
                <a14:useLocalDpi xmlns:a14="http://schemas.microsoft.com/office/drawing/2010/main" val="0"/>
              </a:ext>
            </a:extLst>
          </a:blip>
          <a:srcRect l="35478" r="35478" b="48355"/>
          <a:stretch/>
        </p:blipFill>
        <p:spPr bwMode="auto">
          <a:xfrm>
            <a:off x="367025" y="118604"/>
            <a:ext cx="1617840" cy="2876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D974B66-221C-A39E-06AA-76C6F6C44E1D}"/>
              </a:ext>
            </a:extLst>
          </p:cNvPr>
          <p:cNvSpPr txBox="1"/>
          <p:nvPr/>
        </p:nvSpPr>
        <p:spPr>
          <a:xfrm>
            <a:off x="1628224" y="1584250"/>
            <a:ext cx="2013995" cy="461665"/>
          </a:xfrm>
          <a:prstGeom prst="rect">
            <a:avLst/>
          </a:prstGeom>
          <a:noFill/>
        </p:spPr>
        <p:txBody>
          <a:bodyPr wrap="square" rtlCol="0">
            <a:spAutoFit/>
          </a:bodyPr>
          <a:lstStyle/>
          <a:p>
            <a:pPr algn="ctr"/>
            <a:r>
              <a:rPr lang="en-AE" sz="2400" dirty="0">
                <a:latin typeface="Calibri" panose="020F0502020204030204" pitchFamily="34" charset="0"/>
                <a:cs typeface="Calibri" panose="020F0502020204030204" pitchFamily="34" charset="0"/>
              </a:rPr>
              <a:t>Grandfather</a:t>
            </a:r>
          </a:p>
        </p:txBody>
      </p:sp>
      <p:sp>
        <p:nvSpPr>
          <p:cNvPr id="10" name="TextBox 9">
            <a:extLst>
              <a:ext uri="{FF2B5EF4-FFF2-40B4-BE49-F238E27FC236}">
                <a16:creationId xmlns:a16="http://schemas.microsoft.com/office/drawing/2014/main" id="{7EA49039-EEA8-7A62-0F3C-1CD4E05C4DC2}"/>
              </a:ext>
            </a:extLst>
          </p:cNvPr>
          <p:cNvSpPr txBox="1"/>
          <p:nvPr/>
        </p:nvSpPr>
        <p:spPr>
          <a:xfrm>
            <a:off x="9178475" y="1557017"/>
            <a:ext cx="2013995" cy="461665"/>
          </a:xfrm>
          <a:prstGeom prst="rect">
            <a:avLst/>
          </a:prstGeom>
          <a:noFill/>
        </p:spPr>
        <p:txBody>
          <a:bodyPr wrap="square" rtlCol="0">
            <a:spAutoFit/>
          </a:bodyPr>
          <a:lstStyle/>
          <a:p>
            <a:pPr algn="ctr"/>
            <a:r>
              <a:rPr lang="en-AE" sz="2400" dirty="0">
                <a:latin typeface="Calibri" panose="020F0502020204030204" pitchFamily="34" charset="0"/>
                <a:cs typeface="Calibri" panose="020F0502020204030204" pitchFamily="34" charset="0"/>
              </a:rPr>
              <a:t>Grandmother</a:t>
            </a:r>
          </a:p>
        </p:txBody>
      </p:sp>
      <p:sp>
        <p:nvSpPr>
          <p:cNvPr id="11" name="TextBox 10">
            <a:extLst>
              <a:ext uri="{FF2B5EF4-FFF2-40B4-BE49-F238E27FC236}">
                <a16:creationId xmlns:a16="http://schemas.microsoft.com/office/drawing/2014/main" id="{347D7608-5469-9298-A36D-9FDC5250174C}"/>
              </a:ext>
            </a:extLst>
          </p:cNvPr>
          <p:cNvSpPr txBox="1"/>
          <p:nvPr/>
        </p:nvSpPr>
        <p:spPr>
          <a:xfrm>
            <a:off x="5722889" y="1584250"/>
            <a:ext cx="2013995" cy="461665"/>
          </a:xfrm>
          <a:prstGeom prst="rect">
            <a:avLst/>
          </a:prstGeom>
          <a:noFill/>
        </p:spPr>
        <p:txBody>
          <a:bodyPr wrap="square" rtlCol="0">
            <a:spAutoFit/>
          </a:bodyPr>
          <a:lstStyle/>
          <a:p>
            <a:pPr algn="ctr"/>
            <a:r>
              <a:rPr lang="en-AE" sz="2400" dirty="0">
                <a:latin typeface="Calibri" panose="020F0502020204030204" pitchFamily="34" charset="0"/>
                <a:cs typeface="Calibri" panose="020F0502020204030204" pitchFamily="34" charset="0"/>
              </a:rPr>
              <a:t>Ramu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ppt_x</p:attrName>
                                        </p:attrNameLst>
                                      </p:cBhvr>
                                      <p:tavLst>
                                        <p:tav tm="0">
                                          <p:val>
                                            <p:strVal val="#ppt_x-#ppt_w*1.125000"/>
                                          </p:val>
                                        </p:tav>
                                        <p:tav tm="100000">
                                          <p:val>
                                            <p:strVal val="#ppt_x"/>
                                          </p:val>
                                        </p:tav>
                                      </p:tavLst>
                                    </p:anim>
                                    <p:animEffect transition="in" filter="wipe(right)">
                                      <p:cBhvr>
                                        <p:cTn id="8" dur="1000"/>
                                        <p:tgtEl>
                                          <p:spTgt spid="8"/>
                                        </p:tgtEl>
                                      </p:cBhvr>
                                    </p:animEffect>
                                  </p:childTnLst>
                                </p:cTn>
                              </p:par>
                            </p:childTnLst>
                          </p:cTn>
                        </p:par>
                        <p:par>
                          <p:cTn id="9" fill="hold">
                            <p:stCondLst>
                              <p:cond delay="1500"/>
                            </p:stCondLst>
                            <p:childTnLst>
                              <p:par>
                                <p:cTn id="10" presetID="12" presetClass="entr" presetSubtype="8"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p:tgtEl>
                                          <p:spTgt spid="9"/>
                                        </p:tgtEl>
                                        <p:attrNameLst>
                                          <p:attrName>ppt_x</p:attrName>
                                        </p:attrNameLst>
                                      </p:cBhvr>
                                      <p:tavLst>
                                        <p:tav tm="0">
                                          <p:val>
                                            <p:strVal val="#ppt_x-#ppt_w*1.125000"/>
                                          </p:val>
                                        </p:tav>
                                        <p:tav tm="100000">
                                          <p:val>
                                            <p:strVal val="#ppt_x"/>
                                          </p:val>
                                        </p:tav>
                                      </p:tavLst>
                                    </p:anim>
                                    <p:animEffect transition="in" filter="wipe(right)">
                                      <p:cBhvr>
                                        <p:cTn id="13" dur="1000"/>
                                        <p:tgtEl>
                                          <p:spTgt spid="9"/>
                                        </p:tgtEl>
                                      </p:cBhvr>
                                    </p:animEffect>
                                  </p:childTnLst>
                                </p:cTn>
                              </p:par>
                            </p:childTnLst>
                          </p:cTn>
                        </p:par>
                        <p:par>
                          <p:cTn id="14" fill="hold">
                            <p:stCondLst>
                              <p:cond delay="3000"/>
                            </p:stCondLst>
                            <p:childTnLst>
                              <p:par>
                                <p:cTn id="15" presetID="12" presetClass="entr" presetSubtype="2"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p:tgtEl>
                                          <p:spTgt spid="5"/>
                                        </p:tgtEl>
                                        <p:attrNameLst>
                                          <p:attrName>ppt_x</p:attrName>
                                        </p:attrNameLst>
                                      </p:cBhvr>
                                      <p:tavLst>
                                        <p:tav tm="0">
                                          <p:val>
                                            <p:strVal val="#ppt_x+#ppt_w*1.125000"/>
                                          </p:val>
                                        </p:tav>
                                        <p:tav tm="100000">
                                          <p:val>
                                            <p:strVal val="#ppt_x"/>
                                          </p:val>
                                        </p:tav>
                                      </p:tavLst>
                                    </p:anim>
                                    <p:animEffect transition="in" filter="wipe(left)">
                                      <p:cBhvr>
                                        <p:cTn id="18" dur="1000"/>
                                        <p:tgtEl>
                                          <p:spTgt spid="5"/>
                                        </p:tgtEl>
                                      </p:cBhvr>
                                    </p:animEffect>
                                  </p:childTnLst>
                                </p:cTn>
                              </p:par>
                            </p:childTnLst>
                          </p:cTn>
                        </p:par>
                        <p:par>
                          <p:cTn id="19" fill="hold">
                            <p:stCondLst>
                              <p:cond delay="4500"/>
                            </p:stCondLst>
                            <p:childTnLst>
                              <p:par>
                                <p:cTn id="20" presetID="12" presetClass="entr" presetSubtype="2" fill="hold" grpId="0" nodeType="afterEffect">
                                  <p:stCondLst>
                                    <p:cond delay="5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p:tgtEl>
                                          <p:spTgt spid="10"/>
                                        </p:tgtEl>
                                        <p:attrNameLst>
                                          <p:attrName>ppt_x</p:attrName>
                                        </p:attrNameLst>
                                      </p:cBhvr>
                                      <p:tavLst>
                                        <p:tav tm="0">
                                          <p:val>
                                            <p:strVal val="#ppt_x+#ppt_w*1.125000"/>
                                          </p:val>
                                        </p:tav>
                                        <p:tav tm="100000">
                                          <p:val>
                                            <p:strVal val="#ppt_x"/>
                                          </p:val>
                                        </p:tav>
                                      </p:tavLst>
                                    </p:anim>
                                    <p:animEffect transition="in" filter="wipe(left)">
                                      <p:cBhvr>
                                        <p:cTn id="23" dur="1000"/>
                                        <p:tgtEl>
                                          <p:spTgt spid="10"/>
                                        </p:tgtEl>
                                      </p:cBhvr>
                                    </p:animEffect>
                                  </p:childTnLst>
                                </p:cTn>
                              </p:par>
                            </p:childTnLst>
                          </p:cTn>
                        </p:par>
                        <p:par>
                          <p:cTn id="24" fill="hold">
                            <p:stCondLst>
                              <p:cond delay="6000"/>
                            </p:stCondLst>
                            <p:childTnLst>
                              <p:par>
                                <p:cTn id="25" presetID="22" presetClass="entr" presetSubtype="1" fill="hold" nodeType="afterEffect">
                                  <p:stCondLst>
                                    <p:cond delay="500"/>
                                  </p:stCondLst>
                                  <p:childTnLst>
                                    <p:set>
                                      <p:cBhvr>
                                        <p:cTn id="26" dur="1" fill="hold">
                                          <p:stCondLst>
                                            <p:cond delay="0"/>
                                          </p:stCondLst>
                                        </p:cTn>
                                        <p:tgtEl>
                                          <p:spTgt spid="1036"/>
                                        </p:tgtEl>
                                        <p:attrNameLst>
                                          <p:attrName>style.visibility</p:attrName>
                                        </p:attrNameLst>
                                      </p:cBhvr>
                                      <p:to>
                                        <p:strVal val="visible"/>
                                      </p:to>
                                    </p:set>
                                    <p:animEffect transition="in" filter="wipe(up)">
                                      <p:cBhvr>
                                        <p:cTn id="27" dur="1000"/>
                                        <p:tgtEl>
                                          <p:spTgt spid="1036"/>
                                        </p:tgtEl>
                                      </p:cBhvr>
                                    </p:animEffect>
                                  </p:childTnLst>
                                </p:cTn>
                              </p:par>
                            </p:childTnLst>
                          </p:cTn>
                        </p:par>
                        <p:par>
                          <p:cTn id="28" fill="hold">
                            <p:stCondLst>
                              <p:cond delay="7500"/>
                            </p:stCondLst>
                            <p:childTnLst>
                              <p:par>
                                <p:cTn id="29" presetID="22" presetClass="entr" presetSubtype="1" fill="hold" grpId="0" nodeType="after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par>
                          <p:cTn id="32" fill="hold">
                            <p:stCondLst>
                              <p:cond delay="9000"/>
                            </p:stCondLst>
                            <p:childTnLst>
                              <p:par>
                                <p:cTn id="33" presetID="12" presetClass="entr" presetSubtype="2" fill="hold" grpId="0" nodeType="afterEffect">
                                  <p:stCondLst>
                                    <p:cond delay="5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p:tgtEl>
                                          <p:spTgt spid="3"/>
                                        </p:tgtEl>
                                        <p:attrNameLst>
                                          <p:attrName>ppt_x</p:attrName>
                                        </p:attrNameLst>
                                      </p:cBhvr>
                                      <p:tavLst>
                                        <p:tav tm="0">
                                          <p:val>
                                            <p:strVal val="#ppt_x+#ppt_w*1.125000"/>
                                          </p:val>
                                        </p:tav>
                                        <p:tav tm="100000">
                                          <p:val>
                                            <p:strVal val="#ppt_x"/>
                                          </p:val>
                                        </p:tav>
                                      </p:tavLst>
                                    </p:anim>
                                    <p:animEffect transition="in" filter="wipe(left)">
                                      <p:cBhvr>
                                        <p:cTn id="36" dur="1000"/>
                                        <p:tgtEl>
                                          <p:spTgt spid="3"/>
                                        </p:tgtEl>
                                      </p:cBhvr>
                                    </p:animEffect>
                                  </p:childTnLst>
                                </p:cTn>
                              </p:par>
                            </p:childTnLst>
                          </p:cTn>
                        </p:par>
                        <p:par>
                          <p:cTn id="37" fill="hold">
                            <p:stCondLst>
                              <p:cond delay="10500"/>
                            </p:stCondLst>
                            <p:childTnLst>
                              <p:par>
                                <p:cTn id="38" presetID="53" presetClass="entr" presetSubtype="16" fill="hold" nodeType="afterEffect">
                                  <p:stCondLst>
                                    <p:cond delay="50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1000" fill="hold"/>
                                        <p:tgtEl>
                                          <p:spTgt spid="1030"/>
                                        </p:tgtEl>
                                        <p:attrNameLst>
                                          <p:attrName>ppt_w</p:attrName>
                                        </p:attrNameLst>
                                      </p:cBhvr>
                                      <p:tavLst>
                                        <p:tav tm="0">
                                          <p:val>
                                            <p:fltVal val="0"/>
                                          </p:val>
                                        </p:tav>
                                        <p:tav tm="100000">
                                          <p:val>
                                            <p:strVal val="#ppt_w"/>
                                          </p:val>
                                        </p:tav>
                                      </p:tavLst>
                                    </p:anim>
                                    <p:anim calcmode="lin" valueType="num">
                                      <p:cBhvr>
                                        <p:cTn id="41" dur="1000" fill="hold"/>
                                        <p:tgtEl>
                                          <p:spTgt spid="1030"/>
                                        </p:tgtEl>
                                        <p:attrNameLst>
                                          <p:attrName>ppt_h</p:attrName>
                                        </p:attrNameLst>
                                      </p:cBhvr>
                                      <p:tavLst>
                                        <p:tav tm="0">
                                          <p:val>
                                            <p:fltVal val="0"/>
                                          </p:val>
                                        </p:tav>
                                        <p:tav tm="100000">
                                          <p:val>
                                            <p:strVal val="#ppt_h"/>
                                          </p:val>
                                        </p:tav>
                                      </p:tavLst>
                                    </p:anim>
                                    <p:animEffect transition="in" filter="fade">
                                      <p:cBhvr>
                                        <p:cTn id="42" dur="1000"/>
                                        <p:tgtEl>
                                          <p:spTgt spid="1030"/>
                                        </p:tgtEl>
                                      </p:cBhvr>
                                    </p:animEffect>
                                  </p:childTnLst>
                                </p:cTn>
                              </p:par>
                            </p:childTnLst>
                          </p:cTn>
                        </p:par>
                        <p:par>
                          <p:cTn id="43" fill="hold">
                            <p:stCondLst>
                              <p:cond delay="12000"/>
                            </p:stCondLst>
                            <p:childTnLst>
                              <p:par>
                                <p:cTn id="44" presetID="12" presetClass="entr" presetSubtype="2" fill="hold" grpId="0" nodeType="afterEffect">
                                  <p:stCondLst>
                                    <p:cond delay="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1000"/>
                                        <p:tgtEl>
                                          <p:spTgt spid="4"/>
                                        </p:tgtEl>
                                        <p:attrNameLst>
                                          <p:attrName>ppt_x</p:attrName>
                                        </p:attrNameLst>
                                      </p:cBhvr>
                                      <p:tavLst>
                                        <p:tav tm="0">
                                          <p:val>
                                            <p:strVal val="#ppt_x+#ppt_w*1.125000"/>
                                          </p:val>
                                        </p:tav>
                                        <p:tav tm="100000">
                                          <p:val>
                                            <p:strVal val="#ppt_x"/>
                                          </p:val>
                                        </p:tav>
                                      </p:tavLst>
                                    </p:anim>
                                    <p:animEffect transition="in" filter="wipe(left)">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 name="Title 17">
            <a:extLst>
              <a:ext uri="{FF2B5EF4-FFF2-40B4-BE49-F238E27FC236}">
                <a16:creationId xmlns:a16="http://schemas.microsoft.com/office/drawing/2014/main" id="{CBC5AB3F-5812-F909-6DC6-95BB2918C1B2}"/>
              </a:ext>
            </a:extLst>
          </p:cNvPr>
          <p:cNvSpPr txBox="1">
            <a:spLocks/>
          </p:cNvSpPr>
          <p:nvPr/>
        </p:nvSpPr>
        <p:spPr>
          <a:xfrm>
            <a:off x="2350017" y="111820"/>
            <a:ext cx="7258049" cy="908807"/>
          </a:xfrm>
          <a:prstGeom prst="roundRect">
            <a:avLst>
              <a:gd name="adj" fmla="val 50000"/>
            </a:avLst>
          </a:prstGeom>
          <a:solidFill>
            <a:schemeClr val="accent5">
              <a:lumMod val="75000"/>
            </a:schemeClr>
          </a:solidFill>
          <a:ln>
            <a:noFill/>
          </a:ln>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dirty="0">
                <a:solidFill>
                  <a:schemeClr val="bg1"/>
                </a:solidFill>
                <a:latin typeface="Calibri" panose="020F0502020204030204" pitchFamily="34" charset="0"/>
                <a:cs typeface="Calibri" panose="020F0502020204030204" pitchFamily="34" charset="0"/>
              </a:rPr>
              <a:t> </a:t>
            </a:r>
            <a:r>
              <a:rPr lang="en-GB"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Role Play</a:t>
            </a:r>
            <a:endParaRPr lang="en-IN"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13D348F-F271-50E8-D576-A7E00A05697B}"/>
              </a:ext>
            </a:extLst>
          </p:cNvPr>
          <p:cNvSpPr txBox="1"/>
          <p:nvPr/>
        </p:nvSpPr>
        <p:spPr>
          <a:xfrm>
            <a:off x="385796" y="5556437"/>
            <a:ext cx="4899181" cy="822323"/>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IE" sz="2400" dirty="0">
                <a:solidFill>
                  <a:schemeClr val="tx1"/>
                </a:solidFill>
                <a:effectLst/>
                <a:latin typeface="Calibri" panose="020F0502020204030204" pitchFamily="34" charset="0"/>
                <a:ea typeface="Calibri" panose="020F0502020204030204" pitchFamily="34" charset="0"/>
              </a:rPr>
              <a:t>The next morning, </a:t>
            </a:r>
            <a:r>
              <a:rPr lang="en-IE" sz="2400" dirty="0" err="1">
                <a:solidFill>
                  <a:schemeClr val="tx1"/>
                </a:solidFill>
                <a:effectLst/>
                <a:latin typeface="Calibri" panose="020F0502020204030204" pitchFamily="34" charset="0"/>
                <a:ea typeface="Calibri" panose="020F0502020204030204" pitchFamily="34" charset="0"/>
              </a:rPr>
              <a:t>Ramu</a:t>
            </a:r>
            <a:r>
              <a:rPr lang="en-IE" sz="2400" dirty="0">
                <a:solidFill>
                  <a:schemeClr val="tx1"/>
                </a:solidFill>
                <a:effectLst/>
                <a:latin typeface="Calibri" panose="020F0502020204030204" pitchFamily="34" charset="0"/>
                <a:ea typeface="Calibri" panose="020F0502020204030204" pitchFamily="34" charset="0"/>
              </a:rPr>
              <a:t> finds his grandfather practicing yoga outdoors.</a:t>
            </a:r>
            <a:endParaRPr lang="en-AE" sz="2400" dirty="0">
              <a:solidFill>
                <a:schemeClr val="tx1"/>
              </a:solidFill>
              <a:effectLst/>
              <a:latin typeface="Calibri" panose="020F0502020204030204" pitchFamily="34" charset="0"/>
              <a:ea typeface="Calibri" panose="020F0502020204030204" pitchFamily="34" charset="0"/>
            </a:endParaRPr>
          </a:p>
        </p:txBody>
      </p:sp>
      <p:pic>
        <p:nvPicPr>
          <p:cNvPr id="2058" name="Picture 10" descr="Asian boy cartoon character sticker">
            <a:extLst>
              <a:ext uri="{FF2B5EF4-FFF2-40B4-BE49-F238E27FC236}">
                <a16:creationId xmlns:a16="http://schemas.microsoft.com/office/drawing/2014/main" id="{733D6202-5A3B-73C7-72D9-E7ED88BCC44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50" b="92812" l="10000" r="90000">
                        <a14:foregroundMark x1="29655" y1="7508" x2="45862" y2="7668"/>
                        <a14:foregroundMark x1="45862" y1="7668" x2="60345" y2="6869"/>
                        <a14:foregroundMark x1="57586" y1="24760" x2="60345" y2="26837"/>
                        <a14:foregroundMark x1="40345" y1="86581" x2="35517" y2="91693"/>
                        <a14:foregroundMark x1="56207" y1="86741" x2="63448" y2="92812"/>
                        <a14:foregroundMark x1="63448" y1="92812" x2="64138" y2="92492"/>
                      </a14:backgroundRemoval>
                    </a14:imgEffect>
                  </a14:imgLayer>
                </a14:imgProps>
              </a:ext>
              <a:ext uri="{28A0092B-C50C-407E-A947-70E740481C1C}">
                <a14:useLocalDpi xmlns:a14="http://schemas.microsoft.com/office/drawing/2010/main" val="0"/>
              </a:ext>
            </a:extLst>
          </a:blip>
          <a:srcRect/>
          <a:stretch>
            <a:fillRect/>
          </a:stretch>
        </p:blipFill>
        <p:spPr bwMode="auto">
          <a:xfrm>
            <a:off x="9935753" y="1873875"/>
            <a:ext cx="1640167" cy="354099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id="{3DFFAFFB-B968-2D8C-0745-F7BC66CDEC13}"/>
              </a:ext>
            </a:extLst>
          </p:cNvPr>
          <p:cNvSpPr/>
          <p:nvPr/>
        </p:nvSpPr>
        <p:spPr>
          <a:xfrm>
            <a:off x="5946627" y="2281452"/>
            <a:ext cx="3253565" cy="2579512"/>
          </a:xfrm>
          <a:prstGeom prst="wedgeRoundRectCallout">
            <a:avLst>
              <a:gd name="adj1" fmla="val 71048"/>
              <a:gd name="adj2" fmla="val -26106"/>
              <a:gd name="adj3" fmla="val 166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600" i="1" dirty="0">
                <a:solidFill>
                  <a:schemeClr val="tx1"/>
                </a:solidFill>
                <a:latin typeface="Calibri" panose="020F0502020204030204" pitchFamily="34" charset="0"/>
              </a:rPr>
              <a:t>Good morning, Grandpa! You look young for your age, What is the secret of your wonderful energy level?</a:t>
            </a:r>
            <a:endParaRPr lang="en-AE" sz="2600" i="1" dirty="0">
              <a:solidFill>
                <a:schemeClr val="tx1"/>
              </a:solidFill>
              <a:latin typeface="Calibri" panose="020F0502020204030204" pitchFamily="34" charset="0"/>
            </a:endParaRPr>
          </a:p>
        </p:txBody>
      </p:sp>
      <p:pic>
        <p:nvPicPr>
          <p:cNvPr id="2062" name="Picture 14" descr="Free vector active elderly people illustration">
            <a:extLst>
              <a:ext uri="{FF2B5EF4-FFF2-40B4-BE49-F238E27FC236}">
                <a16:creationId xmlns:a16="http://schemas.microsoft.com/office/drawing/2014/main" id="{258186A7-26DD-64E2-01CE-AC29951747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69" t="11769" r="33091" b="4124"/>
          <a:stretch/>
        </p:blipFill>
        <p:spPr bwMode="auto">
          <a:xfrm>
            <a:off x="1617652" y="1323064"/>
            <a:ext cx="2277065" cy="416367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4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2062"/>
                                        </p:tgtEl>
                                        <p:attrNameLst>
                                          <p:attrName>style.visibility</p:attrName>
                                        </p:attrNameLst>
                                      </p:cBhvr>
                                      <p:to>
                                        <p:strVal val="visible"/>
                                      </p:to>
                                    </p:set>
                                    <p:anim calcmode="lin" valueType="num">
                                      <p:cBhvr>
                                        <p:cTn id="7" dur="1000" fill="hold"/>
                                        <p:tgtEl>
                                          <p:spTgt spid="2062"/>
                                        </p:tgtEl>
                                        <p:attrNameLst>
                                          <p:attrName>ppt_w</p:attrName>
                                        </p:attrNameLst>
                                      </p:cBhvr>
                                      <p:tavLst>
                                        <p:tav tm="0">
                                          <p:val>
                                            <p:fltVal val="0"/>
                                          </p:val>
                                        </p:tav>
                                        <p:tav tm="100000">
                                          <p:val>
                                            <p:strVal val="#ppt_w"/>
                                          </p:val>
                                        </p:tav>
                                      </p:tavLst>
                                    </p:anim>
                                    <p:anim calcmode="lin" valueType="num">
                                      <p:cBhvr>
                                        <p:cTn id="8" dur="1000" fill="hold"/>
                                        <p:tgtEl>
                                          <p:spTgt spid="2062"/>
                                        </p:tgtEl>
                                        <p:attrNameLst>
                                          <p:attrName>ppt_h</p:attrName>
                                        </p:attrNameLst>
                                      </p:cBhvr>
                                      <p:tavLst>
                                        <p:tav tm="0">
                                          <p:val>
                                            <p:fltVal val="0"/>
                                          </p:val>
                                        </p:tav>
                                        <p:tav tm="100000">
                                          <p:val>
                                            <p:strVal val="#ppt_h"/>
                                          </p:val>
                                        </p:tav>
                                      </p:tavLst>
                                    </p:anim>
                                    <p:animEffect transition="in" filter="fade">
                                      <p:cBhvr>
                                        <p:cTn id="9" dur="1000"/>
                                        <p:tgtEl>
                                          <p:spTgt spid="2062"/>
                                        </p:tgtEl>
                                      </p:cBhvr>
                                    </p:animEffect>
                                  </p:childTnLst>
                                </p:cTn>
                              </p:par>
                              <p:par>
                                <p:cTn id="10" presetID="10" presetClass="entr" presetSubtype="0" fill="hold" nodeType="withEffect">
                                  <p:stCondLst>
                                    <p:cond delay="50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1000"/>
                                        <p:tgtEl>
                                          <p:spTgt spid="2058"/>
                                        </p:tgtEl>
                                      </p:cBhvr>
                                    </p:animEffect>
                                  </p:childTnLst>
                                </p:cTn>
                              </p:par>
                            </p:childTnLst>
                          </p:cTn>
                        </p:par>
                        <p:par>
                          <p:cTn id="13" fill="hold">
                            <p:stCondLst>
                              <p:cond delay="1500"/>
                            </p:stCondLst>
                            <p:childTnLst>
                              <p:par>
                                <p:cTn id="14" presetID="47" presetClass="entr" presetSubtype="0" fill="hold" grpId="0" nodeType="after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 name="Title 17">
            <a:extLst>
              <a:ext uri="{FF2B5EF4-FFF2-40B4-BE49-F238E27FC236}">
                <a16:creationId xmlns:a16="http://schemas.microsoft.com/office/drawing/2014/main" id="{CBC5AB3F-5812-F909-6DC6-95BB2918C1B2}"/>
              </a:ext>
            </a:extLst>
          </p:cNvPr>
          <p:cNvSpPr txBox="1">
            <a:spLocks/>
          </p:cNvSpPr>
          <p:nvPr/>
        </p:nvSpPr>
        <p:spPr>
          <a:xfrm>
            <a:off x="2350017" y="111820"/>
            <a:ext cx="7258049" cy="908807"/>
          </a:xfrm>
          <a:prstGeom prst="roundRect">
            <a:avLst>
              <a:gd name="adj" fmla="val 50000"/>
            </a:avLst>
          </a:prstGeom>
          <a:solidFill>
            <a:schemeClr val="accent5">
              <a:lumMod val="75000"/>
            </a:schemeClr>
          </a:solidFill>
          <a:ln>
            <a:noFill/>
          </a:ln>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dirty="0">
                <a:solidFill>
                  <a:schemeClr val="bg1"/>
                </a:solidFill>
                <a:latin typeface="Calibri" panose="020F0502020204030204" pitchFamily="34" charset="0"/>
                <a:cs typeface="Calibri" panose="020F0502020204030204" pitchFamily="34" charset="0"/>
              </a:rPr>
              <a:t> </a:t>
            </a:r>
            <a:r>
              <a:rPr lang="en-GB"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Role Play</a:t>
            </a:r>
            <a:endParaRPr lang="en-IN"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58" name="Picture 10" descr="Asian boy cartoon character sticker">
            <a:extLst>
              <a:ext uri="{FF2B5EF4-FFF2-40B4-BE49-F238E27FC236}">
                <a16:creationId xmlns:a16="http://schemas.microsoft.com/office/drawing/2014/main" id="{733D6202-5A3B-73C7-72D9-E7ED88BCC44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50" b="92812" l="10000" r="90000">
                        <a14:foregroundMark x1="29655" y1="7508" x2="45862" y2="7668"/>
                        <a14:foregroundMark x1="45862" y1="7668" x2="60345" y2="6869"/>
                        <a14:foregroundMark x1="57586" y1="24760" x2="60345" y2="26837"/>
                        <a14:foregroundMark x1="40345" y1="86581" x2="35517" y2="91693"/>
                        <a14:foregroundMark x1="56207" y1="86741" x2="63448" y2="92812"/>
                        <a14:foregroundMark x1="63448" y1="92812" x2="64138" y2="92492"/>
                      </a14:backgroundRemoval>
                    </a14:imgEffect>
                  </a14:imgLayer>
                </a14:imgProps>
              </a:ext>
              <a:ext uri="{28A0092B-C50C-407E-A947-70E740481C1C}">
                <a14:useLocalDpi xmlns:a14="http://schemas.microsoft.com/office/drawing/2010/main" val="0"/>
              </a:ext>
            </a:extLst>
          </a:blip>
          <a:srcRect/>
          <a:stretch>
            <a:fillRect/>
          </a:stretch>
        </p:blipFill>
        <p:spPr bwMode="auto">
          <a:xfrm>
            <a:off x="9070344" y="1873875"/>
            <a:ext cx="1640167" cy="354099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0C2A1876-054E-6D73-5894-7B0924A2B4A2}"/>
              </a:ext>
            </a:extLst>
          </p:cNvPr>
          <p:cNvGrpSpPr/>
          <p:nvPr/>
        </p:nvGrpSpPr>
        <p:grpSpPr>
          <a:xfrm>
            <a:off x="4749816" y="1806941"/>
            <a:ext cx="3659398" cy="2131828"/>
            <a:chOff x="4227288" y="1297172"/>
            <a:chExt cx="2660287" cy="2131828"/>
          </a:xfrm>
        </p:grpSpPr>
        <p:sp>
          <p:nvSpPr>
            <p:cNvPr id="7" name="Oval Callout 6">
              <a:extLst>
                <a:ext uri="{FF2B5EF4-FFF2-40B4-BE49-F238E27FC236}">
                  <a16:creationId xmlns:a16="http://schemas.microsoft.com/office/drawing/2014/main" id="{89FCB31D-72D9-15C3-2997-CCE2932A4C2C}"/>
                </a:ext>
              </a:extLst>
            </p:cNvPr>
            <p:cNvSpPr/>
            <p:nvPr/>
          </p:nvSpPr>
          <p:spPr>
            <a:xfrm>
              <a:off x="4227288" y="1297172"/>
              <a:ext cx="2660287" cy="2131828"/>
            </a:xfrm>
            <a:prstGeom prst="wedgeEllipseCallout">
              <a:avLst>
                <a:gd name="adj1" fmla="val -61978"/>
                <a:gd name="adj2" fmla="val -12838"/>
              </a:avLst>
            </a:prstGeom>
            <a:gradFill flip="none" rotWithShape="1">
              <a:gsLst>
                <a:gs pos="0">
                  <a:srgbClr val="FF2F92">
                    <a:tint val="66000"/>
                    <a:satMod val="160000"/>
                  </a:srgbClr>
                </a:gs>
                <a:gs pos="50000">
                  <a:srgbClr val="FF2F92">
                    <a:tint val="44500"/>
                    <a:satMod val="160000"/>
                  </a:srgbClr>
                </a:gs>
                <a:gs pos="100000">
                  <a:srgbClr val="FF2F92">
                    <a:tint val="23500"/>
                    <a:satMod val="160000"/>
                  </a:srgbClr>
                </a:gs>
              </a:gsLst>
              <a:path path="circle">
                <a:fillToRect r="100000" b="100000"/>
              </a:path>
              <a:tileRect l="-100000" t="-100000"/>
            </a:grad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8" name="TextBox 7">
              <a:extLst>
                <a:ext uri="{FF2B5EF4-FFF2-40B4-BE49-F238E27FC236}">
                  <a16:creationId xmlns:a16="http://schemas.microsoft.com/office/drawing/2014/main" id="{6B1A68D4-B1E7-FD23-A879-4523D3913975}"/>
                </a:ext>
              </a:extLst>
            </p:cNvPr>
            <p:cNvSpPr txBox="1"/>
            <p:nvPr/>
          </p:nvSpPr>
          <p:spPr>
            <a:xfrm>
              <a:off x="4460415" y="1437288"/>
              <a:ext cx="2246566" cy="1692771"/>
            </a:xfrm>
            <a:prstGeom prst="rect">
              <a:avLst/>
            </a:prstGeom>
            <a:noFill/>
          </p:spPr>
          <p:txBody>
            <a:bodyPr wrap="square" rtlCol="0">
              <a:spAutoFit/>
            </a:bodyPr>
            <a:lstStyle/>
            <a:p>
              <a:pPr algn="ctr"/>
              <a:r>
                <a:rPr lang="en-IE" sz="2600" i="1" dirty="0">
                  <a:effectLst/>
                  <a:latin typeface="Calibri" panose="020F0502020204030204" pitchFamily="34" charset="0"/>
                  <a:ea typeface="Calibri" panose="020F0502020204030204" pitchFamily="34" charset="0"/>
                </a:rPr>
                <a:t>Good morning, </a:t>
              </a:r>
              <a:r>
                <a:rPr lang="en-IE" sz="2600" i="1" dirty="0" err="1">
                  <a:effectLst/>
                  <a:latin typeface="Calibri" panose="020F0502020204030204" pitchFamily="34" charset="0"/>
                  <a:ea typeface="Calibri" panose="020F0502020204030204" pitchFamily="34" charset="0"/>
                </a:rPr>
                <a:t>Ramu</a:t>
              </a:r>
              <a:r>
                <a:rPr lang="en-IE" sz="2600" i="1" dirty="0">
                  <a:effectLst/>
                  <a:latin typeface="Calibri" panose="020F0502020204030204" pitchFamily="34" charset="0"/>
                  <a:ea typeface="Calibri" panose="020F0502020204030204" pitchFamily="34" charset="0"/>
                </a:rPr>
                <a:t>!</a:t>
              </a:r>
              <a:r>
                <a:rPr lang="en-AE" sz="2600" i="1">
                  <a:effectLst/>
                  <a:latin typeface="Calibri" panose="020F0502020204030204" pitchFamily="34" charset="0"/>
                  <a:ea typeface="Calibri" panose="020F0502020204030204" pitchFamily="34" charset="0"/>
                </a:rPr>
                <a:t> </a:t>
              </a:r>
              <a:r>
                <a:rPr lang="en-IE" sz="2600" i="1" dirty="0">
                  <a:effectLst/>
                  <a:latin typeface="Calibri" panose="020F0502020204030204" pitchFamily="34" charset="0"/>
                  <a:ea typeface="Calibri" panose="020F0502020204030204" pitchFamily="34" charset="0"/>
                </a:rPr>
                <a:t>The secret of my energy comes from the food I eat</a:t>
              </a:r>
              <a:r>
                <a:rPr lang="en-IE" sz="2600" dirty="0">
                  <a:effectLst/>
                  <a:latin typeface="Calibri" panose="020F0502020204030204" pitchFamily="34" charset="0"/>
                  <a:ea typeface="Calibri" panose="020F0502020204030204" pitchFamily="34" charset="0"/>
                </a:rPr>
                <a:t>.</a:t>
              </a:r>
              <a:endParaRPr lang="en-AE" sz="2600" dirty="0">
                <a:effectLst/>
                <a:latin typeface="Calibri" panose="020F0502020204030204" pitchFamily="34" charset="0"/>
                <a:ea typeface="Calibri" panose="020F0502020204030204" pitchFamily="34" charset="0"/>
              </a:endParaRPr>
            </a:p>
          </p:txBody>
        </p:sp>
      </p:grpSp>
      <p:pic>
        <p:nvPicPr>
          <p:cNvPr id="2062" name="Picture 14" descr="Free vector active elderly people illustration">
            <a:extLst>
              <a:ext uri="{FF2B5EF4-FFF2-40B4-BE49-F238E27FC236}">
                <a16:creationId xmlns:a16="http://schemas.microsoft.com/office/drawing/2014/main" id="{258186A7-26DD-64E2-01CE-AC29951747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69" t="11769" r="33091" b="4124"/>
          <a:stretch/>
        </p:blipFill>
        <p:spPr bwMode="auto">
          <a:xfrm>
            <a:off x="1780945" y="1372046"/>
            <a:ext cx="2277065" cy="416367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500"/>
                                        <p:tgtEl>
                                          <p:spTgt spid="2062"/>
                                        </p:tgtEl>
                                      </p:cBhvr>
                                    </p:animEffect>
                                  </p:childTnLst>
                                </p:cTn>
                              </p:par>
                              <p:par>
                                <p:cTn id="8" presetID="10" presetClass="entr" presetSubtype="0" fill="hold" nodeType="withEffect">
                                  <p:stCondLst>
                                    <p:cond delay="500"/>
                                  </p:stCondLst>
                                  <p:childTnLst>
                                    <p:set>
                                      <p:cBhvr>
                                        <p:cTn id="9" dur="1" fill="hold">
                                          <p:stCondLst>
                                            <p:cond delay="0"/>
                                          </p:stCondLst>
                                        </p:cTn>
                                        <p:tgtEl>
                                          <p:spTgt spid="2058"/>
                                        </p:tgtEl>
                                        <p:attrNameLst>
                                          <p:attrName>style.visibility</p:attrName>
                                        </p:attrNameLst>
                                      </p:cBhvr>
                                      <p:to>
                                        <p:strVal val="visible"/>
                                      </p:to>
                                    </p:set>
                                    <p:animEffect transition="in" filter="fade">
                                      <p:cBhvr>
                                        <p:cTn id="10" dur="1000"/>
                                        <p:tgtEl>
                                          <p:spTgt spid="2058"/>
                                        </p:tgtEl>
                                      </p:cBhvr>
                                    </p:animEffec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 name="Title 17">
            <a:extLst>
              <a:ext uri="{FF2B5EF4-FFF2-40B4-BE49-F238E27FC236}">
                <a16:creationId xmlns:a16="http://schemas.microsoft.com/office/drawing/2014/main" id="{CBC5AB3F-5812-F909-6DC6-95BB2918C1B2}"/>
              </a:ext>
            </a:extLst>
          </p:cNvPr>
          <p:cNvSpPr txBox="1">
            <a:spLocks/>
          </p:cNvSpPr>
          <p:nvPr/>
        </p:nvSpPr>
        <p:spPr>
          <a:xfrm>
            <a:off x="2350017" y="111820"/>
            <a:ext cx="7258049" cy="908807"/>
          </a:xfrm>
          <a:prstGeom prst="roundRect">
            <a:avLst>
              <a:gd name="adj" fmla="val 50000"/>
            </a:avLst>
          </a:prstGeom>
          <a:solidFill>
            <a:schemeClr val="accent5">
              <a:lumMod val="75000"/>
            </a:schemeClr>
          </a:solidFill>
          <a:ln>
            <a:noFill/>
          </a:ln>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dirty="0">
                <a:solidFill>
                  <a:schemeClr val="bg1"/>
                </a:solidFill>
                <a:latin typeface="Calibri" panose="020F0502020204030204" pitchFamily="34" charset="0"/>
                <a:cs typeface="Calibri" panose="020F0502020204030204" pitchFamily="34" charset="0"/>
              </a:rPr>
              <a:t> </a:t>
            </a:r>
            <a:r>
              <a:rPr lang="en-GB"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Role Play</a:t>
            </a:r>
            <a:endParaRPr lang="en-IN"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 name="Picture 10" descr="Asian boy cartoon character sticker">
            <a:extLst>
              <a:ext uri="{FF2B5EF4-FFF2-40B4-BE49-F238E27FC236}">
                <a16:creationId xmlns:a16="http://schemas.microsoft.com/office/drawing/2014/main" id="{1D4CA31C-C140-6F0E-E6BB-FDEBD390BE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50" b="92812" l="10000" r="90000">
                        <a14:foregroundMark x1="29655" y1="7508" x2="45862" y2="7668"/>
                        <a14:foregroundMark x1="45862" y1="7668" x2="60345" y2="6869"/>
                        <a14:foregroundMark x1="57586" y1="24760" x2="60345" y2="26837"/>
                        <a14:foregroundMark x1="40345" y1="86581" x2="35517" y2="91693"/>
                        <a14:foregroundMark x1="56207" y1="86741" x2="63448" y2="92812"/>
                        <a14:foregroundMark x1="63448" y1="92812" x2="64138" y2="92492"/>
                      </a14:backgroundRemoval>
                    </a14:imgEffect>
                  </a14:imgLayer>
                </a14:imgProps>
              </a:ext>
              <a:ext uri="{28A0092B-C50C-407E-A947-70E740481C1C}">
                <a14:useLocalDpi xmlns:a14="http://schemas.microsoft.com/office/drawing/2010/main" val="0"/>
              </a:ext>
            </a:extLst>
          </a:blip>
          <a:srcRect/>
          <a:stretch>
            <a:fillRect/>
          </a:stretch>
        </p:blipFill>
        <p:spPr bwMode="auto">
          <a:xfrm>
            <a:off x="2733961" y="2090059"/>
            <a:ext cx="1232282" cy="26604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a:extLst>
              <a:ext uri="{FF2B5EF4-FFF2-40B4-BE49-F238E27FC236}">
                <a16:creationId xmlns:a16="http://schemas.microsoft.com/office/drawing/2014/main" id="{533112D0-8021-FC2E-072A-31C2D338FF2A}"/>
              </a:ext>
            </a:extLst>
          </p:cNvPr>
          <p:cNvSpPr/>
          <p:nvPr/>
        </p:nvSpPr>
        <p:spPr>
          <a:xfrm>
            <a:off x="4050867" y="2414665"/>
            <a:ext cx="3253565" cy="1853128"/>
          </a:xfrm>
          <a:prstGeom prst="wedgeRoundRectCallout">
            <a:avLst>
              <a:gd name="adj1" fmla="val -63100"/>
              <a:gd name="adj2" fmla="val -18422"/>
              <a:gd name="adj3" fmla="val 166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i="1" dirty="0">
                <a:solidFill>
                  <a:schemeClr val="tx1"/>
                </a:solidFill>
                <a:effectLst/>
                <a:latin typeface="Calibri" panose="020F0502020204030204" pitchFamily="34" charset="0"/>
                <a:ea typeface="Calibri" panose="020F0502020204030204" pitchFamily="34" charset="0"/>
              </a:rPr>
              <a:t>Is it so? I also eat a lot, but always feel tired and sleepy. I want to be active like you and Grandma. </a:t>
            </a:r>
            <a:endParaRPr lang="en-AE" sz="2400" i="1" dirty="0">
              <a:solidFill>
                <a:schemeClr val="tx1"/>
              </a:solidFill>
              <a:effectLst/>
              <a:latin typeface="Calibri" panose="020F0502020204030204" pitchFamily="34" charset="0"/>
              <a:ea typeface="Calibri" panose="020F0502020204030204" pitchFamily="34" charset="0"/>
            </a:endParaRPr>
          </a:p>
        </p:txBody>
      </p:sp>
      <p:sp>
        <p:nvSpPr>
          <p:cNvPr id="12" name="Oval Callout 11">
            <a:extLst>
              <a:ext uri="{FF2B5EF4-FFF2-40B4-BE49-F238E27FC236}">
                <a16:creationId xmlns:a16="http://schemas.microsoft.com/office/drawing/2014/main" id="{81E50D40-C934-9359-9A5F-32C4B542D764}"/>
              </a:ext>
            </a:extLst>
          </p:cNvPr>
          <p:cNvSpPr/>
          <p:nvPr/>
        </p:nvSpPr>
        <p:spPr>
          <a:xfrm>
            <a:off x="7687288" y="2423729"/>
            <a:ext cx="2660287" cy="1778838"/>
          </a:xfrm>
          <a:prstGeom prst="wedgeEllipseCallout">
            <a:avLst>
              <a:gd name="adj1" fmla="val 67805"/>
              <a:gd name="adj2" fmla="val -30697"/>
            </a:avLst>
          </a:prstGeom>
          <a:gradFill flip="none" rotWithShape="1">
            <a:gsLst>
              <a:gs pos="0">
                <a:srgbClr val="FF2F92">
                  <a:tint val="66000"/>
                  <a:satMod val="160000"/>
                </a:srgbClr>
              </a:gs>
              <a:gs pos="50000">
                <a:srgbClr val="FF2F92">
                  <a:tint val="44500"/>
                  <a:satMod val="160000"/>
                </a:srgbClr>
              </a:gs>
              <a:gs pos="100000">
                <a:srgbClr val="FF2F92">
                  <a:tint val="23500"/>
                  <a:satMod val="160000"/>
                </a:srgbClr>
              </a:gs>
            </a:gsLst>
            <a:path path="circle">
              <a:fillToRect r="100000" b="100000"/>
            </a:path>
            <a:tileRect l="-100000" t="-100000"/>
          </a:grad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Ramu</a:t>
            </a:r>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all you need to do, is change your eating habits.</a:t>
            </a:r>
            <a:r>
              <a:rPr lang="en-AE" sz="2400">
                <a:solidFill>
                  <a:schemeClr val="tx1"/>
                </a:solidFill>
                <a:effectLst/>
                <a:latin typeface="Calibri" panose="020F0502020204030204" pitchFamily="34" charset="0"/>
                <a:cs typeface="Calibri" panose="020F0502020204030204" pitchFamily="34" charset="0"/>
              </a:rPr>
              <a:t> </a:t>
            </a:r>
            <a:endParaRPr lang="en-AE" sz="2400" dirty="0">
              <a:solidFill>
                <a:schemeClr val="tx1"/>
              </a:solidFill>
              <a:latin typeface="Calibri" panose="020F0502020204030204" pitchFamily="34" charset="0"/>
              <a:cs typeface="Calibri" panose="020F0502020204030204" pitchFamily="34" charset="0"/>
            </a:endParaRPr>
          </a:p>
        </p:txBody>
      </p:sp>
      <p:pic>
        <p:nvPicPr>
          <p:cNvPr id="6" name="Picture 4" descr="Free vector grandchildren and grandfather of hand">
            <a:extLst>
              <a:ext uri="{FF2B5EF4-FFF2-40B4-BE49-F238E27FC236}">
                <a16:creationId xmlns:a16="http://schemas.microsoft.com/office/drawing/2014/main" id="{2D00D5CB-7FCE-4D88-F3CC-D8877D356F1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112" b="51597" l="38179" r="61502">
                        <a14:foregroundMark x1="38179" y1="46965" x2="39095" y2="48454"/>
                        <a14:foregroundMark x1="44404" y1="50657" x2="50799" y2="50799"/>
                        <a14:foregroundMark x1="50799" y1="50799" x2="53994" y2="50000"/>
                        <a14:foregroundMark x1="46006" y1="20288" x2="51438" y2="20447"/>
                        <a14:foregroundMark x1="43291" y1="51597" x2="53674" y2="51597"/>
                        <a14:foregroundMark x1="57668" y1="51438" x2="59744" y2="51438"/>
                        <a14:backgroundMark x1="42332" y1="40096" x2="41693" y2="50479"/>
                        <a14:backgroundMark x1="53834" y1="39776" x2="55431" y2="45687"/>
                        <a14:backgroundMark x1="54313" y1="39297" x2="55751" y2="46805"/>
                        <a14:backgroundMark x1="42812" y1="38179" x2="42492" y2="40575"/>
                      </a14:backgroundRemoval>
                    </a14:imgEffect>
                  </a14:imgLayer>
                </a14:imgProps>
              </a:ext>
              <a:ext uri="{28A0092B-C50C-407E-A947-70E740481C1C}">
                <a14:useLocalDpi xmlns:a14="http://schemas.microsoft.com/office/drawing/2010/main" val="0"/>
              </a:ext>
            </a:extLst>
          </a:blip>
          <a:srcRect l="35478" r="35478" b="48355"/>
          <a:stretch/>
        </p:blipFill>
        <p:spPr bwMode="auto">
          <a:xfrm>
            <a:off x="411299" y="1067451"/>
            <a:ext cx="1617840" cy="2876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vector indian family of people in hindu national clothes. cartoon indian characters">
            <a:extLst>
              <a:ext uri="{FF2B5EF4-FFF2-40B4-BE49-F238E27FC236}">
                <a16:creationId xmlns:a16="http://schemas.microsoft.com/office/drawing/2014/main" id="{0549B1B5-5C14-FC4D-5345-6B759F6061D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6163" t="14263" r="32031" b="9102"/>
          <a:stretch/>
        </p:blipFill>
        <p:spPr bwMode="auto">
          <a:xfrm>
            <a:off x="10919999" y="1981846"/>
            <a:ext cx="997976" cy="287682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11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 name="Title 17">
            <a:extLst>
              <a:ext uri="{FF2B5EF4-FFF2-40B4-BE49-F238E27FC236}">
                <a16:creationId xmlns:a16="http://schemas.microsoft.com/office/drawing/2014/main" id="{CBC5AB3F-5812-F909-6DC6-95BB2918C1B2}"/>
              </a:ext>
            </a:extLst>
          </p:cNvPr>
          <p:cNvSpPr txBox="1">
            <a:spLocks/>
          </p:cNvSpPr>
          <p:nvPr/>
        </p:nvSpPr>
        <p:spPr>
          <a:xfrm>
            <a:off x="2350017" y="111820"/>
            <a:ext cx="7258049" cy="908807"/>
          </a:xfrm>
          <a:prstGeom prst="roundRect">
            <a:avLst>
              <a:gd name="adj" fmla="val 50000"/>
            </a:avLst>
          </a:prstGeom>
          <a:solidFill>
            <a:schemeClr val="accent5">
              <a:lumMod val="75000"/>
            </a:schemeClr>
          </a:solidFill>
          <a:ln>
            <a:noFill/>
          </a:ln>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dirty="0">
                <a:solidFill>
                  <a:schemeClr val="bg1"/>
                </a:solidFill>
                <a:latin typeface="Calibri" panose="020F0502020204030204" pitchFamily="34" charset="0"/>
                <a:cs typeface="Calibri" panose="020F0502020204030204" pitchFamily="34" charset="0"/>
              </a:rPr>
              <a:t> </a:t>
            </a:r>
            <a:r>
              <a:rPr lang="en-GB"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Role Play</a:t>
            </a:r>
            <a:endParaRPr lang="en-IN"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EF1BE013-435D-0713-87A8-D6BBD9BD1925}"/>
              </a:ext>
            </a:extLst>
          </p:cNvPr>
          <p:cNvGrpSpPr/>
          <p:nvPr/>
        </p:nvGrpSpPr>
        <p:grpSpPr>
          <a:xfrm>
            <a:off x="2658273" y="1115176"/>
            <a:ext cx="3054151" cy="2179774"/>
            <a:chOff x="6566451" y="1440611"/>
            <a:chExt cx="2660287" cy="2179774"/>
          </a:xfrm>
        </p:grpSpPr>
        <p:sp>
          <p:nvSpPr>
            <p:cNvPr id="3" name="Oval Callout 2">
              <a:extLst>
                <a:ext uri="{FF2B5EF4-FFF2-40B4-BE49-F238E27FC236}">
                  <a16:creationId xmlns:a16="http://schemas.microsoft.com/office/drawing/2014/main" id="{D1E9D59C-D066-AEEF-9687-C5CF12FEBB00}"/>
                </a:ext>
              </a:extLst>
            </p:cNvPr>
            <p:cNvSpPr/>
            <p:nvPr/>
          </p:nvSpPr>
          <p:spPr>
            <a:xfrm>
              <a:off x="6566451" y="1440611"/>
              <a:ext cx="2660287" cy="2179774"/>
            </a:xfrm>
            <a:prstGeom prst="wedgeEllipseCallout">
              <a:avLst>
                <a:gd name="adj1" fmla="val -96446"/>
                <a:gd name="adj2" fmla="val -14930"/>
              </a:avLst>
            </a:prstGeom>
            <a:gradFill flip="none" rotWithShape="1">
              <a:gsLst>
                <a:gs pos="0">
                  <a:srgbClr val="FF2F92">
                    <a:tint val="66000"/>
                    <a:satMod val="160000"/>
                  </a:srgbClr>
                </a:gs>
                <a:gs pos="50000">
                  <a:srgbClr val="FF2F92">
                    <a:tint val="44500"/>
                    <a:satMod val="160000"/>
                  </a:srgbClr>
                </a:gs>
                <a:gs pos="100000">
                  <a:srgbClr val="FF2F92">
                    <a:tint val="23500"/>
                    <a:satMod val="160000"/>
                  </a:srgbClr>
                </a:gs>
              </a:gsLst>
              <a:path path="circle">
                <a:fillToRect r="100000" b="100000"/>
              </a:path>
              <a:tileRect l="-100000" t="-100000"/>
            </a:grad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4" name="TextBox 3">
              <a:extLst>
                <a:ext uri="{FF2B5EF4-FFF2-40B4-BE49-F238E27FC236}">
                  <a16:creationId xmlns:a16="http://schemas.microsoft.com/office/drawing/2014/main" id="{8306E19B-AB98-971F-37AC-5077BF81EF43}"/>
                </a:ext>
              </a:extLst>
            </p:cNvPr>
            <p:cNvSpPr txBox="1"/>
            <p:nvPr/>
          </p:nvSpPr>
          <p:spPr>
            <a:xfrm>
              <a:off x="6734890" y="1681393"/>
              <a:ext cx="2422978" cy="1569660"/>
            </a:xfrm>
            <a:prstGeom prst="rect">
              <a:avLst/>
            </a:prstGeom>
            <a:noFill/>
          </p:spPr>
          <p:txBody>
            <a:bodyPr wrap="square" rtlCol="0">
              <a:spAutoFit/>
            </a:bodyPr>
            <a:lstStyle/>
            <a:p>
              <a:pPr algn="ctr"/>
              <a:r>
                <a:rPr lang="en-IE" sz="2400" i="1" dirty="0" err="1">
                  <a:effectLst/>
                  <a:latin typeface="Calibri" panose="020F0502020204030204" pitchFamily="34" charset="0"/>
                  <a:ea typeface="Calibri" panose="020F0502020204030204" pitchFamily="34" charset="0"/>
                  <a:cs typeface="Calibri" panose="020F0502020204030204" pitchFamily="34" charset="0"/>
                </a:rPr>
                <a:t>Ramu</a:t>
              </a:r>
              <a:r>
                <a:rPr lang="en-IE" sz="2400" i="1" dirty="0">
                  <a:effectLst/>
                  <a:latin typeface="Calibri" panose="020F0502020204030204" pitchFamily="34" charset="0"/>
                  <a:ea typeface="Calibri" panose="020F0502020204030204" pitchFamily="34" charset="0"/>
                  <a:cs typeface="Calibri" panose="020F0502020204030204" pitchFamily="34" charset="0"/>
                </a:rPr>
                <a:t>, try to cut down on junk foods and start eating food made at home.</a:t>
              </a:r>
              <a:r>
                <a:rPr lang="en-AE" sz="2400" i="1" dirty="0">
                  <a:effectLst/>
                  <a:latin typeface="Calibri" panose="020F0502020204030204" pitchFamily="34" charset="0"/>
                  <a:cs typeface="Calibri" panose="020F0502020204030204" pitchFamily="34" charset="0"/>
                </a:rPr>
                <a:t> </a:t>
              </a:r>
              <a:endParaRPr lang="en-AE" sz="2400" i="1" dirty="0">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3EAEE127-9156-7170-0AFA-DF128FBE6F07}"/>
              </a:ext>
            </a:extLst>
          </p:cNvPr>
          <p:cNvGrpSpPr/>
          <p:nvPr/>
        </p:nvGrpSpPr>
        <p:grpSpPr>
          <a:xfrm>
            <a:off x="6882021" y="1657725"/>
            <a:ext cx="3066707" cy="2674190"/>
            <a:chOff x="3370413" y="-84032"/>
            <a:chExt cx="3066707" cy="2674190"/>
          </a:xfrm>
        </p:grpSpPr>
        <p:sp>
          <p:nvSpPr>
            <p:cNvPr id="7" name="Oval Callout 6">
              <a:extLst>
                <a:ext uri="{FF2B5EF4-FFF2-40B4-BE49-F238E27FC236}">
                  <a16:creationId xmlns:a16="http://schemas.microsoft.com/office/drawing/2014/main" id="{AA516AF9-6472-45C5-3A44-F34C7D63AA34}"/>
                </a:ext>
              </a:extLst>
            </p:cNvPr>
            <p:cNvSpPr/>
            <p:nvPr/>
          </p:nvSpPr>
          <p:spPr>
            <a:xfrm>
              <a:off x="3370413" y="-84032"/>
              <a:ext cx="3066707" cy="2674190"/>
            </a:xfrm>
            <a:prstGeom prst="wedgeEllipseCallout">
              <a:avLst>
                <a:gd name="adj1" fmla="val 77481"/>
                <a:gd name="adj2" fmla="val -40666"/>
              </a:avLst>
            </a:prstGeom>
            <a:gradFill flip="none" rotWithShape="1">
              <a:gsLst>
                <a:gs pos="0">
                  <a:srgbClr val="FF2F92">
                    <a:tint val="66000"/>
                    <a:satMod val="160000"/>
                  </a:srgbClr>
                </a:gs>
                <a:gs pos="50000">
                  <a:srgbClr val="FF2F92">
                    <a:tint val="44500"/>
                    <a:satMod val="160000"/>
                  </a:srgbClr>
                </a:gs>
                <a:gs pos="100000">
                  <a:srgbClr val="FF2F92">
                    <a:tint val="23500"/>
                    <a:satMod val="160000"/>
                  </a:srgbClr>
                </a:gs>
              </a:gsLst>
              <a:path path="circle">
                <a:fillToRect r="100000" b="100000"/>
              </a:path>
              <a:tileRect l="-100000" t="-100000"/>
            </a:grad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8" name="TextBox 7">
              <a:extLst>
                <a:ext uri="{FF2B5EF4-FFF2-40B4-BE49-F238E27FC236}">
                  <a16:creationId xmlns:a16="http://schemas.microsoft.com/office/drawing/2014/main" id="{05E837A7-1CB6-5B2B-C383-D05CC380955F}"/>
                </a:ext>
              </a:extLst>
            </p:cNvPr>
            <p:cNvSpPr txBox="1"/>
            <p:nvPr/>
          </p:nvSpPr>
          <p:spPr>
            <a:xfrm>
              <a:off x="3557782" y="98901"/>
              <a:ext cx="2806995" cy="2308324"/>
            </a:xfrm>
            <a:prstGeom prst="rect">
              <a:avLst/>
            </a:prstGeom>
            <a:noFill/>
          </p:spPr>
          <p:txBody>
            <a:bodyPr wrap="square" rtlCol="0">
              <a:spAutoFit/>
            </a:bodyPr>
            <a:lstStyle/>
            <a:p>
              <a:pPr algn="ctr"/>
              <a:r>
                <a:rPr lang="en-IE" sz="2400" i="1" dirty="0">
                  <a:effectLst/>
                  <a:latin typeface="Calibri" panose="020F0502020204030204" pitchFamily="34" charset="0"/>
                  <a:ea typeface="Calibri" panose="020F0502020204030204" pitchFamily="34" charset="0"/>
                  <a:cs typeface="Calibri" panose="020F0502020204030204" pitchFamily="34" charset="0"/>
                </a:rPr>
                <a:t>Since you will be here for a few more weeks, I will see to it that you start enjoying homemade healthy foods.</a:t>
              </a:r>
              <a:r>
                <a:rPr lang="en-AE" sz="2400" i="1">
                  <a:effectLst/>
                  <a:latin typeface="Calibri" panose="020F0502020204030204" pitchFamily="34" charset="0"/>
                  <a:cs typeface="Calibri" panose="020F0502020204030204" pitchFamily="34" charset="0"/>
                </a:rPr>
                <a:t> </a:t>
              </a:r>
              <a:endParaRPr lang="en-AE" sz="2400" i="1" dirty="0">
                <a:latin typeface="Calibri" panose="020F0502020204030204" pitchFamily="34" charset="0"/>
                <a:cs typeface="Calibri" panose="020F0502020204030204" pitchFamily="34" charset="0"/>
              </a:endParaRPr>
            </a:p>
          </p:txBody>
        </p:sp>
      </p:grpSp>
      <p:pic>
        <p:nvPicPr>
          <p:cNvPr id="9" name="Picture 10" descr="Asian boy cartoon character sticker">
            <a:extLst>
              <a:ext uri="{FF2B5EF4-FFF2-40B4-BE49-F238E27FC236}">
                <a16:creationId xmlns:a16="http://schemas.microsoft.com/office/drawing/2014/main" id="{ECE84E9A-B89C-6867-72AD-E060D46AA89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50" b="92812" l="10000" r="90000">
                        <a14:foregroundMark x1="29655" y1="7508" x2="45862" y2="7668"/>
                        <a14:foregroundMark x1="45862" y1="7668" x2="60345" y2="6869"/>
                        <a14:foregroundMark x1="57586" y1="24760" x2="60345" y2="26837"/>
                        <a14:foregroundMark x1="40345" y1="86581" x2="35517" y2="91693"/>
                        <a14:foregroundMark x1="56207" y1="86741" x2="63448" y2="92812"/>
                        <a14:foregroundMark x1="63448" y1="92812" x2="64138" y2="92492"/>
                      </a14:backgroundRemoval>
                    </a14:imgEffect>
                  </a14:imgLayer>
                </a14:imgProps>
              </a:ext>
              <a:ext uri="{28A0092B-C50C-407E-A947-70E740481C1C}">
                <a14:useLocalDpi xmlns:a14="http://schemas.microsoft.com/office/drawing/2010/main" val="0"/>
              </a:ext>
            </a:extLst>
          </a:blip>
          <a:srcRect/>
          <a:stretch>
            <a:fillRect/>
          </a:stretch>
        </p:blipFill>
        <p:spPr bwMode="auto">
          <a:xfrm>
            <a:off x="3047557" y="4265040"/>
            <a:ext cx="1232282" cy="26604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a:extLst>
              <a:ext uri="{FF2B5EF4-FFF2-40B4-BE49-F238E27FC236}">
                <a16:creationId xmlns:a16="http://schemas.microsoft.com/office/drawing/2014/main" id="{CA7250D4-ECA1-422D-C002-CB0E36EB384F}"/>
              </a:ext>
            </a:extLst>
          </p:cNvPr>
          <p:cNvSpPr/>
          <p:nvPr/>
        </p:nvSpPr>
        <p:spPr>
          <a:xfrm>
            <a:off x="5101855" y="4969014"/>
            <a:ext cx="1754372" cy="1032104"/>
          </a:xfrm>
          <a:prstGeom prst="wedgeRoundRectCallout">
            <a:avLst>
              <a:gd name="adj1" fmla="val -116324"/>
              <a:gd name="adj2" fmla="val -28349"/>
              <a:gd name="adj3" fmla="val 166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i="1" dirty="0">
                <a:solidFill>
                  <a:schemeClr val="tx1"/>
                </a:solidFill>
                <a:latin typeface="Calibri" panose="020F0502020204030204" pitchFamily="34" charset="0"/>
              </a:rPr>
              <a:t>Ok Grandma. </a:t>
            </a:r>
            <a:endParaRPr lang="en-AE" sz="2400" i="1" dirty="0">
              <a:solidFill>
                <a:schemeClr val="tx1"/>
              </a:solidFill>
              <a:latin typeface="Calibri" panose="020F0502020204030204" pitchFamily="34" charset="0"/>
            </a:endParaRPr>
          </a:p>
        </p:txBody>
      </p:sp>
      <p:pic>
        <p:nvPicPr>
          <p:cNvPr id="6" name="Picture 4" descr="Free vector grandchildren and grandfather of hand">
            <a:extLst>
              <a:ext uri="{FF2B5EF4-FFF2-40B4-BE49-F238E27FC236}">
                <a16:creationId xmlns:a16="http://schemas.microsoft.com/office/drawing/2014/main" id="{828A4B26-3931-BEE9-B4F2-3B81E70781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112" b="51597" l="38179" r="61502">
                        <a14:foregroundMark x1="38179" y1="46965" x2="39095" y2="48454"/>
                        <a14:foregroundMark x1="44404" y1="50657" x2="50799" y2="50799"/>
                        <a14:foregroundMark x1="50799" y1="50799" x2="53994" y2="50000"/>
                        <a14:foregroundMark x1="46006" y1="20288" x2="51438" y2="20447"/>
                        <a14:foregroundMark x1="43291" y1="51597" x2="53674" y2="51597"/>
                        <a14:foregroundMark x1="57668" y1="51438" x2="59744" y2="51438"/>
                        <a14:backgroundMark x1="42332" y1="40096" x2="41693" y2="50479"/>
                        <a14:backgroundMark x1="53834" y1="39776" x2="55431" y2="45687"/>
                        <a14:backgroundMark x1="54313" y1="39297" x2="55751" y2="46805"/>
                        <a14:backgroundMark x1="42812" y1="38179" x2="42492" y2="40575"/>
                      </a14:backgroundRemoval>
                    </a14:imgEffect>
                  </a14:imgLayer>
                </a14:imgProps>
              </a:ext>
              <a:ext uri="{28A0092B-C50C-407E-A947-70E740481C1C}">
                <a14:useLocalDpi xmlns:a14="http://schemas.microsoft.com/office/drawing/2010/main" val="0"/>
              </a:ext>
            </a:extLst>
          </a:blip>
          <a:srcRect l="35478" r="35478" b="48355"/>
          <a:stretch/>
        </p:blipFill>
        <p:spPr bwMode="auto">
          <a:xfrm>
            <a:off x="97360" y="0"/>
            <a:ext cx="2215980" cy="39404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vector indian family of people in hindu national clothes. cartoon indian characters">
            <a:extLst>
              <a:ext uri="{FF2B5EF4-FFF2-40B4-BE49-F238E27FC236}">
                <a16:creationId xmlns:a16="http://schemas.microsoft.com/office/drawing/2014/main" id="{5937B190-6F51-077B-2113-283FAD7E9B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6163" t="14263" r="32031" b="9102"/>
          <a:stretch/>
        </p:blipFill>
        <p:spPr bwMode="auto">
          <a:xfrm>
            <a:off x="10841835" y="1204937"/>
            <a:ext cx="997976" cy="287682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17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par>
                          <p:cTn id="14" fill="hold">
                            <p:stCondLst>
                              <p:cond delay="1500"/>
                            </p:stCondLst>
                            <p:childTnLst>
                              <p:par>
                                <p:cTn id="15" presetID="22" presetClass="entr" presetSubtype="8" fill="hold"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 name="Title 17">
            <a:extLst>
              <a:ext uri="{FF2B5EF4-FFF2-40B4-BE49-F238E27FC236}">
                <a16:creationId xmlns:a16="http://schemas.microsoft.com/office/drawing/2014/main" id="{CBC5AB3F-5812-F909-6DC6-95BB2918C1B2}"/>
              </a:ext>
            </a:extLst>
          </p:cNvPr>
          <p:cNvSpPr txBox="1">
            <a:spLocks/>
          </p:cNvSpPr>
          <p:nvPr/>
        </p:nvSpPr>
        <p:spPr>
          <a:xfrm>
            <a:off x="2350017" y="210231"/>
            <a:ext cx="7258049" cy="908807"/>
          </a:xfrm>
          <a:prstGeom prst="roundRect">
            <a:avLst>
              <a:gd name="adj" fmla="val 50000"/>
            </a:avLst>
          </a:prstGeom>
          <a:solidFill>
            <a:schemeClr val="accent5">
              <a:lumMod val="75000"/>
            </a:schemeClr>
          </a:solidFill>
          <a:ln>
            <a:noFill/>
          </a:ln>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dirty="0">
                <a:solidFill>
                  <a:schemeClr val="bg1"/>
                </a:solidFill>
                <a:latin typeface="Calibri" panose="020F0502020204030204" pitchFamily="34" charset="0"/>
                <a:cs typeface="Calibri" panose="020F0502020204030204" pitchFamily="34" charset="0"/>
              </a:rPr>
              <a:t> </a:t>
            </a:r>
            <a:r>
              <a:rPr lang="en-GB"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Role Play</a:t>
            </a:r>
            <a:endParaRPr lang="en-IN"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465250B-FE8F-9A4B-52BE-5747E3B1B5C8}"/>
              </a:ext>
            </a:extLst>
          </p:cNvPr>
          <p:cNvSpPr txBox="1"/>
          <p:nvPr/>
        </p:nvSpPr>
        <p:spPr>
          <a:xfrm>
            <a:off x="4455043" y="1318438"/>
            <a:ext cx="247738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IE" sz="2400" dirty="0">
                <a:effectLst/>
                <a:latin typeface="Calibri" panose="020F0502020204030204" pitchFamily="34" charset="0"/>
                <a:ea typeface="Calibri" panose="020F0502020204030204" pitchFamily="34" charset="0"/>
              </a:rPr>
              <a:t>After two weeks</a:t>
            </a:r>
            <a:endParaRPr lang="en-AE" sz="2400" dirty="0">
              <a:effectLst/>
              <a:latin typeface="Calibri" panose="020F0502020204030204" pitchFamily="34" charset="0"/>
              <a:ea typeface="Calibri" panose="020F0502020204030204" pitchFamily="34" charset="0"/>
            </a:endParaRPr>
          </a:p>
        </p:txBody>
      </p:sp>
      <p:pic>
        <p:nvPicPr>
          <p:cNvPr id="4098" name="Picture 2" descr="Free Calendar Month vector and picture">
            <a:extLst>
              <a:ext uri="{FF2B5EF4-FFF2-40B4-BE49-F238E27FC236}">
                <a16:creationId xmlns:a16="http://schemas.microsoft.com/office/drawing/2014/main" id="{1E6B2C20-2FA8-8E71-1E30-40D82D0C9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1318438"/>
            <a:ext cx="1136009" cy="90880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ree vector cute happy smiling child isolated on white background">
            <a:extLst>
              <a:ext uri="{FF2B5EF4-FFF2-40B4-BE49-F238E27FC236}">
                <a16:creationId xmlns:a16="http://schemas.microsoft.com/office/drawing/2014/main" id="{E246C661-754F-BC8C-73B5-6E0D04937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37" y="2106592"/>
            <a:ext cx="1733880" cy="2892032"/>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a:extLst>
              <a:ext uri="{FF2B5EF4-FFF2-40B4-BE49-F238E27FC236}">
                <a16:creationId xmlns:a16="http://schemas.microsoft.com/office/drawing/2014/main" id="{B7031A89-F844-BAA9-E3E3-17275FFE0384}"/>
              </a:ext>
            </a:extLst>
          </p:cNvPr>
          <p:cNvSpPr/>
          <p:nvPr/>
        </p:nvSpPr>
        <p:spPr>
          <a:xfrm>
            <a:off x="2350017" y="2626044"/>
            <a:ext cx="3837547" cy="2451854"/>
          </a:xfrm>
          <a:prstGeom prst="wedgeRoundRectCallout">
            <a:avLst>
              <a:gd name="adj1" fmla="val -67329"/>
              <a:gd name="adj2" fmla="val -20152"/>
              <a:gd name="adj3" fmla="val 166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Grandpa! Grandma! I am surprised at my high energy level</a:t>
            </a:r>
            <a:r>
              <a:rPr lang="en-US" sz="2400" dirty="0">
                <a:solidFill>
                  <a:schemeClr val="tx1"/>
                </a:solidFill>
                <a:latin typeface="Calibri" panose="020F0502020204030204" pitchFamily="34" charset="0"/>
                <a:cs typeface="Calibri" panose="020F0502020204030204" pitchFamily="34" charset="0"/>
              </a:rPr>
              <a:t>.</a:t>
            </a:r>
            <a:endParaRPr lang="en-AE" sz="2400" i="1" dirty="0">
              <a:solidFill>
                <a:schemeClr val="tx1"/>
              </a:solidFill>
              <a:latin typeface="Calibri" panose="020F0502020204030204" pitchFamily="34" charset="0"/>
              <a:cs typeface="Calibri" panose="020F0502020204030204" pitchFamily="34" charset="0"/>
            </a:endParaRPr>
          </a:p>
          <a:p>
            <a:r>
              <a:rPr lang="en-IE" sz="2400" dirty="0">
                <a:solidFill>
                  <a:schemeClr val="tx1"/>
                </a:solidFill>
                <a:effectLst/>
                <a:latin typeface="Calibri" panose="020F0502020204030204" pitchFamily="34" charset="0"/>
                <a:ea typeface="Calibri" panose="020F0502020204030204" pitchFamily="34" charset="0"/>
              </a:rPr>
              <a:t>I now understand how healthy foods can add value to my body.</a:t>
            </a:r>
            <a:endParaRPr lang="en-AE" sz="2400" dirty="0">
              <a:solidFill>
                <a:schemeClr val="tx1"/>
              </a:solidFill>
              <a:effectLst/>
              <a:latin typeface="Calibri" panose="020F0502020204030204" pitchFamily="34" charset="0"/>
              <a:ea typeface="Calibri" panose="020F0502020204030204" pitchFamily="34" charset="0"/>
            </a:endParaRPr>
          </a:p>
        </p:txBody>
      </p:sp>
      <p:sp>
        <p:nvSpPr>
          <p:cNvPr id="10" name="Oval Callout 9">
            <a:extLst>
              <a:ext uri="{FF2B5EF4-FFF2-40B4-BE49-F238E27FC236}">
                <a16:creationId xmlns:a16="http://schemas.microsoft.com/office/drawing/2014/main" id="{DD0FBFE1-5D3B-1A23-DB87-6EB8EAB35799}"/>
              </a:ext>
            </a:extLst>
          </p:cNvPr>
          <p:cNvSpPr/>
          <p:nvPr/>
        </p:nvSpPr>
        <p:spPr>
          <a:xfrm>
            <a:off x="7146317" y="2549664"/>
            <a:ext cx="2882097" cy="2451854"/>
          </a:xfrm>
          <a:prstGeom prst="wedgeEllipseCallout">
            <a:avLst>
              <a:gd name="adj1" fmla="val 74829"/>
              <a:gd name="adj2" fmla="val -40555"/>
            </a:avLst>
          </a:prstGeom>
          <a:gradFill flip="none" rotWithShape="1">
            <a:gsLst>
              <a:gs pos="0">
                <a:srgbClr val="FF2F92">
                  <a:tint val="66000"/>
                  <a:satMod val="160000"/>
                </a:srgbClr>
              </a:gs>
              <a:gs pos="50000">
                <a:srgbClr val="FF2F92">
                  <a:tint val="44500"/>
                  <a:satMod val="160000"/>
                </a:srgbClr>
              </a:gs>
              <a:gs pos="100000">
                <a:srgbClr val="FF2F92">
                  <a:tint val="23500"/>
                  <a:satMod val="160000"/>
                </a:srgbClr>
              </a:gs>
            </a:gsLst>
            <a:path path="circle">
              <a:fillToRect r="100000" b="100000"/>
            </a:path>
            <a:tileRect l="-100000" t="-100000"/>
          </a:grad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Yes </a:t>
            </a:r>
            <a:r>
              <a:rPr lang="en-IE" sz="24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Ramu</a:t>
            </a:r>
            <a:r>
              <a:rPr lang="en-IE"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Remember! </a:t>
            </a:r>
          </a:p>
          <a:p>
            <a:pPr algn="ctr"/>
            <a:r>
              <a:rPr lang="en-IE"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are what you eat! Eat healthy to stay healthy!</a:t>
            </a:r>
            <a:r>
              <a:rPr lang="en-AE" sz="2400" b="1" dirty="0">
                <a:solidFill>
                  <a:schemeClr val="tx1"/>
                </a:solidFill>
                <a:effectLst/>
                <a:latin typeface="Calibri" panose="020F0502020204030204" pitchFamily="34" charset="0"/>
                <a:cs typeface="Calibri" panose="020F0502020204030204" pitchFamily="34" charset="0"/>
              </a:rPr>
              <a:t> </a:t>
            </a:r>
            <a:endParaRPr lang="en-AE" sz="2400" b="1" dirty="0">
              <a:solidFill>
                <a:schemeClr val="tx1"/>
              </a:solidFill>
              <a:latin typeface="Calibri" panose="020F0502020204030204" pitchFamily="34" charset="0"/>
              <a:cs typeface="Calibri" panose="020F0502020204030204" pitchFamily="34" charset="0"/>
            </a:endParaRPr>
          </a:p>
        </p:txBody>
      </p:sp>
      <p:pic>
        <p:nvPicPr>
          <p:cNvPr id="3" name="Picture 4" descr="Free vector grandchildren and grandfather of hand">
            <a:extLst>
              <a:ext uri="{FF2B5EF4-FFF2-40B4-BE49-F238E27FC236}">
                <a16:creationId xmlns:a16="http://schemas.microsoft.com/office/drawing/2014/main" id="{99F8162E-CF38-3304-4A37-6B816499112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112" b="51597" l="38179" r="61502">
                        <a14:foregroundMark x1="38179" y1="46965" x2="39095" y2="48454"/>
                        <a14:foregroundMark x1="44404" y1="50657" x2="50799" y2="50799"/>
                        <a14:foregroundMark x1="50799" y1="50799" x2="53994" y2="50000"/>
                        <a14:foregroundMark x1="46006" y1="20288" x2="51438" y2="20447"/>
                        <a14:foregroundMark x1="43291" y1="51597" x2="53674" y2="51597"/>
                        <a14:foregroundMark x1="57668" y1="51438" x2="59744" y2="51438"/>
                        <a14:backgroundMark x1="42332" y1="40096" x2="41693" y2="50479"/>
                        <a14:backgroundMark x1="53834" y1="39776" x2="55431" y2="45687"/>
                        <a14:backgroundMark x1="54313" y1="39297" x2="55751" y2="46805"/>
                        <a14:backgroundMark x1="42812" y1="38179" x2="42492" y2="40575"/>
                      </a14:backgroundRemoval>
                    </a14:imgEffect>
                  </a14:imgLayer>
                </a14:imgProps>
              </a:ext>
              <a:ext uri="{28A0092B-C50C-407E-A947-70E740481C1C}">
                <a14:useLocalDpi xmlns:a14="http://schemas.microsoft.com/office/drawing/2010/main" val="0"/>
              </a:ext>
            </a:extLst>
          </a:blip>
          <a:srcRect l="35478" r="35478" b="48355"/>
          <a:stretch/>
        </p:blipFill>
        <p:spPr bwMode="auto">
          <a:xfrm>
            <a:off x="10195939" y="832950"/>
            <a:ext cx="2215980" cy="394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5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0.7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par>
                          <p:cTn id="10" fill="hold">
                            <p:stCondLst>
                              <p:cond delay="1000"/>
                            </p:stCondLst>
                            <p:childTnLst>
                              <p:par>
                                <p:cTn id="11" presetID="55"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500"/>
                            </p:stCondLst>
                            <p:childTnLst>
                              <p:par>
                                <p:cTn id="17" presetID="22" presetClass="entr" presetSubtype="8" fill="hold" nodeType="afterEffect">
                                  <p:stCondLst>
                                    <p:cond delay="500"/>
                                  </p:stCondLst>
                                  <p:childTnLst>
                                    <p:set>
                                      <p:cBhvr>
                                        <p:cTn id="18" dur="1" fill="hold">
                                          <p:stCondLst>
                                            <p:cond delay="0"/>
                                          </p:stCondLst>
                                        </p:cTn>
                                        <p:tgtEl>
                                          <p:spTgt spid="4104"/>
                                        </p:tgtEl>
                                        <p:attrNameLst>
                                          <p:attrName>style.visibility</p:attrName>
                                        </p:attrNameLst>
                                      </p:cBhvr>
                                      <p:to>
                                        <p:strVal val="visible"/>
                                      </p:to>
                                    </p:set>
                                    <p:animEffect transition="in" filter="wipe(left)">
                                      <p:cBhvr>
                                        <p:cTn id="19" dur="1000"/>
                                        <p:tgtEl>
                                          <p:spTgt spid="4104"/>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1000"/>
                                        <p:tgtEl>
                                          <p:spTgt spid="3"/>
                                        </p:tgtEl>
                                      </p:cBhvr>
                                    </p:animEffect>
                                  </p:childTnLst>
                                </p:cTn>
                              </p:par>
                            </p:childTnLst>
                          </p:cTn>
                        </p:par>
                        <p:par>
                          <p:cTn id="29" fill="hold">
                            <p:stCondLst>
                              <p:cond delay="1500"/>
                            </p:stCondLst>
                            <p:childTnLst>
                              <p:par>
                                <p:cTn id="30" presetID="22" presetClass="entr" presetSubtype="2" fill="hold" grpId="0" nodeType="after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 name="Title 17">
            <a:extLst>
              <a:ext uri="{FF2B5EF4-FFF2-40B4-BE49-F238E27FC236}">
                <a16:creationId xmlns:a16="http://schemas.microsoft.com/office/drawing/2014/main" id="{CBC5AB3F-5812-F909-6DC6-95BB2918C1B2}"/>
              </a:ext>
            </a:extLst>
          </p:cNvPr>
          <p:cNvSpPr txBox="1">
            <a:spLocks/>
          </p:cNvSpPr>
          <p:nvPr/>
        </p:nvSpPr>
        <p:spPr>
          <a:xfrm>
            <a:off x="2466975" y="161231"/>
            <a:ext cx="7258049" cy="908807"/>
          </a:xfrm>
          <a:prstGeom prst="roundRect">
            <a:avLst>
              <a:gd name="adj" fmla="val 50000"/>
            </a:avLst>
          </a:prstGeom>
          <a:solidFill>
            <a:schemeClr val="accent5">
              <a:lumMod val="75000"/>
            </a:schemeClr>
          </a:solidFill>
          <a:ln>
            <a:noFill/>
          </a:ln>
          <a:effectLst/>
          <a:scene3d>
            <a:camera prst="orthographicFront">
              <a:rot lat="0" lon="0" rev="0"/>
            </a:camera>
            <a:lightRig rig="glow" dir="t">
              <a:rot lat="0" lon="0" rev="4800000"/>
            </a:lightRig>
          </a:scene3d>
          <a:sp3d prstMaterial="matte">
            <a:bevelT w="127000" h="63500"/>
          </a:sp3d>
        </p:spPr>
        <p:txBody>
          <a:bodyPr spcFirstLastPara="1" wrap="square" lIns="91425" tIns="45700" rIns="91425" bIns="45700"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N" dirty="0">
                <a:solidFill>
                  <a:schemeClr val="bg1"/>
                </a:solidFill>
                <a:latin typeface="Calibri" panose="020F0502020204030204" pitchFamily="34" charset="0"/>
                <a:cs typeface="Calibri" panose="020F0502020204030204" pitchFamily="34" charset="0"/>
              </a:rPr>
              <a:t> </a:t>
            </a:r>
            <a:r>
              <a:rPr lang="en-IE" dirty="0">
                <a:solidFill>
                  <a:schemeClr val="bg1"/>
                </a:solidFill>
                <a:effectLst/>
                <a:latin typeface="Calibri" panose="020F0502020204030204" pitchFamily="34" charset="0"/>
                <a:ea typeface="Calibri" panose="020F0502020204030204" pitchFamily="34" charset="0"/>
              </a:rPr>
              <a:t>Points to ponder</a:t>
            </a:r>
            <a:endParaRPr lang="en-AE" dirty="0">
              <a:solidFill>
                <a:schemeClr val="bg1"/>
              </a:solidFill>
              <a:effectLst/>
              <a:latin typeface="Calibri" panose="020F05020202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AD31A3B6-FB8C-E126-F3DC-5E92C60BA60A}"/>
              </a:ext>
            </a:extLst>
          </p:cNvPr>
          <p:cNvGrpSpPr/>
          <p:nvPr/>
        </p:nvGrpSpPr>
        <p:grpSpPr>
          <a:xfrm>
            <a:off x="2774768" y="1354724"/>
            <a:ext cx="8441101" cy="1289333"/>
            <a:chOff x="1939320" y="1603122"/>
            <a:chExt cx="8441101" cy="1289333"/>
          </a:xfrm>
        </p:grpSpPr>
        <p:sp>
          <p:nvSpPr>
            <p:cNvPr id="4" name="Freeform: Shape 3">
              <a:extLst>
                <a:ext uri="{FF2B5EF4-FFF2-40B4-BE49-F238E27FC236}">
                  <a16:creationId xmlns:a16="http://schemas.microsoft.com/office/drawing/2014/main" id="{14FFBC4C-87E2-38FF-FA17-84BE8022153C}"/>
                </a:ext>
              </a:extLst>
            </p:cNvPr>
            <p:cNvSpPr/>
            <p:nvPr/>
          </p:nvSpPr>
          <p:spPr>
            <a:xfrm>
              <a:off x="1939320" y="2119999"/>
              <a:ext cx="1027278" cy="772456"/>
            </a:xfrm>
            <a:custGeom>
              <a:avLst/>
              <a:gdLst>
                <a:gd name="connsiteX0" fmla="*/ 0 w 1027278"/>
                <a:gd name="connsiteY0" fmla="*/ 0 h 772456"/>
                <a:gd name="connsiteX1" fmla="*/ 75240 w 1027278"/>
                <a:gd name="connsiteY1" fmla="*/ 4844 h 772456"/>
                <a:gd name="connsiteX2" fmla="*/ 946339 w 1027278"/>
                <a:gd name="connsiteY2" fmla="*/ 533176 h 772456"/>
                <a:gd name="connsiteX3" fmla="*/ 1027278 w 1027278"/>
                <a:gd name="connsiteY3" fmla="*/ 646723 h 772456"/>
                <a:gd name="connsiteX4" fmla="*/ 901545 w 1027278"/>
                <a:gd name="connsiteY4" fmla="*/ 772456 h 772456"/>
                <a:gd name="connsiteX5" fmla="*/ 821998 w 1027278"/>
                <a:gd name="connsiteY5" fmla="*/ 657516 h 772456"/>
                <a:gd name="connsiteX6" fmla="*/ 57261 w 1027278"/>
                <a:gd name="connsiteY6" fmla="*/ 179780 h 772456"/>
                <a:gd name="connsiteX7" fmla="*/ 0 w 1027278"/>
                <a:gd name="connsiteY7" fmla="*/ 175983 h 772456"/>
                <a:gd name="connsiteX8" fmla="*/ 0 w 1027278"/>
                <a:gd name="connsiteY8" fmla="*/ 0 h 77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278" h="772456">
                  <a:moveTo>
                    <a:pt x="0" y="0"/>
                  </a:moveTo>
                  <a:lnTo>
                    <a:pt x="75240" y="4844"/>
                  </a:lnTo>
                  <a:cubicBezTo>
                    <a:pt x="414138" y="48726"/>
                    <a:pt x="718298" y="242424"/>
                    <a:pt x="946339" y="533176"/>
                  </a:cubicBezTo>
                  <a:lnTo>
                    <a:pt x="1027278" y="646723"/>
                  </a:lnTo>
                  <a:lnTo>
                    <a:pt x="901545" y="772456"/>
                  </a:lnTo>
                  <a:lnTo>
                    <a:pt x="821998" y="657516"/>
                  </a:lnTo>
                  <a:cubicBezTo>
                    <a:pt x="621802" y="394608"/>
                    <a:pt x="354779" y="219460"/>
                    <a:pt x="57261" y="179780"/>
                  </a:cubicBezTo>
                  <a:lnTo>
                    <a:pt x="0" y="175983"/>
                  </a:lnTo>
                  <a:lnTo>
                    <a:pt x="0" y="0"/>
                  </a:lnTo>
                  <a:close/>
                </a:path>
              </a:pathLst>
            </a:custGeom>
            <a:solidFill>
              <a:srgbClr val="E9F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Rectangle: Rounded Corners 4">
              <a:extLst>
                <a:ext uri="{FF2B5EF4-FFF2-40B4-BE49-F238E27FC236}">
                  <a16:creationId xmlns:a16="http://schemas.microsoft.com/office/drawing/2014/main" id="{8ABA6246-BDF9-C760-0A9E-8E23B2865396}"/>
                </a:ext>
              </a:extLst>
            </p:cNvPr>
            <p:cNvSpPr/>
            <p:nvPr/>
          </p:nvSpPr>
          <p:spPr>
            <a:xfrm>
              <a:off x="4130032" y="1603122"/>
              <a:ext cx="6250389" cy="936104"/>
            </a:xfrm>
            <a:prstGeom prst="roundRect">
              <a:avLst/>
            </a:prstGeom>
            <a:solidFill>
              <a:srgbClr val="E9F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800" u="none" strike="noStrike" dirty="0">
                  <a:effectLst/>
                  <a:latin typeface="Times New Roman" panose="02020603050405020304" pitchFamily="18" charset="0"/>
                  <a:ea typeface="Times New Roman" panose="02020603050405020304" pitchFamily="18" charset="0"/>
                </a:rPr>
                <a:t>       </a:t>
              </a:r>
              <a:r>
                <a:rPr lang="en-IE" sz="2400" u="none" strike="noStrike" dirty="0">
                  <a:solidFill>
                    <a:schemeClr val="tx1"/>
                  </a:solidFill>
                  <a:effectLst/>
                  <a:latin typeface="Calibri" panose="020F0502020204030204" pitchFamily="34" charset="0"/>
                  <a:ea typeface="Calibri" panose="020F0502020204030204" pitchFamily="34" charset="0"/>
                </a:rPr>
                <a:t>Good food choices are good investments.</a:t>
              </a:r>
              <a:endParaRPr lang="en-IN" sz="2400" dirty="0">
                <a:solidFill>
                  <a:schemeClr val="tx1"/>
                </a:solidFill>
              </a:endParaRPr>
            </a:p>
          </p:txBody>
        </p:sp>
        <p:cxnSp>
          <p:nvCxnSpPr>
            <p:cNvPr id="6" name="Straight Connector 5">
              <a:extLst>
                <a:ext uri="{FF2B5EF4-FFF2-40B4-BE49-F238E27FC236}">
                  <a16:creationId xmlns:a16="http://schemas.microsoft.com/office/drawing/2014/main" id="{6149F854-4FC6-079E-55AB-8DEB1D09C1CB}"/>
                </a:ext>
              </a:extLst>
            </p:cNvPr>
            <p:cNvCxnSpPr>
              <a:cxnSpLocks/>
            </p:cNvCxnSpPr>
            <p:nvPr/>
          </p:nvCxnSpPr>
          <p:spPr>
            <a:xfrm flipV="1">
              <a:off x="2639616" y="1962652"/>
              <a:ext cx="1368152" cy="585656"/>
            </a:xfrm>
            <a:prstGeom prst="line">
              <a:avLst/>
            </a:prstGeom>
            <a:ln w="76200">
              <a:solidFill>
                <a:srgbClr val="E9FF70"/>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069C063-BA1E-B63B-587B-7C4E1C7E7F8F}"/>
              </a:ext>
            </a:extLst>
          </p:cNvPr>
          <p:cNvGrpSpPr/>
          <p:nvPr/>
        </p:nvGrpSpPr>
        <p:grpSpPr>
          <a:xfrm>
            <a:off x="3746640" y="2663198"/>
            <a:ext cx="7583306" cy="1004564"/>
            <a:chOff x="2797115" y="2806689"/>
            <a:chExt cx="7583306" cy="1004564"/>
          </a:xfrm>
        </p:grpSpPr>
        <p:sp>
          <p:nvSpPr>
            <p:cNvPr id="8" name="Freeform: Shape 7">
              <a:extLst>
                <a:ext uri="{FF2B5EF4-FFF2-40B4-BE49-F238E27FC236}">
                  <a16:creationId xmlns:a16="http://schemas.microsoft.com/office/drawing/2014/main" id="{CC9F0759-51D0-DFFB-DC26-C57E333D6C0A}"/>
                </a:ext>
              </a:extLst>
            </p:cNvPr>
            <p:cNvSpPr/>
            <p:nvPr/>
          </p:nvSpPr>
          <p:spPr>
            <a:xfrm>
              <a:off x="2797115" y="2806689"/>
              <a:ext cx="396813" cy="1004564"/>
            </a:xfrm>
            <a:custGeom>
              <a:avLst/>
              <a:gdLst>
                <a:gd name="connsiteX0" fmla="*/ 128109 w 396813"/>
                <a:gd name="connsiteY0" fmla="*/ 0 h 1004564"/>
                <a:gd name="connsiteX1" fmla="*/ 153441 w 396813"/>
                <a:gd name="connsiteY1" fmla="*/ 43191 h 1004564"/>
                <a:gd name="connsiteX2" fmla="*/ 391963 w 396813"/>
                <a:gd name="connsiteY2" fmla="*/ 882089 h 1004564"/>
                <a:gd name="connsiteX3" fmla="*/ 396813 w 396813"/>
                <a:gd name="connsiteY3" fmla="*/ 1004564 h 1004564"/>
                <a:gd name="connsiteX4" fmla="*/ 221044 w 396813"/>
                <a:gd name="connsiteY4" fmla="*/ 1004564 h 1004564"/>
                <a:gd name="connsiteX5" fmla="*/ 217026 w 396813"/>
                <a:gd name="connsiteY5" fmla="*/ 900068 h 1004564"/>
                <a:gd name="connsiteX6" fmla="*/ 7629 w 396813"/>
                <a:gd name="connsiteY6" fmla="*/ 141507 h 1004564"/>
                <a:gd name="connsiteX7" fmla="*/ 0 w 396813"/>
                <a:gd name="connsiteY7" fmla="*/ 128109 h 1004564"/>
                <a:gd name="connsiteX8" fmla="*/ 128109 w 396813"/>
                <a:gd name="connsiteY8" fmla="*/ 0 h 100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813" h="1004564">
                  <a:moveTo>
                    <a:pt x="128109" y="0"/>
                  </a:moveTo>
                  <a:lnTo>
                    <a:pt x="153441" y="43191"/>
                  </a:lnTo>
                  <a:cubicBezTo>
                    <a:pt x="282845" y="287408"/>
                    <a:pt x="367379" y="573450"/>
                    <a:pt x="391963" y="882089"/>
                  </a:cubicBezTo>
                  <a:lnTo>
                    <a:pt x="396813" y="1004564"/>
                  </a:lnTo>
                  <a:lnTo>
                    <a:pt x="221044" y="1004564"/>
                  </a:lnTo>
                  <a:lnTo>
                    <a:pt x="217026" y="900068"/>
                  </a:lnTo>
                  <a:cubicBezTo>
                    <a:pt x="195445" y="620986"/>
                    <a:pt x="121232" y="362336"/>
                    <a:pt x="7629" y="141507"/>
                  </a:cubicBezTo>
                  <a:lnTo>
                    <a:pt x="0" y="128109"/>
                  </a:lnTo>
                  <a:lnTo>
                    <a:pt x="128109" y="0"/>
                  </a:lnTo>
                  <a:close/>
                </a:path>
              </a:pathLst>
            </a:custGeom>
            <a:solidFill>
              <a:srgbClr val="FF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Rectangle: Rounded Corners 8">
              <a:extLst>
                <a:ext uri="{FF2B5EF4-FFF2-40B4-BE49-F238E27FC236}">
                  <a16:creationId xmlns:a16="http://schemas.microsoft.com/office/drawing/2014/main" id="{02FA1553-F7DA-FDD5-44DD-E8B59CC243F2}"/>
                </a:ext>
              </a:extLst>
            </p:cNvPr>
            <p:cNvSpPr/>
            <p:nvPr/>
          </p:nvSpPr>
          <p:spPr>
            <a:xfrm>
              <a:off x="4130032" y="2842701"/>
              <a:ext cx="6250389" cy="936104"/>
            </a:xfrm>
            <a:prstGeom prst="roundRect">
              <a:avLst/>
            </a:prstGeom>
            <a:solidFill>
              <a:srgbClr val="FF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en-IE" sz="1800" u="none" strike="noStrike" dirty="0">
                  <a:effectLst/>
                  <a:latin typeface="Times New Roman" panose="02020603050405020304" pitchFamily="18" charset="0"/>
                  <a:ea typeface="Times New Roman" panose="02020603050405020304" pitchFamily="18" charset="0"/>
                </a:rPr>
                <a:t> </a:t>
              </a:r>
              <a:r>
                <a:rPr lang="en-IE" sz="2400" u="none" strike="noStrike" dirty="0">
                  <a:solidFill>
                    <a:schemeClr val="tx1"/>
                  </a:solidFill>
                  <a:effectLst/>
                  <a:latin typeface="Calibri" panose="020F0502020204030204" pitchFamily="34" charset="0"/>
                  <a:ea typeface="Calibri" panose="020F0502020204030204" pitchFamily="34" charset="0"/>
                </a:rPr>
                <a:t>Eating healthy is all about a well-balanced diet.</a:t>
              </a:r>
              <a:endParaRPr lang="en-IN" sz="2400" u="none" strike="noStrike" dirty="0">
                <a:solidFill>
                  <a:schemeClr val="tx1"/>
                </a:solidFill>
                <a:effectLst/>
                <a:latin typeface="Arial" panose="020B0604020202020204" pitchFamily="34" charset="0"/>
                <a:ea typeface="Arial" panose="020B0604020202020204" pitchFamily="34" charset="0"/>
              </a:endParaRPr>
            </a:p>
          </p:txBody>
        </p:sp>
        <p:cxnSp>
          <p:nvCxnSpPr>
            <p:cNvPr id="10" name="Straight Connector 9">
              <a:extLst>
                <a:ext uri="{FF2B5EF4-FFF2-40B4-BE49-F238E27FC236}">
                  <a16:creationId xmlns:a16="http://schemas.microsoft.com/office/drawing/2014/main" id="{C6F936DB-C701-FF9B-C183-7674AC82A836}"/>
                </a:ext>
              </a:extLst>
            </p:cNvPr>
            <p:cNvCxnSpPr>
              <a:cxnSpLocks/>
            </p:cNvCxnSpPr>
            <p:nvPr/>
          </p:nvCxnSpPr>
          <p:spPr>
            <a:xfrm flipV="1">
              <a:off x="3071664" y="3308971"/>
              <a:ext cx="936104" cy="118247"/>
            </a:xfrm>
            <a:prstGeom prst="line">
              <a:avLst/>
            </a:prstGeom>
            <a:ln w="76200">
              <a:solidFill>
                <a:srgbClr val="FFD670"/>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2C200AD-4F4B-F4DB-2479-859EE6906768}"/>
              </a:ext>
            </a:extLst>
          </p:cNvPr>
          <p:cNvGrpSpPr/>
          <p:nvPr/>
        </p:nvGrpSpPr>
        <p:grpSpPr>
          <a:xfrm>
            <a:off x="3711182" y="3892247"/>
            <a:ext cx="7615956" cy="1076599"/>
            <a:chOff x="2797115" y="3941785"/>
            <a:chExt cx="7615956" cy="1076599"/>
          </a:xfrm>
        </p:grpSpPr>
        <p:sp>
          <p:nvSpPr>
            <p:cNvPr id="12" name="Freeform: Shape 11">
              <a:extLst>
                <a:ext uri="{FF2B5EF4-FFF2-40B4-BE49-F238E27FC236}">
                  <a16:creationId xmlns:a16="http://schemas.microsoft.com/office/drawing/2014/main" id="{8997CDA2-B133-0595-D5B8-4844B08888A8}"/>
                </a:ext>
              </a:extLst>
            </p:cNvPr>
            <p:cNvSpPr/>
            <p:nvPr/>
          </p:nvSpPr>
          <p:spPr>
            <a:xfrm>
              <a:off x="2797115" y="3941785"/>
              <a:ext cx="396813" cy="1004565"/>
            </a:xfrm>
            <a:custGeom>
              <a:avLst/>
              <a:gdLst>
                <a:gd name="connsiteX0" fmla="*/ 221044 w 396813"/>
                <a:gd name="connsiteY0" fmla="*/ 0 h 1004565"/>
                <a:gd name="connsiteX1" fmla="*/ 396813 w 396813"/>
                <a:gd name="connsiteY1" fmla="*/ 0 h 1004565"/>
                <a:gd name="connsiteX2" fmla="*/ 391963 w 396813"/>
                <a:gd name="connsiteY2" fmla="*/ 122476 h 1004565"/>
                <a:gd name="connsiteX3" fmla="*/ 153441 w 396813"/>
                <a:gd name="connsiteY3" fmla="*/ 961374 h 1004565"/>
                <a:gd name="connsiteX4" fmla="*/ 128109 w 396813"/>
                <a:gd name="connsiteY4" fmla="*/ 1004565 h 1004565"/>
                <a:gd name="connsiteX5" fmla="*/ 0 w 396813"/>
                <a:gd name="connsiteY5" fmla="*/ 876456 h 1004565"/>
                <a:gd name="connsiteX6" fmla="*/ 7629 w 396813"/>
                <a:gd name="connsiteY6" fmla="*/ 863058 h 1004565"/>
                <a:gd name="connsiteX7" fmla="*/ 217026 w 396813"/>
                <a:gd name="connsiteY7" fmla="*/ 104497 h 1004565"/>
                <a:gd name="connsiteX8" fmla="*/ 221044 w 396813"/>
                <a:gd name="connsiteY8" fmla="*/ 0 h 100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813" h="1004565">
                  <a:moveTo>
                    <a:pt x="221044" y="0"/>
                  </a:moveTo>
                  <a:lnTo>
                    <a:pt x="396813" y="0"/>
                  </a:lnTo>
                  <a:lnTo>
                    <a:pt x="391963" y="122476"/>
                  </a:lnTo>
                  <a:cubicBezTo>
                    <a:pt x="367379" y="431115"/>
                    <a:pt x="282845" y="717157"/>
                    <a:pt x="153441" y="961374"/>
                  </a:cubicBezTo>
                  <a:lnTo>
                    <a:pt x="128109" y="1004565"/>
                  </a:lnTo>
                  <a:lnTo>
                    <a:pt x="0" y="876456"/>
                  </a:lnTo>
                  <a:lnTo>
                    <a:pt x="7629" y="863058"/>
                  </a:lnTo>
                  <a:cubicBezTo>
                    <a:pt x="121232" y="642229"/>
                    <a:pt x="195445" y="383580"/>
                    <a:pt x="217026" y="104497"/>
                  </a:cubicBezTo>
                  <a:lnTo>
                    <a:pt x="221044" y="0"/>
                  </a:lnTo>
                  <a:close/>
                </a:path>
              </a:pathLst>
            </a:custGeom>
            <a:solidFill>
              <a:srgbClr val="FF9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Rectangle: Rounded Corners 12">
              <a:extLst>
                <a:ext uri="{FF2B5EF4-FFF2-40B4-BE49-F238E27FC236}">
                  <a16:creationId xmlns:a16="http://schemas.microsoft.com/office/drawing/2014/main" id="{980E42EC-6087-10E9-4428-576385DBDBD7}"/>
                </a:ext>
              </a:extLst>
            </p:cNvPr>
            <p:cNvSpPr/>
            <p:nvPr/>
          </p:nvSpPr>
          <p:spPr>
            <a:xfrm>
              <a:off x="4162682" y="4082280"/>
              <a:ext cx="6250389" cy="936104"/>
            </a:xfrm>
            <a:prstGeom prst="roundRect">
              <a:avLst/>
            </a:prstGeom>
            <a:solidFill>
              <a:srgbClr val="FF9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effectLst/>
                  <a:latin typeface="Calibri" panose="020F0502020204030204" pitchFamily="34" charset="0"/>
                  <a:ea typeface="Calibri" panose="020F0502020204030204" pitchFamily="34" charset="0"/>
                </a:rPr>
                <a:t>Moderation in eating is the key to maintaining good health.</a:t>
              </a:r>
              <a:r>
                <a:rPr lang="en-AE" sz="2400" dirty="0">
                  <a:solidFill>
                    <a:schemeClr val="tx1"/>
                  </a:solidFill>
                  <a:effectLst/>
                </a:rPr>
                <a:t> </a:t>
              </a:r>
              <a:endParaRPr lang="en-IN" sz="2400" dirty="0">
                <a:solidFill>
                  <a:schemeClr val="tx1"/>
                </a:solidFill>
              </a:endParaRPr>
            </a:p>
          </p:txBody>
        </p:sp>
        <p:cxnSp>
          <p:nvCxnSpPr>
            <p:cNvPr id="14" name="Straight Connector 13">
              <a:extLst>
                <a:ext uri="{FF2B5EF4-FFF2-40B4-BE49-F238E27FC236}">
                  <a16:creationId xmlns:a16="http://schemas.microsoft.com/office/drawing/2014/main" id="{9A0F5DB5-D7C8-4A3B-E5FF-C9D0DF0F311F}"/>
                </a:ext>
              </a:extLst>
            </p:cNvPr>
            <p:cNvCxnSpPr>
              <a:cxnSpLocks/>
            </p:cNvCxnSpPr>
            <p:nvPr/>
          </p:nvCxnSpPr>
          <p:spPr>
            <a:xfrm>
              <a:off x="3041109" y="4444067"/>
              <a:ext cx="992738" cy="127849"/>
            </a:xfrm>
            <a:prstGeom prst="line">
              <a:avLst/>
            </a:prstGeom>
            <a:ln w="76200">
              <a:solidFill>
                <a:srgbClr val="FF9770"/>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11992E5-FF6B-805B-4E4D-8119D66CE3FA}"/>
              </a:ext>
            </a:extLst>
          </p:cNvPr>
          <p:cNvGrpSpPr/>
          <p:nvPr/>
        </p:nvGrpSpPr>
        <p:grpSpPr>
          <a:xfrm>
            <a:off x="2719361" y="4947598"/>
            <a:ext cx="8607777" cy="1322332"/>
            <a:chOff x="1828361" y="4935631"/>
            <a:chExt cx="8607777" cy="1322332"/>
          </a:xfrm>
        </p:grpSpPr>
        <p:sp>
          <p:nvSpPr>
            <p:cNvPr id="16" name="Freeform: Shape 15">
              <a:extLst>
                <a:ext uri="{FF2B5EF4-FFF2-40B4-BE49-F238E27FC236}">
                  <a16:creationId xmlns:a16="http://schemas.microsoft.com/office/drawing/2014/main" id="{9AC21C63-59A4-A518-84F8-F1EEE6867798}"/>
                </a:ext>
              </a:extLst>
            </p:cNvPr>
            <p:cNvSpPr/>
            <p:nvPr/>
          </p:nvSpPr>
          <p:spPr>
            <a:xfrm>
              <a:off x="1828361" y="4935631"/>
              <a:ext cx="1027279" cy="772456"/>
            </a:xfrm>
            <a:custGeom>
              <a:avLst/>
              <a:gdLst>
                <a:gd name="connsiteX0" fmla="*/ 901546 w 1027279"/>
                <a:gd name="connsiteY0" fmla="*/ 0 h 772456"/>
                <a:gd name="connsiteX1" fmla="*/ 1027279 w 1027279"/>
                <a:gd name="connsiteY1" fmla="*/ 125733 h 772456"/>
                <a:gd name="connsiteX2" fmla="*/ 946339 w 1027279"/>
                <a:gd name="connsiteY2" fmla="*/ 239280 h 772456"/>
                <a:gd name="connsiteX3" fmla="*/ 75240 w 1027279"/>
                <a:gd name="connsiteY3" fmla="*/ 767612 h 772456"/>
                <a:gd name="connsiteX4" fmla="*/ 0 w 1027279"/>
                <a:gd name="connsiteY4" fmla="*/ 772456 h 772456"/>
                <a:gd name="connsiteX5" fmla="*/ 0 w 1027279"/>
                <a:gd name="connsiteY5" fmla="*/ 596473 h 772456"/>
                <a:gd name="connsiteX6" fmla="*/ 57261 w 1027279"/>
                <a:gd name="connsiteY6" fmla="*/ 592676 h 772456"/>
                <a:gd name="connsiteX7" fmla="*/ 821998 w 1027279"/>
                <a:gd name="connsiteY7" fmla="*/ 114940 h 772456"/>
                <a:gd name="connsiteX8" fmla="*/ 901546 w 1027279"/>
                <a:gd name="connsiteY8" fmla="*/ 0 h 77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279" h="772456">
                  <a:moveTo>
                    <a:pt x="901546" y="0"/>
                  </a:moveTo>
                  <a:lnTo>
                    <a:pt x="1027279" y="125733"/>
                  </a:lnTo>
                  <a:lnTo>
                    <a:pt x="946339" y="239280"/>
                  </a:lnTo>
                  <a:cubicBezTo>
                    <a:pt x="718298" y="530032"/>
                    <a:pt x="414138" y="723731"/>
                    <a:pt x="75240" y="767612"/>
                  </a:cubicBezTo>
                  <a:lnTo>
                    <a:pt x="0" y="772456"/>
                  </a:lnTo>
                  <a:lnTo>
                    <a:pt x="0" y="596473"/>
                  </a:lnTo>
                  <a:lnTo>
                    <a:pt x="57261" y="592676"/>
                  </a:lnTo>
                  <a:cubicBezTo>
                    <a:pt x="354779" y="552997"/>
                    <a:pt x="621802" y="377848"/>
                    <a:pt x="821998" y="114940"/>
                  </a:cubicBezTo>
                  <a:lnTo>
                    <a:pt x="901546" y="0"/>
                  </a:lnTo>
                  <a:close/>
                </a:path>
              </a:pathLst>
            </a:custGeom>
            <a:solidFill>
              <a:srgbClr val="FF7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Rectangle: Rounded Corners 16">
              <a:extLst>
                <a:ext uri="{FF2B5EF4-FFF2-40B4-BE49-F238E27FC236}">
                  <a16:creationId xmlns:a16="http://schemas.microsoft.com/office/drawing/2014/main" id="{81D04F7A-9F92-FA82-42D2-C7473A591335}"/>
                </a:ext>
              </a:extLst>
            </p:cNvPr>
            <p:cNvSpPr/>
            <p:nvPr/>
          </p:nvSpPr>
          <p:spPr>
            <a:xfrm>
              <a:off x="4162682" y="5321859"/>
              <a:ext cx="6273456" cy="936104"/>
            </a:xfrm>
            <a:prstGeom prst="roundRect">
              <a:avLst/>
            </a:prstGeom>
            <a:solidFill>
              <a:srgbClr val="FF7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IE"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Take care of your body through healthy food habits.</a:t>
              </a:r>
              <a:r>
                <a:rPr lang="en-AE" sz="2400" dirty="0">
                  <a:solidFill>
                    <a:schemeClr val="tx1"/>
                  </a:solidFill>
                  <a:effectLst/>
                  <a:latin typeface="Calibri" panose="020F0502020204030204" pitchFamily="34" charset="0"/>
                  <a:cs typeface="Calibri" panose="020F0502020204030204" pitchFamily="34" charset="0"/>
                </a:rPr>
                <a:t> </a:t>
              </a:r>
              <a:endParaRPr lang="en-IN" sz="2400" dirty="0">
                <a:solidFill>
                  <a:schemeClr val="tx1"/>
                </a:solidFill>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3B82232F-EC55-C255-2887-58005F254B41}"/>
                </a:ext>
              </a:extLst>
            </p:cNvPr>
            <p:cNvCxnSpPr>
              <a:cxnSpLocks/>
            </p:cNvCxnSpPr>
            <p:nvPr/>
          </p:nvCxnSpPr>
          <p:spPr>
            <a:xfrm>
              <a:off x="2639616" y="5204730"/>
              <a:ext cx="1394231" cy="596269"/>
            </a:xfrm>
            <a:prstGeom prst="line">
              <a:avLst/>
            </a:prstGeom>
            <a:ln w="76200">
              <a:solidFill>
                <a:srgbClr val="FF70A6"/>
              </a:solidFill>
              <a:headEnd type="none"/>
              <a:tailEnd type="oval"/>
            </a:ln>
          </p:spPr>
          <p:style>
            <a:lnRef idx="1">
              <a:schemeClr val="accent1"/>
            </a:lnRef>
            <a:fillRef idx="0">
              <a:schemeClr val="accent1"/>
            </a:fillRef>
            <a:effectRef idx="0">
              <a:schemeClr val="accent1"/>
            </a:effectRef>
            <a:fontRef idx="minor">
              <a:schemeClr val="tx1"/>
            </a:fontRef>
          </p:style>
        </p:cxnSp>
      </p:grpSp>
      <p:pic>
        <p:nvPicPr>
          <p:cNvPr id="5122" name="Picture 2" descr="Free Bread Cultural vector and picture">
            <a:extLst>
              <a:ext uri="{FF2B5EF4-FFF2-40B4-BE49-F238E27FC236}">
                <a16:creationId xmlns:a16="http://schemas.microsoft.com/office/drawing/2014/main" id="{CDB418DB-6E32-8AB8-72BB-29D5E4459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58" y="2070614"/>
            <a:ext cx="3787717" cy="36494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1000"/>
                                        <p:tgtEl>
                                          <p:spTgt spid="5122"/>
                                        </p:tgtEl>
                                      </p:cBhvr>
                                    </p:animEffect>
                                  </p:childTnLst>
                                </p:cTn>
                              </p:par>
                            </p:childTnLst>
                          </p:cTn>
                        </p:par>
                        <p:par>
                          <p:cTn id="8" fill="hold">
                            <p:stCondLst>
                              <p:cond delay="1500"/>
                            </p:stCondLst>
                            <p:childTnLst>
                              <p:par>
                                <p:cTn id="9" presetID="12" presetClass="entr" presetSubtype="8"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p:tgtEl>
                                          <p:spTgt spid="3"/>
                                        </p:tgtEl>
                                        <p:attrNameLst>
                                          <p:attrName>ppt_x</p:attrName>
                                        </p:attrNameLst>
                                      </p:cBhvr>
                                      <p:tavLst>
                                        <p:tav tm="0">
                                          <p:val>
                                            <p:strVal val="#ppt_x-#ppt_w*1.125000"/>
                                          </p:val>
                                        </p:tav>
                                        <p:tav tm="100000">
                                          <p:val>
                                            <p:strVal val="#ppt_x"/>
                                          </p:val>
                                        </p:tav>
                                      </p:tavLst>
                                    </p:anim>
                                    <p:animEffect transition="in" filter="wipe(right)">
                                      <p:cBhvr>
                                        <p:cTn id="12" dur="1000"/>
                                        <p:tgtEl>
                                          <p:spTgt spid="3"/>
                                        </p:tgtEl>
                                      </p:cBhvr>
                                    </p:animEffect>
                                  </p:childTnLst>
                                </p:cTn>
                              </p:par>
                            </p:childTnLst>
                          </p:cTn>
                        </p:par>
                        <p:par>
                          <p:cTn id="13" fill="hold">
                            <p:stCondLst>
                              <p:cond delay="3500"/>
                            </p:stCondLst>
                            <p:childTnLst>
                              <p:par>
                                <p:cTn id="14" presetID="12" presetClass="entr" presetSubtype="8"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childTnLst>
                          </p:cTn>
                        </p:par>
                        <p:par>
                          <p:cTn id="18" fill="hold">
                            <p:stCondLst>
                              <p:cond delay="5500"/>
                            </p:stCondLst>
                            <p:childTnLst>
                              <p:par>
                                <p:cTn id="19" presetID="12" presetClass="entr" presetSubtype="8" fill="hold" nodeType="after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p:tgtEl>
                                          <p:spTgt spid="11"/>
                                        </p:tgtEl>
                                        <p:attrNameLst>
                                          <p:attrName>ppt_x</p:attrName>
                                        </p:attrNameLst>
                                      </p:cBhvr>
                                      <p:tavLst>
                                        <p:tav tm="0">
                                          <p:val>
                                            <p:strVal val="#ppt_x-#ppt_w*1.125000"/>
                                          </p:val>
                                        </p:tav>
                                        <p:tav tm="100000">
                                          <p:val>
                                            <p:strVal val="#ppt_x"/>
                                          </p:val>
                                        </p:tav>
                                      </p:tavLst>
                                    </p:anim>
                                    <p:animEffect transition="in" filter="wipe(right)">
                                      <p:cBhvr>
                                        <p:cTn id="22" dur="1000"/>
                                        <p:tgtEl>
                                          <p:spTgt spid="11"/>
                                        </p:tgtEl>
                                      </p:cBhvr>
                                    </p:animEffect>
                                  </p:childTnLst>
                                </p:cTn>
                              </p:par>
                            </p:childTnLst>
                          </p:cTn>
                        </p:par>
                        <p:par>
                          <p:cTn id="23" fill="hold">
                            <p:stCondLst>
                              <p:cond delay="7500"/>
                            </p:stCondLst>
                            <p:childTnLst>
                              <p:par>
                                <p:cTn id="24" presetID="12" presetClass="entr" presetSubtype="8" fill="hold" nodeType="afterEffect">
                                  <p:stCondLst>
                                    <p:cond delay="10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p:tgtEl>
                                          <p:spTgt spid="15"/>
                                        </p:tgtEl>
                                        <p:attrNameLst>
                                          <p:attrName>ppt_x</p:attrName>
                                        </p:attrNameLst>
                                      </p:cBhvr>
                                      <p:tavLst>
                                        <p:tav tm="0">
                                          <p:val>
                                            <p:strVal val="#ppt_x-#ppt_w*1.125000"/>
                                          </p:val>
                                        </p:tav>
                                        <p:tav tm="100000">
                                          <p:val>
                                            <p:strVal val="#ppt_x"/>
                                          </p:val>
                                        </p:tav>
                                      </p:tavLst>
                                    </p:anim>
                                    <p:animEffect transition="in" filter="wipe(righ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3"/>
          <p:cNvSpPr txBox="1"/>
          <p:nvPr/>
        </p:nvSpPr>
        <p:spPr>
          <a:xfrm>
            <a:off x="3287688" y="196290"/>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sz="4400" b="0" i="0" u="none" strike="noStrike" cap="none">
              <a:solidFill>
                <a:schemeClr val="dk1"/>
              </a:solidFill>
              <a:latin typeface="Calibri"/>
              <a:ea typeface="Calibri"/>
              <a:cs typeface="Calibri"/>
              <a:sym typeface="Calibri"/>
            </a:endParaRPr>
          </a:p>
        </p:txBody>
      </p:sp>
      <p:graphicFrame>
        <p:nvGraphicFramePr>
          <p:cNvPr id="49" name="Google Shape;49;p3"/>
          <p:cNvGraphicFramePr/>
          <p:nvPr>
            <p:extLst>
              <p:ext uri="{D42A27DB-BD31-4B8C-83A1-F6EECF244321}">
                <p14:modId xmlns:p14="http://schemas.microsoft.com/office/powerpoint/2010/main" val="1534118348"/>
              </p:ext>
            </p:extLst>
          </p:nvPr>
        </p:nvGraphicFramePr>
        <p:xfrm>
          <a:off x="865162" y="1314998"/>
          <a:ext cx="9937100" cy="2844405"/>
        </p:xfrm>
        <a:graphic>
          <a:graphicData uri="http://schemas.openxmlformats.org/drawingml/2006/table">
            <a:tbl>
              <a:tblPr firstRow="1" bandRow="1">
                <a:noFill/>
                <a:tableStyleId>{A59B1FA2-3161-4136-8F3A-DC2BE54FA286}</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GB" sz="900" dirty="0"/>
                        <a:t>1</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US" sz="900" dirty="0">
                          <a:hlinkClick r:id="rId3"/>
                        </a:rPr>
                        <a:t>https://www.freepik.com/free-vector/one-happy-boy-eating-table_18973385.htm</a:t>
                      </a:r>
                      <a:endParaRPr lang="en-US" sz="90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GB" sz="900" dirty="0" err="1"/>
                        <a:t>brgfx</a:t>
                      </a: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ctr" rtl="0">
                        <a:spcBef>
                          <a:spcPts val="0"/>
                        </a:spcBef>
                        <a:spcAft>
                          <a:spcPts val="0"/>
                        </a:spcAft>
                        <a:buNone/>
                      </a:pPr>
                      <a:r>
                        <a:rPr lang="en-GB" sz="900" dirty="0"/>
                        <a:t>2, 5, 6, 7</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i="0" u="none" strike="noStrike" dirty="0">
                          <a:solidFill>
                            <a:schemeClr val="dk1"/>
                          </a:solidFill>
                          <a:effectLst/>
                          <a:latin typeface="Calibri"/>
                          <a:cs typeface="Calibri"/>
                          <a:sym typeface="Calibri"/>
                        </a:rPr>
                        <a:t>Grandpa : </a:t>
                      </a:r>
                      <a:r>
                        <a:rPr lang="en-IN" sz="900" b="0" i="0" u="none" strike="noStrike" dirty="0">
                          <a:solidFill>
                            <a:schemeClr val="dk1"/>
                          </a:solidFill>
                          <a:effectLst/>
                          <a:latin typeface="Calibri"/>
                          <a:cs typeface="Calibri"/>
                          <a:sym typeface="Calibri"/>
                          <a:hlinkClick r:id="rId4"/>
                        </a:rPr>
                        <a:t>https://www.freepik.com/free-vector/grandchildren-grandfather-hand_5056244.htm</a:t>
                      </a:r>
                      <a:r>
                        <a:rPr lang="en-IN" sz="900" b="0" i="0" u="none" strike="noStrike" dirty="0">
                          <a:solidFill>
                            <a:schemeClr val="dk1"/>
                          </a:solidFill>
                          <a:effectLst/>
                          <a:latin typeface="Calibri"/>
                          <a:cs typeface="Calibri"/>
                          <a:sym typeface="Calibri"/>
                        </a:rPr>
                        <a:t> </a:t>
                      </a:r>
                    </a:p>
                    <a:p>
                      <a:pPr marL="0" lvl="0" indent="0" algn="l" rtl="0">
                        <a:spcBef>
                          <a:spcPts val="0"/>
                        </a:spcBef>
                        <a:spcAft>
                          <a:spcPts val="0"/>
                        </a:spcAft>
                        <a:buNone/>
                      </a:pPr>
                      <a:r>
                        <a:rPr lang="en-IN" sz="900" b="0" i="0" u="none" strike="noStrike" dirty="0">
                          <a:solidFill>
                            <a:schemeClr val="dk1"/>
                          </a:solidFill>
                          <a:latin typeface="Calibri"/>
                          <a:cs typeface="Calibri"/>
                          <a:sym typeface="Calibri"/>
                        </a:rPr>
                        <a:t>House : </a:t>
                      </a:r>
                      <a:r>
                        <a:rPr lang="en-IN" sz="900" b="0" i="0" u="none" strike="noStrike" dirty="0">
                          <a:solidFill>
                            <a:schemeClr val="dk1"/>
                          </a:solidFill>
                          <a:latin typeface="Calibri"/>
                          <a:cs typeface="Calibri"/>
                          <a:sym typeface="Calibri"/>
                          <a:hlinkClick r:id="rId5"/>
                        </a:rPr>
                        <a:t>https://www.freepik.com/free-vector/blank-farm-scene-cartoon-style_11862406.htm</a:t>
                      </a:r>
                      <a:r>
                        <a:rPr lang="en-IN" sz="900" b="0" i="0" u="none" strike="noStrike" dirty="0">
                          <a:solidFill>
                            <a:schemeClr val="dk1"/>
                          </a:solidFill>
                          <a:latin typeface="Calibri"/>
                          <a:cs typeface="Calibri"/>
                          <a:sym typeface="Calibri"/>
                        </a:rPr>
                        <a:t> </a:t>
                      </a:r>
                    </a:p>
                    <a:p>
                      <a:pPr marL="0" lvl="0" indent="0" algn="l" rtl="0">
                        <a:spcBef>
                          <a:spcPts val="0"/>
                        </a:spcBef>
                        <a:spcAft>
                          <a:spcPts val="0"/>
                        </a:spcAft>
                        <a:buNone/>
                      </a:pPr>
                      <a:r>
                        <a:rPr lang="en-IN" sz="900" b="0" i="0" u="none" strike="noStrike" dirty="0">
                          <a:solidFill>
                            <a:schemeClr val="dk1"/>
                          </a:solidFill>
                          <a:latin typeface="Calibri"/>
                          <a:cs typeface="Calibri"/>
                          <a:sym typeface="Calibri"/>
                        </a:rPr>
                        <a:t>Grandmother : </a:t>
                      </a:r>
                      <a:r>
                        <a:rPr lang="en-IN" sz="900" b="0" i="0" u="none" strike="noStrike" dirty="0">
                          <a:solidFill>
                            <a:schemeClr val="dk1"/>
                          </a:solidFill>
                          <a:latin typeface="Calibri"/>
                          <a:cs typeface="Calibri"/>
                          <a:sym typeface="Calibri"/>
                          <a:hlinkClick r:id="rId6"/>
                        </a:rPr>
                        <a:t>https://www.freepik.com/free-vector/indian-family-people-hindu-national-clothes-cartoon-indian-characters_2703434.htm</a:t>
                      </a:r>
                      <a:r>
                        <a:rPr lang="en-IN" sz="900" b="0" i="0" u="none" strike="noStrike" dirty="0">
                          <a:solidFill>
                            <a:schemeClr val="dk1"/>
                          </a:solidFill>
                          <a:latin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900" b="0" i="0" u="none" strike="noStrike" dirty="0">
                          <a:solidFill>
                            <a:schemeClr val="dk1"/>
                          </a:solidFill>
                          <a:effectLst/>
                          <a:latin typeface="Calibri"/>
                          <a:cs typeface="Calibri"/>
                          <a:sym typeface="Calibri"/>
                        </a:rPr>
                        <a:t>Boy : </a:t>
                      </a:r>
                      <a:r>
                        <a:rPr lang="en-IN" sz="900" b="0" i="0" u="none" strike="noStrike" dirty="0">
                          <a:solidFill>
                            <a:schemeClr val="dk1"/>
                          </a:solidFill>
                          <a:effectLst/>
                          <a:latin typeface="Calibri"/>
                          <a:cs typeface="Calibri"/>
                          <a:sym typeface="Calibri"/>
                          <a:hlinkClick r:id="rId7"/>
                        </a:rPr>
                        <a:t>https://www.freepik.com/free-vector/asian-boy-cartoon-character-sticker_21848968.htm</a:t>
                      </a:r>
                      <a:endParaRPr lang="en-IN" sz="900" b="0" i="0" u="none" strike="noStrike" dirty="0">
                        <a:solidFill>
                          <a:schemeClr val="dk1"/>
                        </a:solidFill>
                        <a:effectLst/>
                        <a:latin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900" dirty="0" err="1"/>
                        <a:t>jemastock</a:t>
                      </a:r>
                      <a:endParaRPr lang="en-AE" sz="900" dirty="0"/>
                    </a:p>
                    <a:p>
                      <a:pPr marL="0" marR="0" lvl="0" indent="0" algn="l" rtl="0">
                        <a:spcBef>
                          <a:spcPts val="0"/>
                        </a:spcBef>
                        <a:spcAft>
                          <a:spcPts val="0"/>
                        </a:spcAft>
                        <a:buNone/>
                      </a:pPr>
                      <a:r>
                        <a:rPr lang="en-US" sz="900" dirty="0"/>
                        <a:t>b</a:t>
                      </a:r>
                      <a:r>
                        <a:rPr lang="en-AE" sz="900"/>
                        <a:t>rgfx</a:t>
                      </a:r>
                      <a:endParaRPr lang="en-AE" sz="900" dirty="0"/>
                    </a:p>
                    <a:p>
                      <a:pPr marL="0" marR="0" lvl="0" indent="0" algn="l" rtl="0">
                        <a:spcBef>
                          <a:spcPts val="0"/>
                        </a:spcBef>
                        <a:spcAft>
                          <a:spcPts val="0"/>
                        </a:spcAft>
                        <a:buNone/>
                      </a:pPr>
                      <a:r>
                        <a:rPr lang="en-US" sz="900" dirty="0"/>
                        <a:t>v</a:t>
                      </a:r>
                      <a:r>
                        <a:rPr lang="en-AE" sz="900"/>
                        <a:t>ectorpouch</a:t>
                      </a:r>
                      <a:endParaRPr lang="en-AE" sz="900" dirty="0"/>
                    </a:p>
                    <a:p>
                      <a:pPr marL="0" marR="0" lvl="0" indent="0" algn="l" rtl="0">
                        <a:spcBef>
                          <a:spcPts val="0"/>
                        </a:spcBef>
                        <a:spcAft>
                          <a:spcPts val="0"/>
                        </a:spcAft>
                        <a:buNone/>
                      </a:pPr>
                      <a:endParaRPr lang="en-AE" sz="900" dirty="0"/>
                    </a:p>
                    <a:p>
                      <a:pPr marL="0" marR="0" lvl="0" indent="0" algn="l" rtl="0">
                        <a:spcBef>
                          <a:spcPts val="0"/>
                        </a:spcBef>
                        <a:spcAft>
                          <a:spcPts val="0"/>
                        </a:spcAft>
                        <a:buNone/>
                      </a:pPr>
                      <a:r>
                        <a:rPr lang="en-AE" sz="900" dirty="0"/>
                        <a:t>brgfx</a:t>
                      </a:r>
                    </a:p>
                  </a:txBody>
                  <a:tcPr marL="91450" marR="91450" marT="45725" marB="45725"/>
                </a:tc>
                <a:extLst>
                  <a:ext uri="{0D108BD9-81ED-4DB2-BD59-A6C34878D82A}">
                    <a16:rowId xmlns:a16="http://schemas.microsoft.com/office/drawing/2014/main" val="10002"/>
                  </a:ext>
                </a:extLst>
              </a:tr>
              <a:tr h="0">
                <a:tc>
                  <a:txBody>
                    <a:bodyPr/>
                    <a:lstStyle/>
                    <a:p>
                      <a:pPr marL="0" marR="0" lvl="0" indent="0" algn="ctr" rtl="0">
                        <a:spcBef>
                          <a:spcPts val="0"/>
                        </a:spcBef>
                        <a:spcAft>
                          <a:spcPts val="0"/>
                        </a:spcAft>
                        <a:buNone/>
                      </a:pPr>
                      <a:r>
                        <a:rPr lang="en-GB" sz="900" dirty="0"/>
                        <a:t>3, 4</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IN" sz="900" b="0" i="0" u="none" strike="noStrike" dirty="0">
                          <a:solidFill>
                            <a:schemeClr val="dk1"/>
                          </a:solidFill>
                          <a:latin typeface="Calibri"/>
                          <a:cs typeface="Calibri"/>
                          <a:sym typeface="Calibri"/>
                        </a:rPr>
                        <a:t>Yoga : </a:t>
                      </a:r>
                      <a:r>
                        <a:rPr lang="en-IN" sz="900" b="0" i="0" u="none" strike="noStrike" dirty="0">
                          <a:solidFill>
                            <a:schemeClr val="dk1"/>
                          </a:solidFill>
                          <a:latin typeface="Calibri"/>
                          <a:cs typeface="Calibri"/>
                          <a:sym typeface="Calibri"/>
                          <a:hlinkClick r:id="rId8"/>
                        </a:rPr>
                        <a:t>https://www.freepik.com/free-vector/active-elderly-people-illustration_9396741.htm</a:t>
                      </a:r>
                      <a:r>
                        <a:rPr lang="en-IN" sz="900" b="0" i="0" u="none" strike="noStrike" dirty="0">
                          <a:solidFill>
                            <a:schemeClr val="dk1"/>
                          </a:solidFill>
                          <a:latin typeface="Calibri"/>
                          <a:cs typeface="Calibri"/>
                          <a:sym typeface="Calibri"/>
                        </a:rPr>
                        <a:t> </a:t>
                      </a:r>
                    </a:p>
                    <a:p>
                      <a:pPr marL="0" lvl="0" indent="0" algn="l" rtl="0">
                        <a:spcBef>
                          <a:spcPts val="0"/>
                        </a:spcBef>
                        <a:spcAft>
                          <a:spcPts val="0"/>
                        </a:spcAft>
                        <a:buNone/>
                      </a:pPr>
                      <a:r>
                        <a:rPr lang="en-IN" sz="900" b="0" i="0" u="none" strike="noStrike" dirty="0" err="1">
                          <a:solidFill>
                            <a:schemeClr val="dk1"/>
                          </a:solidFill>
                          <a:effectLst/>
                          <a:latin typeface="Calibri"/>
                          <a:cs typeface="Calibri"/>
                          <a:sym typeface="Calibri"/>
                        </a:rPr>
                        <a:t>Ramu</a:t>
                      </a:r>
                      <a:r>
                        <a:rPr lang="en-IN" sz="900" b="0" i="0" u="none" strike="noStrike" dirty="0">
                          <a:solidFill>
                            <a:schemeClr val="dk1"/>
                          </a:solidFill>
                          <a:effectLst/>
                          <a:latin typeface="Calibri"/>
                          <a:cs typeface="Calibri"/>
                          <a:sym typeface="Calibri"/>
                        </a:rPr>
                        <a:t> : </a:t>
                      </a:r>
                      <a:r>
                        <a:rPr lang="en-IN" sz="900" b="0" i="0" u="none" strike="noStrike" dirty="0">
                          <a:solidFill>
                            <a:schemeClr val="dk1"/>
                          </a:solidFill>
                          <a:effectLst/>
                          <a:latin typeface="Calibri"/>
                          <a:cs typeface="Calibri"/>
                          <a:sym typeface="Calibri"/>
                          <a:hlinkClick r:id="rId9"/>
                        </a:rPr>
                        <a:t>https://www.freepik.com/free-vector/boy-blue-shirt-isolated_7281242.htm</a:t>
                      </a:r>
                      <a:endParaRPr lang="en-IN" sz="900" b="0" i="0" u="none" strike="noStrike" dirty="0">
                        <a:solidFill>
                          <a:schemeClr val="dk1"/>
                        </a:solidFill>
                        <a:effectLst/>
                        <a:latin typeface="Calibri"/>
                        <a:cs typeface="Calibri"/>
                        <a:sym typeface="Calibri"/>
                      </a:endParaRPr>
                    </a:p>
                    <a:p>
                      <a:pPr marL="0" lvl="0" indent="0" algn="l" rtl="0">
                        <a:spcBef>
                          <a:spcPts val="0"/>
                        </a:spcBef>
                        <a:spcAft>
                          <a:spcPts val="0"/>
                        </a:spcAft>
                        <a:buNone/>
                      </a:pPr>
                      <a:endParaRPr lang="en-IN" sz="900" b="0" i="0" u="none" strike="noStrike" dirty="0">
                        <a:solidFill>
                          <a:schemeClr val="dk1"/>
                        </a:solidFill>
                        <a:effectLst/>
                        <a:latin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900" dirty="0" err="1"/>
                        <a:t>freepik</a:t>
                      </a:r>
                      <a:endParaRPr lang="en-GB" sz="900" dirty="0"/>
                    </a:p>
                    <a:p>
                      <a:pPr marL="0" marR="0" lvl="0" indent="0" algn="l" rtl="0">
                        <a:spcBef>
                          <a:spcPts val="0"/>
                        </a:spcBef>
                        <a:spcAft>
                          <a:spcPts val="0"/>
                        </a:spcAft>
                        <a:buNone/>
                      </a:pPr>
                      <a:r>
                        <a:rPr lang="en-GB" sz="900" dirty="0" err="1"/>
                        <a:t>brgfx</a:t>
                      </a:r>
                      <a:endParaRPr lang="en-GB" sz="90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ctr" rtl="0">
                        <a:spcBef>
                          <a:spcPts val="0"/>
                        </a:spcBef>
                        <a:spcAft>
                          <a:spcPts val="0"/>
                        </a:spcAft>
                        <a:buNone/>
                      </a:pPr>
                      <a:r>
                        <a:rPr lang="en-GB" sz="900" dirty="0"/>
                        <a:t>7</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IN" sz="900" b="0" i="0" u="none" strike="noStrike" dirty="0">
                          <a:solidFill>
                            <a:schemeClr val="dk1"/>
                          </a:solidFill>
                          <a:latin typeface="Calibri"/>
                          <a:cs typeface="Calibri"/>
                          <a:sym typeface="Calibri"/>
                        </a:rPr>
                        <a:t>Calendar : </a:t>
                      </a:r>
                      <a:r>
                        <a:rPr lang="en-IN" sz="900" b="0" i="0" u="none" strike="noStrike" dirty="0">
                          <a:solidFill>
                            <a:schemeClr val="dk1"/>
                          </a:solidFill>
                          <a:latin typeface="Calibri"/>
                          <a:cs typeface="Calibri"/>
                          <a:sym typeface="Calibri"/>
                          <a:hlinkClick r:id="rId10"/>
                        </a:rPr>
                        <a:t>https://pixabay.com/vectors/calendar-month-year-date-datetime-97868</a:t>
                      </a:r>
                      <a:endParaRPr lang="en-IN" sz="900" b="0" i="0" u="none" strike="noStrike" dirty="0">
                        <a:solidFill>
                          <a:schemeClr val="dk1"/>
                        </a:solidFill>
                        <a:latin typeface="Calibri"/>
                        <a:cs typeface="Calibri"/>
                        <a:sym typeface="Calibri"/>
                      </a:endParaRPr>
                    </a:p>
                    <a:p>
                      <a:pPr marL="0" lvl="0" indent="0" algn="l" rtl="0">
                        <a:spcBef>
                          <a:spcPts val="0"/>
                        </a:spcBef>
                        <a:spcAft>
                          <a:spcPts val="0"/>
                        </a:spcAft>
                        <a:buNone/>
                      </a:pPr>
                      <a:r>
                        <a:rPr lang="en-IN" sz="900" b="0" i="0" u="none" strike="noStrike" dirty="0">
                          <a:solidFill>
                            <a:schemeClr val="dk1"/>
                          </a:solidFill>
                          <a:latin typeface="Calibri"/>
                          <a:cs typeface="Calibri"/>
                          <a:sym typeface="Calibri"/>
                        </a:rPr>
                        <a:t>Boy : </a:t>
                      </a:r>
                      <a:r>
                        <a:rPr lang="en-IN" sz="900" b="0" i="0" u="none" strike="noStrike" dirty="0">
                          <a:solidFill>
                            <a:schemeClr val="dk1"/>
                          </a:solidFill>
                          <a:latin typeface="Calibri"/>
                          <a:cs typeface="Calibri"/>
                          <a:sym typeface="Calibri"/>
                          <a:hlinkClick r:id="rId11"/>
                        </a:rPr>
                        <a:t>https://www.freepik.com/free-vector/cute-happy-smiling-child-isolated-white-background_5597171.htm</a:t>
                      </a:r>
                      <a:endParaRPr lang="en-IN" sz="900" b="0" i="0" u="none" strike="noStrike" dirty="0">
                        <a:solidFill>
                          <a:schemeClr val="dk1"/>
                        </a:solidFill>
                        <a:latin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IN" sz="900" b="0" i="0" u="none" strike="noStrike" dirty="0" err="1">
                          <a:solidFill>
                            <a:schemeClr val="dk1"/>
                          </a:solidFill>
                          <a:latin typeface="Calibri"/>
                          <a:cs typeface="Calibri"/>
                          <a:sym typeface="Calibri"/>
                        </a:rPr>
                        <a:t>openicons</a:t>
                      </a:r>
                      <a:endParaRPr lang="en-IN" sz="900" b="0" i="0" u="none" strike="noStrike" dirty="0">
                        <a:solidFill>
                          <a:schemeClr val="dk1"/>
                        </a:solidFill>
                        <a:latin typeface="Calibri"/>
                        <a:cs typeface="Calibri"/>
                        <a:sym typeface="Calibri"/>
                      </a:endParaRPr>
                    </a:p>
                    <a:p>
                      <a:pPr marL="0" marR="0" lvl="0" indent="0" algn="l" rtl="0">
                        <a:spcBef>
                          <a:spcPts val="0"/>
                        </a:spcBef>
                        <a:spcAft>
                          <a:spcPts val="0"/>
                        </a:spcAft>
                        <a:buNone/>
                      </a:pPr>
                      <a:r>
                        <a:rPr lang="en-IN" sz="900" b="0" i="0" u="none" strike="noStrike" dirty="0" err="1">
                          <a:solidFill>
                            <a:schemeClr val="dk1"/>
                          </a:solidFill>
                          <a:latin typeface="Calibri"/>
                          <a:cs typeface="Calibri"/>
                          <a:sym typeface="Calibri"/>
                        </a:rPr>
                        <a:t>brgfx</a:t>
                      </a:r>
                      <a:endParaRPr sz="900" dirty="0"/>
                    </a:p>
                  </a:txBody>
                  <a:tcPr marL="91450" marR="91450" marT="45725" marB="45725"/>
                </a:tc>
                <a:extLst>
                  <a:ext uri="{0D108BD9-81ED-4DB2-BD59-A6C34878D82A}">
                    <a16:rowId xmlns:a16="http://schemas.microsoft.com/office/drawing/2014/main" val="10005"/>
                  </a:ext>
                </a:extLst>
              </a:tr>
              <a:tr h="389325">
                <a:tc>
                  <a:txBody>
                    <a:bodyPr/>
                    <a:lstStyle/>
                    <a:p>
                      <a:pPr marL="0" marR="0" lvl="0" indent="0" algn="ctr" rtl="0">
                        <a:spcBef>
                          <a:spcPts val="0"/>
                        </a:spcBef>
                        <a:spcAft>
                          <a:spcPts val="0"/>
                        </a:spcAft>
                        <a:buNone/>
                      </a:pPr>
                      <a:r>
                        <a:rPr lang="en-GB" sz="900" dirty="0"/>
                        <a:t>8</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dirty="0">
                          <a:solidFill>
                            <a:schemeClr val="dk1"/>
                          </a:solidFill>
                          <a:latin typeface="Calibri"/>
                          <a:cs typeface="Calibri"/>
                          <a:sym typeface="Calibri"/>
                        </a:rPr>
                        <a:t>Food : https://</a:t>
                      </a:r>
                      <a:r>
                        <a:rPr lang="en-IN" sz="900" b="0" i="0" u="none" strike="noStrike" dirty="0" err="1">
                          <a:solidFill>
                            <a:schemeClr val="dk1"/>
                          </a:solidFill>
                          <a:latin typeface="Calibri"/>
                          <a:cs typeface="Calibri"/>
                          <a:sym typeface="Calibri"/>
                        </a:rPr>
                        <a:t>pixabay.com</a:t>
                      </a:r>
                      <a:r>
                        <a:rPr lang="en-IN" sz="900" b="0" i="0" u="none" strike="noStrike" dirty="0">
                          <a:solidFill>
                            <a:schemeClr val="dk1"/>
                          </a:solidFill>
                          <a:latin typeface="Calibri"/>
                          <a:cs typeface="Calibri"/>
                          <a:sym typeface="Calibri"/>
                        </a:rPr>
                        <a:t>/vectors/bread-cultural-culture-curry-food-1296280/</a:t>
                      </a:r>
                    </a:p>
                  </a:txBody>
                  <a:tcPr marL="91450" marR="91450" marT="45725" marB="45725"/>
                </a:tc>
                <a:tc>
                  <a:txBody>
                    <a:bodyPr/>
                    <a:lstStyle/>
                    <a:p>
                      <a:pPr marL="0" marR="0" lvl="0" indent="0" algn="l" rtl="0">
                        <a:spcBef>
                          <a:spcPts val="0"/>
                        </a:spcBef>
                        <a:spcAft>
                          <a:spcPts val="0"/>
                        </a:spcAft>
                        <a:buNone/>
                      </a:pPr>
                      <a:r>
                        <a:rPr lang="en-IN" sz="900" b="0" i="0" u="none" strike="noStrike" dirty="0" err="1">
                          <a:solidFill>
                            <a:schemeClr val="tx1"/>
                          </a:solidFill>
                          <a:effectLst/>
                          <a:latin typeface="Calibri" panose="020F0502020204030204" pitchFamily="34" charset="0"/>
                          <a:cs typeface="Calibri" panose="020F0502020204030204" pitchFamily="34" charset="0"/>
                        </a:rPr>
                        <a:t>OpenClipart</a:t>
                      </a:r>
                      <a:r>
                        <a:rPr lang="en-IN" sz="900" b="0" i="0" u="none" strike="noStrike" dirty="0">
                          <a:solidFill>
                            <a:schemeClr val="tx1"/>
                          </a:solidFill>
                          <a:effectLst/>
                          <a:latin typeface="Calibri" panose="020F0502020204030204" pitchFamily="34" charset="0"/>
                          <a:cs typeface="Calibri" panose="020F0502020204030204" pitchFamily="34" charset="0"/>
                        </a:rPr>
                        <a:t>-Vectors)</a:t>
                      </a:r>
                      <a:endParaRPr sz="900" b="0" dirty="0">
                        <a:solidFill>
                          <a:schemeClr val="tx1"/>
                        </a:solidFill>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6"/>
                  </a:ext>
                </a:extLst>
              </a:tr>
            </a:tbl>
          </a:graphicData>
        </a:graphic>
      </p:graphicFrame>
      <p:pic>
        <p:nvPicPr>
          <p:cNvPr id="2" name="Picture 2" descr="Free vector one happy boy eating on the table">
            <a:extLst>
              <a:ext uri="{FF2B5EF4-FFF2-40B4-BE49-F238E27FC236}">
                <a16:creationId xmlns:a16="http://schemas.microsoft.com/office/drawing/2014/main" id="{F260AA99-332B-B57A-E98D-0897FDA847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5423" y="1834172"/>
            <a:ext cx="228882" cy="2058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Free vector blank farm scene in cartoon style">
            <a:extLst>
              <a:ext uri="{FF2B5EF4-FFF2-40B4-BE49-F238E27FC236}">
                <a16:creationId xmlns:a16="http://schemas.microsoft.com/office/drawing/2014/main" id="{FBA902A6-DF84-F9FC-D9E8-3C1249C678B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3875" y="2213306"/>
            <a:ext cx="377903" cy="25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Free vector happy boy in white shirt running on white">
            <a:extLst>
              <a:ext uri="{FF2B5EF4-FFF2-40B4-BE49-F238E27FC236}">
                <a16:creationId xmlns:a16="http://schemas.microsoft.com/office/drawing/2014/main" id="{927CE439-755B-2DD8-8073-F1185F9A9D0B}"/>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751" b="96486" l="7658" r="92568">
                        <a14:foregroundMark x1="35586" y1="6869" x2="56306" y2="5751"/>
                        <a14:foregroundMark x1="56306" y1="5751" x2="66216" y2="6230"/>
                        <a14:foregroundMark x1="9685" y1="30831" x2="18018" y2="38498"/>
                        <a14:foregroundMark x1="18018" y1="38498" x2="49775" y2="46166"/>
                        <a14:foregroundMark x1="49775" y1="46166" x2="54054" y2="55911"/>
                        <a14:foregroundMark x1="54054" y1="55911" x2="52252" y2="63578"/>
                        <a14:foregroundMark x1="58784" y1="45847" x2="59910" y2="76997"/>
                        <a14:foregroundMark x1="59910" y1="76997" x2="68919" y2="80511"/>
                        <a14:foregroundMark x1="68919" y1="80511" x2="70946" y2="80511"/>
                        <a14:foregroundMark x1="7658" y1="84984" x2="22072" y2="91853"/>
                        <a14:foregroundMark x1="6081" y1="85304" x2="13739" y2="91534"/>
                        <a14:foregroundMark x1="13739" y1="91534" x2="22523" y2="94888"/>
                        <a14:foregroundMark x1="22523" y1="94888" x2="25676" y2="95367"/>
                        <a14:foregroundMark x1="21171" y1="88019" x2="39189" y2="69010"/>
                        <a14:foregroundMark x1="39189" y1="69010" x2="43919" y2="67412"/>
                        <a14:foregroundMark x1="75000" y1="87061" x2="79730" y2="86741"/>
                        <a14:foregroundMark x1="72973" y1="86422" x2="80405" y2="80192"/>
                        <a14:foregroundMark x1="80405" y1="80192" x2="80180" y2="78115"/>
                        <a14:foregroundMark x1="75901" y1="91693" x2="81532" y2="85304"/>
                        <a14:foregroundMark x1="81532" y1="85304" x2="80405" y2="76358"/>
                        <a14:foregroundMark x1="8108" y1="83546" x2="15766" y2="84185"/>
                        <a14:foregroundMark x1="57207" y1="44569" x2="92568" y2="39137"/>
                        <a14:foregroundMark x1="41441" y1="59904" x2="43243" y2="46965"/>
                        <a14:foregroundMark x1="36486" y1="59585" x2="40766" y2="55751"/>
                        <a14:foregroundMark x1="17793" y1="96486" x2="19595" y2="95048"/>
                        <a14:foregroundMark x1="65090" y1="61182" x2="65315" y2="57348"/>
                        <a14:foregroundMark x1="62613" y1="46326" x2="68018" y2="45367"/>
                        <a14:foregroundMark x1="51126" y1="30831" x2="55180" y2="27955"/>
                      </a14:backgroundRemoval>
                    </a14:imgEffect>
                  </a14:imgLayer>
                </a14:imgProps>
              </a:ext>
              <a:ext uri="{28A0092B-C50C-407E-A947-70E740481C1C}">
                <a14:useLocalDpi xmlns:a14="http://schemas.microsoft.com/office/drawing/2010/main" val="0"/>
              </a:ext>
            </a:extLst>
          </a:blip>
          <a:srcRect/>
          <a:stretch>
            <a:fillRect/>
          </a:stretch>
        </p:blipFill>
        <p:spPr bwMode="auto">
          <a:xfrm>
            <a:off x="2698129" y="2413009"/>
            <a:ext cx="312583" cy="4404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Asian boy cartoon character sticker">
            <a:extLst>
              <a:ext uri="{FF2B5EF4-FFF2-40B4-BE49-F238E27FC236}">
                <a16:creationId xmlns:a16="http://schemas.microsoft.com/office/drawing/2014/main" id="{76F24463-5EA6-3153-8F1A-C9DC6C9F141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6373" y="2963772"/>
            <a:ext cx="167450" cy="361511"/>
          </a:xfrm>
          <a:prstGeom prst="rect">
            <a:avLst/>
          </a:prstGeom>
          <a:extLst>
            <a:ext uri="{909E8E84-426E-40DD-AFC4-6F175D3DCCD1}">
              <a14:hiddenFill xmlns:a14="http://schemas.microsoft.com/office/drawing/2010/main">
                <a:solidFill>
                  <a:srgbClr val="FFFFFF"/>
                </a:solidFill>
              </a14:hiddenFill>
            </a:ext>
          </a:extLst>
        </p:spPr>
      </p:pic>
      <p:pic>
        <p:nvPicPr>
          <p:cNvPr id="9" name="Picture 14" descr="Free vector active elderly people illustration">
            <a:extLst>
              <a:ext uri="{FF2B5EF4-FFF2-40B4-BE49-F238E27FC236}">
                <a16:creationId xmlns:a16="http://schemas.microsoft.com/office/drawing/2014/main" id="{DD7773B4-6792-B872-035E-B8BE0B57D2B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36269" t="11769" r="33091" b="4124"/>
          <a:stretch/>
        </p:blipFill>
        <p:spPr bwMode="auto">
          <a:xfrm>
            <a:off x="2076320" y="2938844"/>
            <a:ext cx="211339" cy="386439"/>
          </a:xfrm>
          <a:prstGeom prst="rect">
            <a:avLst/>
          </a:prstGeom>
          <a:extLst>
            <a:ext uri="{909E8E84-426E-40DD-AFC4-6F175D3DCCD1}">
              <a14:hiddenFill xmlns:a14="http://schemas.microsoft.com/office/drawing/2010/main">
                <a:solidFill>
                  <a:srgbClr val="FFFFFF"/>
                </a:solidFill>
              </a14:hiddenFill>
            </a:ext>
          </a:extLst>
        </p:spPr>
      </p:pic>
      <p:pic>
        <p:nvPicPr>
          <p:cNvPr id="12" name="Picture 2" descr="Free Calendar Month vector and picture">
            <a:extLst>
              <a:ext uri="{FF2B5EF4-FFF2-40B4-BE49-F238E27FC236}">
                <a16:creationId xmlns:a16="http://schemas.microsoft.com/office/drawing/2014/main" id="{3CAC82AA-0F0D-DE66-80E1-6A57AC08F86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800000" flipV="1">
            <a:off x="2582482" y="3494535"/>
            <a:ext cx="312582" cy="2500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ree vector cute happy smiling child isolated on white background">
            <a:extLst>
              <a:ext uri="{FF2B5EF4-FFF2-40B4-BE49-F238E27FC236}">
                <a16:creationId xmlns:a16="http://schemas.microsoft.com/office/drawing/2014/main" id="{5B18B54B-BEDA-5C56-6166-6081C68668F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04213" y="3455502"/>
            <a:ext cx="178144" cy="2971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Bread Cultural vector and picture">
            <a:extLst>
              <a:ext uri="{FF2B5EF4-FFF2-40B4-BE49-F238E27FC236}">
                <a16:creationId xmlns:a16="http://schemas.microsoft.com/office/drawing/2014/main" id="{D47B8534-B365-A1E9-6488-2A173702053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60250" y="3833746"/>
            <a:ext cx="259227" cy="2497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Free vector grandchildren and grandfather of hand">
            <a:extLst>
              <a:ext uri="{FF2B5EF4-FFF2-40B4-BE49-F238E27FC236}">
                <a16:creationId xmlns:a16="http://schemas.microsoft.com/office/drawing/2014/main" id="{7322637B-5526-0DA8-6999-B8D50D8DB643}"/>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5112" b="51597" l="38179" r="61502">
                        <a14:foregroundMark x1="38179" y1="46965" x2="39095" y2="48454"/>
                        <a14:foregroundMark x1="44404" y1="50657" x2="50799" y2="50799"/>
                        <a14:foregroundMark x1="50799" y1="50799" x2="53994" y2="50000"/>
                        <a14:foregroundMark x1="46006" y1="20288" x2="51438" y2="20447"/>
                        <a14:foregroundMark x1="43291" y1="51597" x2="53674" y2="51597"/>
                        <a14:foregroundMark x1="57668" y1="51438" x2="59744" y2="51438"/>
                        <a14:backgroundMark x1="42332" y1="40096" x2="41693" y2="50479"/>
                        <a14:backgroundMark x1="53834" y1="39776" x2="55431" y2="45687"/>
                        <a14:backgroundMark x1="54313" y1="39297" x2="55751" y2="46805"/>
                        <a14:backgroundMark x1="42812" y1="38179" x2="42492" y2="40575"/>
                      </a14:backgroundRemoval>
                    </a14:imgEffect>
                  </a14:imgLayer>
                </a14:imgProps>
              </a:ext>
              <a:ext uri="{28A0092B-C50C-407E-A947-70E740481C1C}">
                <a14:useLocalDpi xmlns:a14="http://schemas.microsoft.com/office/drawing/2010/main" val="0"/>
              </a:ext>
            </a:extLst>
          </a:blip>
          <a:srcRect l="35478" r="35478" b="48355"/>
          <a:stretch/>
        </p:blipFill>
        <p:spPr bwMode="auto">
          <a:xfrm>
            <a:off x="1924769" y="2168272"/>
            <a:ext cx="296338" cy="5269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vector indian family of people in hindu national clothes. cartoon indian characters">
            <a:extLst>
              <a:ext uri="{FF2B5EF4-FFF2-40B4-BE49-F238E27FC236}">
                <a16:creationId xmlns:a16="http://schemas.microsoft.com/office/drawing/2014/main" id="{F246CA18-1F5D-BB45-8537-4D5343A89769}"/>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56163" r="32031" b="9102"/>
          <a:stretch/>
        </p:blipFill>
        <p:spPr bwMode="auto">
          <a:xfrm>
            <a:off x="3072821" y="2150534"/>
            <a:ext cx="210055" cy="718216"/>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1662</Words>
  <Application>Microsoft Macintosh PowerPoint</Application>
  <PresentationFormat>Widescreen</PresentationFormat>
  <Paragraphs>123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Noto Sans Symbols</vt:lpstr>
      <vt:lpstr>Open Sans</vt:lpstr>
      <vt:lpstr>Times New Roman</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70</cp:revision>
  <dcterms:created xsi:type="dcterms:W3CDTF">2020-08-28T09:38:22Z</dcterms:created>
  <dcterms:modified xsi:type="dcterms:W3CDTF">2023-04-15T13:51:36Z</dcterms:modified>
</cp:coreProperties>
</file>