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1"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9717F"/>
    <a:srgbClr val="51AECE"/>
    <a:srgbClr val="47EAC0"/>
    <a:srgbClr val="FFE692"/>
    <a:srgbClr val="FE7B9A"/>
    <a:srgbClr val="F36A19"/>
    <a:srgbClr val="05B788"/>
    <a:srgbClr val="3599BD"/>
    <a:srgbClr val="06D6A0"/>
    <a:srgbClr val="E4446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7072" autoAdjust="0"/>
  </p:normalViewPr>
  <p:slideViewPr>
    <p:cSldViewPr>
      <p:cViewPr varScale="1">
        <p:scale>
          <a:sx n="52" d="100"/>
          <a:sy n="52" d="100"/>
        </p:scale>
        <p:origin x="-475" y="-86"/>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4/7/2023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228600" indent="-228600" rtl="0">
              <a:buAutoNum type="arabicPeriod"/>
            </a:pPr>
            <a:r>
              <a:rPr lang="en-IN" sz="1200" b="0" i="0" u="none" strike="noStrike" kern="1200" dirty="0" smtClean="0">
                <a:solidFill>
                  <a:schemeClr val="tx1"/>
                </a:solidFill>
                <a:latin typeface="+mn-lt"/>
                <a:ea typeface="+mn-ea"/>
                <a:cs typeface="+mn-cs"/>
              </a:rPr>
              <a:t>Clock: https://pixabay.com/vectors/clock-time-hour-watch-countdown-1300646/ (Attribution: Open Clipart-Vectors)</a:t>
            </a:r>
          </a:p>
          <a:p>
            <a:pPr marL="228600" indent="-228600" rtl="0">
              <a:buAutoNum type="arabicPeriod"/>
            </a:pPr>
            <a:r>
              <a:rPr lang="en-IN" sz="1200" b="0" i="0" u="none" strike="noStrike" kern="1200" dirty="0" smtClean="0">
                <a:solidFill>
                  <a:schemeClr val="tx1"/>
                </a:solidFill>
                <a:latin typeface="+mn-lt"/>
                <a:ea typeface="+mn-ea"/>
                <a:cs typeface="+mn-cs"/>
              </a:rPr>
              <a:t> Place: https://pixabay.com/photos/india-ox-cart-team-of-oxen-dealer-310/ ( Attribution: Simon)</a:t>
            </a:r>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2</a:t>
            </a:fld>
            <a:endParaRPr lang="en-IN"/>
          </a:p>
        </p:txBody>
      </p:sp>
    </p:spTree>
    <p:extLst>
      <p:ext uri="{BB962C8B-B14F-4D97-AF65-F5344CB8AC3E}">
        <p14:creationId xmlns="" xmlns:p14="http://schemas.microsoft.com/office/powerpoint/2010/main" val="4278998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 xmlns:a16="http://schemas.microsoft.com/office/drawing/2014/main" id="{428BD76F-BD24-44AD-BEDE-7058FCE91367}"/>
              </a:ext>
            </a:extLst>
          </p:cNvPr>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05522" y="95208"/>
            <a:ext cx="678726" cy="720000"/>
          </a:xfrm>
          <a:prstGeom prst="rect">
            <a:avLst/>
          </a:prstGeom>
        </p:spPr>
      </p:pic>
      <p:pic>
        <p:nvPicPr>
          <p:cNvPr id="19" name="Picture 18" descr="A picture containing text, light&#10;&#10;Description automatically generated">
            <a:extLst>
              <a:ext uri="{FF2B5EF4-FFF2-40B4-BE49-F238E27FC236}">
                <a16:creationId xmlns="" xmlns:a16="http://schemas.microsoft.com/office/drawing/2014/main" id="{D3D53DF3-BD88-4C6D-9E85-C8E61E5F24EE}"/>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311473" y="6064332"/>
            <a:ext cx="720000" cy="720000"/>
          </a:xfrm>
          <a:prstGeom prst="rect">
            <a:avLst/>
          </a:prstGeom>
        </p:spPr>
      </p:pic>
      <p:pic>
        <p:nvPicPr>
          <p:cNvPr id="21" name="Picture 20" descr="Calendar&#10;&#10;Description automatically generated with low confidence">
            <a:extLst>
              <a:ext uri="{FF2B5EF4-FFF2-40B4-BE49-F238E27FC236}">
                <a16:creationId xmlns="" xmlns:a16="http://schemas.microsoft.com/office/drawing/2014/main" id="{9CE2D3C8-E81A-4774-AE86-696A10FEE4ED}"/>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338052" y="95208"/>
            <a:ext cx="738701" cy="720000"/>
          </a:xfrm>
          <a:prstGeom prst="rect">
            <a:avLst/>
          </a:prstGeom>
        </p:spPr>
      </p:pic>
      <p:sp>
        <p:nvSpPr>
          <p:cNvPr id="4" name="TextBox 3">
            <a:extLst>
              <a:ext uri="{FF2B5EF4-FFF2-40B4-BE49-F238E27FC236}">
                <a16:creationId xmlns="" xmlns:a16="http://schemas.microsoft.com/office/drawing/2014/main" id="{A5880E23-A228-8B87-7BE3-9F32A1CC58BB}"/>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3" name="Picture 2" descr="A picture containing text, light&#10;&#10;Description automatically generated">
            <a:extLst>
              <a:ext uri="{FF2B5EF4-FFF2-40B4-BE49-F238E27FC236}">
                <a16:creationId xmlns="" xmlns:a16="http://schemas.microsoft.com/office/drawing/2014/main" id="{1716D0EA-6595-0DDF-A11C-967389A9B897}"/>
              </a:ext>
            </a:extLst>
          </p:cNvPr>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 xmlns:a16="http://schemas.microsoft.com/office/drawing/2014/main" id="{7FAECEB2-1ECA-B3BF-148C-B228983D6876}"/>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338052" y="95208"/>
            <a:ext cx="738701" cy="72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2" descr="A picture containing text, light&#10;&#10;Description automatically generated">
            <a:extLst>
              <a:ext uri="{FF2B5EF4-FFF2-40B4-BE49-F238E27FC236}">
                <a16:creationId xmlns="" xmlns:a16="http://schemas.microsoft.com/office/drawing/2014/main" id="{98FC515C-74C0-6C54-7807-BC2FE2A64EAA}"/>
              </a:ext>
            </a:extLst>
          </p:cNvPr>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 xmlns:a16="http://schemas.microsoft.com/office/drawing/2014/main" id="{F895204D-23B7-8FBD-30C1-DC654857B880}"/>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338052" y="95208"/>
            <a:ext cx="738701" cy="720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ogle Shape;11;p4">
            <a:hlinkClick r:id="rId5"/>
            <a:extLst>
              <a:ext uri="{FF2B5EF4-FFF2-40B4-BE49-F238E27FC236}">
                <a16:creationId xmlns="" xmlns:a16="http://schemas.microsoft.com/office/drawing/2014/main" id="{DFF372A7-56A5-805F-0D39-0569B7E04DB7}"/>
              </a:ext>
            </a:extLst>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a:t>
            </a:r>
            <a:r>
              <a:rPr lang="sv-SE" sz="1100" b="1" i="0" u="none" strike="noStrike" cap="none" dirty="0">
                <a:solidFill>
                  <a:srgbClr val="0000CC"/>
                </a:solidFill>
                <a:latin typeface="Calibri"/>
                <a:ea typeface="Calibri"/>
                <a:cs typeface="Calibri"/>
                <a:sym typeface="Calibri"/>
              </a:rPr>
              <a:t> Sri Sathya Sai Central Trust</a:t>
            </a:r>
            <a:endParaRPr sz="1100" b="1" i="0" u="none" strike="noStrike" cap="none" dirty="0">
              <a:solidFill>
                <a:srgbClr val="0000CC"/>
              </a:solidFill>
              <a:latin typeface="Calibri"/>
              <a:ea typeface="Calibri"/>
              <a:cs typeface="Calibri"/>
              <a:sym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1571600" y="171432"/>
            <a:ext cx="8596360" cy="1655843"/>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8900000" scaled="1"/>
            <a:tileRect/>
          </a:gradFill>
          <a:scene3d>
            <a:camera prst="orthographicFront"/>
            <a:lightRig rig="threePt" dir="t"/>
          </a:scene3d>
          <a:sp3d>
            <a:bevelT/>
          </a:sp3d>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5400" b="0" i="0" u="none" strike="noStrike" kern="1200" cap="none" spc="0" normalizeH="0" baseline="0" noProof="0" smtClean="0">
                <a:ln>
                  <a:noFill/>
                </a:ln>
                <a:solidFill>
                  <a:schemeClr val="tx1"/>
                </a:solidFill>
                <a:effectLst/>
                <a:uLnTx/>
                <a:uFillTx/>
                <a:latin typeface="+mj-lt"/>
                <a:ea typeface="+mj-ea"/>
                <a:cs typeface="+mj-cs"/>
              </a:rPr>
              <a:t>Summary</a:t>
            </a:r>
            <a:br>
              <a:rPr kumimoji="0" lang="en-IN" sz="5400" b="0" i="0" u="none" strike="noStrike" kern="1200" cap="none" spc="0" normalizeH="0" baseline="0" noProof="0" smtClean="0">
                <a:ln>
                  <a:noFill/>
                </a:ln>
                <a:solidFill>
                  <a:schemeClr val="tx1"/>
                </a:solidFill>
                <a:effectLst/>
                <a:uLnTx/>
                <a:uFillTx/>
                <a:latin typeface="+mj-lt"/>
                <a:ea typeface="+mj-ea"/>
                <a:cs typeface="+mj-cs"/>
              </a:rPr>
            </a:br>
            <a:r>
              <a:rPr kumimoji="0" lang="en-IN" sz="5400" b="0" i="0" u="none" strike="noStrike" kern="1200" cap="none" spc="0" normalizeH="0" baseline="0" noProof="0" smtClean="0">
                <a:ln>
                  <a:noFill/>
                </a:ln>
                <a:solidFill>
                  <a:schemeClr val="tx1"/>
                </a:solidFill>
                <a:effectLst/>
                <a:uLnTx/>
                <a:uFillTx/>
                <a:latin typeface="+mj-lt"/>
                <a:ea typeface="+mj-ea"/>
                <a:cs typeface="+mj-cs"/>
              </a:rPr>
              <a:t>Adverbs of Time and Place</a:t>
            </a:r>
            <a:endParaRPr kumimoji="0" lang="en-US" sz="54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2" descr="Clock, Time, Hour, Watch, Countdown"/>
          <p:cNvPicPr>
            <a:picLocks noChangeAspect="1" noChangeArrowheads="1"/>
          </p:cNvPicPr>
          <p:nvPr/>
        </p:nvPicPr>
        <p:blipFill>
          <a:blip r:embed="rId3"/>
          <a:srcRect/>
          <a:stretch>
            <a:fillRect/>
          </a:stretch>
        </p:blipFill>
        <p:spPr bwMode="auto">
          <a:xfrm>
            <a:off x="1546225" y="2090747"/>
            <a:ext cx="3238500" cy="3238501"/>
          </a:xfrm>
          <a:prstGeom prst="rect">
            <a:avLst/>
          </a:prstGeom>
          <a:noFill/>
          <a:effectLst>
            <a:innerShdw blurRad="63500" dist="50800" dir="16200000">
              <a:prstClr val="black">
                <a:alpha val="50000"/>
              </a:prstClr>
            </a:innerShdw>
          </a:effectLst>
        </p:spPr>
      </p:pic>
      <p:pic>
        <p:nvPicPr>
          <p:cNvPr id="6" name="Picture 4" descr="India, Ox Cart, Team Of Oxen, Dealer"/>
          <p:cNvPicPr>
            <a:picLocks noChangeAspect="1" noChangeArrowheads="1"/>
          </p:cNvPicPr>
          <p:nvPr/>
        </p:nvPicPr>
        <p:blipFill>
          <a:blip r:embed="rId4"/>
          <a:srcRect/>
          <a:stretch>
            <a:fillRect/>
          </a:stretch>
        </p:blipFill>
        <p:spPr bwMode="auto">
          <a:xfrm>
            <a:off x="6330950" y="2090747"/>
            <a:ext cx="4314825" cy="3238501"/>
          </a:xfrm>
          <a:prstGeom prst="rect">
            <a:avLst/>
          </a:prstGeom>
          <a:noFill/>
          <a:effectLst>
            <a:innerShdw blurRad="63500" dist="50800" dir="16200000">
              <a:prstClr val="black">
                <a:alpha val="50000"/>
              </a:prstClr>
            </a:inn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A3B29C-95B5-AAC3-7C2A-4E50B0EC68C6}"/>
              </a:ext>
            </a:extLst>
          </p:cNvPr>
          <p:cNvSpPr>
            <a:spLocks noGrp="1"/>
          </p:cNvSpPr>
          <p:nvPr>
            <p:ph type="title"/>
          </p:nvPr>
        </p:nvSpPr>
        <p:spPr>
          <a:xfrm>
            <a:off x="3000000" y="71414"/>
            <a:ext cx="6192000" cy="654032"/>
          </a:xfr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0800000" scaled="1"/>
            <a:tileRect/>
          </a:gradFill>
        </p:spPr>
        <p:txBody>
          <a:bodyPr/>
          <a:lstStyle/>
          <a:p>
            <a:r>
              <a:rPr lang="en-IN" dirty="0" smtClean="0">
                <a:solidFill>
                  <a:schemeClr val="bg1"/>
                </a:solidFill>
              </a:rPr>
              <a:t>SUMMARY</a:t>
            </a:r>
            <a:endParaRPr lang="en-IN" dirty="0">
              <a:solidFill>
                <a:schemeClr val="bg1"/>
              </a:solidFill>
            </a:endParaRPr>
          </a:p>
        </p:txBody>
      </p:sp>
      <p:grpSp>
        <p:nvGrpSpPr>
          <p:cNvPr id="3" name="Group 2"/>
          <p:cNvGrpSpPr>
            <a:grpSpLocks noChangeAspect="1"/>
          </p:cNvGrpSpPr>
          <p:nvPr/>
        </p:nvGrpSpPr>
        <p:grpSpPr>
          <a:xfrm>
            <a:off x="1028672" y="1438264"/>
            <a:ext cx="10584000" cy="1571299"/>
            <a:chOff x="2385992" y="1675716"/>
            <a:chExt cx="6770145" cy="2599302"/>
          </a:xfrm>
        </p:grpSpPr>
        <p:grpSp>
          <p:nvGrpSpPr>
            <p:cNvPr id="4" name="Group 8">
              <a:extLst>
                <a:ext uri="{FF2B5EF4-FFF2-40B4-BE49-F238E27FC236}">
                  <a16:creationId xmlns:a16="http://schemas.microsoft.com/office/drawing/2014/main" xmlns="" id="{F2C18C6E-85A4-44B1-9511-EF9C0FE44CB7}"/>
                </a:ext>
              </a:extLst>
            </p:cNvPr>
            <p:cNvGrpSpPr/>
            <p:nvPr/>
          </p:nvGrpSpPr>
          <p:grpSpPr>
            <a:xfrm>
              <a:off x="2385992" y="1675716"/>
              <a:ext cx="6696000" cy="967415"/>
              <a:chOff x="3434207" y="4779210"/>
              <a:chExt cx="5943612" cy="967415"/>
            </a:xfrm>
            <a:solidFill>
              <a:schemeClr val="bg1"/>
            </a:solidFill>
          </p:grpSpPr>
          <p:sp>
            <p:nvSpPr>
              <p:cNvPr id="6" name="Rectangle: Rounded Corners 33">
                <a:extLst>
                  <a:ext uri="{FF2B5EF4-FFF2-40B4-BE49-F238E27FC236}">
                    <a16:creationId xmlns:a16="http://schemas.microsoft.com/office/drawing/2014/main" xmlns="" id="{8FB08A23-47BF-4C02-9B10-D70055BBF772}"/>
                  </a:ext>
                </a:extLst>
              </p:cNvPr>
              <p:cNvSpPr/>
              <p:nvPr/>
            </p:nvSpPr>
            <p:spPr>
              <a:xfrm>
                <a:off x="3434207" y="4779210"/>
                <a:ext cx="5191817" cy="967415"/>
              </a:xfrm>
              <a:prstGeom prst="roundRect">
                <a:avLst/>
              </a:prstGeom>
              <a:solidFill>
                <a:srgbClr val="E85D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7" name="Rectangle: Rounded Corners 34">
                <a:extLst>
                  <a:ext uri="{FF2B5EF4-FFF2-40B4-BE49-F238E27FC236}">
                    <a16:creationId xmlns:a16="http://schemas.microsoft.com/office/drawing/2014/main" xmlns="" id="{EA76E4BA-EA22-4B1A-A52A-4DE5EB515714}"/>
                  </a:ext>
                </a:extLst>
              </p:cNvPr>
              <p:cNvSpPr/>
              <p:nvPr/>
            </p:nvSpPr>
            <p:spPr>
              <a:xfrm>
                <a:off x="3545171" y="4889932"/>
                <a:ext cx="5832648"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sp>
          <p:nvSpPr>
            <p:cNvPr id="5" name="TextBox 4">
              <a:extLst>
                <a:ext uri="{FF2B5EF4-FFF2-40B4-BE49-F238E27FC236}">
                  <a16:creationId xmlns:a16="http://schemas.microsoft.com/office/drawing/2014/main" xmlns="" id="{03ACFC69-CC50-4A1A-B7C0-81E925FD5875}"/>
                </a:ext>
              </a:extLst>
            </p:cNvPr>
            <p:cNvSpPr txBox="1"/>
            <p:nvPr/>
          </p:nvSpPr>
          <p:spPr>
            <a:xfrm>
              <a:off x="2483145" y="1780254"/>
              <a:ext cx="6672992" cy="2494764"/>
            </a:xfrm>
            <a:prstGeom prst="rect">
              <a:avLst/>
            </a:prstGeom>
            <a:solidFill>
              <a:schemeClr val="bg1"/>
            </a:solidFill>
          </p:spPr>
          <p:txBody>
            <a:bodyPr wrap="square" rtlCol="0">
              <a:spAutoFit/>
            </a:bodyPr>
            <a:lstStyle/>
            <a:p>
              <a:r>
                <a:rPr lang="en-US" sz="2200" dirty="0" smtClean="0"/>
                <a:t>Adverbs of time tell us </a:t>
              </a:r>
              <a:r>
                <a:rPr lang="en-US" sz="2200" b="1" dirty="0" smtClean="0"/>
                <a:t>when</a:t>
              </a:r>
              <a:r>
                <a:rPr lang="en-US" sz="2200" dirty="0" smtClean="0"/>
                <a:t> an action happened, is happening, will/may happen or even how often it is happening.</a:t>
              </a:r>
            </a:p>
            <a:p>
              <a:r>
                <a:rPr lang="en-US" sz="2400" dirty="0" smtClean="0"/>
                <a:t/>
              </a:r>
              <a:br>
                <a:rPr lang="en-US" sz="2400" dirty="0" smtClean="0"/>
              </a:br>
              <a:endParaRPr lang="en-IN" sz="2400" dirty="0"/>
            </a:p>
          </p:txBody>
        </p:sp>
      </p:grpSp>
      <p:grpSp>
        <p:nvGrpSpPr>
          <p:cNvPr id="8" name="Group 7">
            <a:extLst>
              <a:ext uri="{FF2B5EF4-FFF2-40B4-BE49-F238E27FC236}">
                <a16:creationId xmlns:a16="http://schemas.microsoft.com/office/drawing/2014/main" xmlns="" id="{4A4ABB23-938D-489D-A8DE-3AD140A2E815}"/>
              </a:ext>
            </a:extLst>
          </p:cNvPr>
          <p:cNvGrpSpPr/>
          <p:nvPr/>
        </p:nvGrpSpPr>
        <p:grpSpPr>
          <a:xfrm rot="16200000">
            <a:off x="69793" y="1492264"/>
            <a:ext cx="684000" cy="576000"/>
            <a:chOff x="1217532" y="3417314"/>
            <a:chExt cx="2855012" cy="2331798"/>
          </a:xfrm>
        </p:grpSpPr>
        <p:sp>
          <p:nvSpPr>
            <p:cNvPr id="9" name="Google Shape;1367;p33">
              <a:extLst>
                <a:ext uri="{FF2B5EF4-FFF2-40B4-BE49-F238E27FC236}">
                  <a16:creationId xmlns:a16="http://schemas.microsoft.com/office/drawing/2014/main" xmlns="" id="{C47F9DE1-8D6A-471C-AA2F-69A073A038DB}"/>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E85D04"/>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10" name="Google Shape;1368;p33">
              <a:extLst>
                <a:ext uri="{FF2B5EF4-FFF2-40B4-BE49-F238E27FC236}">
                  <a16:creationId xmlns:a16="http://schemas.microsoft.com/office/drawing/2014/main" xmlns="" id="{5C751B53-EC1E-42C4-861A-AA7B1B004330}"/>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11" name="Google Shape;1369;p33">
              <a:extLst>
                <a:ext uri="{FF2B5EF4-FFF2-40B4-BE49-F238E27FC236}">
                  <a16:creationId xmlns:a16="http://schemas.microsoft.com/office/drawing/2014/main" xmlns="" id="{37EDC9CE-0FD1-4A88-9580-8600163F3239}"/>
                </a:ext>
              </a:extLst>
            </p:cNvPr>
            <p:cNvSpPr/>
            <p:nvPr/>
          </p:nvSpPr>
          <p:spPr>
            <a:xfrm>
              <a:off x="1378204" y="3928165"/>
              <a:ext cx="1318331" cy="1318331"/>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E85D04"/>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dirty="0">
                <a:solidFill>
                  <a:srgbClr val="747994"/>
                </a:solidFill>
                <a:latin typeface="Poppins"/>
                <a:ea typeface="Poppins"/>
                <a:cs typeface="Poppins"/>
                <a:sym typeface="Poppins"/>
              </a:endParaRPr>
            </a:p>
          </p:txBody>
        </p:sp>
      </p:grpSp>
      <p:grpSp>
        <p:nvGrpSpPr>
          <p:cNvPr id="12" name="Group 11">
            <a:extLst>
              <a:ext uri="{FF2B5EF4-FFF2-40B4-BE49-F238E27FC236}">
                <a16:creationId xmlns:a16="http://schemas.microsoft.com/office/drawing/2014/main" xmlns="" id="{7EF32455-326B-4E7B-8A07-3E1BE17236E5}"/>
              </a:ext>
            </a:extLst>
          </p:cNvPr>
          <p:cNvGrpSpPr/>
          <p:nvPr/>
        </p:nvGrpSpPr>
        <p:grpSpPr>
          <a:xfrm rot="16200000">
            <a:off x="69792" y="2487632"/>
            <a:ext cx="684000" cy="576000"/>
            <a:chOff x="1217532" y="3417314"/>
            <a:chExt cx="2855012" cy="2331798"/>
          </a:xfrm>
        </p:grpSpPr>
        <p:sp>
          <p:nvSpPr>
            <p:cNvPr id="13" name="Google Shape;1367;p33">
              <a:extLst>
                <a:ext uri="{FF2B5EF4-FFF2-40B4-BE49-F238E27FC236}">
                  <a16:creationId xmlns:a16="http://schemas.microsoft.com/office/drawing/2014/main" xmlns="" id="{E862352E-610A-4B54-99DC-84C0D1BCD534}"/>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FFBA08"/>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14" name="Google Shape;1368;p33">
              <a:extLst>
                <a:ext uri="{FF2B5EF4-FFF2-40B4-BE49-F238E27FC236}">
                  <a16:creationId xmlns:a16="http://schemas.microsoft.com/office/drawing/2014/main" xmlns="" id="{57EEB309-AF3C-44B2-A759-D84BE2AF3DDE}"/>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15" name="Google Shape;1369;p33">
              <a:extLst>
                <a:ext uri="{FF2B5EF4-FFF2-40B4-BE49-F238E27FC236}">
                  <a16:creationId xmlns:a16="http://schemas.microsoft.com/office/drawing/2014/main" xmlns="" id="{F0ADAD36-BB9F-4B48-9992-DFD7655FF690}"/>
                </a:ext>
              </a:extLst>
            </p:cNvPr>
            <p:cNvSpPr/>
            <p:nvPr/>
          </p:nvSpPr>
          <p:spPr>
            <a:xfrm>
              <a:off x="1378204" y="3928165"/>
              <a:ext cx="1318331" cy="1318331"/>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FFBA08"/>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dirty="0">
                <a:solidFill>
                  <a:srgbClr val="747994"/>
                </a:solidFill>
                <a:latin typeface="Poppins"/>
                <a:ea typeface="Poppins"/>
                <a:cs typeface="Poppins"/>
                <a:sym typeface="Poppins"/>
              </a:endParaRPr>
            </a:p>
          </p:txBody>
        </p:sp>
      </p:grpSp>
      <p:grpSp>
        <p:nvGrpSpPr>
          <p:cNvPr id="16" name="Group 15">
            <a:extLst>
              <a:ext uri="{FF2B5EF4-FFF2-40B4-BE49-F238E27FC236}">
                <a16:creationId xmlns:a16="http://schemas.microsoft.com/office/drawing/2014/main" xmlns="" id="{F2C18C6E-85A4-44B1-9511-EF9C0FE44CB7}"/>
              </a:ext>
            </a:extLst>
          </p:cNvPr>
          <p:cNvGrpSpPr>
            <a:grpSpLocks noChangeAspect="1"/>
          </p:cNvGrpSpPr>
          <p:nvPr/>
        </p:nvGrpSpPr>
        <p:grpSpPr>
          <a:xfrm>
            <a:off x="1028672" y="4424368"/>
            <a:ext cx="10587097" cy="612000"/>
            <a:chOff x="3434207" y="4779211"/>
            <a:chExt cx="7313497" cy="694700"/>
          </a:xfrm>
          <a:solidFill>
            <a:schemeClr val="bg1"/>
          </a:solidFill>
        </p:grpSpPr>
        <p:sp>
          <p:nvSpPr>
            <p:cNvPr id="17" name="Rectangle: Rounded Corners 33">
              <a:extLst>
                <a:ext uri="{FF2B5EF4-FFF2-40B4-BE49-F238E27FC236}">
                  <a16:creationId xmlns:a16="http://schemas.microsoft.com/office/drawing/2014/main" xmlns="" id="{8FB08A23-47BF-4C02-9B10-D70055BBF772}"/>
                </a:ext>
              </a:extLst>
            </p:cNvPr>
            <p:cNvSpPr/>
            <p:nvPr/>
          </p:nvSpPr>
          <p:spPr>
            <a:xfrm>
              <a:off x="3434207" y="4779211"/>
              <a:ext cx="6316616" cy="583979"/>
            </a:xfrm>
            <a:prstGeom prst="roundRect">
              <a:avLst/>
            </a:prstGeom>
            <a:solidFill>
              <a:srgbClr val="8FCF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18" name="Rectangle: Rounded Corners 34">
              <a:extLst>
                <a:ext uri="{FF2B5EF4-FFF2-40B4-BE49-F238E27FC236}">
                  <a16:creationId xmlns:a16="http://schemas.microsoft.com/office/drawing/2014/main" xmlns="" id="{EA76E4BA-EA22-4B1A-A52A-4DE5EB515714}"/>
                </a:ext>
              </a:extLst>
            </p:cNvPr>
            <p:cNvSpPr/>
            <p:nvPr/>
          </p:nvSpPr>
          <p:spPr>
            <a:xfrm>
              <a:off x="3547309" y="4889932"/>
              <a:ext cx="7200395" cy="583979"/>
            </a:xfrm>
            <a:prstGeom prst="round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19" name="TextBox 18">
              <a:extLst>
                <a:ext uri="{FF2B5EF4-FFF2-40B4-BE49-F238E27FC236}">
                  <a16:creationId xmlns:a16="http://schemas.microsoft.com/office/drawing/2014/main" xmlns="" id="{645288FD-F52D-470A-8E1C-923F4A292757}"/>
                </a:ext>
              </a:extLst>
            </p:cNvPr>
            <p:cNvSpPr txBox="1"/>
            <p:nvPr/>
          </p:nvSpPr>
          <p:spPr>
            <a:xfrm>
              <a:off x="3496716" y="4881927"/>
              <a:ext cx="5697900" cy="489113"/>
            </a:xfrm>
            <a:prstGeom prst="rect">
              <a:avLst/>
            </a:prstGeom>
            <a:grpFill/>
          </p:spPr>
          <p:txBody>
            <a:bodyPr wrap="square" rtlCol="0">
              <a:spAutoFit/>
            </a:bodyPr>
            <a:lstStyle/>
            <a:p>
              <a:r>
                <a:rPr lang="en-IE" sz="2200" dirty="0" smtClean="0"/>
                <a:t>Adverbs of place tell us </a:t>
              </a:r>
              <a:r>
                <a:rPr lang="en-IE" sz="2200" b="1" dirty="0" smtClean="0"/>
                <a:t>where</a:t>
              </a:r>
              <a:r>
                <a:rPr lang="en-IE" sz="2200" dirty="0" smtClean="0"/>
                <a:t> something happens</a:t>
              </a:r>
              <a:r>
                <a:rPr lang="en-IN" sz="2200" dirty="0" smtClean="0">
                  <a:highlight>
                    <a:srgbClr val="FFFFFF"/>
                  </a:highlight>
                  <a:latin typeface="Calibri" panose="020F0502020204030204" pitchFamily="34" charset="0"/>
                </a:rPr>
                <a:t>.</a:t>
              </a:r>
              <a:endParaRPr lang="en-IN" sz="2200" dirty="0"/>
            </a:p>
          </p:txBody>
        </p:sp>
      </p:grpSp>
      <p:grpSp>
        <p:nvGrpSpPr>
          <p:cNvPr id="20" name="Group 19">
            <a:extLst>
              <a:ext uri="{FF2B5EF4-FFF2-40B4-BE49-F238E27FC236}">
                <a16:creationId xmlns:a16="http://schemas.microsoft.com/office/drawing/2014/main" xmlns="" id="{BEA8DFD4-437E-42E8-A9AD-D3AC30F1DBC9}"/>
              </a:ext>
            </a:extLst>
          </p:cNvPr>
          <p:cNvGrpSpPr>
            <a:grpSpLocks noChangeAspect="1"/>
          </p:cNvGrpSpPr>
          <p:nvPr/>
        </p:nvGrpSpPr>
        <p:grpSpPr>
          <a:xfrm>
            <a:off x="1005471" y="5329267"/>
            <a:ext cx="10067431" cy="1062360"/>
            <a:chOff x="3420443" y="4779173"/>
            <a:chExt cx="6051100" cy="1249779"/>
          </a:xfrm>
          <a:solidFill>
            <a:schemeClr val="bg1"/>
          </a:solidFill>
        </p:grpSpPr>
        <p:sp>
          <p:nvSpPr>
            <p:cNvPr id="21" name="Rectangle: Rounded Corners 37">
              <a:extLst>
                <a:ext uri="{FF2B5EF4-FFF2-40B4-BE49-F238E27FC236}">
                  <a16:creationId xmlns:a16="http://schemas.microsoft.com/office/drawing/2014/main" xmlns="" id="{070E31E7-AA6E-4841-8B65-F9F8E27D6973}"/>
                </a:ext>
              </a:extLst>
            </p:cNvPr>
            <p:cNvSpPr>
              <a:spLocks noChangeAspect="1"/>
            </p:cNvSpPr>
            <p:nvPr/>
          </p:nvSpPr>
          <p:spPr>
            <a:xfrm>
              <a:off x="3420443" y="4779173"/>
              <a:ext cx="5496065" cy="752431"/>
            </a:xfrm>
            <a:prstGeom prst="roundRect">
              <a:avLst/>
            </a:prstGeom>
            <a:solidFill>
              <a:srgbClr val="E57B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23" name="TextBox 22">
              <a:extLst>
                <a:ext uri="{FF2B5EF4-FFF2-40B4-BE49-F238E27FC236}">
                  <a16:creationId xmlns:a16="http://schemas.microsoft.com/office/drawing/2014/main" xmlns="" id="{03ACFC69-CC50-4A1A-B7C0-81E925FD5875}"/>
                </a:ext>
              </a:extLst>
            </p:cNvPr>
            <p:cNvSpPr txBox="1">
              <a:spLocks noChangeAspect="1"/>
            </p:cNvSpPr>
            <p:nvPr/>
          </p:nvSpPr>
          <p:spPr>
            <a:xfrm>
              <a:off x="3491491" y="4863804"/>
              <a:ext cx="5980052" cy="1165148"/>
            </a:xfrm>
            <a:prstGeom prst="rect">
              <a:avLst/>
            </a:prstGeom>
            <a:grpFill/>
          </p:spPr>
          <p:txBody>
            <a:bodyPr wrap="square" rtlCol="0">
              <a:spAutoFit/>
            </a:bodyPr>
            <a:lstStyle/>
            <a:p>
              <a:r>
                <a:rPr lang="en-IE" sz="2200" dirty="0" smtClean="0"/>
                <a:t>North, south, east, west, left, right, straight far, faraway, near, nearby, behind, ahead</a:t>
              </a:r>
              <a:r>
                <a:rPr lang="en-US" sz="2200" dirty="0" smtClean="0"/>
                <a:t>, </a:t>
              </a:r>
              <a:r>
                <a:rPr lang="en-IE" sz="2200" dirty="0" smtClean="0"/>
                <a:t>outside, behind, back, around, inside, abroad, away, upwards, downwards, southwards, anywhere, nowhere, somewhere, everywhere </a:t>
              </a:r>
              <a:r>
                <a:rPr lang="en-IE" sz="2200" dirty="0" smtClean="0"/>
                <a:t>etc.</a:t>
              </a:r>
              <a:endParaRPr lang="en-IE" sz="2200" dirty="0" smtClean="0"/>
            </a:p>
            <a:p>
              <a:endParaRPr lang="en-IN" sz="2400" dirty="0"/>
            </a:p>
          </p:txBody>
        </p:sp>
      </p:grpSp>
      <p:grpSp>
        <p:nvGrpSpPr>
          <p:cNvPr id="24" name="Group 23">
            <a:extLst>
              <a:ext uri="{FF2B5EF4-FFF2-40B4-BE49-F238E27FC236}">
                <a16:creationId xmlns:a16="http://schemas.microsoft.com/office/drawing/2014/main" xmlns="" id="{4A4ABB23-938D-489D-A8DE-3AD140A2E815}"/>
              </a:ext>
            </a:extLst>
          </p:cNvPr>
          <p:cNvGrpSpPr/>
          <p:nvPr/>
        </p:nvGrpSpPr>
        <p:grpSpPr>
          <a:xfrm rot="16200000">
            <a:off x="69793" y="4478368"/>
            <a:ext cx="684000" cy="576000"/>
            <a:chOff x="1217532" y="3417314"/>
            <a:chExt cx="2855012" cy="2331798"/>
          </a:xfrm>
        </p:grpSpPr>
        <p:sp>
          <p:nvSpPr>
            <p:cNvPr id="25" name="Google Shape;1367;p33">
              <a:extLst>
                <a:ext uri="{FF2B5EF4-FFF2-40B4-BE49-F238E27FC236}">
                  <a16:creationId xmlns:a16="http://schemas.microsoft.com/office/drawing/2014/main" xmlns="" id="{C47F9DE1-8D6A-471C-AA2F-69A073A038DB}"/>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8FCF1D"/>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26" name="Google Shape;1368;p33">
              <a:extLst>
                <a:ext uri="{FF2B5EF4-FFF2-40B4-BE49-F238E27FC236}">
                  <a16:creationId xmlns:a16="http://schemas.microsoft.com/office/drawing/2014/main" xmlns="" id="{5C751B53-EC1E-42C4-861A-AA7B1B004330}"/>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27" name="Google Shape;1369;p33">
              <a:extLst>
                <a:ext uri="{FF2B5EF4-FFF2-40B4-BE49-F238E27FC236}">
                  <a16:creationId xmlns:a16="http://schemas.microsoft.com/office/drawing/2014/main" xmlns="" id="{37EDC9CE-0FD1-4A88-9580-8600163F3239}"/>
                </a:ext>
              </a:extLst>
            </p:cNvPr>
            <p:cNvSpPr/>
            <p:nvPr/>
          </p:nvSpPr>
          <p:spPr>
            <a:xfrm>
              <a:off x="1378204" y="3928165"/>
              <a:ext cx="1318331" cy="1318331"/>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8FCF1D"/>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dirty="0">
                <a:solidFill>
                  <a:srgbClr val="747994"/>
                </a:solidFill>
                <a:latin typeface="Poppins"/>
                <a:ea typeface="Poppins"/>
                <a:cs typeface="Poppins"/>
                <a:sym typeface="Poppins"/>
              </a:endParaRPr>
            </a:p>
          </p:txBody>
        </p:sp>
      </p:grpSp>
      <p:grpSp>
        <p:nvGrpSpPr>
          <p:cNvPr id="28" name="Group 27">
            <a:extLst>
              <a:ext uri="{FF2B5EF4-FFF2-40B4-BE49-F238E27FC236}">
                <a16:creationId xmlns:a16="http://schemas.microsoft.com/office/drawing/2014/main" xmlns="" id="{7EF32455-326B-4E7B-8A07-3E1BE17236E5}"/>
              </a:ext>
            </a:extLst>
          </p:cNvPr>
          <p:cNvGrpSpPr/>
          <p:nvPr/>
        </p:nvGrpSpPr>
        <p:grpSpPr>
          <a:xfrm rot="16200000">
            <a:off x="69792" y="5423152"/>
            <a:ext cx="684000" cy="576000"/>
            <a:chOff x="1217532" y="3417314"/>
            <a:chExt cx="2855012" cy="2331798"/>
          </a:xfrm>
        </p:grpSpPr>
        <p:sp>
          <p:nvSpPr>
            <p:cNvPr id="29" name="Google Shape;1367;p33">
              <a:extLst>
                <a:ext uri="{FF2B5EF4-FFF2-40B4-BE49-F238E27FC236}">
                  <a16:creationId xmlns:a16="http://schemas.microsoft.com/office/drawing/2014/main" xmlns="" id="{E862352E-610A-4B54-99DC-84C0D1BCD534}"/>
                </a:ext>
              </a:extLst>
            </p:cNvPr>
            <p:cNvSpPr/>
            <p:nvPr/>
          </p:nvSpPr>
          <p:spPr>
            <a:xfrm>
              <a:off x="2037371" y="3417314"/>
              <a:ext cx="2035173" cy="2331798"/>
            </a:xfrm>
            <a:custGeom>
              <a:avLst/>
              <a:gdLst/>
              <a:ahLst/>
              <a:cxnLst/>
              <a:rect l="l" t="t" r="r" b="b"/>
              <a:pathLst>
                <a:path w="2178" h="2498" extrusionOk="0">
                  <a:moveTo>
                    <a:pt x="43" y="156"/>
                  </a:moveTo>
                  <a:lnTo>
                    <a:pt x="650" y="1208"/>
                  </a:lnTo>
                  <a:lnTo>
                    <a:pt x="650" y="1208"/>
                  </a:lnTo>
                  <a:cubicBezTo>
                    <a:pt x="665" y="1233"/>
                    <a:pt x="665" y="1265"/>
                    <a:pt x="650" y="1290"/>
                  </a:cubicBezTo>
                  <a:lnTo>
                    <a:pt x="43" y="2341"/>
                  </a:lnTo>
                  <a:lnTo>
                    <a:pt x="43" y="2341"/>
                  </a:lnTo>
                  <a:cubicBezTo>
                    <a:pt x="0" y="2415"/>
                    <a:pt x="83" y="2497"/>
                    <a:pt x="156" y="2455"/>
                  </a:cubicBezTo>
                  <a:lnTo>
                    <a:pt x="2122" y="1321"/>
                  </a:lnTo>
                  <a:lnTo>
                    <a:pt x="2122" y="1321"/>
                  </a:lnTo>
                  <a:cubicBezTo>
                    <a:pt x="2177" y="1289"/>
                    <a:pt x="2177" y="1209"/>
                    <a:pt x="2122" y="1177"/>
                  </a:cubicBezTo>
                  <a:lnTo>
                    <a:pt x="156" y="42"/>
                  </a:lnTo>
                  <a:lnTo>
                    <a:pt x="156" y="42"/>
                  </a:lnTo>
                  <a:cubicBezTo>
                    <a:pt x="83" y="0"/>
                    <a:pt x="0" y="82"/>
                    <a:pt x="43" y="156"/>
                  </a:cubicBezTo>
                </a:path>
              </a:pathLst>
            </a:custGeom>
            <a:solidFill>
              <a:srgbClr val="E57B11"/>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30" name="Google Shape;1368;p33">
              <a:extLst>
                <a:ext uri="{FF2B5EF4-FFF2-40B4-BE49-F238E27FC236}">
                  <a16:creationId xmlns:a16="http://schemas.microsoft.com/office/drawing/2014/main" xmlns="" id="{57EEB309-AF3C-44B2-A759-D84BE2AF3DDE}"/>
                </a:ext>
              </a:extLst>
            </p:cNvPr>
            <p:cNvSpPr/>
            <p:nvPr/>
          </p:nvSpPr>
          <p:spPr>
            <a:xfrm>
              <a:off x="1217532" y="3763374"/>
              <a:ext cx="1647914" cy="1643793"/>
            </a:xfrm>
            <a:custGeom>
              <a:avLst/>
              <a:gdLst/>
              <a:ahLst/>
              <a:cxnLst/>
              <a:rect l="l" t="t" r="r" b="b"/>
              <a:pathLst>
                <a:path w="1762" h="1760" extrusionOk="0">
                  <a:moveTo>
                    <a:pt x="1761" y="880"/>
                  </a:moveTo>
                  <a:lnTo>
                    <a:pt x="1761" y="880"/>
                  </a:lnTo>
                  <a:cubicBezTo>
                    <a:pt x="1761" y="1367"/>
                    <a:pt x="1366" y="1759"/>
                    <a:pt x="880" y="1759"/>
                  </a:cubicBezTo>
                  <a:lnTo>
                    <a:pt x="880" y="1759"/>
                  </a:lnTo>
                  <a:cubicBezTo>
                    <a:pt x="394" y="1759"/>
                    <a:pt x="0" y="1367"/>
                    <a:pt x="0" y="880"/>
                  </a:cubicBezTo>
                  <a:lnTo>
                    <a:pt x="0" y="880"/>
                  </a:lnTo>
                  <a:cubicBezTo>
                    <a:pt x="0" y="394"/>
                    <a:pt x="394" y="0"/>
                    <a:pt x="880" y="0"/>
                  </a:cubicBezTo>
                  <a:lnTo>
                    <a:pt x="880" y="0"/>
                  </a:lnTo>
                  <a:cubicBezTo>
                    <a:pt x="1366" y="0"/>
                    <a:pt x="1761" y="394"/>
                    <a:pt x="1761" y="880"/>
                  </a:cubicBezTo>
                </a:path>
              </a:pathLst>
            </a:custGeom>
            <a:solidFill>
              <a:schemeClr val="lt2"/>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a:solidFill>
                  <a:srgbClr val="747994"/>
                </a:solidFill>
                <a:latin typeface="Poppins"/>
                <a:ea typeface="Poppins"/>
                <a:cs typeface="Poppins"/>
                <a:sym typeface="Poppins"/>
              </a:endParaRPr>
            </a:p>
          </p:txBody>
        </p:sp>
        <p:sp>
          <p:nvSpPr>
            <p:cNvPr id="31" name="Google Shape;1369;p33">
              <a:extLst>
                <a:ext uri="{FF2B5EF4-FFF2-40B4-BE49-F238E27FC236}">
                  <a16:creationId xmlns:a16="http://schemas.microsoft.com/office/drawing/2014/main" xmlns="" id="{F0ADAD36-BB9F-4B48-9992-DFD7655FF690}"/>
                </a:ext>
              </a:extLst>
            </p:cNvPr>
            <p:cNvSpPr/>
            <p:nvPr/>
          </p:nvSpPr>
          <p:spPr>
            <a:xfrm>
              <a:off x="1378204" y="3928165"/>
              <a:ext cx="1318331" cy="1318331"/>
            </a:xfrm>
            <a:custGeom>
              <a:avLst/>
              <a:gdLst/>
              <a:ahLst/>
              <a:cxnLst/>
              <a:rect l="l" t="t" r="r" b="b"/>
              <a:pathLst>
                <a:path w="1412" h="1410" extrusionOk="0">
                  <a:moveTo>
                    <a:pt x="1411" y="705"/>
                  </a:moveTo>
                  <a:lnTo>
                    <a:pt x="1411" y="705"/>
                  </a:lnTo>
                  <a:cubicBezTo>
                    <a:pt x="1411" y="1094"/>
                    <a:pt x="1095" y="1409"/>
                    <a:pt x="705" y="1409"/>
                  </a:cubicBezTo>
                  <a:lnTo>
                    <a:pt x="705" y="1409"/>
                  </a:lnTo>
                  <a:cubicBezTo>
                    <a:pt x="316" y="1409"/>
                    <a:pt x="0" y="1094"/>
                    <a:pt x="0" y="705"/>
                  </a:cubicBezTo>
                  <a:lnTo>
                    <a:pt x="0" y="705"/>
                  </a:lnTo>
                  <a:cubicBezTo>
                    <a:pt x="0" y="316"/>
                    <a:pt x="316" y="0"/>
                    <a:pt x="705" y="0"/>
                  </a:cubicBezTo>
                  <a:lnTo>
                    <a:pt x="705" y="0"/>
                  </a:lnTo>
                  <a:cubicBezTo>
                    <a:pt x="1095" y="0"/>
                    <a:pt x="1411" y="316"/>
                    <a:pt x="1411" y="705"/>
                  </a:cubicBezTo>
                </a:path>
              </a:pathLst>
            </a:custGeom>
            <a:solidFill>
              <a:srgbClr val="E57B11"/>
            </a:solidFill>
            <a:ln>
              <a:noFill/>
            </a:ln>
          </p:spPr>
          <p:txBody>
            <a:bodyPr spcFirstLastPara="1" wrap="square" lIns="91425" tIns="45700" rIns="91425" bIns="45700" anchor="ctr" anchorCtr="0">
              <a:noAutofit/>
            </a:bodyPr>
            <a:lstStyle/>
            <a:p>
              <a:pPr marL="0" marR="0" lvl="0" indent="0" algn="l">
                <a:spcBef>
                  <a:spcPts val="0"/>
                </a:spcBef>
                <a:spcAft>
                  <a:spcPts val="0"/>
                </a:spcAft>
                <a:buNone/>
              </a:pPr>
              <a:endParaRPr sz="2699" dirty="0">
                <a:solidFill>
                  <a:srgbClr val="747994"/>
                </a:solidFill>
                <a:latin typeface="Poppins"/>
                <a:ea typeface="Poppins"/>
                <a:cs typeface="Poppins"/>
                <a:sym typeface="Poppins"/>
              </a:endParaRPr>
            </a:p>
          </p:txBody>
        </p:sp>
      </p:grpSp>
      <p:sp>
        <p:nvSpPr>
          <p:cNvPr id="32" name="Rounded Rectangle 31"/>
          <p:cNvSpPr/>
          <p:nvPr/>
        </p:nvSpPr>
        <p:spPr>
          <a:xfrm>
            <a:off x="440500" y="804848"/>
            <a:ext cx="2340000" cy="396000"/>
          </a:xfrm>
          <a:prstGeom prst="round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solidFill>
                  <a:schemeClr val="tx1"/>
                </a:solidFill>
              </a:rPr>
              <a:t>Adverbs of Time</a:t>
            </a:r>
            <a:endParaRPr lang="en-US" sz="2400" dirty="0">
              <a:solidFill>
                <a:schemeClr val="tx1"/>
              </a:solidFill>
            </a:endParaRPr>
          </a:p>
        </p:txBody>
      </p:sp>
      <p:sp>
        <p:nvSpPr>
          <p:cNvPr id="33" name="Rounded Rectangle 32"/>
          <p:cNvSpPr/>
          <p:nvPr/>
        </p:nvSpPr>
        <p:spPr>
          <a:xfrm>
            <a:off x="440500" y="3790952"/>
            <a:ext cx="2340000" cy="396000"/>
          </a:xfrm>
          <a:prstGeom prst="roundRect">
            <a:avLst/>
          </a:prstGeom>
          <a:solidFill>
            <a:schemeClr val="accent6">
              <a:lumMod val="60000"/>
              <a:lumOff val="40000"/>
            </a:schemeClr>
          </a:solidFill>
          <a:ln>
            <a:solidFill>
              <a:srgbClr val="8FCF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solidFill>
                  <a:schemeClr val="tx1"/>
                </a:solidFill>
              </a:rPr>
              <a:t>Adverbs of Place</a:t>
            </a:r>
            <a:endParaRPr lang="en-US" sz="2400" dirty="0">
              <a:solidFill>
                <a:schemeClr val="tx1"/>
              </a:solidFill>
            </a:endParaRPr>
          </a:p>
        </p:txBody>
      </p:sp>
      <p:grpSp>
        <p:nvGrpSpPr>
          <p:cNvPr id="34" name="Group 33"/>
          <p:cNvGrpSpPr>
            <a:grpSpLocks noChangeAspect="1"/>
          </p:cNvGrpSpPr>
          <p:nvPr/>
        </p:nvGrpSpPr>
        <p:grpSpPr>
          <a:xfrm>
            <a:off x="1028672" y="2343144"/>
            <a:ext cx="10584000" cy="1155763"/>
            <a:chOff x="2385992" y="1675716"/>
            <a:chExt cx="6770145" cy="1594772"/>
          </a:xfrm>
        </p:grpSpPr>
        <p:grpSp>
          <p:nvGrpSpPr>
            <p:cNvPr id="35" name="Group 34">
              <a:extLst>
                <a:ext uri="{FF2B5EF4-FFF2-40B4-BE49-F238E27FC236}">
                  <a16:creationId xmlns:a16="http://schemas.microsoft.com/office/drawing/2014/main" xmlns="" id="{F2C18C6E-85A4-44B1-9511-EF9C0FE44CB7}"/>
                </a:ext>
              </a:extLst>
            </p:cNvPr>
            <p:cNvGrpSpPr/>
            <p:nvPr/>
          </p:nvGrpSpPr>
          <p:grpSpPr>
            <a:xfrm>
              <a:off x="2385992" y="1675716"/>
              <a:ext cx="6696000" cy="967415"/>
              <a:chOff x="3434207" y="4779210"/>
              <a:chExt cx="5943612" cy="967415"/>
            </a:xfrm>
            <a:solidFill>
              <a:schemeClr val="bg1"/>
            </a:solidFill>
          </p:grpSpPr>
          <p:sp>
            <p:nvSpPr>
              <p:cNvPr id="37" name="Rectangle: Rounded Corners 33">
                <a:extLst>
                  <a:ext uri="{FF2B5EF4-FFF2-40B4-BE49-F238E27FC236}">
                    <a16:creationId xmlns:a16="http://schemas.microsoft.com/office/drawing/2014/main" xmlns="" id="{8FB08A23-47BF-4C02-9B10-D70055BBF772}"/>
                  </a:ext>
                </a:extLst>
              </p:cNvPr>
              <p:cNvSpPr/>
              <p:nvPr/>
            </p:nvSpPr>
            <p:spPr>
              <a:xfrm>
                <a:off x="3434207" y="4779210"/>
                <a:ext cx="5191817" cy="96741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38" name="Rectangle: Rounded Corners 34">
                <a:extLst>
                  <a:ext uri="{FF2B5EF4-FFF2-40B4-BE49-F238E27FC236}">
                    <a16:creationId xmlns:a16="http://schemas.microsoft.com/office/drawing/2014/main" xmlns="" id="{EA76E4BA-EA22-4B1A-A52A-4DE5EB515714}"/>
                  </a:ext>
                </a:extLst>
              </p:cNvPr>
              <p:cNvSpPr/>
              <p:nvPr/>
            </p:nvSpPr>
            <p:spPr>
              <a:xfrm>
                <a:off x="3545171" y="4889932"/>
                <a:ext cx="5832648" cy="583979"/>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sp>
          <p:nvSpPr>
            <p:cNvPr id="36" name="TextBox 35">
              <a:extLst>
                <a:ext uri="{FF2B5EF4-FFF2-40B4-BE49-F238E27FC236}">
                  <a16:creationId xmlns:a16="http://schemas.microsoft.com/office/drawing/2014/main" xmlns="" id="{03ACFC69-CC50-4A1A-B7C0-81E925FD5875}"/>
                </a:ext>
              </a:extLst>
            </p:cNvPr>
            <p:cNvSpPr txBox="1">
              <a:spLocks noChangeAspect="1"/>
            </p:cNvSpPr>
            <p:nvPr/>
          </p:nvSpPr>
          <p:spPr>
            <a:xfrm>
              <a:off x="2483145" y="1780257"/>
              <a:ext cx="6672992" cy="1490231"/>
            </a:xfrm>
            <a:prstGeom prst="rect">
              <a:avLst/>
            </a:prstGeom>
            <a:solidFill>
              <a:schemeClr val="bg1"/>
            </a:solidFill>
          </p:spPr>
          <p:txBody>
            <a:bodyPr wrap="square" rtlCol="0">
              <a:spAutoFit/>
            </a:bodyPr>
            <a:lstStyle/>
            <a:p>
              <a:r>
                <a:rPr lang="en-US" sz="2200" dirty="0" smtClean="0"/>
                <a:t>Tomorrow, tonight, yesterday, now, then, today, daily, weekly, immediately, already, last, just, before, later, next, soon, earlier, since, recently, still, always, usually, often, frequently, occasionally, </a:t>
              </a:r>
              <a:r>
                <a:rPr lang="en-US" sz="2200" dirty="0" smtClean="0"/>
                <a:t>rarely, </a:t>
              </a:r>
              <a:r>
                <a:rPr lang="en-US" sz="2200" dirty="0" smtClean="0"/>
                <a:t>never </a:t>
              </a:r>
              <a:r>
                <a:rPr lang="en-US" sz="2200" dirty="0" smtClean="0"/>
                <a:t>etc.</a:t>
              </a:r>
              <a:r>
                <a:rPr lang="en-US" sz="2400" dirty="0" smtClean="0"/>
                <a:t/>
              </a:r>
              <a:br>
                <a:rPr lang="en-US" sz="2400" dirty="0" smtClean="0"/>
              </a:br>
              <a:endParaRPr lang="en-IN" sz="2400" dirty="0"/>
            </a:p>
          </p:txBody>
        </p:sp>
      </p:grpSp>
    </p:spTree>
    <p:extLst>
      <p:ext uri="{BB962C8B-B14F-4D97-AF65-F5344CB8AC3E}">
        <p14:creationId xmlns="" xmlns:p14="http://schemas.microsoft.com/office/powerpoint/2010/main" val="34125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10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8" presetClass="emph" presetSubtype="0" fill="hold" nodeType="withEffect">
                                  <p:stCondLst>
                                    <p:cond delay="0"/>
                                  </p:stCondLst>
                                  <p:childTnLst>
                                    <p:animRot by="5400000">
                                      <p:cBhvr>
                                        <p:cTn id="14" dur="1000" fill="hold"/>
                                        <p:tgtEl>
                                          <p:spTgt spid="8"/>
                                        </p:tgtEl>
                                        <p:attrNameLst>
                                          <p:attrName>r</p:attrName>
                                        </p:attrNameLst>
                                      </p:cBhvr>
                                    </p:animRo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8" presetClass="emph" presetSubtype="0" fill="hold" nodeType="withEffect">
                                  <p:stCondLst>
                                    <p:cond delay="0"/>
                                  </p:stCondLst>
                                  <p:childTnLst>
                                    <p:animRot by="5400000">
                                      <p:cBhvr>
                                        <p:cTn id="25" dur="1000" fill="hold"/>
                                        <p:tgtEl>
                                          <p:spTgt spid="12"/>
                                        </p:tgtEl>
                                        <p:attrNameLst>
                                          <p:attrName>r</p:attrName>
                                        </p:attrNameLst>
                                      </p:cBhvr>
                                    </p:animRo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left)">
                                      <p:cBhvr>
                                        <p:cTn id="29" dur="1000"/>
                                        <p:tgtEl>
                                          <p:spTgt spid="3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ipe(left)">
                                      <p:cBhvr>
                                        <p:cTn id="34" dur="10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8" presetClass="emph" presetSubtype="0" fill="hold" nodeType="withEffect">
                                  <p:stCondLst>
                                    <p:cond delay="0"/>
                                  </p:stCondLst>
                                  <p:childTnLst>
                                    <p:animRot by="5400000">
                                      <p:cBhvr>
                                        <p:cTn id="41" dur="1000" fill="hold"/>
                                        <p:tgtEl>
                                          <p:spTgt spid="24"/>
                                        </p:tgtEl>
                                        <p:attrNameLst>
                                          <p:attrName>r</p:attrName>
                                        </p:attrNameLst>
                                      </p:cBhvr>
                                    </p:animRot>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10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par>
                                <p:cTn id="51" presetID="8" presetClass="emph" presetSubtype="0" fill="hold" nodeType="withEffect">
                                  <p:stCondLst>
                                    <p:cond delay="0"/>
                                  </p:stCondLst>
                                  <p:childTnLst>
                                    <p:animRot by="5400000">
                                      <p:cBhvr>
                                        <p:cTn id="52" dur="1000" fill="hold"/>
                                        <p:tgtEl>
                                          <p:spTgt spid="28"/>
                                        </p:tgtEl>
                                        <p:attrNameLst>
                                          <p:attrName>r</p:attrName>
                                        </p:attrNameLst>
                                      </p:cBhvr>
                                    </p:animRot>
                                  </p:childTnLst>
                                </p:cTn>
                              </p:par>
                            </p:childTnLst>
                          </p:cTn>
                        </p:par>
                        <p:par>
                          <p:cTn id="53" fill="hold">
                            <p:stCondLst>
                              <p:cond delay="1000"/>
                            </p:stCondLst>
                            <p:childTnLst>
                              <p:par>
                                <p:cTn id="54" presetID="22" presetClass="entr" presetSubtype="8"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left)">
                                      <p:cBhvr>
                                        <p:cTn id="56"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99547E40-1016-42B9-890A-A4F6921E12BD}"/>
              </a:ext>
            </a:extLst>
          </p:cNvPr>
          <p:cNvGraphicFramePr>
            <a:graphicFrameLocks noGrp="1"/>
          </p:cNvGraphicFramePr>
          <p:nvPr>
            <p:extLst>
              <p:ext uri="{D42A27DB-BD31-4B8C-83A1-F6EECF244321}">
                <p14:modId xmlns="" xmlns:p14="http://schemas.microsoft.com/office/powerpoint/2010/main" val="97793540"/>
              </p:ext>
            </p:extLst>
          </p:nvPr>
        </p:nvGraphicFramePr>
        <p:xfrm>
          <a:off x="1127448" y="700345"/>
          <a:ext cx="9937103" cy="4792290"/>
        </p:xfrm>
        <a:graphic>
          <a:graphicData uri="http://schemas.openxmlformats.org/drawingml/2006/table">
            <a:tbl>
              <a:tblPr firstRow="1" bandRow="1">
                <a:tableStyleId>{5C22544A-7EE6-4342-B048-85BDC9FD1C3A}</a:tableStyleId>
              </a:tblPr>
              <a:tblGrid>
                <a:gridCol w="1008112">
                  <a:extLst>
                    <a:ext uri="{9D8B030D-6E8A-4147-A177-3AD203B41FA5}">
                      <a16:colId xmlns="" xmlns:a16="http://schemas.microsoft.com/office/drawing/2014/main" val="20000"/>
                    </a:ext>
                  </a:extLst>
                </a:gridCol>
                <a:gridCol w="1512168">
                  <a:extLst>
                    <a:ext uri="{9D8B030D-6E8A-4147-A177-3AD203B41FA5}">
                      <a16:colId xmlns="" xmlns:a16="http://schemas.microsoft.com/office/drawing/2014/main" val="20001"/>
                    </a:ext>
                  </a:extLst>
                </a:gridCol>
                <a:gridCol w="5832648">
                  <a:extLst>
                    <a:ext uri="{9D8B030D-6E8A-4147-A177-3AD203B41FA5}">
                      <a16:colId xmlns="" xmlns:a16="http://schemas.microsoft.com/office/drawing/2014/main" val="20002"/>
                    </a:ext>
                  </a:extLst>
                </a:gridCol>
                <a:gridCol w="1584175">
                  <a:extLst>
                    <a:ext uri="{9D8B030D-6E8A-4147-A177-3AD203B41FA5}">
                      <a16:colId xmlns=""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 xmlns:a16="http://schemas.microsoft.com/office/drawing/2014/main"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pPr marL="228600" indent="-228600" rtl="0">
                        <a:buAutoNum type="arabicPeriod"/>
                      </a:pPr>
                      <a:r>
                        <a:rPr lang="en-IN" sz="900" b="0" i="0" u="none" strike="noStrike" kern="1200" dirty="0" smtClean="0">
                          <a:solidFill>
                            <a:schemeClr val="tx1"/>
                          </a:solidFill>
                          <a:latin typeface="+mn-lt"/>
                          <a:ea typeface="+mn-ea"/>
                          <a:cs typeface="+mn-cs"/>
                        </a:rPr>
                        <a:t>Clock: https://pixabay.com/vectors/clock-time-hour-watch-countdown-1300646/ (Attribution: Open Clipart-Vectors)</a:t>
                      </a:r>
                    </a:p>
                    <a:p>
                      <a:pPr marL="228600" indent="-228600" rtl="0">
                        <a:buAutoNum type="arabicPeriod"/>
                      </a:pPr>
                      <a:r>
                        <a:rPr lang="en-IN" sz="900" b="0" i="0" u="none" strike="noStrike" kern="1200" dirty="0" smtClean="0">
                          <a:solidFill>
                            <a:schemeClr val="tx1"/>
                          </a:solidFill>
                          <a:latin typeface="+mn-lt"/>
                          <a:ea typeface="+mn-ea"/>
                          <a:cs typeface="+mn-cs"/>
                        </a:rPr>
                        <a:t> Place: https://pixabay.com/photos/india-ox-cart-team-of-oxen-dealer-310/ ( Attribution: Simon)</a:t>
                      </a:r>
                    </a:p>
                    <a:p>
                      <a:endParaRPr lang="en-IN" sz="900" dirty="0"/>
                    </a:p>
                  </a:txBody>
                  <a:tcPr/>
                </a:tc>
                <a:tc>
                  <a:txBody>
                    <a:bodyPr/>
                    <a:lstStyle/>
                    <a:p>
                      <a:r>
                        <a:rPr lang="en-IN" sz="900" dirty="0" smtClean="0"/>
                        <a:t>Open clipart vectors</a:t>
                      </a:r>
                    </a:p>
                    <a:p>
                      <a:r>
                        <a:rPr lang="en-IN" sz="900" dirty="0" smtClean="0"/>
                        <a:t> Simon</a:t>
                      </a:r>
                    </a:p>
                    <a:p>
                      <a:endParaRPr lang="en-IN" sz="900" dirty="0"/>
                    </a:p>
                  </a:txBody>
                  <a:tcPr/>
                </a:tc>
                <a:extLst>
                  <a:ext uri="{0D108BD9-81ED-4DB2-BD59-A6C34878D82A}">
                    <a16:rowId xmlns=""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3"/>
                  </a:ext>
                </a:extLst>
              </a:tr>
            </a:tbl>
          </a:graphicData>
        </a:graphic>
      </p:graphicFrame>
      <p:sp>
        <p:nvSpPr>
          <p:cNvPr id="5" name="Title 1">
            <a:extLst>
              <a:ext uri="{FF2B5EF4-FFF2-40B4-BE49-F238E27FC236}">
                <a16:creationId xmlns="" xmlns:a16="http://schemas.microsoft.com/office/drawing/2014/main" id="{B8945A06-9906-EFE3-68D5-23506ABF20A2}"/>
              </a:ext>
            </a:extLst>
          </p:cNvPr>
          <p:cNvSpPr txBox="1">
            <a:spLocks/>
          </p:cNvSpPr>
          <p:nvPr/>
        </p:nvSpPr>
        <p:spPr>
          <a:xfrm>
            <a:off x="3549975" y="116632"/>
            <a:ext cx="5092048" cy="500042"/>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a:t>Attribution / Citation</a:t>
            </a:r>
            <a:endParaRPr lang="en-IN" dirty="0"/>
          </a:p>
        </p:txBody>
      </p:sp>
      <p:pic>
        <p:nvPicPr>
          <p:cNvPr id="4" name="Picture 2" descr="Clock, Time, Hour, Watch, Countdown"/>
          <p:cNvPicPr>
            <a:picLocks noChangeAspect="1" noChangeArrowheads="1"/>
          </p:cNvPicPr>
          <p:nvPr/>
        </p:nvPicPr>
        <p:blipFill>
          <a:blip r:embed="rId3" cstate="print"/>
          <a:srcRect/>
          <a:stretch>
            <a:fillRect/>
          </a:stretch>
        </p:blipFill>
        <p:spPr bwMode="auto">
          <a:xfrm>
            <a:off x="2314968" y="1166800"/>
            <a:ext cx="252000" cy="252000"/>
          </a:xfrm>
          <a:prstGeom prst="rect">
            <a:avLst/>
          </a:prstGeom>
          <a:noFill/>
          <a:effectLst>
            <a:innerShdw blurRad="63500" dist="50800" dir="16200000">
              <a:prstClr val="black">
                <a:alpha val="50000"/>
              </a:prstClr>
            </a:innerShdw>
          </a:effectLst>
        </p:spPr>
      </p:pic>
      <p:pic>
        <p:nvPicPr>
          <p:cNvPr id="6" name="Picture 4" descr="India, Ox Cart, Team Of Oxen, Dealer"/>
          <p:cNvPicPr>
            <a:picLocks noChangeAspect="1" noChangeArrowheads="1"/>
          </p:cNvPicPr>
          <p:nvPr/>
        </p:nvPicPr>
        <p:blipFill>
          <a:blip r:embed="rId4" cstate="print"/>
          <a:srcRect/>
          <a:stretch>
            <a:fillRect/>
          </a:stretch>
        </p:blipFill>
        <p:spPr bwMode="auto">
          <a:xfrm>
            <a:off x="3038872" y="1166800"/>
            <a:ext cx="252000" cy="189139"/>
          </a:xfrm>
          <a:prstGeom prst="rect">
            <a:avLst/>
          </a:prstGeom>
          <a:noFill/>
          <a:effectLst>
            <a:innerShdw blurRad="63500" dist="50800" dir="16200000">
              <a:prstClr val="black">
                <a:alpha val="50000"/>
              </a:prstClr>
            </a:inn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256</TotalTime>
  <Words>227</Words>
  <Application>Microsoft Office PowerPoint</Application>
  <PresentationFormat>Custom</PresentationFormat>
  <Paragraphs>33</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DD</vt:lpstr>
      <vt:lpstr>Slide 1</vt:lpstr>
      <vt:lpstr>SUMMARY</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35</cp:revision>
  <dcterms:created xsi:type="dcterms:W3CDTF">2020-08-28T09:38:22Z</dcterms:created>
  <dcterms:modified xsi:type="dcterms:W3CDTF">2023-04-07T08:23:48Z</dcterms:modified>
</cp:coreProperties>
</file>