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1" r:id="rId3"/>
    <p:sldId id="260" r:id="rId4"/>
    <p:sldId id="262" r:id="rId5"/>
    <p:sldId id="263" r:id="rId6"/>
    <p:sldId id="264"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C8C"/>
    <a:srgbClr val="BF5711"/>
    <a:srgbClr val="888888"/>
    <a:srgbClr val="A88000"/>
    <a:srgbClr val="FEFCBA"/>
    <a:srgbClr val="FAFA90"/>
    <a:srgbClr val="FFE692"/>
    <a:srgbClr val="ED7D31"/>
    <a:srgbClr val="8E410C"/>
    <a:srgbClr val="606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47" autoAdjust="0"/>
  </p:normalViewPr>
  <p:slideViewPr>
    <p:cSldViewPr>
      <p:cViewPr varScale="1">
        <p:scale>
          <a:sx n="49" d="100"/>
          <a:sy n="49" d="100"/>
        </p:scale>
        <p:origin x="1244" y="5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038C4-BF72-4988-81DB-5A7A33E682F0}" type="datetimeFigureOut">
              <a:rPr lang="en-US" smtClean="0"/>
              <a:pPr/>
              <a:t>4/18/2023</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85EF6-E28C-49A7-8AAB-FE1184C01F95}" type="slidenum">
              <a:rPr lang="en-IN" smtClean="0"/>
              <a:pPr/>
              <a:t>‹#›</a:t>
            </a:fld>
            <a:endParaRPr lang="en-IN"/>
          </a:p>
        </p:txBody>
      </p:sp>
    </p:spTree>
    <p:extLst>
      <p:ext uri="{BB962C8B-B14F-4D97-AF65-F5344CB8AC3E}">
        <p14:creationId xmlns:p14="http://schemas.microsoft.com/office/powerpoint/2010/main" val="4016897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US" sz="1200" b="1" i="0" u="none" kern="1200" dirty="0">
                <a:solidFill>
                  <a:schemeClr val="tx1"/>
                </a:solidFill>
                <a:effectLst/>
                <a:latin typeface="+mn-lt"/>
                <a:ea typeface="+mn-ea"/>
                <a:cs typeface="+mn-cs"/>
              </a:rPr>
              <a:t>Brief Description</a:t>
            </a:r>
            <a:r>
              <a:rPr lang="en-US" sz="1200" b="1"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Students will be able to infer the use of different conjunctions in different situations.</a:t>
            </a:r>
            <a:endParaRPr lang="en-US" b="0" dirty="0">
              <a:effectLst/>
            </a:endParaRPr>
          </a:p>
          <a:p>
            <a:pPr rtl="0"/>
            <a:br>
              <a:rPr lang="en-US" b="0" dirty="0">
                <a:effectLst/>
              </a:rPr>
            </a:br>
            <a:r>
              <a:rPr lang="en-US" sz="1200" b="1" i="0" u="none" kern="1200" dirty="0">
                <a:solidFill>
                  <a:schemeClr val="tx1"/>
                </a:solidFill>
                <a:effectLst/>
                <a:latin typeface="+mn-lt"/>
                <a:ea typeface="+mn-ea"/>
                <a:cs typeface="+mn-cs"/>
              </a:rPr>
              <a:t>Teaching Aids</a:t>
            </a:r>
            <a:r>
              <a:rPr lang="en-US" sz="1200" b="1"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GO, PPT</a:t>
            </a:r>
            <a:endParaRPr lang="en-US" b="0" dirty="0">
              <a:effectLst/>
            </a:endParaRPr>
          </a:p>
          <a:p>
            <a:pPr rtl="0"/>
            <a:br>
              <a:rPr lang="en-US" b="0" dirty="0">
                <a:effectLst/>
              </a:rPr>
            </a:br>
            <a:r>
              <a:rPr lang="en-US" sz="1200" b="1" i="0" u="none" kern="1200" dirty="0">
                <a:solidFill>
                  <a:schemeClr val="tx1"/>
                </a:solidFill>
                <a:effectLst/>
                <a:latin typeface="+mn-lt"/>
                <a:ea typeface="+mn-ea"/>
                <a:cs typeface="+mn-cs"/>
              </a:rPr>
              <a:t>TLM</a:t>
            </a:r>
            <a:r>
              <a:rPr lang="en-US" sz="1200" b="1"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Placards with pictures of means of transport (bus, train, </a:t>
            </a:r>
            <a:r>
              <a:rPr lang="en-US" sz="1200" b="0" i="0" u="none" strike="noStrike" kern="1200" dirty="0" err="1">
                <a:solidFill>
                  <a:schemeClr val="tx1"/>
                </a:solidFill>
                <a:effectLst/>
                <a:latin typeface="+mn-lt"/>
                <a:ea typeface="+mn-ea"/>
                <a:cs typeface="+mn-cs"/>
              </a:rPr>
              <a:t>aeroplane</a:t>
            </a:r>
            <a:r>
              <a:rPr lang="en-US" sz="1200" b="0" i="0" u="none" strike="noStrike" kern="1200" dirty="0">
                <a:solidFill>
                  <a:schemeClr val="tx1"/>
                </a:solidFill>
                <a:effectLst/>
                <a:latin typeface="+mn-lt"/>
                <a:ea typeface="+mn-ea"/>
                <a:cs typeface="+mn-cs"/>
              </a:rPr>
              <a:t>, boat).  To be prepared by the teacher, ahead of the class, using pictures stuck to chart paper.  </a:t>
            </a:r>
            <a:endParaRPr lang="en-US" b="0" dirty="0">
              <a:effectLst/>
            </a:endParaRPr>
          </a:p>
          <a:p>
            <a:pPr rtl="0"/>
            <a:br>
              <a:rPr lang="en-US" b="0" dirty="0">
                <a:effectLst/>
              </a:rPr>
            </a:br>
            <a:r>
              <a:rPr lang="en-US" sz="1200" b="1" i="0" u="none" kern="1200" dirty="0">
                <a:solidFill>
                  <a:schemeClr val="tx1"/>
                </a:solidFill>
                <a:effectLst/>
                <a:latin typeface="+mn-lt"/>
                <a:ea typeface="+mn-ea"/>
                <a:cs typeface="+mn-cs"/>
              </a:rPr>
              <a:t>Notes To The Teacher:</a:t>
            </a:r>
            <a:r>
              <a:rPr lang="en-US" sz="1200" b="1"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 This asset starts with IQ and seamlessly flows into the MS. </a:t>
            </a:r>
            <a:endParaRPr lang="en-US" b="0" dirty="0">
              <a:effectLst/>
            </a:endParaRPr>
          </a:p>
          <a:p>
            <a:pPr rtl="0"/>
            <a:r>
              <a:rPr lang="en-US" sz="1200" b="0" i="0" u="none" strike="noStrike" kern="1200" dirty="0">
                <a:solidFill>
                  <a:schemeClr val="tx1"/>
                </a:solidFill>
                <a:effectLst/>
                <a:latin typeface="+mn-lt"/>
                <a:ea typeface="+mn-ea"/>
                <a:cs typeface="+mn-cs"/>
              </a:rPr>
              <a:t>The teacher may begin the class by drawing the attention of the students to the various means of transport that act as connectors between places, each one used to suit different situations- The bus, train, </a:t>
            </a:r>
            <a:r>
              <a:rPr lang="en-US" sz="1200" b="0" i="0" u="none" strike="noStrike" kern="1200" dirty="0" err="1">
                <a:solidFill>
                  <a:schemeClr val="tx1"/>
                </a:solidFill>
                <a:effectLst/>
                <a:latin typeface="+mn-lt"/>
                <a:ea typeface="+mn-ea"/>
                <a:cs typeface="+mn-cs"/>
              </a:rPr>
              <a:t>aeroplane</a:t>
            </a:r>
            <a:r>
              <a:rPr lang="en-US" sz="1200" b="0" i="0" u="none" strike="noStrike" kern="1200" dirty="0">
                <a:solidFill>
                  <a:schemeClr val="tx1"/>
                </a:solidFill>
                <a:effectLst/>
                <a:latin typeface="+mn-lt"/>
                <a:ea typeface="+mn-ea"/>
                <a:cs typeface="+mn-cs"/>
              </a:rPr>
              <a:t>, boat. (Interdisciplinary learning is used here) The GO and PPT may be used for clarity.  Alternatively, the teacher may choose to prepare placards as given in the TLM.</a:t>
            </a:r>
            <a:endParaRPr lang="en-US" b="0" dirty="0">
              <a:effectLst/>
            </a:endParaRPr>
          </a:p>
          <a:p>
            <a:br>
              <a:rPr lang="en-US" dirty="0"/>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1</a:t>
            </a:fld>
            <a:endParaRPr lang="en-IN"/>
          </a:p>
        </p:txBody>
      </p:sp>
    </p:spTree>
    <p:extLst>
      <p:ext uri="{BB962C8B-B14F-4D97-AF65-F5344CB8AC3E}">
        <p14:creationId xmlns:p14="http://schemas.microsoft.com/office/powerpoint/2010/main" val="3224964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US" sz="1200" kern="1200" dirty="0">
                <a:solidFill>
                  <a:schemeClr val="tx1"/>
                </a:solidFill>
                <a:effectLst/>
                <a:latin typeface="+mn-lt"/>
                <a:ea typeface="+mn-ea"/>
                <a:cs typeface="+mn-cs"/>
              </a:rPr>
              <a:t>NA</a:t>
            </a:r>
            <a:endParaRPr lang="en-IN" sz="1200" b="0" i="0" u="none" strike="noStrike" kern="1200" dirty="0">
              <a:solidFill>
                <a:schemeClr val="tx1"/>
              </a:solidFill>
              <a:latin typeface="+mn-lt"/>
              <a:ea typeface="+mn-ea"/>
              <a:cs typeface="+mn-cs"/>
            </a:endParaRP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p>
          <a:p>
            <a:pPr rtl="0" eaLnBrk="1" fontAlgn="t" latinLnBrk="0" hangingPunct="1"/>
            <a:r>
              <a:rPr lang="en-IN" sz="1200" b="0" i="0" u="none" strike="noStrike" kern="1200" dirty="0">
                <a:solidFill>
                  <a:schemeClr val="tx1"/>
                </a:solidFill>
                <a:effectLst/>
                <a:latin typeface="+mn-lt"/>
                <a:ea typeface="+mn-ea"/>
                <a:cs typeface="+mn-cs"/>
              </a:rPr>
              <a:t>https://www.flickr.com/photos/26445715@N00/39499730375</a:t>
            </a:r>
          </a:p>
          <a:p>
            <a:pPr rtl="0" eaLnBrk="1" fontAlgn="t" latinLnBrk="0" hangingPunct="1"/>
            <a:r>
              <a:rPr lang="en-IN" sz="1200" b="0" i="0" u="none" strike="noStrike" kern="1200" dirty="0">
                <a:solidFill>
                  <a:schemeClr val="tx1"/>
                </a:solidFill>
                <a:effectLst/>
                <a:latin typeface="+mn-lt"/>
                <a:ea typeface="+mn-ea"/>
                <a:cs typeface="+mn-cs"/>
              </a:rPr>
              <a:t>https://commons.wikimedia.org/w/index.php?curid=9658091</a:t>
            </a:r>
          </a:p>
          <a:p>
            <a:pPr rtl="0" eaLnBrk="1" fontAlgn="t" latinLnBrk="0" hangingPunct="1"/>
            <a:r>
              <a:rPr lang="en-IN" sz="1200" b="0" i="0" u="none" strike="noStrike" kern="1200" dirty="0">
                <a:solidFill>
                  <a:schemeClr val="tx1"/>
                </a:solidFill>
                <a:effectLst/>
                <a:latin typeface="+mn-lt"/>
                <a:ea typeface="+mn-ea"/>
                <a:cs typeface="+mn-cs"/>
              </a:rPr>
              <a:t>https://www.flickr.com/photos/27118242@N04/9633873002</a:t>
            </a:r>
          </a:p>
          <a:p>
            <a:pPr rtl="0"/>
            <a:r>
              <a:rPr lang="en-IN" sz="1200" b="0" i="0" u="none" strike="noStrike" kern="1200" dirty="0">
                <a:solidFill>
                  <a:schemeClr val="tx1"/>
                </a:solidFill>
                <a:latin typeface="+mn-lt"/>
                <a:ea typeface="+mn-ea"/>
                <a:cs typeface="+mn-cs"/>
              </a:rPr>
              <a:t>https://www.flickr.com/photos/181992057@N05/48107548061</a:t>
            </a:r>
          </a:p>
          <a:p>
            <a:pPr rtl="0"/>
            <a:endParaRPr lang="en-IN" sz="1200" b="0" i="0" u="none" strike="noStrike" kern="1200" dirty="0">
              <a:solidFill>
                <a:schemeClr val="tx1"/>
              </a:solidFill>
              <a:latin typeface="+mn-lt"/>
              <a:ea typeface="+mn-ea"/>
              <a:cs typeface="+mn-cs"/>
            </a:endParaRPr>
          </a:p>
          <a:p>
            <a:pPr rtl="0"/>
            <a:endParaRPr lang="en-US"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2</a:t>
            </a:fld>
            <a:endParaRPr lang="en-IN"/>
          </a:p>
        </p:txBody>
      </p:sp>
    </p:spTree>
    <p:extLst>
      <p:ext uri="{BB962C8B-B14F-4D97-AF65-F5344CB8AC3E}">
        <p14:creationId xmlns:p14="http://schemas.microsoft.com/office/powerpoint/2010/main" val="1358740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IE" sz="1200" kern="1200" dirty="0">
                <a:solidFill>
                  <a:schemeClr val="tx1"/>
                </a:solidFill>
                <a:effectLst/>
                <a:latin typeface="+mn-lt"/>
                <a:ea typeface="+mn-ea"/>
                <a:cs typeface="+mn-cs"/>
              </a:rPr>
              <a:t>The teacher may use more examples and encourage students to find the suitable conjunction according to the situation.</a:t>
            </a:r>
            <a:endParaRPr lang="en-IN" sz="1200" b="0" i="0" u="none" strike="noStrike" kern="1200" dirty="0">
              <a:solidFill>
                <a:schemeClr val="tx1"/>
              </a:solidFill>
              <a:latin typeface="+mn-lt"/>
              <a:ea typeface="+mn-ea"/>
              <a:cs typeface="+mn-cs"/>
            </a:endParaRP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https://www.flickr.com/photos/28446991@N00/4573302424</a:t>
            </a:r>
          </a:p>
          <a:p>
            <a:pPr rtl="0"/>
            <a:endParaRPr lang="en-IN" sz="1200" b="0" i="0" u="none" strike="noStrike" kern="1200" dirty="0">
              <a:solidFill>
                <a:schemeClr val="tx1"/>
              </a:solidFill>
              <a:latin typeface="+mn-lt"/>
              <a:ea typeface="+mn-ea"/>
              <a:cs typeface="+mn-cs"/>
            </a:endParaRPr>
          </a:p>
          <a:p>
            <a:pPr rtl="0"/>
            <a:r>
              <a:rPr lang="en-IN" sz="1200" b="0" i="0" u="none" strike="noStrike" kern="1200" dirty="0">
                <a:solidFill>
                  <a:schemeClr val="tx1"/>
                </a:solidFill>
                <a:latin typeface="+mn-lt"/>
                <a:ea typeface="+mn-ea"/>
                <a:cs typeface="+mn-cs"/>
              </a:rPr>
              <a:t>https://www.flickr.com/photos/53507547@N06/5129712590</a:t>
            </a:r>
            <a:endParaRPr lang="en-US"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3</a:t>
            </a:fld>
            <a:endParaRPr lang="en-IN"/>
          </a:p>
        </p:txBody>
      </p:sp>
    </p:spTree>
    <p:extLst>
      <p:ext uri="{BB962C8B-B14F-4D97-AF65-F5344CB8AC3E}">
        <p14:creationId xmlns:p14="http://schemas.microsoft.com/office/powerpoint/2010/main" val="2882666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IE" sz="1200" kern="1200" dirty="0">
                <a:solidFill>
                  <a:schemeClr val="tx1"/>
                </a:solidFill>
                <a:effectLst/>
                <a:latin typeface="+mn-lt"/>
                <a:ea typeface="+mn-ea"/>
                <a:cs typeface="+mn-cs"/>
              </a:rPr>
              <a:t>The teacher may use more examples and encourage students to find the suitable conjunction according to the situation.</a:t>
            </a:r>
            <a:endParaRPr lang="en-IN" sz="1200" b="0" i="0" u="none" strike="noStrike" kern="1200" dirty="0">
              <a:solidFill>
                <a:schemeClr val="tx1"/>
              </a:solidFill>
              <a:latin typeface="+mn-lt"/>
              <a:ea typeface="+mn-ea"/>
              <a:cs typeface="+mn-cs"/>
            </a:endParaRP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endParaRPr lang="en-IN" sz="1200" b="0" i="0" u="none" strike="noStrike" kern="1200" dirty="0">
              <a:solidFill>
                <a:schemeClr val="tx1"/>
              </a:solidFill>
              <a:latin typeface="+mn-lt"/>
              <a:ea typeface="+mn-ea"/>
              <a:cs typeface="+mn-cs"/>
            </a:endParaRPr>
          </a:p>
          <a:p>
            <a:pPr rtl="0"/>
            <a:r>
              <a:rPr lang="en-US" dirty="0"/>
              <a:t>https://www.flickr.com/photos/18090920@N07/14372113941</a:t>
            </a:r>
          </a:p>
          <a:p>
            <a:pPr rtl="0"/>
            <a:r>
              <a:rPr lang="en-US" dirty="0"/>
              <a:t>https://www.flickr.com/photos/22446827@N02/16587602856</a:t>
            </a:r>
          </a:p>
        </p:txBody>
      </p:sp>
      <p:sp>
        <p:nvSpPr>
          <p:cNvPr id="4" name="Slide Number Placeholder 3"/>
          <p:cNvSpPr>
            <a:spLocks noGrp="1"/>
          </p:cNvSpPr>
          <p:nvPr>
            <p:ph type="sldNum" sz="quarter" idx="10"/>
          </p:nvPr>
        </p:nvSpPr>
        <p:spPr/>
        <p:txBody>
          <a:bodyPr/>
          <a:lstStyle/>
          <a:p>
            <a:fld id="{D7B85EF6-E28C-49A7-8AAB-FE1184C01F95}" type="slidenum">
              <a:rPr lang="en-IN" smtClean="0"/>
              <a:pPr/>
              <a:t>4</a:t>
            </a:fld>
            <a:endParaRPr lang="en-IN"/>
          </a:p>
        </p:txBody>
      </p:sp>
    </p:spTree>
    <p:extLst>
      <p:ext uri="{BB962C8B-B14F-4D97-AF65-F5344CB8AC3E}">
        <p14:creationId xmlns:p14="http://schemas.microsoft.com/office/powerpoint/2010/main" val="4050753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IE" sz="1200" kern="1200" dirty="0">
                <a:solidFill>
                  <a:schemeClr val="tx1"/>
                </a:solidFill>
                <a:effectLst/>
                <a:latin typeface="+mn-lt"/>
                <a:ea typeface="+mn-ea"/>
                <a:cs typeface="+mn-cs"/>
              </a:rPr>
              <a:t>The teacher may use more examples and encourage students to find the suitable conjunction according to the situation.</a:t>
            </a:r>
            <a:endParaRPr lang="en-IN" sz="1200" b="0" i="0" u="none" strike="noStrike" kern="1200" dirty="0">
              <a:solidFill>
                <a:schemeClr val="tx1"/>
              </a:solidFill>
              <a:latin typeface="+mn-lt"/>
              <a:ea typeface="+mn-ea"/>
              <a:cs typeface="+mn-cs"/>
            </a:endParaRP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https://vectorportal.com/vector/programmer-working-vector-clip-art/27424</a:t>
            </a:r>
          </a:p>
          <a:p>
            <a:pPr rtl="0"/>
            <a:endParaRPr lang="en-IN" sz="1200" b="0" i="0" u="none" strike="noStrike" kern="1200" dirty="0">
              <a:solidFill>
                <a:schemeClr val="tx1"/>
              </a:solidFill>
              <a:latin typeface="+mn-lt"/>
              <a:ea typeface="+mn-ea"/>
              <a:cs typeface="+mn-cs"/>
            </a:endParaRPr>
          </a:p>
          <a:p>
            <a:pPr rtl="0"/>
            <a:r>
              <a:rPr lang="en-US" dirty="0"/>
              <a:t>https://www.flickr.com/photos/185536361@N03/49544275088</a:t>
            </a:r>
          </a:p>
        </p:txBody>
      </p:sp>
      <p:sp>
        <p:nvSpPr>
          <p:cNvPr id="4" name="Slide Number Placeholder 3"/>
          <p:cNvSpPr>
            <a:spLocks noGrp="1"/>
          </p:cNvSpPr>
          <p:nvPr>
            <p:ph type="sldNum" sz="quarter" idx="10"/>
          </p:nvPr>
        </p:nvSpPr>
        <p:spPr/>
        <p:txBody>
          <a:bodyPr/>
          <a:lstStyle/>
          <a:p>
            <a:fld id="{D7B85EF6-E28C-49A7-8AAB-FE1184C01F95}" type="slidenum">
              <a:rPr lang="en-IN" smtClean="0"/>
              <a:pPr/>
              <a:t>5</a:t>
            </a:fld>
            <a:endParaRPr lang="en-IN"/>
          </a:p>
        </p:txBody>
      </p:sp>
    </p:spTree>
    <p:extLst>
      <p:ext uri="{BB962C8B-B14F-4D97-AF65-F5344CB8AC3E}">
        <p14:creationId xmlns:p14="http://schemas.microsoft.com/office/powerpoint/2010/main" val="3014698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IE" sz="1200" kern="1200" dirty="0">
                <a:solidFill>
                  <a:schemeClr val="tx1"/>
                </a:solidFill>
                <a:effectLst/>
                <a:latin typeface="+mn-lt"/>
                <a:ea typeface="+mn-ea"/>
                <a:cs typeface="+mn-cs"/>
              </a:rPr>
              <a:t>The teacher may use more examples and encourage students to find the suitable conjunction according to the situation.</a:t>
            </a:r>
            <a:endParaRPr lang="en-IN" sz="1200" b="0" i="0" u="none" strike="noStrike" kern="1200" dirty="0">
              <a:solidFill>
                <a:schemeClr val="tx1"/>
              </a:solidFill>
              <a:latin typeface="+mn-lt"/>
              <a:ea typeface="+mn-ea"/>
              <a:cs typeface="+mn-cs"/>
            </a:endParaRP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https://www.pexels.com/photo/family-having-a-picnic-5119595/</a:t>
            </a:r>
          </a:p>
          <a:p>
            <a:pPr rtl="0"/>
            <a:endParaRPr lang="en-IN" sz="1200" b="0" i="0" u="none" strike="noStrike" kern="1200" dirty="0">
              <a:solidFill>
                <a:schemeClr val="tx1"/>
              </a:solidFill>
              <a:latin typeface="+mn-lt"/>
              <a:ea typeface="+mn-ea"/>
              <a:cs typeface="+mn-cs"/>
            </a:endParaRPr>
          </a:p>
          <a:p>
            <a:pPr rtl="0"/>
            <a:r>
              <a:rPr lang="en-US" dirty="0"/>
              <a:t>https://www.freepik.com/free-photo/exam-check-quiz-knowledge-lesson-test-concept_18091946.htm#page=5&amp;query=exam&amp;position=25&amp;from_view=search&amp;track=sph</a:t>
            </a:r>
          </a:p>
        </p:txBody>
      </p:sp>
      <p:sp>
        <p:nvSpPr>
          <p:cNvPr id="4" name="Slide Number Placeholder 3"/>
          <p:cNvSpPr>
            <a:spLocks noGrp="1"/>
          </p:cNvSpPr>
          <p:nvPr>
            <p:ph type="sldNum" sz="quarter" idx="10"/>
          </p:nvPr>
        </p:nvSpPr>
        <p:spPr/>
        <p:txBody>
          <a:bodyPr/>
          <a:lstStyle/>
          <a:p>
            <a:fld id="{D7B85EF6-E28C-49A7-8AAB-FE1184C01F95}" type="slidenum">
              <a:rPr lang="en-IN" smtClean="0"/>
              <a:pPr/>
              <a:t>6</a:t>
            </a:fld>
            <a:endParaRPr lang="en-IN"/>
          </a:p>
        </p:txBody>
      </p:sp>
    </p:spTree>
    <p:extLst>
      <p:ext uri="{BB962C8B-B14F-4D97-AF65-F5344CB8AC3E}">
        <p14:creationId xmlns:p14="http://schemas.microsoft.com/office/powerpoint/2010/main" val="3061395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NA</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7</a:t>
            </a:fld>
            <a:endParaRPr lang="en-IN"/>
          </a:p>
        </p:txBody>
      </p:sp>
    </p:spTree>
    <p:extLst>
      <p:ext uri="{BB962C8B-B14F-4D97-AF65-F5344CB8AC3E}">
        <p14:creationId xmlns:p14="http://schemas.microsoft.com/office/powerpoint/2010/main" val="4180331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81069"/>
            <a:ext cx="10363200" cy="1655843"/>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96952"/>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428BD76F-BD24-44AD-BEDE-7058FCE91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22" y="95208"/>
            <a:ext cx="678726" cy="720000"/>
          </a:xfrm>
          <a:prstGeom prst="rect">
            <a:avLst/>
          </a:prstGeom>
        </p:spPr>
      </p:pic>
      <p:pic>
        <p:nvPicPr>
          <p:cNvPr id="19" name="Picture 18" descr="A picture containing text, light&#10;&#10;Description automatically generated">
            <a:extLst>
              <a:ext uri="{FF2B5EF4-FFF2-40B4-BE49-F238E27FC236}">
                <a16:creationId xmlns:a16="http://schemas.microsoft.com/office/drawing/2014/main" id="{D3D53DF3-BD88-4C6D-9E85-C8E61E5F24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11473" y="6064332"/>
            <a:ext cx="720000" cy="720000"/>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9CE2D3C8-E81A-4774-AE86-696A10FEE4E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38052" y="95208"/>
            <a:ext cx="738701" cy="720000"/>
          </a:xfrm>
          <a:prstGeom prst="rect">
            <a:avLst/>
          </a:prstGeom>
        </p:spPr>
      </p:pic>
      <p:sp>
        <p:nvSpPr>
          <p:cNvPr id="4" name="TextBox 3">
            <a:extLst>
              <a:ext uri="{FF2B5EF4-FFF2-40B4-BE49-F238E27FC236}">
                <a16:creationId xmlns:a16="http://schemas.microsoft.com/office/drawing/2014/main" id="{A5880E23-A228-8B87-7BE3-9F32A1CC58BB}"/>
              </a:ext>
            </a:extLst>
          </p:cNvPr>
          <p:cNvSpPr txBox="1"/>
          <p:nvPr userDrawn="1"/>
        </p:nvSpPr>
        <p:spPr>
          <a:xfrm>
            <a:off x="1285827" y="5448685"/>
            <a:ext cx="9620345" cy="954107"/>
          </a:xfrm>
          <a:prstGeom prst="rect">
            <a:avLst/>
          </a:prstGeom>
          <a:noFill/>
          <a:ln w="19050">
            <a:solidFill>
              <a:srgbClr val="FF0000"/>
            </a:solidFill>
            <a:prstDash val="sysDash"/>
          </a:ln>
        </p:spPr>
        <p:txBody>
          <a:bodyPr wrap="square">
            <a:spAutoFit/>
          </a:bodyPr>
          <a:lstStyle/>
          <a:p>
            <a:pPr marL="2286000" algn="l"/>
            <a:r>
              <a:rPr lang="en-IN" sz="800" u="none" dirty="0">
                <a:effectLst/>
                <a:latin typeface="Arial" panose="020B0604020202020204" pitchFamily="34" charset="0"/>
                <a:ea typeface="Times New Roman" panose="02020603050405020304" pitchFamily="18" charset="0"/>
                <a:cs typeface="Times New Roman" panose="02020603050405020304" pitchFamily="18" charset="0"/>
              </a:rPr>
              <a:t>                                    </a:t>
            </a:r>
            <a:r>
              <a:rPr lang="en-IN" sz="800" b="1" u="sng" dirty="0">
                <a:effectLst/>
                <a:latin typeface="Arial" panose="020B0604020202020204" pitchFamily="34" charset="0"/>
                <a:ea typeface="Times New Roman" panose="02020603050405020304" pitchFamily="18" charset="0"/>
                <a:cs typeface="Times New Roman" panose="02020603050405020304" pitchFamily="18" charset="0"/>
              </a:rPr>
              <a:t>COPYRIGHT Cum DISCLAIMER NOTICE</a:t>
            </a:r>
            <a:endParaRPr lang="en-IN" sz="800" b="1" u="sng"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Content owned by Sri Sathya Sai Central Trust, Prashanthi Nilayam, Puttaparthi, Sathya Sai District, Andhra Pradesh, India. </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Strictly not for Commercial Use, excluding content that falls in Public Domain or common knowledge facts.</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Some of the content is owned by Third Parties and are used in compliance with their licensing conditions. Anyone infringing the Copyright of such Third Parties will be doing so at their own risks and costs.</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600"/>
              </a:spcAft>
              <a:buFont typeface="Wingdings" pitchFamily="2" charset="2"/>
              <a:buChar char="ü"/>
            </a:pPr>
            <a:endParaRPr lang="en-US" sz="800" dirty="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3" name="Picture 2" descr="A picture containing text, light&#10;&#10;Description automatically generated">
            <a:extLst>
              <a:ext uri="{FF2B5EF4-FFF2-40B4-BE49-F238E27FC236}">
                <a16:creationId xmlns:a16="http://schemas.microsoft.com/office/drawing/2014/main" id="{1716D0EA-6595-0DDF-A11C-967389A9B8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1473" y="6064332"/>
            <a:ext cx="720000" cy="720000"/>
          </a:xfrm>
          <a:prstGeom prst="rect">
            <a:avLst/>
          </a:prstGeom>
        </p:spPr>
      </p:pic>
      <p:pic>
        <p:nvPicPr>
          <p:cNvPr id="4" name="Picture 3" descr="Calendar&#10;&#10;Description automatically generated with low confidence">
            <a:extLst>
              <a:ext uri="{FF2B5EF4-FFF2-40B4-BE49-F238E27FC236}">
                <a16:creationId xmlns:a16="http://schemas.microsoft.com/office/drawing/2014/main" id="{7FAECEB2-1ECA-B3BF-148C-B228983D687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38052" y="95208"/>
            <a:ext cx="738701" cy="720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3" name="Picture 2" descr="A picture containing text, light&#10;&#10;Description automatically generated">
            <a:extLst>
              <a:ext uri="{FF2B5EF4-FFF2-40B4-BE49-F238E27FC236}">
                <a16:creationId xmlns:a16="http://schemas.microsoft.com/office/drawing/2014/main" id="{98FC515C-74C0-6C54-7807-BC2FE2A64E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1473" y="6064332"/>
            <a:ext cx="720000" cy="720000"/>
          </a:xfrm>
          <a:prstGeom prst="rect">
            <a:avLst/>
          </a:prstGeom>
        </p:spPr>
      </p:pic>
      <p:pic>
        <p:nvPicPr>
          <p:cNvPr id="4" name="Picture 3" descr="Calendar&#10;&#10;Description automatically generated with low confidence">
            <a:extLst>
              <a:ext uri="{FF2B5EF4-FFF2-40B4-BE49-F238E27FC236}">
                <a16:creationId xmlns:a16="http://schemas.microsoft.com/office/drawing/2014/main" id="{F895204D-23B7-8FBD-30C1-DC654857B88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38052" y="95208"/>
            <a:ext cx="738701" cy="720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hyperlink" Target="https://www.flickr.com/photos/22446827@N02/16587602856" TargetMode="External"/><Relationship Id="rId13" Type="http://schemas.openxmlformats.org/officeDocument/2006/relationships/image" Target="../media/image21.jpeg"/><Relationship Id="rId18" Type="http://schemas.openxmlformats.org/officeDocument/2006/relationships/image" Target="../media/image26.jpeg"/><Relationship Id="rId3" Type="http://schemas.openxmlformats.org/officeDocument/2006/relationships/hyperlink" Target="https://www.flickr.com/photos/26445715@N00/39499730375" TargetMode="External"/><Relationship Id="rId21" Type="http://schemas.openxmlformats.org/officeDocument/2006/relationships/image" Target="../media/image29.jpeg"/><Relationship Id="rId7" Type="http://schemas.openxmlformats.org/officeDocument/2006/relationships/hyperlink" Target="https://www.flickr.com/photos/18090920@N07/14372113941" TargetMode="External"/><Relationship Id="rId12" Type="http://schemas.openxmlformats.org/officeDocument/2006/relationships/image" Target="../media/image20.jpeg"/><Relationship Id="rId17" Type="http://schemas.openxmlformats.org/officeDocument/2006/relationships/image" Target="../media/image25.jpeg"/><Relationship Id="rId2" Type="http://schemas.openxmlformats.org/officeDocument/2006/relationships/notesSlide" Target="../notesSlides/notesSlide7.xml"/><Relationship Id="rId16" Type="http://schemas.openxmlformats.org/officeDocument/2006/relationships/image" Target="../media/image24.jpeg"/><Relationship Id="rId20" Type="http://schemas.openxmlformats.org/officeDocument/2006/relationships/image" Target="../media/image28.jpeg"/><Relationship Id="rId1" Type="http://schemas.openxmlformats.org/officeDocument/2006/relationships/slideLayout" Target="../slideLayouts/slideLayout3.xml"/><Relationship Id="rId6" Type="http://schemas.openxmlformats.org/officeDocument/2006/relationships/hyperlink" Target="https://www.flickr.com/photos/53507547@N06/5129712590" TargetMode="External"/><Relationship Id="rId11" Type="http://schemas.openxmlformats.org/officeDocument/2006/relationships/image" Target="../media/image19.jpeg"/><Relationship Id="rId5" Type="http://schemas.openxmlformats.org/officeDocument/2006/relationships/hyperlink" Target="https://www.flickr.com/photos/28446991@N00/4573302424" TargetMode="External"/><Relationship Id="rId15" Type="http://schemas.openxmlformats.org/officeDocument/2006/relationships/image" Target="../media/image23.jpeg"/><Relationship Id="rId10" Type="http://schemas.openxmlformats.org/officeDocument/2006/relationships/hyperlink" Target="https://www.pexels.com/@anntarazevich/" TargetMode="External"/><Relationship Id="rId19" Type="http://schemas.openxmlformats.org/officeDocument/2006/relationships/image" Target="../media/image27.jpeg"/><Relationship Id="rId4" Type="http://schemas.openxmlformats.org/officeDocument/2006/relationships/hyperlink" Target="https://www.flickr.com/photos/181992057@N05/48107548061" TargetMode="External"/><Relationship Id="rId9" Type="http://schemas.openxmlformats.org/officeDocument/2006/relationships/hyperlink" Target="https://vectorportal.com/vector/programmer-working-vector-clip-art/27424" TargetMode="External"/><Relationship Id="rId14" Type="http://schemas.openxmlformats.org/officeDocument/2006/relationships/image" Target="../media/image22.jpeg"/><Relationship Id="rId22"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CC260726-0058-CCE4-1563-3884562EC620}"/>
              </a:ext>
            </a:extLst>
          </p:cNvPr>
          <p:cNvSpPr>
            <a:spLocks noGrp="1"/>
          </p:cNvSpPr>
          <p:nvPr>
            <p:ph type="ctrTitle"/>
          </p:nvPr>
        </p:nvSpPr>
        <p:spPr>
          <a:xfrm>
            <a:off x="1108486" y="1988840"/>
            <a:ext cx="10363200" cy="1752601"/>
          </a:xfrm>
        </p:spPr>
        <p:txBody>
          <a:bodyPr/>
          <a:lstStyle/>
          <a:p>
            <a:r>
              <a:rPr lang="en-US" dirty="0"/>
              <a:t>Understanding Conjunctions</a:t>
            </a:r>
            <a:endParaRPr lang="en-IN" dirty="0"/>
          </a:p>
        </p:txBody>
      </p:sp>
      <p:grpSp>
        <p:nvGrpSpPr>
          <p:cNvPr id="3" name="Group 2"/>
          <p:cNvGrpSpPr/>
          <p:nvPr/>
        </p:nvGrpSpPr>
        <p:grpSpPr>
          <a:xfrm>
            <a:off x="42035" y="3381399"/>
            <a:ext cx="12127399" cy="720083"/>
            <a:chOff x="-198224" y="3381398"/>
            <a:chExt cx="12127399" cy="720083"/>
          </a:xfrm>
        </p:grpSpPr>
        <p:sp>
          <p:nvSpPr>
            <p:cNvPr id="2" name="Flowchart: Manual Operation 1"/>
            <p:cNvSpPr/>
            <p:nvPr/>
          </p:nvSpPr>
          <p:spPr>
            <a:xfrm>
              <a:off x="5827139" y="3381400"/>
              <a:ext cx="1074748" cy="720081"/>
            </a:xfrm>
            <a:prstGeom prst="flowChartManualOperation">
              <a:avLst/>
            </a:prstGeom>
            <a:solidFill>
              <a:srgbClr val="FEF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nual Operation 4"/>
            <p:cNvSpPr/>
            <p:nvPr/>
          </p:nvSpPr>
          <p:spPr>
            <a:xfrm rot="10800000">
              <a:off x="6879215" y="3381398"/>
              <a:ext cx="1074748" cy="720081"/>
            </a:xfrm>
            <a:prstGeom prst="flowChartManualOperati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anual Operation 5"/>
            <p:cNvSpPr/>
            <p:nvPr/>
          </p:nvSpPr>
          <p:spPr>
            <a:xfrm>
              <a:off x="7953963" y="3381400"/>
              <a:ext cx="1074748" cy="720081"/>
            </a:xfrm>
            <a:prstGeom prst="flowChartManualOperati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Operation 6"/>
            <p:cNvSpPr/>
            <p:nvPr/>
          </p:nvSpPr>
          <p:spPr>
            <a:xfrm rot="10800000">
              <a:off x="9006039" y="3381398"/>
              <a:ext cx="1074748" cy="720081"/>
            </a:xfrm>
            <a:prstGeom prst="flowChartManualOperation">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nual Operation 7"/>
            <p:cNvSpPr/>
            <p:nvPr/>
          </p:nvSpPr>
          <p:spPr>
            <a:xfrm>
              <a:off x="10068128" y="3381400"/>
              <a:ext cx="1074748" cy="720081"/>
            </a:xfrm>
            <a:prstGeom prst="flowChartManualOperati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Operation 8"/>
            <p:cNvSpPr/>
            <p:nvPr/>
          </p:nvSpPr>
          <p:spPr>
            <a:xfrm rot="10800000">
              <a:off x="11120203" y="3381398"/>
              <a:ext cx="808972" cy="72008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206 w 8000"/>
                <a:gd name="connsiteY0" fmla="*/ 235 h 10000"/>
                <a:gd name="connsiteX1" fmla="*/ 8000 w 8000"/>
                <a:gd name="connsiteY1" fmla="*/ 0 h 10000"/>
                <a:gd name="connsiteX2" fmla="*/ 6000 w 8000"/>
                <a:gd name="connsiteY2" fmla="*/ 10000 h 10000"/>
                <a:gd name="connsiteX3" fmla="*/ 0 w 8000"/>
                <a:gd name="connsiteY3" fmla="*/ 10000 h 10000"/>
                <a:gd name="connsiteX4" fmla="*/ 206 w 8000"/>
                <a:gd name="connsiteY4" fmla="*/ 235 h 10000"/>
                <a:gd name="connsiteX0" fmla="*/ 61 w 10000"/>
                <a:gd name="connsiteY0" fmla="*/ 0 h 10000"/>
                <a:gd name="connsiteX1" fmla="*/ 10000 w 10000"/>
                <a:gd name="connsiteY1" fmla="*/ 0 h 10000"/>
                <a:gd name="connsiteX2" fmla="*/ 7500 w 10000"/>
                <a:gd name="connsiteY2" fmla="*/ 10000 h 10000"/>
                <a:gd name="connsiteX3" fmla="*/ 0 w 10000"/>
                <a:gd name="connsiteY3" fmla="*/ 10000 h 10000"/>
                <a:gd name="connsiteX4" fmla="*/ 61 w 10000"/>
                <a:gd name="connsiteY4" fmla="*/ 0 h 10000"/>
                <a:gd name="connsiteX0" fmla="*/ 8 w 9947"/>
                <a:gd name="connsiteY0" fmla="*/ 0 h 10000"/>
                <a:gd name="connsiteX1" fmla="*/ 9947 w 9947"/>
                <a:gd name="connsiteY1" fmla="*/ 0 h 10000"/>
                <a:gd name="connsiteX2" fmla="*/ 7447 w 9947"/>
                <a:gd name="connsiteY2" fmla="*/ 10000 h 10000"/>
                <a:gd name="connsiteX3" fmla="*/ 538 w 9947"/>
                <a:gd name="connsiteY3" fmla="*/ 10000 h 10000"/>
                <a:gd name="connsiteX4" fmla="*/ 8 w 9947"/>
                <a:gd name="connsiteY4" fmla="*/ 0 h 10000"/>
                <a:gd name="connsiteX0" fmla="*/ 61 w 9459"/>
                <a:gd name="connsiteY0" fmla="*/ 0 h 10000"/>
                <a:gd name="connsiteX1" fmla="*/ 9459 w 9459"/>
                <a:gd name="connsiteY1" fmla="*/ 0 h 10000"/>
                <a:gd name="connsiteX2" fmla="*/ 6946 w 9459"/>
                <a:gd name="connsiteY2" fmla="*/ 10000 h 10000"/>
                <a:gd name="connsiteX3" fmla="*/ 0 w 9459"/>
                <a:gd name="connsiteY3" fmla="*/ 10000 h 10000"/>
                <a:gd name="connsiteX4" fmla="*/ 61 w 9459"/>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9" h="10000">
                  <a:moveTo>
                    <a:pt x="61" y="0"/>
                  </a:moveTo>
                  <a:lnTo>
                    <a:pt x="9459" y="0"/>
                  </a:lnTo>
                  <a:lnTo>
                    <a:pt x="6946" y="10000"/>
                  </a:lnTo>
                  <a:lnTo>
                    <a:pt x="0" y="10000"/>
                  </a:lnTo>
                  <a:cubicBezTo>
                    <a:pt x="86" y="6745"/>
                    <a:pt x="-26" y="3255"/>
                    <a:pt x="61" y="0"/>
                  </a:cubicBez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nual Operation 9"/>
            <p:cNvSpPr/>
            <p:nvPr/>
          </p:nvSpPr>
          <p:spPr>
            <a:xfrm>
              <a:off x="-198224" y="3381400"/>
              <a:ext cx="792009" cy="72008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206 w 8000"/>
                <a:gd name="connsiteY0" fmla="*/ 235 h 10000"/>
                <a:gd name="connsiteX1" fmla="*/ 8000 w 8000"/>
                <a:gd name="connsiteY1" fmla="*/ 0 h 10000"/>
                <a:gd name="connsiteX2" fmla="*/ 6000 w 8000"/>
                <a:gd name="connsiteY2" fmla="*/ 10000 h 10000"/>
                <a:gd name="connsiteX3" fmla="*/ 0 w 8000"/>
                <a:gd name="connsiteY3" fmla="*/ 10000 h 10000"/>
                <a:gd name="connsiteX4" fmla="*/ 206 w 8000"/>
                <a:gd name="connsiteY4" fmla="*/ 235 h 10000"/>
                <a:gd name="connsiteX0" fmla="*/ 5 w 10732"/>
                <a:gd name="connsiteY0" fmla="*/ 0 h 10000"/>
                <a:gd name="connsiteX1" fmla="*/ 10732 w 10732"/>
                <a:gd name="connsiteY1" fmla="*/ 0 h 10000"/>
                <a:gd name="connsiteX2" fmla="*/ 8232 w 10732"/>
                <a:gd name="connsiteY2" fmla="*/ 10000 h 10000"/>
                <a:gd name="connsiteX3" fmla="*/ 732 w 10732"/>
                <a:gd name="connsiteY3" fmla="*/ 10000 h 10000"/>
                <a:gd name="connsiteX4" fmla="*/ 5 w 10732"/>
                <a:gd name="connsiteY4" fmla="*/ 0 h 10000"/>
                <a:gd name="connsiteX0" fmla="*/ 258 w 10000"/>
                <a:gd name="connsiteY0" fmla="*/ 0 h 10000"/>
                <a:gd name="connsiteX1" fmla="*/ 10000 w 10000"/>
                <a:gd name="connsiteY1" fmla="*/ 0 h 10000"/>
                <a:gd name="connsiteX2" fmla="*/ 7500 w 10000"/>
                <a:gd name="connsiteY2" fmla="*/ 10000 h 10000"/>
                <a:gd name="connsiteX3" fmla="*/ 0 w 10000"/>
                <a:gd name="connsiteY3" fmla="*/ 10000 h 10000"/>
                <a:gd name="connsiteX4" fmla="*/ 258 w 10000"/>
                <a:gd name="connsiteY4" fmla="*/ 0 h 10000"/>
                <a:gd name="connsiteX0" fmla="*/ 11 w 9753"/>
                <a:gd name="connsiteY0" fmla="*/ 0 h 10000"/>
                <a:gd name="connsiteX1" fmla="*/ 9753 w 9753"/>
                <a:gd name="connsiteY1" fmla="*/ 0 h 10000"/>
                <a:gd name="connsiteX2" fmla="*/ 7253 w 9753"/>
                <a:gd name="connsiteY2" fmla="*/ 10000 h 10000"/>
                <a:gd name="connsiteX3" fmla="*/ 344 w 9753"/>
                <a:gd name="connsiteY3" fmla="*/ 10000 h 10000"/>
                <a:gd name="connsiteX4" fmla="*/ 11 w 9753"/>
                <a:gd name="connsiteY4" fmla="*/ 0 h 10000"/>
                <a:gd name="connsiteX0" fmla="*/ 466 w 9647"/>
                <a:gd name="connsiteY0" fmla="*/ 0 h 10000"/>
                <a:gd name="connsiteX1" fmla="*/ 9647 w 9647"/>
                <a:gd name="connsiteY1" fmla="*/ 0 h 10000"/>
                <a:gd name="connsiteX2" fmla="*/ 7084 w 9647"/>
                <a:gd name="connsiteY2" fmla="*/ 10000 h 10000"/>
                <a:gd name="connsiteX3" fmla="*/ 0 w 9647"/>
                <a:gd name="connsiteY3" fmla="*/ 10000 h 10000"/>
                <a:gd name="connsiteX4" fmla="*/ 466 w 9647"/>
                <a:gd name="connsiteY4" fmla="*/ 0 h 10000"/>
                <a:gd name="connsiteX0" fmla="*/ 17 w 9534"/>
                <a:gd name="connsiteY0" fmla="*/ 0 h 10000"/>
                <a:gd name="connsiteX1" fmla="*/ 9534 w 9534"/>
                <a:gd name="connsiteY1" fmla="*/ 0 h 10000"/>
                <a:gd name="connsiteX2" fmla="*/ 6877 w 9534"/>
                <a:gd name="connsiteY2" fmla="*/ 10000 h 10000"/>
                <a:gd name="connsiteX3" fmla="*/ 162 w 9534"/>
                <a:gd name="connsiteY3" fmla="*/ 10000 h 10000"/>
                <a:gd name="connsiteX4" fmla="*/ 17 w 9534"/>
                <a:gd name="connsiteY4" fmla="*/ 0 h 10000"/>
                <a:gd name="connsiteX0" fmla="*/ 287 w 10269"/>
                <a:gd name="connsiteY0" fmla="*/ 0 h 10000"/>
                <a:gd name="connsiteX1" fmla="*/ 10269 w 10269"/>
                <a:gd name="connsiteY1" fmla="*/ 0 h 10000"/>
                <a:gd name="connsiteX2" fmla="*/ 7482 w 10269"/>
                <a:gd name="connsiteY2" fmla="*/ 10000 h 10000"/>
                <a:gd name="connsiteX3" fmla="*/ 0 w 10269"/>
                <a:gd name="connsiteY3" fmla="*/ 10000 h 10000"/>
                <a:gd name="connsiteX4" fmla="*/ 287 w 10269"/>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9" h="10000">
                  <a:moveTo>
                    <a:pt x="287" y="0"/>
                  </a:moveTo>
                  <a:lnTo>
                    <a:pt x="10269" y="0"/>
                  </a:lnTo>
                  <a:lnTo>
                    <a:pt x="7482" y="10000"/>
                  </a:lnTo>
                  <a:lnTo>
                    <a:pt x="0" y="10000"/>
                  </a:lnTo>
                  <a:cubicBezTo>
                    <a:pt x="95" y="6745"/>
                    <a:pt x="190" y="3255"/>
                    <a:pt x="287"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anual Operation 10"/>
            <p:cNvSpPr/>
            <p:nvPr/>
          </p:nvSpPr>
          <p:spPr>
            <a:xfrm rot="10800000">
              <a:off x="571113" y="3381398"/>
              <a:ext cx="1074748" cy="720081"/>
            </a:xfrm>
            <a:prstGeom prst="flowChartManualOperation">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nual Operation 11"/>
            <p:cNvSpPr/>
            <p:nvPr/>
          </p:nvSpPr>
          <p:spPr>
            <a:xfrm>
              <a:off x="1645861" y="3381400"/>
              <a:ext cx="1074748" cy="720081"/>
            </a:xfrm>
            <a:prstGeom prst="flowChartManualOperation">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12"/>
            <p:cNvSpPr/>
            <p:nvPr/>
          </p:nvSpPr>
          <p:spPr>
            <a:xfrm rot="10800000">
              <a:off x="2697937" y="3381398"/>
              <a:ext cx="1074748" cy="720081"/>
            </a:xfrm>
            <a:prstGeom prst="flowChartManualOperati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13"/>
            <p:cNvSpPr/>
            <p:nvPr/>
          </p:nvSpPr>
          <p:spPr>
            <a:xfrm>
              <a:off x="3760026" y="3381400"/>
              <a:ext cx="1074748" cy="720081"/>
            </a:xfrm>
            <a:prstGeom prst="flowChartManualOperati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14"/>
            <p:cNvSpPr/>
            <p:nvPr/>
          </p:nvSpPr>
          <p:spPr>
            <a:xfrm rot="10800000">
              <a:off x="4812102" y="3381398"/>
              <a:ext cx="1074748" cy="720081"/>
            </a:xfrm>
            <a:prstGeom prst="flowChartManualOperati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5036" y="1628799"/>
            <a:ext cx="12105375" cy="720083"/>
            <a:chOff x="-215223" y="3381398"/>
            <a:chExt cx="12105375" cy="720083"/>
          </a:xfrm>
        </p:grpSpPr>
        <p:sp>
          <p:nvSpPr>
            <p:cNvPr id="18" name="Flowchart: Manual Operation 17"/>
            <p:cNvSpPr/>
            <p:nvPr/>
          </p:nvSpPr>
          <p:spPr>
            <a:xfrm>
              <a:off x="5827139" y="3381400"/>
              <a:ext cx="1074748" cy="720081"/>
            </a:xfrm>
            <a:prstGeom prst="flowChartManualOperation">
              <a:avLst/>
            </a:prstGeom>
            <a:solidFill>
              <a:srgbClr val="FEF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18"/>
            <p:cNvSpPr/>
            <p:nvPr/>
          </p:nvSpPr>
          <p:spPr>
            <a:xfrm rot="10800000">
              <a:off x="6879215" y="3381398"/>
              <a:ext cx="1074748" cy="720081"/>
            </a:xfrm>
            <a:prstGeom prst="flowChartManualOperati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19"/>
            <p:cNvSpPr/>
            <p:nvPr/>
          </p:nvSpPr>
          <p:spPr>
            <a:xfrm>
              <a:off x="7953963" y="3381400"/>
              <a:ext cx="1074748" cy="720081"/>
            </a:xfrm>
            <a:prstGeom prst="flowChartManualOperati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Operation 20"/>
            <p:cNvSpPr/>
            <p:nvPr/>
          </p:nvSpPr>
          <p:spPr>
            <a:xfrm rot="10800000">
              <a:off x="9006039" y="3381398"/>
              <a:ext cx="1074748" cy="720081"/>
            </a:xfrm>
            <a:prstGeom prst="flowChartManualOperation">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21"/>
            <p:cNvSpPr/>
            <p:nvPr/>
          </p:nvSpPr>
          <p:spPr>
            <a:xfrm>
              <a:off x="10068128" y="3381400"/>
              <a:ext cx="1074748" cy="720081"/>
            </a:xfrm>
            <a:prstGeom prst="flowChartManualOperati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Operation 22"/>
            <p:cNvSpPr/>
            <p:nvPr/>
          </p:nvSpPr>
          <p:spPr>
            <a:xfrm rot="10800000">
              <a:off x="11120203" y="3381428"/>
              <a:ext cx="769949" cy="72005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235"/>
                <a:gd name="connsiteX1" fmla="*/ 10000 w 10000"/>
                <a:gd name="connsiteY1" fmla="*/ 0 h 10235"/>
                <a:gd name="connsiteX2" fmla="*/ 8000 w 10000"/>
                <a:gd name="connsiteY2" fmla="*/ 10000 h 10235"/>
                <a:gd name="connsiteX3" fmla="*/ 3576 w 10000"/>
                <a:gd name="connsiteY3" fmla="*/ 10235 h 10235"/>
                <a:gd name="connsiteX4" fmla="*/ 0 w 10000"/>
                <a:gd name="connsiteY4" fmla="*/ 0 h 10235"/>
                <a:gd name="connsiteX0" fmla="*/ 0 w 7164"/>
                <a:gd name="connsiteY0" fmla="*/ 235 h 10235"/>
                <a:gd name="connsiteX1" fmla="*/ 7164 w 7164"/>
                <a:gd name="connsiteY1" fmla="*/ 0 h 10235"/>
                <a:gd name="connsiteX2" fmla="*/ 5164 w 7164"/>
                <a:gd name="connsiteY2" fmla="*/ 10000 h 10235"/>
                <a:gd name="connsiteX3" fmla="*/ 740 w 7164"/>
                <a:gd name="connsiteY3" fmla="*/ 10235 h 10235"/>
                <a:gd name="connsiteX4" fmla="*/ 0 w 7164"/>
                <a:gd name="connsiteY4" fmla="*/ 235 h 10235"/>
                <a:gd name="connsiteX0" fmla="*/ 0 w 10000"/>
                <a:gd name="connsiteY0" fmla="*/ 230 h 9770"/>
                <a:gd name="connsiteX1" fmla="*/ 10000 w 10000"/>
                <a:gd name="connsiteY1" fmla="*/ 0 h 9770"/>
                <a:gd name="connsiteX2" fmla="*/ 7208 w 10000"/>
                <a:gd name="connsiteY2" fmla="*/ 9770 h 9770"/>
                <a:gd name="connsiteX3" fmla="*/ 153 w 10000"/>
                <a:gd name="connsiteY3" fmla="*/ 9770 h 9770"/>
                <a:gd name="connsiteX4" fmla="*/ 0 w 10000"/>
                <a:gd name="connsiteY4" fmla="*/ 230 h 9770"/>
                <a:gd name="connsiteX0" fmla="*/ 0 w 10440"/>
                <a:gd name="connsiteY0" fmla="*/ 0 h 10235"/>
                <a:gd name="connsiteX1" fmla="*/ 10440 w 10440"/>
                <a:gd name="connsiteY1" fmla="*/ 235 h 10235"/>
                <a:gd name="connsiteX2" fmla="*/ 7648 w 10440"/>
                <a:gd name="connsiteY2" fmla="*/ 10235 h 10235"/>
                <a:gd name="connsiteX3" fmla="*/ 593 w 10440"/>
                <a:gd name="connsiteY3" fmla="*/ 10235 h 10235"/>
                <a:gd name="connsiteX4" fmla="*/ 0 w 10440"/>
                <a:gd name="connsiteY4" fmla="*/ 0 h 10235"/>
                <a:gd name="connsiteX0" fmla="*/ 0 w 10000"/>
                <a:gd name="connsiteY0" fmla="*/ 0 h 10000"/>
                <a:gd name="connsiteX1" fmla="*/ 10000 w 10000"/>
                <a:gd name="connsiteY1" fmla="*/ 0 h 10000"/>
                <a:gd name="connsiteX2" fmla="*/ 7208 w 10000"/>
                <a:gd name="connsiteY2" fmla="*/ 10000 h 10000"/>
                <a:gd name="connsiteX3" fmla="*/ 153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7208" y="10000"/>
                  </a:lnTo>
                  <a:lnTo>
                    <a:pt x="153" y="10000"/>
                  </a:lnTo>
                  <a:cubicBezTo>
                    <a:pt x="-192" y="6667"/>
                    <a:pt x="345" y="3333"/>
                    <a:pt x="0" y="0"/>
                  </a:cubicBez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23"/>
            <p:cNvSpPr/>
            <p:nvPr/>
          </p:nvSpPr>
          <p:spPr>
            <a:xfrm>
              <a:off x="-215223" y="3381400"/>
              <a:ext cx="809008" cy="72008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48 w 8000"/>
                <a:gd name="connsiteY0" fmla="*/ 0 h 10000"/>
                <a:gd name="connsiteX1" fmla="*/ 8000 w 8000"/>
                <a:gd name="connsiteY1" fmla="*/ 0 h 10000"/>
                <a:gd name="connsiteX2" fmla="*/ 6000 w 8000"/>
                <a:gd name="connsiteY2" fmla="*/ 10000 h 10000"/>
                <a:gd name="connsiteX3" fmla="*/ 0 w 8000"/>
                <a:gd name="connsiteY3" fmla="*/ 10000 h 10000"/>
                <a:gd name="connsiteX4" fmla="*/ 48 w 8000"/>
                <a:gd name="connsiteY4" fmla="*/ 0 h 10000"/>
                <a:gd name="connsiteX0" fmla="*/ 848 w 10000"/>
                <a:gd name="connsiteY0" fmla="*/ 0 h 10000"/>
                <a:gd name="connsiteX1" fmla="*/ 10000 w 10000"/>
                <a:gd name="connsiteY1" fmla="*/ 0 h 10000"/>
                <a:gd name="connsiteX2" fmla="*/ 7500 w 10000"/>
                <a:gd name="connsiteY2" fmla="*/ 10000 h 10000"/>
                <a:gd name="connsiteX3" fmla="*/ 0 w 10000"/>
                <a:gd name="connsiteY3" fmla="*/ 10000 h 10000"/>
                <a:gd name="connsiteX4" fmla="*/ 848 w 10000"/>
                <a:gd name="connsiteY4" fmla="*/ 0 h 10000"/>
                <a:gd name="connsiteX0" fmla="*/ 1 w 9153"/>
                <a:gd name="connsiteY0" fmla="*/ 0 h 10000"/>
                <a:gd name="connsiteX1" fmla="*/ 9153 w 9153"/>
                <a:gd name="connsiteY1" fmla="*/ 0 h 10000"/>
                <a:gd name="connsiteX2" fmla="*/ 6653 w 9153"/>
                <a:gd name="connsiteY2" fmla="*/ 10000 h 10000"/>
                <a:gd name="connsiteX3" fmla="*/ 335 w 9153"/>
                <a:gd name="connsiteY3" fmla="*/ 10000 h 10000"/>
                <a:gd name="connsiteX4" fmla="*/ 1 w 9153"/>
                <a:gd name="connsiteY4" fmla="*/ 0 h 10000"/>
                <a:gd name="connsiteX0" fmla="*/ 281 w 10280"/>
                <a:gd name="connsiteY0" fmla="*/ 0 h 10000"/>
                <a:gd name="connsiteX1" fmla="*/ 10280 w 10280"/>
                <a:gd name="connsiteY1" fmla="*/ 0 h 10000"/>
                <a:gd name="connsiteX2" fmla="*/ 7549 w 10280"/>
                <a:gd name="connsiteY2" fmla="*/ 10000 h 10000"/>
                <a:gd name="connsiteX3" fmla="*/ 0 w 10280"/>
                <a:gd name="connsiteY3" fmla="*/ 10000 h 10000"/>
                <a:gd name="connsiteX4" fmla="*/ 281 w 1028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0" h="10000">
                  <a:moveTo>
                    <a:pt x="281" y="0"/>
                  </a:moveTo>
                  <a:lnTo>
                    <a:pt x="10280" y="0"/>
                  </a:lnTo>
                  <a:lnTo>
                    <a:pt x="7549" y="10000"/>
                  </a:lnTo>
                  <a:lnTo>
                    <a:pt x="0" y="10000"/>
                  </a:lnTo>
                  <a:cubicBezTo>
                    <a:pt x="22" y="6667"/>
                    <a:pt x="259" y="3333"/>
                    <a:pt x="281"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26"/>
            <p:cNvSpPr/>
            <p:nvPr/>
          </p:nvSpPr>
          <p:spPr>
            <a:xfrm rot="10800000">
              <a:off x="571113" y="3381398"/>
              <a:ext cx="1074748" cy="720081"/>
            </a:xfrm>
            <a:prstGeom prst="flowChartManualOperation">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27"/>
            <p:cNvSpPr/>
            <p:nvPr/>
          </p:nvSpPr>
          <p:spPr>
            <a:xfrm>
              <a:off x="1645861" y="3381400"/>
              <a:ext cx="1074748" cy="720081"/>
            </a:xfrm>
            <a:prstGeom prst="flowChartManualOperation">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nual Operation 28"/>
            <p:cNvSpPr/>
            <p:nvPr/>
          </p:nvSpPr>
          <p:spPr>
            <a:xfrm rot="10800000">
              <a:off x="2697937" y="3381398"/>
              <a:ext cx="1074748" cy="720081"/>
            </a:xfrm>
            <a:prstGeom prst="flowChartManualOperati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nual Operation 29"/>
            <p:cNvSpPr/>
            <p:nvPr/>
          </p:nvSpPr>
          <p:spPr>
            <a:xfrm>
              <a:off x="3760026" y="3381400"/>
              <a:ext cx="1074748" cy="720081"/>
            </a:xfrm>
            <a:prstGeom prst="flowChartManualOperati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nual Operation 30"/>
            <p:cNvSpPr/>
            <p:nvPr/>
          </p:nvSpPr>
          <p:spPr>
            <a:xfrm rot="10800000">
              <a:off x="4812102" y="3381398"/>
              <a:ext cx="1074748" cy="720081"/>
            </a:xfrm>
            <a:prstGeom prst="flowChartManualOperati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 Placeholder 2">
            <a:extLst>
              <a:ext uri="{FF2B5EF4-FFF2-40B4-BE49-F238E27FC236}">
                <a16:creationId xmlns:a16="http://schemas.microsoft.com/office/drawing/2014/main" id="{131F3EA9-C268-E34E-4BA0-CAF2A70D6168}"/>
              </a:ext>
            </a:extLst>
          </p:cNvPr>
          <p:cNvSpPr>
            <a:spLocks noGrp="1"/>
          </p:cNvSpPr>
          <p:nvPr>
            <p:ph type="body" sz="quarter" idx="10"/>
          </p:nvPr>
        </p:nvSpPr>
        <p:spPr>
          <a:xfrm>
            <a:off x="857251" y="864361"/>
            <a:ext cx="10423325" cy="5136389"/>
          </a:xfrm>
        </p:spPr>
        <p:txBody>
          <a:bodyPr/>
          <a:lstStyle/>
          <a:p>
            <a:pPr marL="0" indent="0">
              <a:buNone/>
            </a:pPr>
            <a:r>
              <a:rPr lang="en-IE" sz="2400" dirty="0"/>
              <a:t>The various means of transport act as connectors between places.</a:t>
            </a:r>
            <a:r>
              <a:rPr lang="en-US" sz="2400" dirty="0"/>
              <a:t> </a:t>
            </a:r>
            <a:r>
              <a:rPr lang="en-IE" sz="2400" dirty="0"/>
              <a:t>Each one is designed differently to be used under different situations.  </a:t>
            </a:r>
            <a:endParaRPr lang="en-US" sz="2400" dirty="0"/>
          </a:p>
          <a:p>
            <a:pPr marL="0" indent="0">
              <a:buNone/>
            </a:pPr>
            <a:endParaRPr lang="en-IN" sz="2400" dirty="0"/>
          </a:p>
        </p:txBody>
      </p:sp>
      <p:grpSp>
        <p:nvGrpSpPr>
          <p:cNvPr id="68" name="Group 67"/>
          <p:cNvGrpSpPr/>
          <p:nvPr/>
        </p:nvGrpSpPr>
        <p:grpSpPr>
          <a:xfrm>
            <a:off x="3822125" y="2883541"/>
            <a:ext cx="5184377" cy="1152702"/>
            <a:chOff x="3822125" y="2883541"/>
            <a:chExt cx="5184377" cy="1152702"/>
          </a:xfrm>
        </p:grpSpPr>
        <p:sp>
          <p:nvSpPr>
            <p:cNvPr id="21" name="Pentagon 12">
              <a:extLst>
                <a:ext uri="{FF2B5EF4-FFF2-40B4-BE49-F238E27FC236}">
                  <a16:creationId xmlns:a16="http://schemas.microsoft.com/office/drawing/2014/main" id="{46984410-C9F4-420C-983F-0DD1FB16D579}"/>
                </a:ext>
              </a:extLst>
            </p:cNvPr>
            <p:cNvSpPr/>
            <p:nvPr/>
          </p:nvSpPr>
          <p:spPr>
            <a:xfrm rot="10800000">
              <a:off x="3822125" y="2893310"/>
              <a:ext cx="5011550" cy="1142933"/>
            </a:xfrm>
            <a:prstGeom prst="homePlate">
              <a:avLst/>
            </a:prstGeom>
            <a:solidFill>
              <a:srgbClr val="888888"/>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o-KR" altLang="en-US" sz="2800" dirty="0">
                  <a:solidFill>
                    <a:schemeClr val="bg1"/>
                  </a:solidFill>
                  <a:latin typeface="Calibri" panose="020F0502020204030204" pitchFamily="34" charset="0"/>
                  <a:cs typeface="Calibri" panose="020F0502020204030204" pitchFamily="34" charset="0"/>
                </a:rPr>
                <a:t> </a:t>
              </a:r>
            </a:p>
          </p:txBody>
        </p:sp>
        <p:grpSp>
          <p:nvGrpSpPr>
            <p:cNvPr id="23" name="Group 22">
              <a:extLst>
                <a:ext uri="{FF2B5EF4-FFF2-40B4-BE49-F238E27FC236}">
                  <a16:creationId xmlns:a16="http://schemas.microsoft.com/office/drawing/2014/main" id="{F761D516-E94D-4EA4-AF4F-624E4BA15711}"/>
                </a:ext>
              </a:extLst>
            </p:cNvPr>
            <p:cNvGrpSpPr/>
            <p:nvPr/>
          </p:nvGrpSpPr>
          <p:grpSpPr>
            <a:xfrm>
              <a:off x="4129353" y="2924944"/>
              <a:ext cx="4786950" cy="1086814"/>
              <a:chOff x="2263351" y="3034471"/>
              <a:chExt cx="4786950" cy="1086814"/>
            </a:xfrm>
          </p:grpSpPr>
          <p:grpSp>
            <p:nvGrpSpPr>
              <p:cNvPr id="24" name="Group 23">
                <a:extLst>
                  <a:ext uri="{FF2B5EF4-FFF2-40B4-BE49-F238E27FC236}">
                    <a16:creationId xmlns:a16="http://schemas.microsoft.com/office/drawing/2014/main" id="{1C7B41D7-56AC-422A-970D-57507E16FAFE}"/>
                  </a:ext>
                </a:extLst>
              </p:cNvPr>
              <p:cNvGrpSpPr/>
              <p:nvPr/>
            </p:nvGrpSpPr>
            <p:grpSpPr>
              <a:xfrm>
                <a:off x="2263351" y="3221515"/>
                <a:ext cx="640800" cy="640800"/>
                <a:chOff x="2263351" y="3221515"/>
                <a:chExt cx="640800" cy="640800"/>
              </a:xfrm>
            </p:grpSpPr>
            <p:grpSp>
              <p:nvGrpSpPr>
                <p:cNvPr id="26" name="Group 25">
                  <a:extLst>
                    <a:ext uri="{FF2B5EF4-FFF2-40B4-BE49-F238E27FC236}">
                      <a16:creationId xmlns:a16="http://schemas.microsoft.com/office/drawing/2014/main" id="{88EAC791-AA11-4A63-B639-E93DC805A27C}"/>
                    </a:ext>
                  </a:extLst>
                </p:cNvPr>
                <p:cNvGrpSpPr/>
                <p:nvPr/>
              </p:nvGrpSpPr>
              <p:grpSpPr>
                <a:xfrm>
                  <a:off x="2263351" y="3221515"/>
                  <a:ext cx="640800" cy="640800"/>
                  <a:chOff x="4235863" y="2844644"/>
                  <a:chExt cx="640800" cy="640800"/>
                </a:xfrm>
              </p:grpSpPr>
              <p:sp>
                <p:nvSpPr>
                  <p:cNvPr id="28" name="Rounded Rectangle 15">
                    <a:extLst>
                      <a:ext uri="{FF2B5EF4-FFF2-40B4-BE49-F238E27FC236}">
                        <a16:creationId xmlns:a16="http://schemas.microsoft.com/office/drawing/2014/main" id="{DCF564A8-3EFB-4C82-BD74-F841C970E414}"/>
                      </a:ext>
                    </a:extLst>
                  </p:cNvPr>
                  <p:cNvSpPr/>
                  <p:nvPr/>
                </p:nvSpPr>
                <p:spPr>
                  <a:xfrm rot="18900000">
                    <a:off x="4235863" y="2844644"/>
                    <a:ext cx="640800" cy="640800"/>
                  </a:xfrm>
                  <a:prstGeom prst="roundRect">
                    <a:avLst>
                      <a:gd name="adj" fmla="val 10715"/>
                    </a:avLst>
                  </a:prstGeom>
                  <a:solidFill>
                    <a:srgbClr val="606060"/>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ko-KR" altLang="en-US" sz="2800">
                      <a:solidFill>
                        <a:schemeClr val="bg1"/>
                      </a:solidFill>
                      <a:latin typeface="Calibri" panose="020F0502020204030204" pitchFamily="34" charset="0"/>
                      <a:cs typeface="Calibri" panose="020F0502020204030204" pitchFamily="34" charset="0"/>
                    </a:endParaRPr>
                  </a:p>
                </p:txBody>
              </p:sp>
              <p:sp>
                <p:nvSpPr>
                  <p:cNvPr id="29" name="Rounded Rectangle 16">
                    <a:extLst>
                      <a:ext uri="{FF2B5EF4-FFF2-40B4-BE49-F238E27FC236}">
                        <a16:creationId xmlns:a16="http://schemas.microsoft.com/office/drawing/2014/main" id="{CEB865FB-AF3C-4A74-A520-00517718A725}"/>
                      </a:ext>
                    </a:extLst>
                  </p:cNvPr>
                  <p:cNvSpPr/>
                  <p:nvPr/>
                </p:nvSpPr>
                <p:spPr>
                  <a:xfrm rot="18900000">
                    <a:off x="4295536" y="2904318"/>
                    <a:ext cx="521451" cy="521451"/>
                  </a:xfrm>
                  <a:prstGeom prst="roundRect">
                    <a:avLst>
                      <a:gd name="adj" fmla="val 10715"/>
                    </a:avLst>
                  </a:prstGeom>
                  <a:solidFill>
                    <a:schemeClr val="bg1"/>
                  </a:solidFill>
                  <a:ln w="63500">
                    <a:noFill/>
                  </a:ln>
                  <a:effectLst>
                    <a:outerShdw blurRad="50800" dist="381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800">
                      <a:solidFill>
                        <a:schemeClr val="bg1"/>
                      </a:solidFill>
                      <a:latin typeface="Calibri" panose="020F0502020204030204" pitchFamily="34" charset="0"/>
                      <a:cs typeface="Calibri" panose="020F0502020204030204" pitchFamily="34" charset="0"/>
                    </a:endParaRPr>
                  </a:p>
                </p:txBody>
              </p:sp>
            </p:grpSp>
            <p:sp>
              <p:nvSpPr>
                <p:cNvPr id="27" name="TextBox 2151">
                  <a:extLst>
                    <a:ext uri="{FF2B5EF4-FFF2-40B4-BE49-F238E27FC236}">
                      <a16:creationId xmlns:a16="http://schemas.microsoft.com/office/drawing/2014/main" id="{F945ED8C-9D51-4D41-969B-178D7F8B7AE3}"/>
                    </a:ext>
                  </a:extLst>
                </p:cNvPr>
                <p:cNvSpPr txBox="1"/>
                <p:nvPr/>
              </p:nvSpPr>
              <p:spPr>
                <a:xfrm>
                  <a:off x="2317052" y="3274381"/>
                  <a:ext cx="498353"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800" dirty="0">
                      <a:latin typeface="Calibri" panose="020F0502020204030204" pitchFamily="34" charset="0"/>
                      <a:cs typeface="Calibri" panose="020F0502020204030204" pitchFamily="34" charset="0"/>
                    </a:rPr>
                    <a:t>2</a:t>
                  </a:r>
                  <a:endParaRPr lang="ko-KR" altLang="en-US" sz="2800" dirty="0">
                    <a:latin typeface="Calibri" panose="020F0502020204030204" pitchFamily="34" charset="0"/>
                    <a:cs typeface="Calibri" panose="020F0502020204030204" pitchFamily="34" charset="0"/>
                  </a:endParaRPr>
                </a:p>
              </p:txBody>
            </p:sp>
          </p:grpSp>
          <p:sp>
            <p:nvSpPr>
              <p:cNvPr id="25" name="TextBox 2170">
                <a:extLst>
                  <a:ext uri="{FF2B5EF4-FFF2-40B4-BE49-F238E27FC236}">
                    <a16:creationId xmlns:a16="http://schemas.microsoft.com/office/drawing/2014/main" id="{7B4798D2-57EA-4CC2-A9CB-D58E6FA65457}"/>
                  </a:ext>
                </a:extLst>
              </p:cNvPr>
              <p:cNvSpPr txBox="1"/>
              <p:nvPr/>
            </p:nvSpPr>
            <p:spPr>
              <a:xfrm>
                <a:off x="2891124" y="3034471"/>
                <a:ext cx="4159177" cy="108681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sz="2200" b="1" dirty="0">
                    <a:solidFill>
                      <a:schemeClr val="bg1"/>
                    </a:solidFill>
                  </a:rPr>
                  <a:t>Trains – </a:t>
                </a:r>
                <a:r>
                  <a:rPr lang="en-IE" sz="2200" dirty="0">
                    <a:solidFill>
                      <a:schemeClr val="bg1"/>
                    </a:solidFill>
                  </a:rPr>
                  <a:t>connect locations that are a bit apart from one another where rails have been laid.</a:t>
                </a:r>
                <a:endParaRPr lang="en-US" sz="2200" dirty="0">
                  <a:solidFill>
                    <a:schemeClr val="bg1"/>
                  </a:solidFill>
                </a:endParaRPr>
              </a:p>
            </p:txBody>
          </p:sp>
        </p:grpSp>
        <p:pic>
          <p:nvPicPr>
            <p:cNvPr id="45" name="Picture 44">
              <a:extLst>
                <a:ext uri="{FF2B5EF4-FFF2-40B4-BE49-F238E27FC236}">
                  <a16:creationId xmlns:a16="http://schemas.microsoft.com/office/drawing/2014/main" id="{9B4823AA-237D-46CF-8E49-C464954228C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351" t="15324" r="28025" b="-940"/>
            <a:stretch/>
          </p:blipFill>
          <p:spPr bwMode="auto">
            <a:xfrm rot="5400000" flipH="1">
              <a:off x="8332088" y="3349366"/>
              <a:ext cx="1140240" cy="2085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6" name="Group 65"/>
          <p:cNvGrpSpPr/>
          <p:nvPr/>
        </p:nvGrpSpPr>
        <p:grpSpPr>
          <a:xfrm>
            <a:off x="3665536" y="4154829"/>
            <a:ext cx="5168141" cy="1446550"/>
            <a:chOff x="3665536" y="4154829"/>
            <a:chExt cx="5168141" cy="1446550"/>
          </a:xfrm>
        </p:grpSpPr>
        <p:grpSp>
          <p:nvGrpSpPr>
            <p:cNvPr id="16" name="Group 15"/>
            <p:cNvGrpSpPr/>
            <p:nvPr/>
          </p:nvGrpSpPr>
          <p:grpSpPr>
            <a:xfrm>
              <a:off x="3822123" y="4154829"/>
              <a:ext cx="5011554" cy="1446550"/>
              <a:chOff x="3643155" y="3910167"/>
              <a:chExt cx="5011554" cy="1446550"/>
            </a:xfrm>
          </p:grpSpPr>
          <p:sp>
            <p:nvSpPr>
              <p:cNvPr id="19" name="Pentagon 2">
                <a:extLst>
                  <a:ext uri="{FF2B5EF4-FFF2-40B4-BE49-F238E27FC236}">
                    <a16:creationId xmlns:a16="http://schemas.microsoft.com/office/drawing/2014/main" id="{AF426AE7-D1F3-45BB-8ED8-B697712E2E01}"/>
                  </a:ext>
                </a:extLst>
              </p:cNvPr>
              <p:cNvSpPr/>
              <p:nvPr/>
            </p:nvSpPr>
            <p:spPr>
              <a:xfrm>
                <a:off x="3643155" y="3918628"/>
                <a:ext cx="5011554" cy="1075869"/>
              </a:xfrm>
              <a:prstGeom prst="homePlate">
                <a:avLst/>
              </a:prstGeom>
              <a:solidFill>
                <a:srgbClr val="BF5711"/>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800">
                  <a:solidFill>
                    <a:schemeClr val="bg1"/>
                  </a:solidFill>
                  <a:latin typeface="Calibri" panose="020F0502020204030204" pitchFamily="34" charset="0"/>
                  <a:cs typeface="Calibri" panose="020F0502020204030204" pitchFamily="34" charset="0"/>
                </a:endParaRPr>
              </a:p>
            </p:txBody>
          </p:sp>
          <p:grpSp>
            <p:nvGrpSpPr>
              <p:cNvPr id="37" name="Group 36">
                <a:extLst>
                  <a:ext uri="{FF2B5EF4-FFF2-40B4-BE49-F238E27FC236}">
                    <a16:creationId xmlns:a16="http://schemas.microsoft.com/office/drawing/2014/main" id="{DA184CF9-3DAA-496F-A51E-BDA4A9DFE7F8}"/>
                  </a:ext>
                </a:extLst>
              </p:cNvPr>
              <p:cNvGrpSpPr/>
              <p:nvPr/>
            </p:nvGrpSpPr>
            <p:grpSpPr>
              <a:xfrm>
                <a:off x="4048992" y="3910167"/>
                <a:ext cx="4378297" cy="1446550"/>
                <a:chOff x="2959992" y="4145204"/>
                <a:chExt cx="3892105" cy="1446550"/>
              </a:xfrm>
            </p:grpSpPr>
            <p:grpSp>
              <p:nvGrpSpPr>
                <p:cNvPr id="38" name="Group 37">
                  <a:extLst>
                    <a:ext uri="{FF2B5EF4-FFF2-40B4-BE49-F238E27FC236}">
                      <a16:creationId xmlns:a16="http://schemas.microsoft.com/office/drawing/2014/main" id="{381CF673-EB65-49E2-A076-61202F695A78}"/>
                    </a:ext>
                  </a:extLst>
                </p:cNvPr>
                <p:cNvGrpSpPr/>
                <p:nvPr/>
              </p:nvGrpSpPr>
              <p:grpSpPr>
                <a:xfrm>
                  <a:off x="6211297" y="4389329"/>
                  <a:ext cx="640800" cy="640800"/>
                  <a:chOff x="6211297" y="4389329"/>
                  <a:chExt cx="640800" cy="640800"/>
                </a:xfrm>
              </p:grpSpPr>
              <p:grpSp>
                <p:nvGrpSpPr>
                  <p:cNvPr id="40" name="Group 39">
                    <a:extLst>
                      <a:ext uri="{FF2B5EF4-FFF2-40B4-BE49-F238E27FC236}">
                        <a16:creationId xmlns:a16="http://schemas.microsoft.com/office/drawing/2014/main" id="{D1157764-E19C-4633-9AB7-EFC1DDAD7197}"/>
                      </a:ext>
                    </a:extLst>
                  </p:cNvPr>
                  <p:cNvGrpSpPr/>
                  <p:nvPr/>
                </p:nvGrpSpPr>
                <p:grpSpPr>
                  <a:xfrm>
                    <a:off x="6211297" y="4389329"/>
                    <a:ext cx="640800" cy="640800"/>
                    <a:chOff x="4248211" y="4065276"/>
                    <a:chExt cx="640800" cy="640800"/>
                  </a:xfrm>
                </p:grpSpPr>
                <p:sp>
                  <p:nvSpPr>
                    <p:cNvPr id="42" name="Rounded Rectangle 23">
                      <a:extLst>
                        <a:ext uri="{FF2B5EF4-FFF2-40B4-BE49-F238E27FC236}">
                          <a16:creationId xmlns:a16="http://schemas.microsoft.com/office/drawing/2014/main" id="{440E5C8E-7B93-46F0-88C3-F26033A81A09}"/>
                        </a:ext>
                      </a:extLst>
                    </p:cNvPr>
                    <p:cNvSpPr/>
                    <p:nvPr/>
                  </p:nvSpPr>
                  <p:spPr>
                    <a:xfrm rot="18900000">
                      <a:off x="4248211" y="4065276"/>
                      <a:ext cx="640800" cy="640800"/>
                    </a:xfrm>
                    <a:prstGeom prst="roundRect">
                      <a:avLst>
                        <a:gd name="adj" fmla="val 10715"/>
                      </a:avLst>
                    </a:prstGeom>
                    <a:solidFill>
                      <a:srgbClr val="8E410C"/>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ko-KR" altLang="en-US" sz="2800">
                        <a:solidFill>
                          <a:schemeClr val="bg1"/>
                        </a:solidFill>
                        <a:latin typeface="Calibri" panose="020F0502020204030204" pitchFamily="34" charset="0"/>
                        <a:cs typeface="Calibri" panose="020F0502020204030204" pitchFamily="34" charset="0"/>
                      </a:endParaRPr>
                    </a:p>
                  </p:txBody>
                </p:sp>
                <p:sp>
                  <p:nvSpPr>
                    <p:cNvPr id="43" name="Rounded Rectangle 24">
                      <a:extLst>
                        <a:ext uri="{FF2B5EF4-FFF2-40B4-BE49-F238E27FC236}">
                          <a16:creationId xmlns:a16="http://schemas.microsoft.com/office/drawing/2014/main" id="{B555691C-9B46-4CE3-8AEF-8EEBD12AFF6E}"/>
                        </a:ext>
                      </a:extLst>
                    </p:cNvPr>
                    <p:cNvSpPr/>
                    <p:nvPr/>
                  </p:nvSpPr>
                  <p:spPr>
                    <a:xfrm rot="18900000">
                      <a:off x="4307885" y="4124950"/>
                      <a:ext cx="521451" cy="521451"/>
                    </a:xfrm>
                    <a:prstGeom prst="roundRect">
                      <a:avLst>
                        <a:gd name="adj" fmla="val 10715"/>
                      </a:avLst>
                    </a:prstGeom>
                    <a:solidFill>
                      <a:schemeClr val="bg1"/>
                    </a:solidFill>
                    <a:ln w="63500">
                      <a:noFill/>
                    </a:ln>
                    <a:effectLst>
                      <a:outerShdw blurRad="50800" dist="381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800">
                        <a:solidFill>
                          <a:schemeClr val="bg1"/>
                        </a:solidFill>
                        <a:latin typeface="Calibri" panose="020F0502020204030204" pitchFamily="34" charset="0"/>
                        <a:cs typeface="Calibri" panose="020F0502020204030204" pitchFamily="34" charset="0"/>
                      </a:endParaRPr>
                    </a:p>
                  </p:txBody>
                </p:sp>
              </p:grpSp>
              <p:sp>
                <p:nvSpPr>
                  <p:cNvPr id="41" name="TextBox 2159">
                    <a:extLst>
                      <a:ext uri="{FF2B5EF4-FFF2-40B4-BE49-F238E27FC236}">
                        <a16:creationId xmlns:a16="http://schemas.microsoft.com/office/drawing/2014/main" id="{B0045B8E-6261-4D9A-8F53-E72C689D982A}"/>
                      </a:ext>
                    </a:extLst>
                  </p:cNvPr>
                  <p:cNvSpPr txBox="1"/>
                  <p:nvPr/>
                </p:nvSpPr>
                <p:spPr>
                  <a:xfrm>
                    <a:off x="6282518" y="4456892"/>
                    <a:ext cx="498353"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800" dirty="0">
                        <a:latin typeface="Calibri" panose="020F0502020204030204" pitchFamily="34" charset="0"/>
                        <a:cs typeface="Calibri" panose="020F0502020204030204" pitchFamily="34" charset="0"/>
                      </a:rPr>
                      <a:t>3</a:t>
                    </a:r>
                    <a:endParaRPr lang="ko-KR" altLang="en-US" sz="2800" dirty="0">
                      <a:latin typeface="Calibri" panose="020F0502020204030204" pitchFamily="34" charset="0"/>
                      <a:cs typeface="Calibri" panose="020F0502020204030204" pitchFamily="34" charset="0"/>
                    </a:endParaRPr>
                  </a:p>
                </p:txBody>
              </p:sp>
            </p:grpSp>
            <p:sp>
              <p:nvSpPr>
                <p:cNvPr id="39" name="TextBox 2179">
                  <a:extLst>
                    <a:ext uri="{FF2B5EF4-FFF2-40B4-BE49-F238E27FC236}">
                      <a16:creationId xmlns:a16="http://schemas.microsoft.com/office/drawing/2014/main" id="{56344018-CDCB-4B63-BA0B-AB3BB4F7DDAA}"/>
                    </a:ext>
                  </a:extLst>
                </p:cNvPr>
                <p:cNvSpPr txBox="1"/>
                <p:nvPr/>
              </p:nvSpPr>
              <p:spPr>
                <a:xfrm>
                  <a:off x="2959992" y="4145204"/>
                  <a:ext cx="3122639" cy="14465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sz="2200" b="1" dirty="0">
                      <a:solidFill>
                        <a:schemeClr val="bg1"/>
                      </a:solidFill>
                    </a:rPr>
                    <a:t>Aeroplanes – </a:t>
                  </a:r>
                  <a:r>
                    <a:rPr lang="en-US" sz="2200" dirty="0">
                      <a:solidFill>
                        <a:schemeClr val="bg1"/>
                      </a:solidFill>
                    </a:rPr>
                    <a:t>allows people to travel quickly to </a:t>
                  </a:r>
                  <a:r>
                    <a:rPr lang="en-US" sz="2200">
                      <a:solidFill>
                        <a:schemeClr val="bg1"/>
                      </a:solidFill>
                    </a:rPr>
                    <a:t>distant locations.</a:t>
                  </a:r>
                  <a:endParaRPr lang="en-US" sz="2200" dirty="0">
                    <a:solidFill>
                      <a:schemeClr val="bg1"/>
                    </a:solidFill>
                  </a:endParaRPr>
                </a:p>
                <a:p>
                  <a:pPr algn="r"/>
                  <a:endParaRPr lang="ko-KR" altLang="en-US" sz="2200" dirty="0">
                    <a:solidFill>
                      <a:schemeClr val="bg1"/>
                    </a:solidFill>
                    <a:cs typeface="Calibri" panose="020F0502020204030204" pitchFamily="34" charset="0"/>
                  </a:endParaRPr>
                </a:p>
              </p:txBody>
            </p:sp>
          </p:grpSp>
        </p:grpSp>
        <p:pic>
          <p:nvPicPr>
            <p:cNvPr id="72" name="Picture 71">
              <a:extLst>
                <a:ext uri="{FF2B5EF4-FFF2-40B4-BE49-F238E27FC236}">
                  <a16:creationId xmlns:a16="http://schemas.microsoft.com/office/drawing/2014/main" id="{9B4823AA-237D-46CF-8E49-C464954228C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9351" t="15324" r="28025" b="-940"/>
            <a:stretch/>
          </p:blipFill>
          <p:spPr bwMode="auto">
            <a:xfrm rot="5400000" flipH="1">
              <a:off x="3240882" y="4616162"/>
              <a:ext cx="1039461" cy="1901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3822123" y="5356942"/>
            <a:ext cx="5190522" cy="1025828"/>
            <a:chOff x="3643155" y="5250126"/>
            <a:chExt cx="5190522" cy="1025828"/>
          </a:xfrm>
        </p:grpSpPr>
        <p:sp>
          <p:nvSpPr>
            <p:cNvPr id="22" name="Pentagon 13">
              <a:extLst>
                <a:ext uri="{FF2B5EF4-FFF2-40B4-BE49-F238E27FC236}">
                  <a16:creationId xmlns:a16="http://schemas.microsoft.com/office/drawing/2014/main" id="{4DE47873-6AEF-4AC2-910F-2B2E4DDBA5B0}"/>
                </a:ext>
              </a:extLst>
            </p:cNvPr>
            <p:cNvSpPr/>
            <p:nvPr/>
          </p:nvSpPr>
          <p:spPr>
            <a:xfrm rot="10800000">
              <a:off x="3643155" y="5257427"/>
              <a:ext cx="5011553" cy="1018527"/>
            </a:xfrm>
            <a:prstGeom prst="homePlate">
              <a:avLst/>
            </a:prstGeom>
            <a:solidFill>
              <a:srgbClr val="345C8C"/>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800" dirty="0">
                <a:solidFill>
                  <a:schemeClr val="bg1"/>
                </a:solidFill>
                <a:latin typeface="Calibri" panose="020F0502020204030204" pitchFamily="34" charset="0"/>
                <a:cs typeface="Calibri" panose="020F0502020204030204" pitchFamily="34" charset="0"/>
              </a:endParaRPr>
            </a:p>
          </p:txBody>
        </p:sp>
        <p:pic>
          <p:nvPicPr>
            <p:cNvPr id="46" name="Picture 45">
              <a:extLst>
                <a:ext uri="{FF2B5EF4-FFF2-40B4-BE49-F238E27FC236}">
                  <a16:creationId xmlns:a16="http://schemas.microsoft.com/office/drawing/2014/main" id="{E3B4C6EE-7A50-4240-8230-D08893942D2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9351" t="1" r="27084" b="-940"/>
            <a:stretch/>
          </p:blipFill>
          <p:spPr bwMode="auto">
            <a:xfrm rot="5400000" flipH="1">
              <a:off x="8232234" y="5645221"/>
              <a:ext cx="996538" cy="206348"/>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 46">
              <a:extLst>
                <a:ext uri="{FF2B5EF4-FFF2-40B4-BE49-F238E27FC236}">
                  <a16:creationId xmlns:a16="http://schemas.microsoft.com/office/drawing/2014/main" id="{403264EA-3A6F-476F-8466-7A088CBE69B7}"/>
                </a:ext>
              </a:extLst>
            </p:cNvPr>
            <p:cNvGrpSpPr/>
            <p:nvPr/>
          </p:nvGrpSpPr>
          <p:grpSpPr>
            <a:xfrm>
              <a:off x="3956870" y="5368095"/>
              <a:ext cx="4376406" cy="769441"/>
              <a:chOff x="2245831" y="5330695"/>
              <a:chExt cx="4376406" cy="769441"/>
            </a:xfrm>
          </p:grpSpPr>
          <p:grpSp>
            <p:nvGrpSpPr>
              <p:cNvPr id="48" name="Group 47">
                <a:extLst>
                  <a:ext uri="{FF2B5EF4-FFF2-40B4-BE49-F238E27FC236}">
                    <a16:creationId xmlns:a16="http://schemas.microsoft.com/office/drawing/2014/main" id="{70791EA7-65D0-4F3F-B644-374C3521B422}"/>
                  </a:ext>
                </a:extLst>
              </p:cNvPr>
              <p:cNvGrpSpPr/>
              <p:nvPr/>
            </p:nvGrpSpPr>
            <p:grpSpPr>
              <a:xfrm>
                <a:off x="2245831" y="5388078"/>
                <a:ext cx="640800" cy="640800"/>
                <a:chOff x="4235863" y="5132318"/>
                <a:chExt cx="640800" cy="640800"/>
              </a:xfrm>
            </p:grpSpPr>
            <p:sp>
              <p:nvSpPr>
                <p:cNvPr id="51" name="Rounded Rectangle 19">
                  <a:extLst>
                    <a:ext uri="{FF2B5EF4-FFF2-40B4-BE49-F238E27FC236}">
                      <a16:creationId xmlns:a16="http://schemas.microsoft.com/office/drawing/2014/main" id="{2F055711-0877-4B12-BA1D-46E83E4ABD92}"/>
                    </a:ext>
                  </a:extLst>
                </p:cNvPr>
                <p:cNvSpPr/>
                <p:nvPr/>
              </p:nvSpPr>
              <p:spPr>
                <a:xfrm rot="18900000">
                  <a:off x="4235863" y="5132318"/>
                  <a:ext cx="640800" cy="640800"/>
                </a:xfrm>
                <a:prstGeom prst="roundRect">
                  <a:avLst>
                    <a:gd name="adj" fmla="val 10715"/>
                  </a:avLst>
                </a:prstGeom>
                <a:solidFill>
                  <a:schemeClr val="accent1">
                    <a:lumMod val="75000"/>
                  </a:schemeClr>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ko-KR" altLang="en-US" sz="2800">
                    <a:solidFill>
                      <a:schemeClr val="bg1"/>
                    </a:solidFill>
                    <a:latin typeface="Calibri" panose="020F0502020204030204" pitchFamily="34" charset="0"/>
                    <a:cs typeface="Calibri" panose="020F0502020204030204" pitchFamily="34" charset="0"/>
                  </a:endParaRPr>
                </a:p>
              </p:txBody>
            </p:sp>
            <p:sp>
              <p:nvSpPr>
                <p:cNvPr id="52" name="Rounded Rectangle 20">
                  <a:extLst>
                    <a:ext uri="{FF2B5EF4-FFF2-40B4-BE49-F238E27FC236}">
                      <a16:creationId xmlns:a16="http://schemas.microsoft.com/office/drawing/2014/main" id="{8FA77FE1-1FC3-4456-9B77-C2F0AE946D1F}"/>
                    </a:ext>
                  </a:extLst>
                </p:cNvPr>
                <p:cNvSpPr/>
                <p:nvPr/>
              </p:nvSpPr>
              <p:spPr>
                <a:xfrm rot="18900000">
                  <a:off x="4295536" y="5191992"/>
                  <a:ext cx="521451" cy="521451"/>
                </a:xfrm>
                <a:prstGeom prst="roundRect">
                  <a:avLst>
                    <a:gd name="adj" fmla="val 10715"/>
                  </a:avLst>
                </a:prstGeom>
                <a:solidFill>
                  <a:schemeClr val="bg1"/>
                </a:solidFill>
                <a:ln w="63500">
                  <a:noFill/>
                </a:ln>
                <a:effectLst>
                  <a:outerShdw blurRad="50800" dist="381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800">
                    <a:solidFill>
                      <a:schemeClr val="bg1"/>
                    </a:solidFill>
                    <a:latin typeface="Calibri" panose="020F0502020204030204" pitchFamily="34" charset="0"/>
                    <a:cs typeface="Calibri" panose="020F0502020204030204" pitchFamily="34" charset="0"/>
                  </a:endParaRPr>
                </a:p>
              </p:txBody>
            </p:sp>
          </p:grpSp>
          <p:sp>
            <p:nvSpPr>
              <p:cNvPr id="49" name="TextBox 2155">
                <a:extLst>
                  <a:ext uri="{FF2B5EF4-FFF2-40B4-BE49-F238E27FC236}">
                    <a16:creationId xmlns:a16="http://schemas.microsoft.com/office/drawing/2014/main" id="{D1295999-5A34-46E0-BDDD-F592ADFDEB86}"/>
                  </a:ext>
                </a:extLst>
              </p:cNvPr>
              <p:cNvSpPr txBox="1"/>
              <p:nvPr/>
            </p:nvSpPr>
            <p:spPr>
              <a:xfrm>
                <a:off x="2298162" y="5446374"/>
                <a:ext cx="498353"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800" dirty="0">
                    <a:latin typeface="Calibri" panose="020F0502020204030204" pitchFamily="34" charset="0"/>
                    <a:cs typeface="Calibri" panose="020F0502020204030204" pitchFamily="34" charset="0"/>
                  </a:rPr>
                  <a:t>4</a:t>
                </a:r>
                <a:endParaRPr lang="ko-KR" altLang="en-US" sz="2800" dirty="0">
                  <a:latin typeface="Calibri" panose="020F0502020204030204" pitchFamily="34" charset="0"/>
                  <a:cs typeface="Calibri" panose="020F0502020204030204" pitchFamily="34" charset="0"/>
                </a:endParaRPr>
              </a:p>
            </p:txBody>
          </p:sp>
          <p:sp>
            <p:nvSpPr>
              <p:cNvPr id="50" name="TextBox 2173">
                <a:extLst>
                  <a:ext uri="{FF2B5EF4-FFF2-40B4-BE49-F238E27FC236}">
                    <a16:creationId xmlns:a16="http://schemas.microsoft.com/office/drawing/2014/main" id="{C451617D-65BF-42F4-964F-A66A7519ACBA}"/>
                  </a:ext>
                </a:extLst>
              </p:cNvPr>
              <p:cNvSpPr txBox="1"/>
              <p:nvPr/>
            </p:nvSpPr>
            <p:spPr>
              <a:xfrm>
                <a:off x="3054059" y="5330695"/>
                <a:ext cx="3568178"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sz="2200" dirty="0">
                    <a:solidFill>
                      <a:schemeClr val="bg1"/>
                    </a:solidFill>
                  </a:rPr>
                  <a:t>A boat - connects places across smaller waterways.</a:t>
                </a:r>
                <a:endParaRPr lang="en-US" sz="2200" dirty="0">
                  <a:solidFill>
                    <a:schemeClr val="bg1"/>
                  </a:solidFill>
                </a:endParaRPr>
              </a:p>
            </p:txBody>
          </p:sp>
        </p:grpSp>
      </p:grpSp>
      <p:pic>
        <p:nvPicPr>
          <p:cNvPr id="53" name="Picture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3470" y="4772693"/>
            <a:ext cx="2441368" cy="1627578"/>
          </a:xfrm>
          <a:prstGeom prst="rect">
            <a:avLst/>
          </a:prstGeom>
        </p:spPr>
      </p:pic>
      <p:pic>
        <p:nvPicPr>
          <p:cNvPr id="54" name="Picture 5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75657" y="1594498"/>
            <a:ext cx="2462744" cy="1642631"/>
          </a:xfrm>
          <a:prstGeom prst="rect">
            <a:avLst/>
          </a:prstGeom>
        </p:spPr>
      </p:pic>
      <p:pic>
        <p:nvPicPr>
          <p:cNvPr id="55" name="Picture 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91502" y="3912211"/>
            <a:ext cx="2446554" cy="1631832"/>
          </a:xfrm>
          <a:prstGeom prst="rect">
            <a:avLst/>
          </a:prstGeom>
        </p:spPr>
      </p:pic>
      <p:pic>
        <p:nvPicPr>
          <p:cNvPr id="56" name="Picture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422" y="2415127"/>
            <a:ext cx="2430416" cy="1822812"/>
          </a:xfrm>
          <a:prstGeom prst="rect">
            <a:avLst/>
          </a:prstGeom>
        </p:spPr>
      </p:pic>
      <p:sp>
        <p:nvSpPr>
          <p:cNvPr id="63" name="Snip Diagonal Corner Rectangle 62"/>
          <p:cNvSpPr/>
          <p:nvPr/>
        </p:nvSpPr>
        <p:spPr>
          <a:xfrm>
            <a:off x="3895860" y="33097"/>
            <a:ext cx="4590782" cy="730665"/>
          </a:xfrm>
          <a:prstGeom prst="snip2DiagRect">
            <a:avLst/>
          </a:prstGeom>
          <a:solidFill>
            <a:srgbClr val="FFE692"/>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itle 1">
            <a:extLst>
              <a:ext uri="{FF2B5EF4-FFF2-40B4-BE49-F238E27FC236}">
                <a16:creationId xmlns:a16="http://schemas.microsoft.com/office/drawing/2014/main" id="{11A3B29C-95B5-AAC3-7C2A-4E50B0EC68C6}"/>
              </a:ext>
            </a:extLst>
          </p:cNvPr>
          <p:cNvSpPr>
            <a:spLocks noGrp="1"/>
          </p:cNvSpPr>
          <p:nvPr>
            <p:ph type="title"/>
          </p:nvPr>
        </p:nvSpPr>
        <p:spPr>
          <a:xfrm>
            <a:off x="1466856" y="71414"/>
            <a:ext cx="9296427" cy="654032"/>
          </a:xfrm>
        </p:spPr>
        <p:txBody>
          <a:bodyPr/>
          <a:lstStyle/>
          <a:p>
            <a:r>
              <a:rPr lang="en-IN" dirty="0"/>
              <a:t>Connectors</a:t>
            </a:r>
          </a:p>
        </p:txBody>
      </p:sp>
      <p:grpSp>
        <p:nvGrpSpPr>
          <p:cNvPr id="18" name="Group 17"/>
          <p:cNvGrpSpPr/>
          <p:nvPr/>
        </p:nvGrpSpPr>
        <p:grpSpPr>
          <a:xfrm>
            <a:off x="3582237" y="1700808"/>
            <a:ext cx="5251438" cy="1107996"/>
            <a:chOff x="3582237" y="1700808"/>
            <a:chExt cx="5251438" cy="1107996"/>
          </a:xfrm>
        </p:grpSpPr>
        <p:pic>
          <p:nvPicPr>
            <p:cNvPr id="71" name="Picture 70">
              <a:extLst>
                <a:ext uri="{FF2B5EF4-FFF2-40B4-BE49-F238E27FC236}">
                  <a16:creationId xmlns:a16="http://schemas.microsoft.com/office/drawing/2014/main" id="{9B4823AA-237D-46CF-8E49-C464954228C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9351" t="15324" r="28025" b="-940"/>
            <a:stretch/>
          </p:blipFill>
          <p:spPr bwMode="auto">
            <a:xfrm rot="5400000" flipH="1">
              <a:off x="3157583" y="2191995"/>
              <a:ext cx="1039461" cy="190153"/>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3702017" y="1700808"/>
              <a:ext cx="5131658" cy="1107996"/>
              <a:chOff x="3643156" y="1612465"/>
              <a:chExt cx="5131658" cy="1107996"/>
            </a:xfrm>
          </p:grpSpPr>
          <p:sp>
            <p:nvSpPr>
              <p:cNvPr id="20" name="Pentagon 3">
                <a:extLst>
                  <a:ext uri="{FF2B5EF4-FFF2-40B4-BE49-F238E27FC236}">
                    <a16:creationId xmlns:a16="http://schemas.microsoft.com/office/drawing/2014/main" id="{058C56CE-C5B4-491A-B45C-0CCCAD6F93FA}"/>
                  </a:ext>
                </a:extLst>
              </p:cNvPr>
              <p:cNvSpPr/>
              <p:nvPr/>
            </p:nvSpPr>
            <p:spPr>
              <a:xfrm>
                <a:off x="3643156" y="1688105"/>
                <a:ext cx="5131658" cy="982009"/>
              </a:xfrm>
              <a:prstGeom prst="homePlate">
                <a:avLst/>
              </a:prstGeom>
              <a:solidFill>
                <a:srgbClr val="A88000"/>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800" dirty="0">
                  <a:solidFill>
                    <a:schemeClr val="bg1"/>
                  </a:solidFill>
                  <a:latin typeface="Calibri" panose="020F0502020204030204" pitchFamily="34" charset="0"/>
                  <a:cs typeface="Calibri" panose="020F0502020204030204" pitchFamily="34" charset="0"/>
                </a:endParaRPr>
              </a:p>
            </p:txBody>
          </p:sp>
          <p:grpSp>
            <p:nvGrpSpPr>
              <p:cNvPr id="30" name="Group 29">
                <a:extLst>
                  <a:ext uri="{FF2B5EF4-FFF2-40B4-BE49-F238E27FC236}">
                    <a16:creationId xmlns:a16="http://schemas.microsoft.com/office/drawing/2014/main" id="{A492A0B1-6907-4042-8675-50DBC2C6B21A}"/>
                  </a:ext>
                </a:extLst>
              </p:cNvPr>
              <p:cNvGrpSpPr/>
              <p:nvPr/>
            </p:nvGrpSpPr>
            <p:grpSpPr>
              <a:xfrm>
                <a:off x="3643164" y="1612465"/>
                <a:ext cx="4835005" cy="1107996"/>
                <a:chOff x="1948440" y="2301746"/>
                <a:chExt cx="4835005" cy="1107996"/>
              </a:xfrm>
            </p:grpSpPr>
            <p:grpSp>
              <p:nvGrpSpPr>
                <p:cNvPr id="31" name="Group 30">
                  <a:extLst>
                    <a:ext uri="{FF2B5EF4-FFF2-40B4-BE49-F238E27FC236}">
                      <a16:creationId xmlns:a16="http://schemas.microsoft.com/office/drawing/2014/main" id="{875DC8EC-FCD8-48A7-BED1-F0AE2DDB7B93}"/>
                    </a:ext>
                  </a:extLst>
                </p:cNvPr>
                <p:cNvGrpSpPr/>
                <p:nvPr/>
              </p:nvGrpSpPr>
              <p:grpSpPr>
                <a:xfrm>
                  <a:off x="6141352" y="2541310"/>
                  <a:ext cx="642093" cy="642093"/>
                  <a:chOff x="6141352" y="2541310"/>
                  <a:chExt cx="642093" cy="642093"/>
                </a:xfrm>
              </p:grpSpPr>
              <p:grpSp>
                <p:nvGrpSpPr>
                  <p:cNvPr id="33" name="Group 32">
                    <a:extLst>
                      <a:ext uri="{FF2B5EF4-FFF2-40B4-BE49-F238E27FC236}">
                        <a16:creationId xmlns:a16="http://schemas.microsoft.com/office/drawing/2014/main" id="{5BB54DB8-4F61-480A-B17A-E93C0FDEED16}"/>
                      </a:ext>
                    </a:extLst>
                  </p:cNvPr>
                  <p:cNvGrpSpPr/>
                  <p:nvPr/>
                </p:nvGrpSpPr>
                <p:grpSpPr>
                  <a:xfrm>
                    <a:off x="6141352" y="2541310"/>
                    <a:ext cx="642093" cy="642093"/>
                    <a:chOff x="5722914" y="2546043"/>
                    <a:chExt cx="642093" cy="642093"/>
                  </a:xfrm>
                </p:grpSpPr>
                <p:sp>
                  <p:nvSpPr>
                    <p:cNvPr id="35" name="Rounded Rectangle 5">
                      <a:extLst>
                        <a:ext uri="{FF2B5EF4-FFF2-40B4-BE49-F238E27FC236}">
                          <a16:creationId xmlns:a16="http://schemas.microsoft.com/office/drawing/2014/main" id="{C3308A31-F022-4209-8D02-8D40D517F3F2}"/>
                        </a:ext>
                      </a:extLst>
                    </p:cNvPr>
                    <p:cNvSpPr/>
                    <p:nvPr/>
                  </p:nvSpPr>
                  <p:spPr>
                    <a:xfrm rot="18900000">
                      <a:off x="5722914" y="2546043"/>
                      <a:ext cx="642093" cy="642093"/>
                    </a:xfrm>
                    <a:prstGeom prst="roundRect">
                      <a:avLst>
                        <a:gd name="adj" fmla="val 10715"/>
                      </a:avLst>
                    </a:prstGeom>
                    <a:solidFill>
                      <a:srgbClr val="A88000"/>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ko-KR" altLang="en-US" sz="2800">
                        <a:solidFill>
                          <a:schemeClr val="bg1"/>
                        </a:solidFill>
                        <a:latin typeface="Calibri" panose="020F0502020204030204" pitchFamily="34" charset="0"/>
                        <a:cs typeface="Calibri" panose="020F0502020204030204" pitchFamily="34" charset="0"/>
                      </a:endParaRPr>
                    </a:p>
                  </p:txBody>
                </p:sp>
                <p:sp>
                  <p:nvSpPr>
                    <p:cNvPr id="36" name="Rounded Rectangle 6">
                      <a:extLst>
                        <a:ext uri="{FF2B5EF4-FFF2-40B4-BE49-F238E27FC236}">
                          <a16:creationId xmlns:a16="http://schemas.microsoft.com/office/drawing/2014/main" id="{C82EAB05-3489-4ABB-8C34-83832C9BB54D}"/>
                        </a:ext>
                      </a:extLst>
                    </p:cNvPr>
                    <p:cNvSpPr/>
                    <p:nvPr/>
                  </p:nvSpPr>
                  <p:spPr>
                    <a:xfrm rot="18900000">
                      <a:off x="5782708" y="2605838"/>
                      <a:ext cx="522503" cy="522503"/>
                    </a:xfrm>
                    <a:prstGeom prst="roundRect">
                      <a:avLst>
                        <a:gd name="adj" fmla="val 10715"/>
                      </a:avLst>
                    </a:prstGeom>
                    <a:solidFill>
                      <a:schemeClr val="bg1"/>
                    </a:solidFill>
                    <a:ln w="63500">
                      <a:noFill/>
                    </a:ln>
                    <a:effectLst>
                      <a:outerShdw blurRad="50800" dist="381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800">
                        <a:solidFill>
                          <a:schemeClr val="bg1"/>
                        </a:solidFill>
                        <a:latin typeface="Calibri" panose="020F0502020204030204" pitchFamily="34" charset="0"/>
                        <a:cs typeface="Calibri" panose="020F0502020204030204" pitchFamily="34" charset="0"/>
                      </a:endParaRPr>
                    </a:p>
                  </p:txBody>
                </p:sp>
              </p:grpSp>
              <p:sp>
                <p:nvSpPr>
                  <p:cNvPr id="34" name="TextBox 2141">
                    <a:extLst>
                      <a:ext uri="{FF2B5EF4-FFF2-40B4-BE49-F238E27FC236}">
                        <a16:creationId xmlns:a16="http://schemas.microsoft.com/office/drawing/2014/main" id="{1001EED0-5C0D-4E16-AFF9-DE925618C0E4}"/>
                      </a:ext>
                    </a:extLst>
                  </p:cNvPr>
                  <p:cNvSpPr txBox="1"/>
                  <p:nvPr/>
                </p:nvSpPr>
                <p:spPr>
                  <a:xfrm>
                    <a:off x="6212718" y="2600744"/>
                    <a:ext cx="499358"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800" dirty="0">
                        <a:latin typeface="Calibri" panose="020F0502020204030204" pitchFamily="34" charset="0"/>
                        <a:cs typeface="Calibri" panose="020F0502020204030204" pitchFamily="34" charset="0"/>
                      </a:rPr>
                      <a:t>1</a:t>
                    </a:r>
                    <a:endParaRPr lang="ko-KR" altLang="en-US" sz="2800" dirty="0">
                      <a:latin typeface="Calibri" panose="020F0502020204030204" pitchFamily="34" charset="0"/>
                      <a:cs typeface="Calibri" panose="020F0502020204030204" pitchFamily="34" charset="0"/>
                    </a:endParaRPr>
                  </a:p>
                </p:txBody>
              </p:sp>
            </p:grpSp>
            <p:sp>
              <p:nvSpPr>
                <p:cNvPr id="32" name="TextBox 2176">
                  <a:extLst>
                    <a:ext uri="{FF2B5EF4-FFF2-40B4-BE49-F238E27FC236}">
                      <a16:creationId xmlns:a16="http://schemas.microsoft.com/office/drawing/2014/main" id="{16839A29-829C-477A-98D5-B91553794D5B}"/>
                    </a:ext>
                  </a:extLst>
                </p:cNvPr>
                <p:cNvSpPr txBox="1"/>
                <p:nvPr/>
              </p:nvSpPr>
              <p:spPr>
                <a:xfrm>
                  <a:off x="1948440" y="2301746"/>
                  <a:ext cx="4110564"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sz="2200" b="1" dirty="0">
                      <a:solidFill>
                        <a:schemeClr val="bg1"/>
                      </a:solidFill>
                    </a:rPr>
                    <a:t>Bus – </a:t>
                  </a:r>
                  <a:r>
                    <a:rPr lang="en-IE" sz="2200" dirty="0">
                      <a:solidFill>
                        <a:schemeClr val="bg1"/>
                      </a:solidFill>
                    </a:rPr>
                    <a:t>when two locations are connected by roads and are not too far apart.</a:t>
                  </a:r>
                  <a:endParaRPr lang="en-US" sz="2200" dirty="0">
                    <a:solidFill>
                      <a:schemeClr val="bg1"/>
                    </a:solidFill>
                  </a:endParaRPr>
                </a:p>
              </p:txBody>
            </p:sp>
          </p:grpSp>
        </p:grpSp>
      </p:grpSp>
    </p:spTree>
    <p:extLst>
      <p:ext uri="{BB962C8B-B14F-4D97-AF65-F5344CB8AC3E}">
        <p14:creationId xmlns:p14="http://schemas.microsoft.com/office/powerpoint/2010/main" val="280372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750"/>
                                        <p:tgtEl>
                                          <p:spTgt spid="5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wipe(right)">
                                      <p:cBhvr>
                                        <p:cTn id="16" dur="750"/>
                                        <p:tgtEl>
                                          <p:spTgt spid="68"/>
                                        </p:tgtEl>
                                      </p:cBhvr>
                                    </p:animEffect>
                                  </p:childTnLst>
                                </p:cTn>
                              </p:par>
                            </p:childTnLst>
                          </p:cTn>
                        </p:par>
                        <p:par>
                          <p:cTn id="17" fill="hold">
                            <p:stCondLst>
                              <p:cond delay="750"/>
                            </p:stCondLst>
                            <p:childTnLst>
                              <p:par>
                                <p:cTn id="18" presetID="22" presetClass="entr" presetSubtype="2" fill="hold" nodeType="after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right)">
                                      <p:cBhvr>
                                        <p:cTn id="20" dur="750"/>
                                        <p:tgtEl>
                                          <p:spTgt spid="5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wipe(left)">
                                      <p:cBhvr>
                                        <p:cTn id="25" dur="750"/>
                                        <p:tgtEl>
                                          <p:spTgt spid="66"/>
                                        </p:tgtEl>
                                      </p:cBhvr>
                                    </p:animEffect>
                                  </p:childTnLst>
                                </p:cTn>
                              </p:par>
                            </p:childTnLst>
                          </p:cTn>
                        </p:par>
                        <p:par>
                          <p:cTn id="26" fill="hold">
                            <p:stCondLst>
                              <p:cond delay="750"/>
                            </p:stCondLst>
                            <p:childTnLst>
                              <p:par>
                                <p:cTn id="27" presetID="22" presetClass="entr" presetSubtype="8"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wipe(left)">
                                      <p:cBhvr>
                                        <p:cTn id="29" dur="750"/>
                                        <p:tgtEl>
                                          <p:spTgt spid="5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right)">
                                      <p:cBhvr>
                                        <p:cTn id="34" dur="750"/>
                                        <p:tgtEl>
                                          <p:spTgt spid="17"/>
                                        </p:tgtEl>
                                      </p:cBhvr>
                                    </p:animEffect>
                                  </p:childTnLst>
                                </p:cTn>
                              </p:par>
                            </p:childTnLst>
                          </p:cTn>
                        </p:par>
                        <p:par>
                          <p:cTn id="35" fill="hold">
                            <p:stCondLst>
                              <p:cond delay="750"/>
                            </p:stCondLst>
                            <p:childTnLst>
                              <p:par>
                                <p:cTn id="36" presetID="22" presetClass="entr" presetSubtype="2" fill="hold" nodeType="after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right)">
                                      <p:cBhvr>
                                        <p:cTn id="38"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777089" y="2712863"/>
            <a:ext cx="7038942" cy="2983351"/>
            <a:chOff x="2373745" y="3192500"/>
            <a:chExt cx="5219055" cy="2212019"/>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3745" y="3202662"/>
              <a:ext cx="2091401" cy="215235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1760" y="3192500"/>
              <a:ext cx="3331040" cy="2212019"/>
            </a:xfrm>
            <a:prstGeom prst="rect">
              <a:avLst/>
            </a:prstGeom>
          </p:spPr>
        </p:pic>
      </p:grpSp>
      <p:sp>
        <p:nvSpPr>
          <p:cNvPr id="10" name="Snip Diagonal Corner Rectangle 9"/>
          <p:cNvSpPr/>
          <p:nvPr/>
        </p:nvSpPr>
        <p:spPr>
          <a:xfrm>
            <a:off x="3895860" y="33097"/>
            <a:ext cx="4590782" cy="730665"/>
          </a:xfrm>
          <a:prstGeom prst="snip2DiagRect">
            <a:avLst/>
          </a:prstGeom>
          <a:solidFill>
            <a:schemeClr val="accent3">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57252" y="2276914"/>
            <a:ext cx="5334000" cy="461665"/>
          </a:xfrm>
          <a:prstGeom prst="rect">
            <a:avLst/>
          </a:prstGeom>
          <a:solidFill>
            <a:srgbClr val="FFE69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Conjunctions</a:t>
            </a:r>
          </a:p>
        </p:txBody>
      </p:sp>
      <p:sp>
        <p:nvSpPr>
          <p:cNvPr id="3" name="Text Placeholder 2"/>
          <p:cNvSpPr>
            <a:spLocks noGrp="1"/>
          </p:cNvSpPr>
          <p:nvPr>
            <p:ph type="body" sz="quarter" idx="10"/>
          </p:nvPr>
        </p:nvSpPr>
        <p:spPr/>
        <p:txBody>
          <a:bodyPr/>
          <a:lstStyle/>
          <a:p>
            <a:pPr marL="0" indent="0">
              <a:buNone/>
            </a:pPr>
            <a:r>
              <a:rPr lang="en-IE" sz="2600" b="1" dirty="0"/>
              <a:t>Conjunctions</a:t>
            </a:r>
            <a:r>
              <a:rPr lang="en-IE" sz="2600" dirty="0"/>
              <a:t> are words that are used to join two ideas to make a sentence.  </a:t>
            </a:r>
            <a:endParaRPr lang="en-US" sz="2600" dirty="0"/>
          </a:p>
          <a:p>
            <a:pPr marL="0" indent="0">
              <a:buNone/>
            </a:pPr>
            <a:r>
              <a:rPr lang="en-IE" sz="2600" dirty="0"/>
              <a:t>Different conjunctions are used in different situations.</a:t>
            </a:r>
            <a:endParaRPr lang="en-US" sz="2600" dirty="0"/>
          </a:p>
        </p:txBody>
      </p:sp>
      <p:sp>
        <p:nvSpPr>
          <p:cNvPr id="4" name="TextBox 3"/>
          <p:cNvSpPr txBox="1"/>
          <p:nvPr/>
        </p:nvSpPr>
        <p:spPr>
          <a:xfrm>
            <a:off x="857251" y="2263250"/>
            <a:ext cx="5544616" cy="830997"/>
          </a:xfrm>
          <a:prstGeom prst="rect">
            <a:avLst/>
          </a:prstGeom>
          <a:noFill/>
        </p:spPr>
        <p:txBody>
          <a:bodyPr wrap="square" rtlCol="0">
            <a:spAutoFit/>
          </a:bodyPr>
          <a:lstStyle/>
          <a:p>
            <a:pPr lvl="0"/>
            <a:r>
              <a:rPr lang="en-IE" sz="2400" b="1" u="sng" dirty="0"/>
              <a:t>AND</a:t>
            </a:r>
            <a:r>
              <a:rPr lang="en-IE" sz="2400" b="1" dirty="0"/>
              <a:t>: </a:t>
            </a:r>
            <a:r>
              <a:rPr lang="en-IE" sz="2400" dirty="0"/>
              <a:t>is used to connect two similar ideas.</a:t>
            </a:r>
            <a:endParaRPr lang="en-US" sz="2400" dirty="0"/>
          </a:p>
          <a:p>
            <a:endParaRPr lang="en-US" sz="2400" dirty="0"/>
          </a:p>
        </p:txBody>
      </p:sp>
      <p:sp>
        <p:nvSpPr>
          <p:cNvPr id="5" name="Rectangle 4"/>
          <p:cNvSpPr/>
          <p:nvPr/>
        </p:nvSpPr>
        <p:spPr>
          <a:xfrm>
            <a:off x="857251" y="2857958"/>
            <a:ext cx="6096000" cy="461665"/>
          </a:xfrm>
          <a:prstGeom prst="rect">
            <a:avLst/>
          </a:prstGeom>
        </p:spPr>
        <p:txBody>
          <a:bodyPr>
            <a:spAutoFit/>
          </a:bodyPr>
          <a:lstStyle/>
          <a:p>
            <a:r>
              <a:rPr lang="en-IE" sz="2400" dirty="0"/>
              <a:t>Example-</a:t>
            </a:r>
            <a:endParaRPr lang="en-US" sz="2400" dirty="0"/>
          </a:p>
        </p:txBody>
      </p:sp>
      <p:sp>
        <p:nvSpPr>
          <p:cNvPr id="6" name="Rectangle 5"/>
          <p:cNvSpPr/>
          <p:nvPr/>
        </p:nvSpPr>
        <p:spPr>
          <a:xfrm>
            <a:off x="3248560" y="5350370"/>
            <a:ext cx="6096000" cy="461665"/>
          </a:xfrm>
          <a:prstGeom prst="rect">
            <a:avLst/>
          </a:prstGeom>
        </p:spPr>
        <p:txBody>
          <a:bodyPr>
            <a:spAutoFit/>
          </a:bodyPr>
          <a:lstStyle/>
          <a:p>
            <a:pPr algn="ctr"/>
            <a:r>
              <a:rPr lang="en-IE" sz="2400" dirty="0"/>
              <a:t>I like apples. I like bananas.</a:t>
            </a:r>
            <a:endParaRPr lang="en-US" sz="2400" dirty="0"/>
          </a:p>
        </p:txBody>
      </p:sp>
      <p:grpSp>
        <p:nvGrpSpPr>
          <p:cNvPr id="13" name="Group 12"/>
          <p:cNvGrpSpPr/>
          <p:nvPr/>
        </p:nvGrpSpPr>
        <p:grpSpPr>
          <a:xfrm>
            <a:off x="4304719" y="5884929"/>
            <a:ext cx="3983683" cy="461665"/>
            <a:chOff x="2969568" y="5714186"/>
            <a:chExt cx="3983683" cy="461665"/>
          </a:xfrm>
        </p:grpSpPr>
        <p:sp>
          <p:nvSpPr>
            <p:cNvPr id="8" name="Rectangle 7"/>
            <p:cNvSpPr/>
            <p:nvPr/>
          </p:nvSpPr>
          <p:spPr>
            <a:xfrm>
              <a:off x="2969568" y="5714186"/>
              <a:ext cx="3983683" cy="461665"/>
            </a:xfrm>
            <a:prstGeom prst="rect">
              <a:avLst/>
            </a:prstGeom>
            <a:solidFill>
              <a:srgbClr val="FFE69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85592" y="5714186"/>
              <a:ext cx="3454472" cy="461665"/>
            </a:xfrm>
            <a:prstGeom prst="rect">
              <a:avLst/>
            </a:prstGeom>
          </p:spPr>
          <p:txBody>
            <a:bodyPr wrap="none">
              <a:spAutoFit/>
            </a:bodyPr>
            <a:lstStyle/>
            <a:p>
              <a:pPr algn="ctr"/>
              <a:r>
                <a:rPr lang="en-IE" sz="2400" dirty="0"/>
                <a:t>I like apples </a:t>
              </a:r>
              <a:r>
                <a:rPr lang="en-IE" sz="2400" b="1" u="sng" dirty="0"/>
                <a:t>and</a:t>
              </a:r>
              <a:r>
                <a:rPr lang="en-IE" sz="2400" dirty="0"/>
                <a:t> bananas.</a:t>
              </a:r>
              <a:endParaRPr lang="en-US" sz="2400" dirty="0"/>
            </a:p>
          </p:txBody>
        </p:sp>
      </p:grpSp>
    </p:spTree>
    <p:extLst>
      <p:ext uri="{BB962C8B-B14F-4D97-AF65-F5344CB8AC3E}">
        <p14:creationId xmlns:p14="http://schemas.microsoft.com/office/powerpoint/2010/main" val="8550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childTnLst>
                          </p:cTn>
                        </p:par>
                        <p:par>
                          <p:cTn id="16" fill="hold">
                            <p:stCondLst>
                              <p:cond delay="750"/>
                            </p:stCondLst>
                            <p:childTnLst>
                              <p:par>
                                <p:cTn id="17" presetID="16" presetClass="entr" presetSubtype="21"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750"/>
                                        <p:tgtEl>
                                          <p:spTgt spid="14"/>
                                        </p:tgtEl>
                                      </p:cBhvr>
                                    </p:animEffect>
                                  </p:childTnLst>
                                </p:cTn>
                              </p:par>
                            </p:childTnLst>
                          </p:cTn>
                        </p:par>
                        <p:par>
                          <p:cTn id="20" fill="hold">
                            <p:stCondLst>
                              <p:cond delay="1500"/>
                            </p:stCondLst>
                            <p:childTnLst>
                              <p:par>
                                <p:cTn id="21" presetID="16" presetClass="entr" presetSubtype="2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75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750" fill="hold"/>
                                        <p:tgtEl>
                                          <p:spTgt spid="13"/>
                                        </p:tgtEl>
                                        <p:attrNameLst>
                                          <p:attrName>ppt_x</p:attrName>
                                        </p:attrNameLst>
                                      </p:cBhvr>
                                      <p:tavLst>
                                        <p:tav tm="0">
                                          <p:val>
                                            <p:strVal val="#ppt_x"/>
                                          </p:val>
                                        </p:tav>
                                        <p:tav tm="100000">
                                          <p:val>
                                            <p:strVal val="#ppt_x"/>
                                          </p:val>
                                        </p:tav>
                                      </p:tavLst>
                                    </p:anim>
                                    <p:anim calcmode="lin" valueType="num">
                                      <p:cBhvr additive="base">
                                        <p:cTn id="29"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nip Diagonal Corner Rectangle 12"/>
          <p:cNvSpPr/>
          <p:nvPr/>
        </p:nvSpPr>
        <p:spPr>
          <a:xfrm>
            <a:off x="3895860" y="33097"/>
            <a:ext cx="4590782" cy="730665"/>
          </a:xfrm>
          <a:prstGeom prst="snip2DiagRect">
            <a:avLst/>
          </a:prstGeom>
          <a:solidFill>
            <a:schemeClr val="accent3">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751" y="1214438"/>
            <a:ext cx="6618402" cy="461665"/>
          </a:xfrm>
          <a:prstGeom prst="rect">
            <a:avLst/>
          </a:prstGeom>
          <a:solidFill>
            <a:schemeClr val="accent1">
              <a:lumMod val="20000"/>
              <a:lumOff val="8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Conjunctions</a:t>
            </a:r>
          </a:p>
        </p:txBody>
      </p:sp>
      <p:sp>
        <p:nvSpPr>
          <p:cNvPr id="3" name="Text Placeholder 2"/>
          <p:cNvSpPr>
            <a:spLocks noGrp="1"/>
          </p:cNvSpPr>
          <p:nvPr>
            <p:ph type="body" sz="quarter" idx="10"/>
          </p:nvPr>
        </p:nvSpPr>
        <p:spPr>
          <a:xfrm>
            <a:off x="857251" y="1214438"/>
            <a:ext cx="10668000" cy="551102"/>
          </a:xfrm>
        </p:spPr>
        <p:txBody>
          <a:bodyPr/>
          <a:lstStyle/>
          <a:p>
            <a:pPr marL="0" lvl="0" indent="0">
              <a:buNone/>
            </a:pPr>
            <a:r>
              <a:rPr lang="en-IE" sz="2400" b="1" u="sng" dirty="0"/>
              <a:t>OR</a:t>
            </a:r>
            <a:r>
              <a:rPr lang="en-IE" sz="2400" b="1" dirty="0"/>
              <a:t>: </a:t>
            </a:r>
            <a:r>
              <a:rPr lang="en-IE" sz="2400" dirty="0"/>
              <a:t>is used to express a choice between two ideas.</a:t>
            </a:r>
            <a:endParaRPr lang="en-US" sz="2400" dirty="0"/>
          </a:p>
        </p:txBody>
      </p:sp>
      <p:grpSp>
        <p:nvGrpSpPr>
          <p:cNvPr id="11" name="Group 10"/>
          <p:cNvGrpSpPr/>
          <p:nvPr/>
        </p:nvGrpSpPr>
        <p:grpSpPr>
          <a:xfrm>
            <a:off x="2351583" y="1838127"/>
            <a:ext cx="8559768" cy="3092945"/>
            <a:chOff x="2351584" y="2276872"/>
            <a:chExt cx="6426881" cy="2322258"/>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2121" y="2276872"/>
              <a:ext cx="3096344" cy="232225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1584" y="2276872"/>
              <a:ext cx="3096344" cy="2322258"/>
            </a:xfrm>
            <a:prstGeom prst="rect">
              <a:avLst/>
            </a:prstGeom>
          </p:spPr>
        </p:pic>
      </p:grpSp>
      <p:sp>
        <p:nvSpPr>
          <p:cNvPr id="6" name="Text Placeholder 2"/>
          <p:cNvSpPr txBox="1">
            <a:spLocks/>
          </p:cNvSpPr>
          <p:nvPr/>
        </p:nvSpPr>
        <p:spPr>
          <a:xfrm>
            <a:off x="2698387" y="5085184"/>
            <a:ext cx="8064896" cy="57608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E" sz="2400" dirty="0"/>
              <a:t>We may go to the beach.  We may go to the park.</a:t>
            </a:r>
            <a:endParaRPr lang="en-US" sz="2400" dirty="0"/>
          </a:p>
        </p:txBody>
      </p:sp>
      <p:grpSp>
        <p:nvGrpSpPr>
          <p:cNvPr id="15" name="Group 14"/>
          <p:cNvGrpSpPr/>
          <p:nvPr/>
        </p:nvGrpSpPr>
        <p:grpSpPr>
          <a:xfrm>
            <a:off x="2698387" y="5658404"/>
            <a:ext cx="8064896" cy="514201"/>
            <a:chOff x="1919536" y="5658404"/>
            <a:chExt cx="8064896" cy="514201"/>
          </a:xfrm>
        </p:grpSpPr>
        <p:sp>
          <p:nvSpPr>
            <p:cNvPr id="10" name="Rectangle 9"/>
            <p:cNvSpPr/>
            <p:nvPr/>
          </p:nvSpPr>
          <p:spPr>
            <a:xfrm>
              <a:off x="3503711" y="5686106"/>
              <a:ext cx="4968553" cy="461665"/>
            </a:xfrm>
            <a:prstGeom prst="rect">
              <a:avLst/>
            </a:prstGeom>
            <a:solidFill>
              <a:schemeClr val="accent1">
                <a:lumMod val="20000"/>
                <a:lumOff val="8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p:cNvSpPr txBox="1">
              <a:spLocks/>
            </p:cNvSpPr>
            <p:nvPr/>
          </p:nvSpPr>
          <p:spPr>
            <a:xfrm>
              <a:off x="1919536" y="5658404"/>
              <a:ext cx="8064896" cy="514201"/>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E" sz="2400" dirty="0"/>
                <a:t>We may go to the beach </a:t>
              </a:r>
              <a:r>
                <a:rPr lang="en-IE" sz="2400" b="1" u="sng" dirty="0"/>
                <a:t>or</a:t>
              </a:r>
              <a:r>
                <a:rPr lang="en-IE" sz="2400" dirty="0"/>
                <a:t> the park.</a:t>
              </a:r>
              <a:endParaRPr lang="en-US" sz="2400" dirty="0"/>
            </a:p>
          </p:txBody>
        </p:sp>
      </p:grpSp>
      <p:sp>
        <p:nvSpPr>
          <p:cNvPr id="14" name="Text Placeholder 2"/>
          <p:cNvSpPr txBox="1">
            <a:spLocks/>
          </p:cNvSpPr>
          <p:nvPr/>
        </p:nvSpPr>
        <p:spPr>
          <a:xfrm>
            <a:off x="857251" y="1838127"/>
            <a:ext cx="10668000" cy="55110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E" sz="2400" dirty="0"/>
              <a:t>Example-</a:t>
            </a:r>
            <a:endParaRPr lang="en-US" sz="2400" dirty="0"/>
          </a:p>
        </p:txBody>
      </p:sp>
    </p:spTree>
    <p:extLst>
      <p:ext uri="{BB962C8B-B14F-4D97-AF65-F5344CB8AC3E}">
        <p14:creationId xmlns:p14="http://schemas.microsoft.com/office/powerpoint/2010/main" val="241225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750"/>
                                        <p:tgtEl>
                                          <p:spTgt spid="11"/>
                                        </p:tgtEl>
                                      </p:cBhvr>
                                    </p:animEffect>
                                  </p:childTnLst>
                                </p:cTn>
                              </p:par>
                            </p:childTnLst>
                          </p:cTn>
                        </p:par>
                        <p:par>
                          <p:cTn id="12" fill="hold">
                            <p:stCondLst>
                              <p:cond delay="15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75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750" fill="hold"/>
                                        <p:tgtEl>
                                          <p:spTgt spid="15"/>
                                        </p:tgtEl>
                                        <p:attrNameLst>
                                          <p:attrName>ppt_x</p:attrName>
                                        </p:attrNameLst>
                                      </p:cBhvr>
                                      <p:tavLst>
                                        <p:tav tm="0">
                                          <p:val>
                                            <p:strVal val="#ppt_x"/>
                                          </p:val>
                                        </p:tav>
                                        <p:tav tm="100000">
                                          <p:val>
                                            <p:strVal val="#ppt_x"/>
                                          </p:val>
                                        </p:tav>
                                      </p:tavLst>
                                    </p:anim>
                                    <p:anim calcmode="lin" valueType="num">
                                      <p:cBhvr additive="base">
                                        <p:cTn id="21"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nip Diagonal Corner Rectangle 9"/>
          <p:cNvSpPr/>
          <p:nvPr/>
        </p:nvSpPr>
        <p:spPr>
          <a:xfrm>
            <a:off x="3895860" y="33097"/>
            <a:ext cx="4590782" cy="730665"/>
          </a:xfrm>
          <a:prstGeom prst="snip2DiagRect">
            <a:avLst/>
          </a:prstGeom>
          <a:solidFill>
            <a:schemeClr val="accent3">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7251" y="1209088"/>
            <a:ext cx="8119069" cy="461665"/>
          </a:xfrm>
          <a:prstGeom prst="rect">
            <a:avLst/>
          </a:prstGeom>
          <a:solidFill>
            <a:srgbClr val="FEFCBA"/>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Conjunctions</a:t>
            </a:r>
          </a:p>
        </p:txBody>
      </p:sp>
      <p:sp>
        <p:nvSpPr>
          <p:cNvPr id="3" name="Text Placeholder 2"/>
          <p:cNvSpPr>
            <a:spLocks noGrp="1"/>
          </p:cNvSpPr>
          <p:nvPr>
            <p:ph type="body" sz="quarter" idx="10"/>
          </p:nvPr>
        </p:nvSpPr>
        <p:spPr>
          <a:xfrm>
            <a:off x="857251" y="1214438"/>
            <a:ext cx="10668000" cy="1062434"/>
          </a:xfrm>
        </p:spPr>
        <p:txBody>
          <a:bodyPr/>
          <a:lstStyle/>
          <a:p>
            <a:pPr marL="0" lvl="0" indent="0">
              <a:buNone/>
            </a:pPr>
            <a:r>
              <a:rPr lang="en-IE" sz="2400" b="1" u="sng" dirty="0"/>
              <a:t>BECAUSE</a:t>
            </a:r>
            <a:r>
              <a:rPr lang="en-IE" sz="2400" b="1" dirty="0"/>
              <a:t>: </a:t>
            </a:r>
            <a:r>
              <a:rPr lang="en-IE" sz="2400" dirty="0"/>
              <a:t>is used when one idea gives the reason for the other.</a:t>
            </a:r>
            <a:endParaRPr lang="en-US" sz="2400" dirty="0"/>
          </a:p>
          <a:p>
            <a:pPr marL="0" indent="0">
              <a:buNone/>
            </a:pPr>
            <a:endParaRPr lang="en-US" sz="2400" dirty="0"/>
          </a:p>
        </p:txBody>
      </p:sp>
      <p:grpSp>
        <p:nvGrpSpPr>
          <p:cNvPr id="13" name="Group 12"/>
          <p:cNvGrpSpPr/>
          <p:nvPr/>
        </p:nvGrpSpPr>
        <p:grpSpPr>
          <a:xfrm>
            <a:off x="2572162" y="1849998"/>
            <a:ext cx="7844318" cy="2584956"/>
            <a:chOff x="2572162" y="2202704"/>
            <a:chExt cx="6773991" cy="2232249"/>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3603" t="17282" r="9586" b="23190"/>
            <a:stretch/>
          </p:blipFill>
          <p:spPr>
            <a:xfrm>
              <a:off x="2572162" y="2202704"/>
              <a:ext cx="2880320" cy="223224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9513" y="2352273"/>
              <a:ext cx="3436640" cy="1933110"/>
            </a:xfrm>
            <a:prstGeom prst="rect">
              <a:avLst/>
            </a:prstGeom>
          </p:spPr>
        </p:pic>
      </p:grpSp>
      <p:sp>
        <p:nvSpPr>
          <p:cNvPr id="6" name="Text Placeholder 2"/>
          <p:cNvSpPr txBox="1">
            <a:spLocks/>
          </p:cNvSpPr>
          <p:nvPr/>
        </p:nvSpPr>
        <p:spPr>
          <a:xfrm>
            <a:off x="2581042" y="4653136"/>
            <a:ext cx="7924386" cy="534578"/>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sz="2400" dirty="0"/>
              <a:t>I was late for work.  I was stuck in traffic.</a:t>
            </a:r>
            <a:endParaRPr lang="en-US" sz="2400" dirty="0"/>
          </a:p>
          <a:p>
            <a:pPr marL="0" indent="0" algn="ctr">
              <a:buFont typeface="Arial" pitchFamily="34" charset="0"/>
              <a:buNone/>
            </a:pPr>
            <a:endParaRPr lang="en-US" sz="2400" dirty="0"/>
          </a:p>
        </p:txBody>
      </p:sp>
      <p:grpSp>
        <p:nvGrpSpPr>
          <p:cNvPr id="12" name="Group 11"/>
          <p:cNvGrpSpPr/>
          <p:nvPr/>
        </p:nvGrpSpPr>
        <p:grpSpPr>
          <a:xfrm>
            <a:off x="3150820" y="5187714"/>
            <a:ext cx="6795672" cy="517234"/>
            <a:chOff x="2561322" y="5187714"/>
            <a:chExt cx="6795672" cy="517234"/>
          </a:xfrm>
        </p:grpSpPr>
        <p:sp>
          <p:nvSpPr>
            <p:cNvPr id="9" name="Rectangle 8"/>
            <p:cNvSpPr/>
            <p:nvPr/>
          </p:nvSpPr>
          <p:spPr>
            <a:xfrm>
              <a:off x="2572162" y="5204679"/>
              <a:ext cx="6784832" cy="461665"/>
            </a:xfrm>
            <a:prstGeom prst="rect">
              <a:avLst/>
            </a:prstGeom>
            <a:solidFill>
              <a:srgbClr val="FEFCBA"/>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p:cNvSpPr txBox="1">
              <a:spLocks/>
            </p:cNvSpPr>
            <p:nvPr/>
          </p:nvSpPr>
          <p:spPr>
            <a:xfrm>
              <a:off x="2561322" y="5187714"/>
              <a:ext cx="6784831" cy="51723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sz="2400" dirty="0"/>
                <a:t>I was late for work </a:t>
              </a:r>
              <a:r>
                <a:rPr lang="en-IE" sz="2400" b="1" u="sng" dirty="0"/>
                <a:t>because</a:t>
              </a:r>
              <a:r>
                <a:rPr lang="en-IE" sz="2400" dirty="0"/>
                <a:t> I was stuck </a:t>
              </a:r>
              <a:r>
                <a:rPr lang="en-IE" sz="2400"/>
                <a:t>in traffic</a:t>
              </a:r>
              <a:r>
                <a:rPr lang="en-IE" sz="2400" dirty="0"/>
                <a:t>.</a:t>
              </a:r>
              <a:endParaRPr lang="en-US" sz="2400" dirty="0"/>
            </a:p>
          </p:txBody>
        </p:sp>
      </p:grpSp>
      <p:sp>
        <p:nvSpPr>
          <p:cNvPr id="11" name="Text Placeholder 2"/>
          <p:cNvSpPr txBox="1">
            <a:spLocks/>
          </p:cNvSpPr>
          <p:nvPr/>
        </p:nvSpPr>
        <p:spPr>
          <a:xfrm>
            <a:off x="857251" y="1859778"/>
            <a:ext cx="10668000" cy="106243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E" sz="2400" dirty="0"/>
              <a:t>Example-</a:t>
            </a:r>
            <a:endParaRPr lang="en-US" sz="2400" dirty="0"/>
          </a:p>
        </p:txBody>
      </p:sp>
    </p:spTree>
    <p:extLst>
      <p:ext uri="{BB962C8B-B14F-4D97-AF65-F5344CB8AC3E}">
        <p14:creationId xmlns:p14="http://schemas.microsoft.com/office/powerpoint/2010/main" val="47983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750"/>
                                        <p:tgtEl>
                                          <p:spTgt spid="13"/>
                                        </p:tgtEl>
                                      </p:cBhvr>
                                    </p:animEffect>
                                  </p:childTnLst>
                                </p:cTn>
                              </p:par>
                            </p:childTnLst>
                          </p:cTn>
                        </p:par>
                        <p:par>
                          <p:cTn id="12" fill="hold">
                            <p:stCondLst>
                              <p:cond delay="15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75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750" fill="hold"/>
                                        <p:tgtEl>
                                          <p:spTgt spid="12"/>
                                        </p:tgtEl>
                                        <p:attrNameLst>
                                          <p:attrName>ppt_x</p:attrName>
                                        </p:attrNameLst>
                                      </p:cBhvr>
                                      <p:tavLst>
                                        <p:tav tm="0">
                                          <p:val>
                                            <p:strVal val="#ppt_x"/>
                                          </p:val>
                                        </p:tav>
                                        <p:tav tm="100000">
                                          <p:val>
                                            <p:strVal val="#ppt_x"/>
                                          </p:val>
                                        </p:tav>
                                      </p:tavLst>
                                    </p:anim>
                                    <p:anim calcmode="lin" valueType="num">
                                      <p:cBhvr additive="base">
                                        <p:cTn id="21"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57251" y="1202578"/>
            <a:ext cx="8119069" cy="461665"/>
          </a:xfrm>
          <a:prstGeom prst="rect">
            <a:avLst/>
          </a:prstGeom>
          <a:solidFill>
            <a:schemeClr val="accent2">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nip Diagonal Corner Rectangle 4"/>
          <p:cNvSpPr/>
          <p:nvPr/>
        </p:nvSpPr>
        <p:spPr>
          <a:xfrm>
            <a:off x="3895860" y="33097"/>
            <a:ext cx="4590782" cy="730665"/>
          </a:xfrm>
          <a:prstGeom prst="snip2DiagRect">
            <a:avLst/>
          </a:prstGeom>
          <a:solidFill>
            <a:schemeClr val="accent3">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Conjunctions</a:t>
            </a:r>
          </a:p>
        </p:txBody>
      </p:sp>
      <p:sp>
        <p:nvSpPr>
          <p:cNvPr id="3" name="Text Placeholder 2"/>
          <p:cNvSpPr>
            <a:spLocks noGrp="1"/>
          </p:cNvSpPr>
          <p:nvPr>
            <p:ph type="body" sz="quarter" idx="10"/>
          </p:nvPr>
        </p:nvSpPr>
        <p:spPr>
          <a:xfrm>
            <a:off x="857251" y="1214438"/>
            <a:ext cx="10668000" cy="616284"/>
          </a:xfrm>
        </p:spPr>
        <p:txBody>
          <a:bodyPr/>
          <a:lstStyle/>
          <a:p>
            <a:pPr marL="0" lvl="0" indent="0">
              <a:buNone/>
            </a:pPr>
            <a:r>
              <a:rPr lang="en-IE" sz="2400" b="1" u="sng" dirty="0"/>
              <a:t>BUT</a:t>
            </a:r>
            <a:r>
              <a:rPr lang="en-IE" sz="2400" b="1" dirty="0"/>
              <a:t>:</a:t>
            </a:r>
            <a:r>
              <a:rPr lang="en-IE" sz="2400" dirty="0"/>
              <a:t> is used when one idea contrasts the other.</a:t>
            </a:r>
            <a:endParaRPr lang="en-US" sz="2400" dirty="0"/>
          </a:p>
          <a:p>
            <a:pPr marL="0" indent="0">
              <a:buNone/>
            </a:pPr>
            <a:endParaRPr lang="en-US" sz="2400" dirty="0"/>
          </a:p>
        </p:txBody>
      </p:sp>
      <p:grpSp>
        <p:nvGrpSpPr>
          <p:cNvPr id="12" name="Group 11"/>
          <p:cNvGrpSpPr/>
          <p:nvPr/>
        </p:nvGrpSpPr>
        <p:grpSpPr>
          <a:xfrm>
            <a:off x="2375805" y="1954903"/>
            <a:ext cx="8533772" cy="2752036"/>
            <a:chOff x="2375805" y="2237909"/>
            <a:chExt cx="7656200" cy="246903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5805" y="2237909"/>
              <a:ext cx="3704075" cy="246903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9978" y="2237909"/>
              <a:ext cx="3822027" cy="2469030"/>
            </a:xfrm>
            <a:prstGeom prst="rect">
              <a:avLst/>
            </a:prstGeom>
          </p:spPr>
        </p:pic>
      </p:grpSp>
      <p:sp>
        <p:nvSpPr>
          <p:cNvPr id="9" name="Text Placeholder 2"/>
          <p:cNvSpPr txBox="1">
            <a:spLocks/>
          </p:cNvSpPr>
          <p:nvPr/>
        </p:nvSpPr>
        <p:spPr>
          <a:xfrm>
            <a:off x="2061632" y="4873418"/>
            <a:ext cx="8885635" cy="54148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sz="2400" dirty="0"/>
              <a:t>I want to come for the picnic.  I have exams tomorrow.</a:t>
            </a:r>
            <a:endParaRPr lang="en-US" sz="2400" dirty="0"/>
          </a:p>
        </p:txBody>
      </p:sp>
      <p:grpSp>
        <p:nvGrpSpPr>
          <p:cNvPr id="13" name="Group 12"/>
          <p:cNvGrpSpPr/>
          <p:nvPr/>
        </p:nvGrpSpPr>
        <p:grpSpPr>
          <a:xfrm>
            <a:off x="2294000" y="5539085"/>
            <a:ext cx="8885635" cy="473760"/>
            <a:chOff x="1904619" y="5539085"/>
            <a:chExt cx="8885635" cy="473760"/>
          </a:xfrm>
        </p:grpSpPr>
        <p:sp>
          <p:nvSpPr>
            <p:cNvPr id="8" name="Rectangle 7"/>
            <p:cNvSpPr/>
            <p:nvPr/>
          </p:nvSpPr>
          <p:spPr>
            <a:xfrm>
              <a:off x="2150443" y="5539085"/>
              <a:ext cx="8119069" cy="461665"/>
            </a:xfrm>
            <a:prstGeom prst="rect">
              <a:avLst/>
            </a:prstGeom>
            <a:solidFill>
              <a:schemeClr val="accent2">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p:cNvSpPr txBox="1">
              <a:spLocks/>
            </p:cNvSpPr>
            <p:nvPr/>
          </p:nvSpPr>
          <p:spPr>
            <a:xfrm>
              <a:off x="1904619" y="5539085"/>
              <a:ext cx="8885635" cy="47376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sz="2400" dirty="0"/>
                <a:t>I want to come for the picnic </a:t>
              </a:r>
              <a:r>
                <a:rPr lang="en-IE" sz="2400" b="1" u="sng" dirty="0"/>
                <a:t>but</a:t>
              </a:r>
              <a:r>
                <a:rPr lang="en-IE" sz="2400" dirty="0"/>
                <a:t> I have exams tomorrow.</a:t>
              </a:r>
              <a:endParaRPr lang="en-US" sz="2400" dirty="0"/>
            </a:p>
            <a:p>
              <a:pPr marL="0" indent="0" algn="ctr">
                <a:buFont typeface="Arial" pitchFamily="34" charset="0"/>
                <a:buNone/>
              </a:pPr>
              <a:endParaRPr lang="en-US" sz="2400" dirty="0"/>
            </a:p>
          </p:txBody>
        </p:sp>
      </p:grpSp>
      <p:sp>
        <p:nvSpPr>
          <p:cNvPr id="11" name="Text Placeholder 2"/>
          <p:cNvSpPr txBox="1">
            <a:spLocks/>
          </p:cNvSpPr>
          <p:nvPr/>
        </p:nvSpPr>
        <p:spPr>
          <a:xfrm>
            <a:off x="857251" y="1875162"/>
            <a:ext cx="10668000" cy="4771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IE" sz="2400" dirty="0"/>
              <a:t>Example:</a:t>
            </a:r>
            <a:endParaRPr lang="en-US" sz="2400" dirty="0"/>
          </a:p>
          <a:p>
            <a:pPr marL="0" indent="0">
              <a:buFont typeface="Arial" pitchFamily="34" charset="0"/>
              <a:buNone/>
            </a:pPr>
            <a:endParaRPr lang="en-US" sz="2400" dirty="0"/>
          </a:p>
        </p:txBody>
      </p:sp>
    </p:spTree>
    <p:extLst>
      <p:ext uri="{BB962C8B-B14F-4D97-AF65-F5344CB8AC3E}">
        <p14:creationId xmlns:p14="http://schemas.microsoft.com/office/powerpoint/2010/main" val="299846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750"/>
                                        <p:tgtEl>
                                          <p:spTgt spid="12"/>
                                        </p:tgtEl>
                                      </p:cBhvr>
                                    </p:animEffect>
                                  </p:childTnLst>
                                </p:cTn>
                              </p:par>
                            </p:childTnLst>
                          </p:cTn>
                        </p:par>
                        <p:par>
                          <p:cTn id="12" fill="hold">
                            <p:stCondLst>
                              <p:cond delay="1500"/>
                            </p:stCondLst>
                            <p:childTnLst>
                              <p:par>
                                <p:cTn id="13" presetID="16" presetClass="entr" presetSubtype="2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75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750" fill="hold"/>
                                        <p:tgtEl>
                                          <p:spTgt spid="13"/>
                                        </p:tgtEl>
                                        <p:attrNameLst>
                                          <p:attrName>ppt_x</p:attrName>
                                        </p:attrNameLst>
                                      </p:cBhvr>
                                      <p:tavLst>
                                        <p:tav tm="0">
                                          <p:val>
                                            <p:strVal val="#ppt_x"/>
                                          </p:val>
                                        </p:tav>
                                        <p:tav tm="100000">
                                          <p:val>
                                            <p:strVal val="#ppt_x"/>
                                          </p:val>
                                        </p:tav>
                                      </p:tavLst>
                                    </p:anim>
                                    <p:anim calcmode="lin" valueType="num">
                                      <p:cBhvr additive="base">
                                        <p:cTn id="21"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9547E40-1016-42B9-890A-A4F6921E12BD}"/>
              </a:ext>
            </a:extLst>
          </p:cNvPr>
          <p:cNvGraphicFramePr>
            <a:graphicFrameLocks noGrp="1"/>
          </p:cNvGraphicFramePr>
          <p:nvPr>
            <p:extLst>
              <p:ext uri="{D42A27DB-BD31-4B8C-83A1-F6EECF244321}">
                <p14:modId xmlns:p14="http://schemas.microsoft.com/office/powerpoint/2010/main" val="2047441766"/>
              </p:ext>
            </p:extLst>
          </p:nvPr>
        </p:nvGraphicFramePr>
        <p:xfrm>
          <a:off x="1127448" y="700345"/>
          <a:ext cx="9937103" cy="2820786"/>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5832648">
                  <a:extLst>
                    <a:ext uri="{9D8B030D-6E8A-4147-A177-3AD203B41FA5}">
                      <a16:colId xmlns:a16="http://schemas.microsoft.com/office/drawing/2014/main" val="20002"/>
                    </a:ext>
                  </a:extLst>
                </a:gridCol>
                <a:gridCol w="1584175">
                  <a:extLst>
                    <a:ext uri="{9D8B030D-6E8A-4147-A177-3AD203B41FA5}">
                      <a16:colId xmlns:a16="http://schemas.microsoft.com/office/drawing/2014/main" val="2861519634"/>
                    </a:ext>
                  </a:extLst>
                </a:gridCol>
              </a:tblGrid>
              <a:tr h="389313">
                <a:tc>
                  <a:txBody>
                    <a:bodyPr/>
                    <a:lstStyle/>
                    <a:p>
                      <a:pPr algn="ctr"/>
                      <a:r>
                        <a:rPr lang="en-IN" sz="1400" dirty="0"/>
                        <a:t>Slide</a:t>
                      </a:r>
                      <a:r>
                        <a:rPr lang="en-IN" sz="1400" baseline="0" dirty="0"/>
                        <a:t> #</a:t>
                      </a:r>
                      <a:endParaRPr lang="en-IN" sz="1400" dirty="0"/>
                    </a:p>
                  </a:txBody>
                  <a:tcPr/>
                </a:tc>
                <a:tc>
                  <a:txBody>
                    <a:bodyPr/>
                    <a:lstStyle/>
                    <a:p>
                      <a:pPr algn="ctr"/>
                      <a:r>
                        <a:rPr lang="en-IN" sz="2000" dirty="0"/>
                        <a:t>Thumbnail</a:t>
                      </a:r>
                    </a:p>
                  </a:txBody>
                  <a:tcPr/>
                </a:tc>
                <a:tc>
                  <a:txBody>
                    <a:bodyPr/>
                    <a:lstStyle/>
                    <a:p>
                      <a:pPr algn="ctr"/>
                      <a:r>
                        <a:rPr lang="en-IN" sz="2000" dirty="0"/>
                        <a:t>Source link</a:t>
                      </a:r>
                    </a:p>
                  </a:txBody>
                  <a:tcPr/>
                </a:tc>
                <a:tc>
                  <a:txBody>
                    <a:bodyPr/>
                    <a:lstStyle/>
                    <a:p>
                      <a:pPr algn="ctr"/>
                      <a:r>
                        <a:rPr lang="en-IN" sz="2000" dirty="0"/>
                        <a:t>Author </a:t>
                      </a:r>
                    </a:p>
                  </a:txBody>
                  <a:tcPr/>
                </a:tc>
                <a:extLst>
                  <a:ext uri="{0D108BD9-81ED-4DB2-BD59-A6C34878D82A}">
                    <a16:rowId xmlns:a16="http://schemas.microsoft.com/office/drawing/2014/main" val="10000"/>
                  </a:ext>
                </a:extLst>
              </a:tr>
              <a:tr h="389313">
                <a:tc>
                  <a:txBody>
                    <a:bodyPr/>
                    <a:lstStyle/>
                    <a:p>
                      <a:pPr algn="ctr"/>
                      <a:r>
                        <a:rPr lang="en-IN" sz="900" dirty="0"/>
                        <a:t>2</a:t>
                      </a:r>
                    </a:p>
                  </a:txBody>
                  <a:tcPr/>
                </a:tc>
                <a:tc>
                  <a:txBody>
                    <a:bodyPr/>
                    <a:lstStyle/>
                    <a:p>
                      <a:endParaRPr lang="en-IN" sz="900" dirty="0"/>
                    </a:p>
                  </a:txBody>
                  <a:tcPr/>
                </a:tc>
                <a:tc>
                  <a:txBody>
                    <a:bodyPr/>
                    <a:lstStyle/>
                    <a:p>
                      <a:r>
                        <a:rPr lang="en-IN" sz="900" dirty="0">
                          <a:hlinkClick r:id="rId3"/>
                        </a:rPr>
                        <a:t>https://www.flickr.com/photos/26445715@N00/39499730375</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https://commons.wikimedia.org/w/index.php?curid=9658091</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https://www.flickr.com/photos/27118242@N04/9633873002</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hlinkClick r:id="rId4"/>
                        </a:rPr>
                        <a:t>https://www.flickr.com/photos/181992057@N05/48107548061</a:t>
                      </a:r>
                      <a:endParaRPr lang="en-IN" sz="900" dirty="0"/>
                    </a:p>
                  </a:txBody>
                  <a:tcPr/>
                </a:tc>
                <a:tc>
                  <a:txBody>
                    <a:bodyPr/>
                    <a:lstStyle/>
                    <a:p>
                      <a:r>
                        <a:rPr lang="en-US" sz="900" b="0" i="0" u="none" kern="1200" dirty="0">
                          <a:solidFill>
                            <a:schemeClr val="dk1"/>
                          </a:solidFill>
                          <a:effectLst/>
                          <a:latin typeface="+mn-lt"/>
                          <a:ea typeface="+mn-ea"/>
                          <a:cs typeface="+mn-cs"/>
                        </a:rPr>
                        <a:t>Mike Finn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dirty="0" err="1">
                          <a:solidFill>
                            <a:schemeClr val="dk1"/>
                          </a:solidFill>
                          <a:effectLst/>
                          <a:latin typeface="+mn-lt"/>
                          <a:ea typeface="+mn-ea"/>
                          <a:cs typeface="+mn-cs"/>
                        </a:rPr>
                        <a:t>Shahnoor</a:t>
                      </a:r>
                      <a:r>
                        <a:rPr lang="en-US" sz="900" b="0" i="0" kern="1200" dirty="0">
                          <a:solidFill>
                            <a:schemeClr val="dk1"/>
                          </a:solidFill>
                          <a:effectLst/>
                          <a:latin typeface="+mn-lt"/>
                          <a:ea typeface="+mn-ea"/>
                          <a:cs typeface="+mn-cs"/>
                        </a:rPr>
                        <a:t> Habib Munmun</a:t>
                      </a:r>
                      <a:endParaRPr lang="en-IN" sz="900" dirty="0"/>
                    </a:p>
                    <a:p>
                      <a:r>
                        <a:rPr lang="en-US" sz="900" b="0" i="0" u="none" strike="noStrike" kern="1200" dirty="0">
                          <a:solidFill>
                            <a:schemeClr val="dk1"/>
                          </a:solidFill>
                          <a:effectLst/>
                          <a:latin typeface="+mn-lt"/>
                          <a:ea typeface="+mn-ea"/>
                          <a:cs typeface="+mn-cs"/>
                        </a:rPr>
                        <a:t>Michael Garnett</a:t>
                      </a:r>
                    </a:p>
                    <a:p>
                      <a:r>
                        <a:rPr lang="en-US" sz="900" b="0" i="0" u="none" strike="noStrike" kern="1200" dirty="0" err="1">
                          <a:solidFill>
                            <a:schemeClr val="dk1"/>
                          </a:solidFill>
                          <a:effectLst/>
                          <a:latin typeface="+mn-lt"/>
                          <a:ea typeface="+mn-ea"/>
                          <a:cs typeface="+mn-cs"/>
                        </a:rPr>
                        <a:t>Abhiman</a:t>
                      </a:r>
                      <a:r>
                        <a:rPr lang="en-US" sz="900" b="0" i="0" u="none" strike="noStrike" kern="1200" dirty="0">
                          <a:solidFill>
                            <a:schemeClr val="dk1"/>
                          </a:solidFill>
                          <a:effectLst/>
                          <a:latin typeface="+mn-lt"/>
                          <a:ea typeface="+mn-ea"/>
                          <a:cs typeface="+mn-cs"/>
                        </a:rPr>
                        <a:t> Singh</a:t>
                      </a:r>
                      <a:endParaRPr lang="en-IN" sz="900" b="0" u="none" dirty="0">
                        <a:solidFill>
                          <a:schemeClr val="tx1"/>
                        </a:solidFill>
                      </a:endParaRPr>
                    </a:p>
                  </a:txBody>
                  <a:tcPr/>
                </a:tc>
                <a:extLst>
                  <a:ext uri="{0D108BD9-81ED-4DB2-BD59-A6C34878D82A}">
                    <a16:rowId xmlns:a16="http://schemas.microsoft.com/office/drawing/2014/main" val="10001"/>
                  </a:ext>
                </a:extLst>
              </a:tr>
              <a:tr h="389313">
                <a:tc>
                  <a:txBody>
                    <a:bodyPr/>
                    <a:lstStyle/>
                    <a:p>
                      <a:pPr algn="ctr"/>
                      <a:r>
                        <a:rPr lang="en-IN" sz="900" dirty="0"/>
                        <a:t>3</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a:solidFill>
                            <a:schemeClr val="tx1"/>
                          </a:solidFill>
                          <a:latin typeface="+mn-lt"/>
                          <a:ea typeface="+mn-ea"/>
                          <a:cs typeface="+mn-cs"/>
                          <a:hlinkClick r:id="rId5"/>
                        </a:rPr>
                        <a:t>https://www.flickr.com/photos/28446991@N00/4573302424</a:t>
                      </a:r>
                      <a:endParaRPr lang="en-IN" sz="900" b="0" i="0" u="none" strike="noStrike"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a:solidFill>
                            <a:schemeClr val="tx1"/>
                          </a:solidFill>
                          <a:latin typeface="+mn-lt"/>
                          <a:ea typeface="+mn-ea"/>
                          <a:cs typeface="+mn-cs"/>
                          <a:hlinkClick r:id="rId6"/>
                        </a:rPr>
                        <a:t>https://www.flickr.com/photos/53507547@N06/5129712590</a:t>
                      </a:r>
                      <a:endParaRPr lang="en-IN" sz="900" b="0" i="0" u="none" strike="noStrike" kern="120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u="none" dirty="0"/>
                        <a:t>Joe King</a:t>
                      </a:r>
                    </a:p>
                    <a:p>
                      <a:r>
                        <a:rPr lang="en-US" sz="900" b="0" i="0" u="none" strike="noStrike" kern="1200" dirty="0">
                          <a:solidFill>
                            <a:schemeClr val="dk1"/>
                          </a:solidFill>
                          <a:effectLst/>
                          <a:latin typeface="+mn-lt"/>
                          <a:ea typeface="+mn-ea"/>
                          <a:cs typeface="+mn-cs"/>
                        </a:rPr>
                        <a:t>robin_24</a:t>
                      </a:r>
                      <a:endParaRPr lang="en-IN" sz="900" dirty="0"/>
                    </a:p>
                  </a:txBody>
                  <a:tcPr/>
                </a:tc>
                <a:extLst>
                  <a:ext uri="{0D108BD9-81ED-4DB2-BD59-A6C34878D82A}">
                    <a16:rowId xmlns:a16="http://schemas.microsoft.com/office/drawing/2014/main" val="10002"/>
                  </a:ext>
                </a:extLst>
              </a:tr>
              <a:tr h="389313">
                <a:tc>
                  <a:txBody>
                    <a:bodyPr/>
                    <a:lstStyle/>
                    <a:p>
                      <a:pPr algn="ctr"/>
                      <a:r>
                        <a:rPr lang="en-IN" sz="900" dirty="0"/>
                        <a:t>4</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a:solidFill>
                            <a:schemeClr val="tx1"/>
                          </a:solidFill>
                          <a:latin typeface="+mn-lt"/>
                          <a:ea typeface="+mn-ea"/>
                          <a:cs typeface="+mn-cs"/>
                          <a:hlinkClick r:id="rId7"/>
                        </a:rPr>
                        <a:t>https://www.flickr.com/photos/18090920@N07/14372113941</a:t>
                      </a:r>
                      <a:endParaRPr lang="en-IN" sz="900" b="0" i="0" u="none" strike="noStrike"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hlinkClick r:id="rId8"/>
                        </a:rPr>
                        <a:t>https://www.flickr.com/photos/22446827@N02/16587602856</a:t>
                      </a:r>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kern="1200" dirty="0">
                          <a:solidFill>
                            <a:schemeClr val="dk1"/>
                          </a:solidFill>
                          <a:effectLst/>
                          <a:latin typeface="+mn-lt"/>
                          <a:ea typeface="+mn-ea"/>
                          <a:cs typeface="+mn-cs"/>
                        </a:rPr>
                        <a:t>Sean </a:t>
                      </a:r>
                      <a:r>
                        <a:rPr lang="en-US" sz="900" b="0" i="0" u="none" kern="1200" dirty="0" err="1">
                          <a:solidFill>
                            <a:schemeClr val="dk1"/>
                          </a:solidFill>
                          <a:effectLst/>
                          <a:latin typeface="+mn-lt"/>
                          <a:ea typeface="+mn-ea"/>
                          <a:cs typeface="+mn-cs"/>
                        </a:rPr>
                        <a:t>MacEntee</a:t>
                      </a:r>
                      <a:endParaRPr lang="en-IN" sz="900"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dirty="0">
                          <a:solidFill>
                            <a:schemeClr val="dk1"/>
                          </a:solidFill>
                          <a:effectLst/>
                          <a:latin typeface="+mn-lt"/>
                          <a:ea typeface="+mn-ea"/>
                          <a:cs typeface="+mn-cs"/>
                        </a:rPr>
                        <a:t>Heather Cowper</a:t>
                      </a:r>
                      <a:endParaRPr lang="en-IN" sz="900" b="0" u="none" dirty="0"/>
                    </a:p>
                  </a:txBody>
                  <a:tcPr/>
                </a:tc>
                <a:extLst>
                  <a:ext uri="{0D108BD9-81ED-4DB2-BD59-A6C34878D82A}">
                    <a16:rowId xmlns:a16="http://schemas.microsoft.com/office/drawing/2014/main" val="10006"/>
                  </a:ext>
                </a:extLst>
              </a:tr>
              <a:tr h="3893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900" dirty="0"/>
                        <a:t>5</a:t>
                      </a:r>
                    </a:p>
                  </a:txBody>
                  <a:tcPr/>
                </a:tc>
                <a:tc>
                  <a:txBody>
                    <a:bodyPr/>
                    <a:lstStyle/>
                    <a:p>
                      <a:endParaRPr lang="en-IN" sz="900" dirty="0"/>
                    </a:p>
                  </a:txBody>
                  <a:tcPr/>
                </a:tc>
                <a:tc>
                  <a:txBody>
                    <a:bodyPr/>
                    <a:lstStyle/>
                    <a:p>
                      <a:pPr rtl="0"/>
                      <a:r>
                        <a:rPr lang="en-IN" sz="900" b="0" i="0" u="none" strike="noStrike" kern="1200" dirty="0">
                          <a:solidFill>
                            <a:schemeClr val="tx1"/>
                          </a:solidFill>
                          <a:latin typeface="+mn-lt"/>
                          <a:ea typeface="+mn-ea"/>
                          <a:cs typeface="+mn-cs"/>
                          <a:hlinkClick r:id="rId9"/>
                        </a:rPr>
                        <a:t>https://vectorportal.com/vector/programmer-working-vector-clip-art/27424</a:t>
                      </a:r>
                      <a:endParaRPr lang="en-IN" sz="900" b="0" i="0" u="none" strike="noStrike"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https://www.flickr.com/photos/185536361@N03/49544275088</a:t>
                      </a:r>
                    </a:p>
                  </a:txBody>
                  <a:tcPr/>
                </a:tc>
                <a:tc>
                  <a:txBody>
                    <a:bodyPr/>
                    <a:lstStyle/>
                    <a:p>
                      <a:r>
                        <a:rPr lang="en-IN" sz="900" b="0" dirty="0"/>
                        <a:t>Vectorportal.com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dirty="0" err="1">
                          <a:solidFill>
                            <a:schemeClr val="dk1"/>
                          </a:solidFill>
                          <a:effectLst/>
                          <a:latin typeface="+mn-lt"/>
                          <a:ea typeface="+mn-ea"/>
                          <a:cs typeface="+mn-cs"/>
                        </a:rPr>
                        <a:t>Cyprien</a:t>
                      </a:r>
                      <a:r>
                        <a:rPr lang="en-US" sz="900" b="0" i="0" u="none" strike="noStrike" kern="1200" dirty="0">
                          <a:solidFill>
                            <a:schemeClr val="dk1"/>
                          </a:solidFill>
                          <a:effectLst/>
                          <a:latin typeface="+mn-lt"/>
                          <a:ea typeface="+mn-ea"/>
                          <a:cs typeface="+mn-cs"/>
                        </a:rPr>
                        <a:t> Hauser</a:t>
                      </a:r>
                      <a:endParaRPr lang="en-IN" sz="900" b="0" dirty="0"/>
                    </a:p>
                    <a:p>
                      <a:endParaRPr lang="en-IN" sz="900" b="0" dirty="0"/>
                    </a:p>
                  </a:txBody>
                  <a:tcPr/>
                </a:tc>
                <a:extLst>
                  <a:ext uri="{0D108BD9-81ED-4DB2-BD59-A6C34878D82A}">
                    <a16:rowId xmlns:a16="http://schemas.microsoft.com/office/drawing/2014/main" val="10009"/>
                  </a:ext>
                </a:extLst>
              </a:tr>
              <a:tr h="389313">
                <a:tc>
                  <a:txBody>
                    <a:bodyPr/>
                    <a:lstStyle/>
                    <a:p>
                      <a:pPr algn="ctr"/>
                      <a:r>
                        <a:rPr lang="en-IN" sz="900" dirty="0"/>
                        <a:t>6</a:t>
                      </a:r>
                    </a:p>
                  </a:txBody>
                  <a:tcPr/>
                </a:tc>
                <a:tc>
                  <a:txBody>
                    <a:bodyPr/>
                    <a:lstStyle/>
                    <a:p>
                      <a:endParaRPr lang="en-IN" sz="900" dirty="0"/>
                    </a:p>
                  </a:txBody>
                  <a:tcPr/>
                </a:tc>
                <a:tc>
                  <a:txBody>
                    <a:bodyPr/>
                    <a:lstStyle/>
                    <a:p>
                      <a:pPr rtl="0"/>
                      <a:r>
                        <a:rPr lang="en-IN" sz="900" b="0" i="0" u="none" strike="noStrike" kern="1200" dirty="0">
                          <a:solidFill>
                            <a:schemeClr val="tx1"/>
                          </a:solidFill>
                          <a:latin typeface="+mn-lt"/>
                          <a:ea typeface="+mn-ea"/>
                          <a:cs typeface="+mn-cs"/>
                        </a:rPr>
                        <a:t>https://www.pexels.com/photo/family-having-a-picnic-5119595/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https://www.freepik.com/free-photo/exam-check-quiz-knowledge-lesson-test-concept_18091946.htm</a:t>
                      </a:r>
                      <a:endParaRPr lang="en-IN" sz="900" b="0" i="0" u="none" strike="noStrike" kern="120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dirty="0">
                          <a:solidFill>
                            <a:schemeClr val="dk1"/>
                          </a:solidFill>
                          <a:effectLst/>
                          <a:latin typeface="+mn-lt"/>
                          <a:ea typeface="+mn-ea"/>
                          <a:cs typeface="+mn-cs"/>
                        </a:rPr>
                        <a:t>Anna </a:t>
                      </a:r>
                      <a:r>
                        <a:rPr lang="en-US" sz="900" b="0" i="0" u="none" strike="noStrike" kern="1200" dirty="0" err="1">
                          <a:solidFill>
                            <a:schemeClr val="dk1"/>
                          </a:solidFill>
                          <a:effectLst/>
                          <a:latin typeface="+mn-lt"/>
                          <a:ea typeface="+mn-ea"/>
                          <a:cs typeface="+mn-cs"/>
                        </a:rPr>
                        <a:t>Tarazevich</a:t>
                      </a:r>
                      <a:endParaRPr lang="en-US" sz="900" b="0" i="0" u="none" strike="noStrike" kern="1200" dirty="0">
                        <a:solidFill>
                          <a:schemeClr val="dk1"/>
                        </a:solidFill>
                        <a:effectLst/>
                        <a:latin typeface="+mn-lt"/>
                        <a:ea typeface="+mn-ea"/>
                        <a:cs typeface="+mn-cs"/>
                        <a:hlinkClick r:id="rId1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Rawpixel.com</a:t>
                      </a:r>
                    </a:p>
                    <a:p>
                      <a:endParaRPr lang="en-IN" sz="900" b="0" dirty="0"/>
                    </a:p>
                  </a:txBody>
                  <a:tcPr/>
                </a:tc>
                <a:extLst>
                  <a:ext uri="{0D108BD9-81ED-4DB2-BD59-A6C34878D82A}">
                    <a16:rowId xmlns:a16="http://schemas.microsoft.com/office/drawing/2014/main" val="10011"/>
                  </a:ext>
                </a:extLst>
              </a:tr>
            </a:tbl>
          </a:graphicData>
        </a:graphic>
      </p:graphicFrame>
      <p:sp>
        <p:nvSpPr>
          <p:cNvPr id="5" name="Title 1">
            <a:extLst>
              <a:ext uri="{FF2B5EF4-FFF2-40B4-BE49-F238E27FC236}">
                <a16:creationId xmlns:a16="http://schemas.microsoft.com/office/drawing/2014/main" id="{B8945A06-9906-EFE3-68D5-23506ABF20A2}"/>
              </a:ext>
            </a:extLst>
          </p:cNvPr>
          <p:cNvSpPr txBox="1">
            <a:spLocks/>
          </p:cNvSpPr>
          <p:nvPr/>
        </p:nvSpPr>
        <p:spPr>
          <a:xfrm>
            <a:off x="3549975" y="116632"/>
            <a:ext cx="5092048" cy="500042"/>
          </a:xfrm>
          <a:prstGeom prst="rect">
            <a:avLst/>
          </a:prstGeom>
        </p:spPr>
        <p:txBody>
          <a:bodyP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a:t>Attribution / Citation</a:t>
            </a:r>
            <a:endParaRPr lang="en-IN" dirty="0"/>
          </a:p>
        </p:txBody>
      </p:sp>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61447" y="1484784"/>
            <a:ext cx="335335" cy="223557"/>
          </a:xfrm>
          <a:prstGeom prst="rect">
            <a:avLst/>
          </a:prstGeom>
        </p:spPr>
      </p:pic>
      <p:pic>
        <p:nvPicPr>
          <p:cNvPr id="6" name="Pictur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15664" y="1237612"/>
            <a:ext cx="330077" cy="220159"/>
          </a:xfrm>
          <a:prstGeom prst="rect">
            <a:avLst/>
          </a:prstGeom>
        </p:spPr>
      </p:pic>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08276" y="1484784"/>
            <a:ext cx="344852" cy="230014"/>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47245" y="1202622"/>
            <a:ext cx="310295" cy="232723"/>
          </a:xfrm>
          <a:prstGeom prst="rect">
            <a:avLst/>
          </a:prstGeom>
        </p:spPr>
      </p:pic>
      <p:pic>
        <p:nvPicPr>
          <p:cNvPr id="10" name="Picture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375497" y="1826945"/>
            <a:ext cx="210411" cy="216544"/>
          </a:xfrm>
          <a:prstGeom prst="rect">
            <a:avLst/>
          </a:prstGeom>
        </p:spPr>
      </p:pic>
      <p:pic>
        <p:nvPicPr>
          <p:cNvPr id="11" name="Picture 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855109" y="1805053"/>
            <a:ext cx="385196" cy="255795"/>
          </a:xfrm>
          <a:prstGeom prst="rect">
            <a:avLst/>
          </a:prstGeom>
        </p:spPr>
      </p:pic>
      <p:pic>
        <p:nvPicPr>
          <p:cNvPr id="13" name="Picture 1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927648" y="2218857"/>
            <a:ext cx="269374" cy="202031"/>
          </a:xfrm>
          <a:prstGeom prst="rect">
            <a:avLst/>
          </a:prstGeom>
        </p:spPr>
      </p:pic>
      <p:pic>
        <p:nvPicPr>
          <p:cNvPr id="14" name="Picture 1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351697" y="2243502"/>
            <a:ext cx="258008" cy="193506"/>
          </a:xfrm>
          <a:prstGeom prst="rect">
            <a:avLst/>
          </a:prstGeom>
        </p:spPr>
      </p:pic>
      <p:pic>
        <p:nvPicPr>
          <p:cNvPr id="16" name="Picture 15"/>
          <p:cNvPicPr>
            <a:picLocks noChangeAspect="1"/>
          </p:cNvPicPr>
          <p:nvPr/>
        </p:nvPicPr>
        <p:blipFill rotWithShape="1">
          <a:blip r:embed="rId19" cstate="print">
            <a:extLst>
              <a:ext uri="{28A0092B-C50C-407E-A947-70E740481C1C}">
                <a14:useLocalDpi xmlns:a14="http://schemas.microsoft.com/office/drawing/2010/main" val="0"/>
              </a:ext>
            </a:extLst>
          </a:blip>
          <a:srcRect l="13603" t="17282" r="9586" b="23190"/>
          <a:stretch/>
        </p:blipFill>
        <p:spPr>
          <a:xfrm>
            <a:off x="2265630" y="2568380"/>
            <a:ext cx="430142" cy="333360"/>
          </a:xfrm>
          <a:prstGeom prst="rect">
            <a:avLst/>
          </a:prstGeom>
        </p:spPr>
      </p:pic>
      <p:pic>
        <p:nvPicPr>
          <p:cNvPr id="17" name="Picture 1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807004" y="2610432"/>
            <a:ext cx="701072" cy="255795"/>
          </a:xfrm>
          <a:prstGeom prst="rect">
            <a:avLst/>
          </a:prstGeom>
        </p:spPr>
      </p:pic>
      <p:pic>
        <p:nvPicPr>
          <p:cNvPr id="19" name="Picture 1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393964" y="3197605"/>
            <a:ext cx="431481" cy="287613"/>
          </a:xfrm>
          <a:prstGeom prst="rect">
            <a:avLst/>
          </a:prstGeom>
        </p:spPr>
      </p:pic>
      <p:pic>
        <p:nvPicPr>
          <p:cNvPr id="20" name="Picture 1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951570" y="3083066"/>
            <a:ext cx="543843" cy="351323"/>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5510</TotalTime>
  <Words>1000</Words>
  <Application>Microsoft Office PowerPoint</Application>
  <PresentationFormat>Widescreen</PresentationFormat>
  <Paragraphs>113</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Wingdings</vt:lpstr>
      <vt:lpstr>DD</vt:lpstr>
      <vt:lpstr>Understanding Conjunctions</vt:lpstr>
      <vt:lpstr>Connectors</vt:lpstr>
      <vt:lpstr>Conjunctions</vt:lpstr>
      <vt:lpstr>Conjunctions</vt:lpstr>
      <vt:lpstr>Conjunctions</vt:lpstr>
      <vt:lpstr>Conjunctions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71</cp:revision>
  <dcterms:created xsi:type="dcterms:W3CDTF">2020-08-28T09:38:22Z</dcterms:created>
  <dcterms:modified xsi:type="dcterms:W3CDTF">2023-04-18T11:44:36Z</dcterms:modified>
</cp:coreProperties>
</file>