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9" r:id="rId3"/>
    <p:sldId id="262" r:id="rId4"/>
    <p:sldId id="258"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8D3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0350" autoAdjust="0"/>
  </p:normalViewPr>
  <p:slideViewPr>
    <p:cSldViewPr>
      <p:cViewPr varScale="1">
        <p:scale>
          <a:sx n="48" d="100"/>
          <a:sy n="48" d="100"/>
        </p:scale>
        <p:origin x="1268" y="44"/>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E87EEE-33CA-4F89-87C8-0601196FB639}" type="datetimeFigureOut">
              <a:rPr lang="en-US" smtClean="0"/>
              <a:pPr/>
              <a:t>4/13/2023</a:t>
            </a:fld>
            <a:endParaRPr lang="en-IN"/>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1E39D27-0626-4BC0-A8BA-864E2E770FDA}"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freesvg.org/chain-link"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freesvg.org/male-teacher-and-student"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pixabay.com/vectors/man-teacher-training-business-6107457/"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fontScale="55000" lnSpcReduction="20000"/>
          </a:bodyPr>
          <a:lstStyle/>
          <a:p>
            <a:pPr marR="114300">
              <a:lnSpc>
                <a:spcPct val="114000"/>
              </a:lnSpc>
            </a:pPr>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a:t>
            </a:r>
            <a:r>
              <a:rPr lang="en-IE" sz="1200" dirty="0">
                <a:solidFill>
                  <a:srgbClr val="0000FF"/>
                </a:solidFill>
                <a:effectLst/>
                <a:latin typeface="+mn-lt"/>
                <a:ea typeface="Calibri" panose="020F0502020204030204" pitchFamily="34" charset="0"/>
              </a:rPr>
              <a:t>This asset highlights the use of different conjunctions according to the situation and alongside helps students notice the use of conjunctions in daily conversations (SA and DD).</a:t>
            </a:r>
            <a:endParaRPr lang="en-IN" sz="1200" dirty="0">
              <a:effectLst/>
              <a:latin typeface="+mn-lt"/>
              <a:ea typeface="Calibri" panose="020F0502020204030204" pitchFamily="34" charset="0"/>
            </a:endParaRPr>
          </a:p>
          <a:p>
            <a:pPr marR="114300">
              <a:lnSpc>
                <a:spcPct val="114000"/>
              </a:lnSpc>
            </a:pPr>
            <a:endParaRPr lang="en-IE" sz="1200" u="sng" dirty="0">
              <a:solidFill>
                <a:srgbClr val="0000FF"/>
              </a:solidFill>
              <a:effectLst/>
              <a:latin typeface="+mn-lt"/>
              <a:ea typeface="Calibri" panose="020F0502020204030204" pitchFamily="34" charset="0"/>
            </a:endParaRPr>
          </a:p>
          <a:p>
            <a:pPr marR="114300">
              <a:lnSpc>
                <a:spcPct val="114000"/>
              </a:lnSpc>
            </a:pPr>
            <a:r>
              <a:rPr lang="en-IE" sz="1200" u="sng" dirty="0">
                <a:solidFill>
                  <a:srgbClr val="0000FF"/>
                </a:solidFill>
                <a:effectLst/>
                <a:latin typeface="+mn-lt"/>
                <a:ea typeface="Calibri" panose="020F0502020204030204" pitchFamily="34" charset="0"/>
              </a:rPr>
              <a:t>AIM</a:t>
            </a:r>
            <a:r>
              <a:rPr lang="en-IE" sz="1200" dirty="0">
                <a:solidFill>
                  <a:srgbClr val="0000FF"/>
                </a:solidFill>
                <a:effectLst/>
                <a:latin typeface="+mn-lt"/>
                <a:ea typeface="Calibri" panose="020F0502020204030204" pitchFamily="34" charset="0"/>
              </a:rPr>
              <a:t>: To help students recognize the use of different conjunctions according to the situation and relate to their use in daily conversations.</a:t>
            </a:r>
            <a:endParaRPr lang="en-IN" sz="1200" dirty="0">
              <a:effectLst/>
              <a:latin typeface="+mn-lt"/>
              <a:ea typeface="Calibri" panose="020F0502020204030204" pitchFamily="34" charset="0"/>
            </a:endParaRPr>
          </a:p>
          <a:p>
            <a:pPr marR="114300">
              <a:lnSpc>
                <a:spcPct val="114000"/>
              </a:lnSpc>
            </a:pPr>
            <a:endParaRPr lang="en-IE" sz="1200" u="sng" dirty="0">
              <a:solidFill>
                <a:srgbClr val="0000FF"/>
              </a:solidFill>
              <a:effectLst/>
              <a:latin typeface="+mn-lt"/>
              <a:ea typeface="Calibri" panose="020F0502020204030204" pitchFamily="34" charset="0"/>
            </a:endParaRPr>
          </a:p>
          <a:p>
            <a:pPr marR="114300">
              <a:lnSpc>
                <a:spcPct val="114000"/>
              </a:lnSpc>
            </a:pPr>
            <a:r>
              <a:rPr lang="en-IE" sz="1200" u="sng" dirty="0">
                <a:solidFill>
                  <a:srgbClr val="0000FF"/>
                </a:solidFill>
                <a:effectLst/>
                <a:latin typeface="+mn-lt"/>
                <a:ea typeface="Calibri" panose="020F0502020204030204" pitchFamily="34" charset="0"/>
              </a:rPr>
              <a:t>RESOURCES REQUIRED</a:t>
            </a:r>
            <a:r>
              <a:rPr lang="en-IE" sz="1200" dirty="0">
                <a:solidFill>
                  <a:srgbClr val="0000FF"/>
                </a:solidFill>
                <a:effectLst/>
                <a:latin typeface="+mn-lt"/>
                <a:ea typeface="Calibri" panose="020F0502020204030204" pitchFamily="34" charset="0"/>
              </a:rPr>
              <a:t>: A bowl with a few chits (depending upon the number of groups made in the class) with situations mentioned in them. Example:  with the vegetable vendor, at the library, among friends, during a train journey, in the school bus (the teacher may innovate ideas based on the requirement)</a:t>
            </a:r>
            <a:endParaRPr lang="en-IN" sz="1200" dirty="0">
              <a:effectLst/>
              <a:latin typeface="+mn-lt"/>
              <a:ea typeface="Calibri" panose="020F0502020204030204" pitchFamily="34" charset="0"/>
            </a:endParaRPr>
          </a:p>
          <a:p>
            <a:pPr marR="114300">
              <a:lnSpc>
                <a:spcPct val="114000"/>
              </a:lnSpc>
            </a:pPr>
            <a:endParaRPr lang="en-IE" sz="1200" u="sng" dirty="0">
              <a:solidFill>
                <a:srgbClr val="0000FF"/>
              </a:solidFill>
              <a:effectLst/>
              <a:latin typeface="+mn-lt"/>
              <a:ea typeface="Calibri" panose="020F0502020204030204" pitchFamily="34" charset="0"/>
            </a:endParaRPr>
          </a:p>
          <a:p>
            <a:pPr marR="114300">
              <a:lnSpc>
                <a:spcPct val="114000"/>
              </a:lnSpc>
            </a:pPr>
            <a:r>
              <a:rPr lang="en-IE" sz="1200" u="sng" dirty="0">
                <a:solidFill>
                  <a:srgbClr val="0000FF"/>
                </a:solidFill>
                <a:effectLst/>
                <a:latin typeface="+mn-lt"/>
                <a:ea typeface="Calibri" panose="020F0502020204030204" pitchFamily="34" charset="0"/>
              </a:rPr>
              <a:t>TYPE OF ACTIVITY</a:t>
            </a:r>
            <a:r>
              <a:rPr lang="en-IE" sz="1200" dirty="0">
                <a:solidFill>
                  <a:srgbClr val="0000FF"/>
                </a:solidFill>
                <a:effectLst/>
                <a:latin typeface="+mn-lt"/>
                <a:ea typeface="Calibri" panose="020F0502020204030204" pitchFamily="34" charset="0"/>
              </a:rPr>
              <a:t>: Indoor / group. Role play.</a:t>
            </a:r>
            <a:endParaRPr lang="en-IN" sz="1200" dirty="0">
              <a:effectLst/>
              <a:latin typeface="+mn-lt"/>
              <a:ea typeface="Calibri" panose="020F0502020204030204" pitchFamily="34" charset="0"/>
            </a:endParaRPr>
          </a:p>
          <a:p>
            <a:pPr marR="114300">
              <a:lnSpc>
                <a:spcPct val="114000"/>
              </a:lnSpc>
            </a:pPr>
            <a:endParaRPr lang="en-IE" sz="1200" u="sng" dirty="0">
              <a:solidFill>
                <a:srgbClr val="0000FF"/>
              </a:solidFill>
              <a:effectLst/>
              <a:latin typeface="+mn-lt"/>
              <a:ea typeface="Calibri" panose="020F0502020204030204" pitchFamily="34" charset="0"/>
            </a:endParaRPr>
          </a:p>
          <a:p>
            <a:pPr marR="114300">
              <a:lnSpc>
                <a:spcPct val="114000"/>
              </a:lnSpc>
            </a:pPr>
            <a:r>
              <a:rPr lang="en-IE" sz="1200" u="sng" dirty="0">
                <a:solidFill>
                  <a:srgbClr val="0000FF"/>
                </a:solidFill>
                <a:effectLst/>
                <a:latin typeface="+mn-lt"/>
                <a:ea typeface="Calibri" panose="020F0502020204030204" pitchFamily="34" charset="0"/>
              </a:rPr>
              <a:t>PREPARATION OF ACTIVITY</a:t>
            </a:r>
            <a:r>
              <a:rPr lang="en-IE" sz="1200" dirty="0">
                <a:solidFill>
                  <a:srgbClr val="0000FF"/>
                </a:solidFill>
                <a:effectLst/>
                <a:latin typeface="+mn-lt"/>
                <a:ea typeface="Calibri" panose="020F0502020204030204" pitchFamily="34" charset="0"/>
              </a:rPr>
              <a:t>: </a:t>
            </a:r>
            <a:endParaRPr lang="en-IN" sz="1200" dirty="0">
              <a:effectLst/>
              <a:latin typeface="+mn-lt"/>
              <a:ea typeface="Calibri" panose="020F0502020204030204" pitchFamily="34" charset="0"/>
            </a:endParaRPr>
          </a:p>
          <a:p>
            <a:pPr marL="171450" marR="114300" lvl="0" indent="-171450">
              <a:lnSpc>
                <a:spcPct val="114000"/>
              </a:lnSpc>
              <a:spcAft>
                <a:spcPts val="0"/>
              </a:spcAft>
              <a:buFont typeface="Arial" panose="020B0604020202020204" pitchFamily="34" charset="0"/>
              <a:buChar char="•"/>
            </a:pPr>
            <a:r>
              <a:rPr lang="en-IE" sz="1200" u="none" strike="noStrike" dirty="0">
                <a:solidFill>
                  <a:srgbClr val="0000FF"/>
                </a:solidFill>
                <a:effectLst/>
                <a:latin typeface="+mn-lt"/>
                <a:ea typeface="Calibri" panose="020F0502020204030204" pitchFamily="34" charset="0"/>
              </a:rPr>
              <a:t>The class to be divided into groups of 4 or 5 students. </a:t>
            </a:r>
            <a:endParaRPr lang="en-IN" sz="1200" u="none" strike="noStrike" dirty="0">
              <a:effectLst/>
              <a:latin typeface="+mn-lt"/>
              <a:ea typeface="Calibri" panose="020F0502020204030204" pitchFamily="34" charset="0"/>
            </a:endParaRPr>
          </a:p>
          <a:p>
            <a:pPr marL="171450" marR="114300" lvl="0" indent="-171450">
              <a:lnSpc>
                <a:spcPct val="114000"/>
              </a:lnSpc>
              <a:spcAft>
                <a:spcPts val="0"/>
              </a:spcAft>
              <a:buFont typeface="Arial" panose="020B0604020202020204" pitchFamily="34" charset="0"/>
              <a:buChar char="•"/>
            </a:pPr>
            <a:r>
              <a:rPr lang="en-IE" sz="1200" u="none" strike="noStrike" dirty="0">
                <a:solidFill>
                  <a:srgbClr val="0000FF"/>
                </a:solidFill>
                <a:effectLst/>
                <a:latin typeface="+mn-lt"/>
                <a:ea typeface="Calibri" panose="020F0502020204030204" pitchFamily="34" charset="0"/>
              </a:rPr>
              <a:t>Teacher to ensure a mix of active and passive students in each group. </a:t>
            </a:r>
            <a:endParaRPr lang="en-IN" sz="1200" u="none" strike="noStrike" dirty="0">
              <a:effectLst/>
              <a:latin typeface="+mn-lt"/>
              <a:ea typeface="Calibri" panose="020F0502020204030204" pitchFamily="34" charset="0"/>
            </a:endParaRPr>
          </a:p>
          <a:p>
            <a:pPr marL="171450" marR="114300" lvl="0" indent="-171450">
              <a:lnSpc>
                <a:spcPct val="114000"/>
              </a:lnSpc>
              <a:spcAft>
                <a:spcPts val="0"/>
              </a:spcAft>
              <a:buFont typeface="Arial" panose="020B0604020202020204" pitchFamily="34" charset="0"/>
              <a:buChar char="•"/>
            </a:pPr>
            <a:r>
              <a:rPr lang="en-IE" sz="1200" u="none" strike="noStrike" dirty="0">
                <a:solidFill>
                  <a:srgbClr val="0000FF"/>
                </a:solidFill>
                <a:effectLst/>
                <a:latin typeface="+mn-lt"/>
                <a:ea typeface="Calibri" panose="020F0502020204030204" pitchFamily="34" charset="0"/>
              </a:rPr>
              <a:t>The teacher could demonstrate or explain the activity using the ppt.  </a:t>
            </a:r>
            <a:endParaRPr lang="en-IN" sz="1200" u="none" strike="noStrike" dirty="0">
              <a:effectLst/>
              <a:latin typeface="+mn-lt"/>
              <a:ea typeface="Calibri" panose="020F0502020204030204" pitchFamily="34" charset="0"/>
            </a:endParaRPr>
          </a:p>
          <a:p>
            <a:pPr rtl="0"/>
            <a:endParaRPr lang="en-IN" sz="1200" b="0" dirty="0">
              <a:latin typeface="+mn-lt"/>
            </a:endParaRPr>
          </a:p>
          <a:p>
            <a:pPr marR="114300">
              <a:lnSpc>
                <a:spcPct val="114000"/>
              </a:lnSpc>
            </a:pPr>
            <a:r>
              <a:rPr lang="en-IE" sz="1200" u="sng" dirty="0">
                <a:solidFill>
                  <a:srgbClr val="0000FF"/>
                </a:solidFill>
                <a:effectLst/>
                <a:latin typeface="+mn-lt"/>
                <a:ea typeface="Calibri" panose="020F0502020204030204" pitchFamily="34" charset="0"/>
              </a:rPr>
              <a:t>PROCEDURE</a:t>
            </a:r>
            <a:r>
              <a:rPr lang="en-IE" sz="1200" dirty="0">
                <a:solidFill>
                  <a:srgbClr val="0000FF"/>
                </a:solidFill>
                <a:effectLst/>
                <a:latin typeface="+mn-lt"/>
                <a:ea typeface="Calibri" panose="020F0502020204030204" pitchFamily="34" charset="0"/>
              </a:rPr>
              <a:t>: </a:t>
            </a:r>
            <a:endParaRPr lang="en-IN" sz="1200" dirty="0">
              <a:effectLst/>
              <a:latin typeface="+mn-lt"/>
              <a:ea typeface="Calibri" panose="020F0502020204030204" pitchFamily="34" charset="0"/>
            </a:endParaRPr>
          </a:p>
          <a:p>
            <a:pPr marL="171450" marR="114300" lvl="0" indent="-171450">
              <a:lnSpc>
                <a:spcPct val="114000"/>
              </a:lnSpc>
              <a:spcAft>
                <a:spcPts val="0"/>
              </a:spcAft>
              <a:buFont typeface="Arial" panose="020B0604020202020204" pitchFamily="34" charset="0"/>
              <a:buChar char="•"/>
            </a:pPr>
            <a:r>
              <a:rPr lang="en-IE" sz="1200" u="none" strike="noStrike" dirty="0">
                <a:solidFill>
                  <a:srgbClr val="0000FF"/>
                </a:solidFill>
                <a:effectLst/>
                <a:latin typeface="+mn-lt"/>
                <a:ea typeface="Calibri" panose="020F0502020204030204" pitchFamily="34" charset="0"/>
              </a:rPr>
              <a:t>The bowl of chits to be sent around for every group to pick one.</a:t>
            </a:r>
            <a:endParaRPr lang="en-IN" sz="1200" u="none" strike="noStrike" dirty="0">
              <a:effectLst/>
              <a:latin typeface="+mn-lt"/>
              <a:ea typeface="Calibri" panose="020F0502020204030204" pitchFamily="34" charset="0"/>
            </a:endParaRPr>
          </a:p>
          <a:p>
            <a:pPr marL="171450" marR="114300" lvl="0" indent="-171450">
              <a:lnSpc>
                <a:spcPct val="114000"/>
              </a:lnSpc>
              <a:spcAft>
                <a:spcPts val="0"/>
              </a:spcAft>
              <a:buFont typeface="Arial" panose="020B0604020202020204" pitchFamily="34" charset="0"/>
              <a:buChar char="•"/>
            </a:pPr>
            <a:r>
              <a:rPr lang="en-IE" sz="1200" u="none" strike="noStrike" dirty="0">
                <a:solidFill>
                  <a:srgbClr val="0000FF"/>
                </a:solidFill>
                <a:effectLst/>
                <a:latin typeface="+mn-lt"/>
                <a:ea typeface="Calibri" panose="020F0502020204030204" pitchFamily="34" charset="0"/>
              </a:rPr>
              <a:t>Based on the situation mentioned in the chit, students of the group prepare a role play.  Every student in the group should present at least one dialogue wherein suitable conjunctions have been used.</a:t>
            </a:r>
            <a:endParaRPr lang="en-IN" sz="1200" u="none" strike="noStrike" dirty="0">
              <a:effectLst/>
              <a:latin typeface="+mn-lt"/>
              <a:ea typeface="Calibri" panose="020F0502020204030204" pitchFamily="34" charset="0"/>
            </a:endParaRPr>
          </a:p>
          <a:p>
            <a:pPr marL="171450" marR="114300" lvl="0" indent="-171450">
              <a:lnSpc>
                <a:spcPct val="114000"/>
              </a:lnSpc>
              <a:spcAft>
                <a:spcPts val="0"/>
              </a:spcAft>
              <a:buFont typeface="Arial" panose="020B0604020202020204" pitchFamily="34" charset="0"/>
              <a:buChar char="•"/>
            </a:pPr>
            <a:r>
              <a:rPr lang="en-IE" sz="1200" u="none" strike="noStrike" dirty="0">
                <a:solidFill>
                  <a:srgbClr val="0000FF"/>
                </a:solidFill>
                <a:effectLst/>
                <a:latin typeface="+mn-lt"/>
                <a:ea typeface="Calibri" panose="020F0502020204030204" pitchFamily="34" charset="0"/>
              </a:rPr>
              <a:t>After the given time, the teacher could call out the groups to perform.</a:t>
            </a:r>
            <a:endParaRPr lang="en-IN" sz="1200" u="none" strike="noStrike" dirty="0">
              <a:effectLst/>
              <a:latin typeface="+mn-lt"/>
              <a:ea typeface="Calibri" panose="020F0502020204030204" pitchFamily="34" charset="0"/>
            </a:endParaRPr>
          </a:p>
          <a:p>
            <a:pPr marR="114300">
              <a:lnSpc>
                <a:spcPct val="114000"/>
              </a:lnSpc>
            </a:pPr>
            <a:endParaRPr lang="en-IE" sz="1200" u="sng" dirty="0">
              <a:solidFill>
                <a:srgbClr val="0000FF"/>
              </a:solidFill>
              <a:effectLst/>
              <a:latin typeface="+mn-lt"/>
              <a:ea typeface="Calibri" panose="020F0502020204030204" pitchFamily="34" charset="0"/>
            </a:endParaRPr>
          </a:p>
          <a:p>
            <a:pPr marR="114300">
              <a:lnSpc>
                <a:spcPct val="114000"/>
              </a:lnSpc>
            </a:pPr>
            <a:r>
              <a:rPr lang="en-IE" sz="1200" u="sng" dirty="0">
                <a:solidFill>
                  <a:srgbClr val="0000FF"/>
                </a:solidFill>
                <a:effectLst/>
                <a:latin typeface="+mn-lt"/>
                <a:ea typeface="Calibri" panose="020F0502020204030204" pitchFamily="34" charset="0"/>
              </a:rPr>
              <a:t>OBSERVATION</a:t>
            </a:r>
            <a:r>
              <a:rPr lang="en-IE" sz="1200" dirty="0">
                <a:solidFill>
                  <a:srgbClr val="0000FF"/>
                </a:solidFill>
                <a:effectLst/>
                <a:latin typeface="+mn-lt"/>
                <a:ea typeface="Calibri" panose="020F0502020204030204" pitchFamily="34" charset="0"/>
              </a:rPr>
              <a:t>: Students are able to converse using appropriate conjunctions.  </a:t>
            </a:r>
            <a:endParaRPr lang="en-IN" sz="1200" dirty="0">
              <a:effectLst/>
              <a:latin typeface="+mn-lt"/>
              <a:ea typeface="Calibri" panose="020F0502020204030204" pitchFamily="34" charset="0"/>
            </a:endParaRPr>
          </a:p>
          <a:p>
            <a:pPr marR="114300">
              <a:lnSpc>
                <a:spcPct val="114000"/>
              </a:lnSpc>
            </a:pPr>
            <a:endParaRPr lang="en-IE" sz="1200" u="sng" dirty="0">
              <a:solidFill>
                <a:srgbClr val="0000FF"/>
              </a:solidFill>
              <a:effectLst/>
              <a:latin typeface="+mn-lt"/>
              <a:ea typeface="Calibri" panose="020F0502020204030204" pitchFamily="34" charset="0"/>
            </a:endParaRPr>
          </a:p>
          <a:p>
            <a:pPr marR="114300">
              <a:lnSpc>
                <a:spcPct val="114000"/>
              </a:lnSpc>
            </a:pPr>
            <a:r>
              <a:rPr lang="en-IE" sz="1200" u="sng" dirty="0">
                <a:solidFill>
                  <a:srgbClr val="0000FF"/>
                </a:solidFill>
                <a:effectLst/>
                <a:latin typeface="+mn-lt"/>
                <a:ea typeface="Calibri" panose="020F0502020204030204" pitchFamily="34" charset="0"/>
              </a:rPr>
              <a:t>FOLLOW UP ACTIVITY</a:t>
            </a:r>
            <a:r>
              <a:rPr lang="en-IE" sz="1200" dirty="0">
                <a:solidFill>
                  <a:srgbClr val="0000FF"/>
                </a:solidFill>
                <a:effectLst/>
                <a:latin typeface="+mn-lt"/>
                <a:ea typeface="Calibri" panose="020F0502020204030204" pitchFamily="34" charset="0"/>
              </a:rPr>
              <a:t>: </a:t>
            </a:r>
            <a:endParaRPr lang="en-IN" sz="1200" dirty="0">
              <a:effectLst/>
              <a:latin typeface="+mn-lt"/>
              <a:ea typeface="Calibri" panose="020F0502020204030204" pitchFamily="34" charset="0"/>
            </a:endParaRPr>
          </a:p>
          <a:p>
            <a:pPr marL="171450" marR="114300" lvl="0" indent="-171450">
              <a:lnSpc>
                <a:spcPct val="114000"/>
              </a:lnSpc>
              <a:spcAft>
                <a:spcPts val="0"/>
              </a:spcAft>
              <a:buFont typeface="Arial" panose="020B0604020202020204" pitchFamily="34" charset="0"/>
              <a:buChar char="•"/>
            </a:pPr>
            <a:r>
              <a:rPr lang="en-IE" sz="1200" u="none" strike="noStrike" dirty="0">
                <a:solidFill>
                  <a:srgbClr val="0000FF"/>
                </a:solidFill>
                <a:effectLst/>
                <a:latin typeface="+mn-lt"/>
                <a:ea typeface="Calibri" panose="020F0502020204030204" pitchFamily="34" charset="0"/>
              </a:rPr>
              <a:t>The teacher may let the students explain why certain conjunctions were used to test their understanding.  </a:t>
            </a:r>
            <a:endParaRPr lang="en-IN" sz="1200" u="none" strike="noStrike" dirty="0">
              <a:effectLst/>
              <a:latin typeface="+mn-lt"/>
              <a:ea typeface="Calibri" panose="020F0502020204030204" pitchFamily="34" charset="0"/>
            </a:endParaRPr>
          </a:p>
          <a:p>
            <a:pPr marL="171450" marR="114300" lvl="0" indent="-171450">
              <a:lnSpc>
                <a:spcPct val="114000"/>
              </a:lnSpc>
              <a:spcAft>
                <a:spcPts val="0"/>
              </a:spcAft>
              <a:buFont typeface="Arial" panose="020B0604020202020204" pitchFamily="34" charset="0"/>
              <a:buChar char="•"/>
            </a:pPr>
            <a:r>
              <a:rPr lang="en-IE" sz="1200" u="none" strike="noStrike" dirty="0">
                <a:solidFill>
                  <a:srgbClr val="0000FF"/>
                </a:solidFill>
                <a:effectLst/>
                <a:latin typeface="+mn-lt"/>
                <a:ea typeface="Calibri" panose="020F0502020204030204" pitchFamily="34" charset="0"/>
              </a:rPr>
              <a:t>Further, the teacher could probe the students to notice the use of conjunctions in everyday conversations.  </a:t>
            </a:r>
            <a:endParaRPr lang="en-IN" sz="1200" u="none" strike="noStrike" dirty="0">
              <a:effectLst/>
              <a:latin typeface="+mn-lt"/>
              <a:ea typeface="Calibri" panose="020F0502020204030204" pitchFamily="34" charset="0"/>
            </a:endParaRPr>
          </a:p>
          <a:p>
            <a:pPr marL="171450" marR="114300" lvl="0" indent="-171450">
              <a:lnSpc>
                <a:spcPct val="114000"/>
              </a:lnSpc>
              <a:spcAft>
                <a:spcPts val="0"/>
              </a:spcAft>
              <a:buFont typeface="Arial" panose="020B0604020202020204" pitchFamily="34" charset="0"/>
              <a:buChar char="•"/>
            </a:pPr>
            <a:r>
              <a:rPr lang="en-IE" sz="1200" u="none" strike="noStrike" dirty="0">
                <a:solidFill>
                  <a:srgbClr val="0000FF"/>
                </a:solidFill>
                <a:effectLst/>
                <a:latin typeface="+mn-lt"/>
                <a:ea typeface="Calibri" panose="020F0502020204030204" pitchFamily="34" charset="0"/>
              </a:rPr>
              <a:t>The teacher could also assign a task of writing two sentences with conjunctions that the students notice during their casual conversations through the day. </a:t>
            </a:r>
            <a:endParaRPr lang="en-IN" sz="1200" u="none" strike="noStrike" dirty="0">
              <a:effectLst/>
              <a:latin typeface="+mn-lt"/>
              <a:ea typeface="Calibri" panose="020F0502020204030204" pitchFamily="34" charset="0"/>
            </a:endParaRPr>
          </a:p>
          <a:p>
            <a:pPr marR="114300">
              <a:lnSpc>
                <a:spcPct val="114000"/>
              </a:lnSpc>
            </a:pPr>
            <a:endParaRPr lang="en-IE" sz="1200" u="sng" dirty="0">
              <a:solidFill>
                <a:srgbClr val="0000FF"/>
              </a:solidFill>
              <a:effectLst/>
              <a:latin typeface="+mn-lt"/>
              <a:ea typeface="Calibri" panose="020F0502020204030204" pitchFamily="34" charset="0"/>
            </a:endParaRPr>
          </a:p>
          <a:p>
            <a:pPr marR="114300">
              <a:lnSpc>
                <a:spcPct val="114000"/>
              </a:lnSpc>
            </a:pPr>
            <a:r>
              <a:rPr lang="en-IE" sz="1200" u="sng" dirty="0">
                <a:solidFill>
                  <a:srgbClr val="0000FF"/>
                </a:solidFill>
                <a:effectLst/>
                <a:latin typeface="+mn-lt"/>
                <a:ea typeface="Calibri" panose="020F0502020204030204" pitchFamily="34" charset="0"/>
              </a:rPr>
              <a:t>TROUBLESHOOTING</a:t>
            </a:r>
            <a:r>
              <a:rPr lang="en-IE" sz="1200" dirty="0">
                <a:solidFill>
                  <a:srgbClr val="0000FF"/>
                </a:solidFill>
                <a:effectLst/>
                <a:latin typeface="+mn-lt"/>
                <a:ea typeface="Calibri" panose="020F0502020204030204" pitchFamily="34" charset="0"/>
              </a:rPr>
              <a:t>: In case of an unhealthy conversation cropping up, the teacher should be quick to notice and nip it in the bud. If a passive student is found fumbling during the act, the teacher should prompt and help.</a:t>
            </a:r>
            <a:endParaRPr lang="en-IN" sz="1200" dirty="0">
              <a:effectLst/>
              <a:latin typeface="+mn-lt"/>
              <a:ea typeface="Calibri" panose="020F0502020204030204" pitchFamily="34" charset="0"/>
            </a:endParaRPr>
          </a:p>
          <a:p>
            <a:pPr marR="114300">
              <a:lnSpc>
                <a:spcPct val="114000"/>
              </a:lnSpc>
            </a:pPr>
            <a:endParaRPr lang="en-IE" sz="1200" u="sng" dirty="0">
              <a:solidFill>
                <a:srgbClr val="0000FF"/>
              </a:solidFill>
              <a:effectLst/>
              <a:latin typeface="+mn-lt"/>
              <a:ea typeface="Calibri" panose="020F0502020204030204" pitchFamily="34" charset="0"/>
            </a:endParaRPr>
          </a:p>
          <a:p>
            <a:pPr marR="114300">
              <a:lnSpc>
                <a:spcPct val="114000"/>
              </a:lnSpc>
            </a:pPr>
            <a:r>
              <a:rPr lang="en-IE" sz="1200" u="sng" dirty="0">
                <a:solidFill>
                  <a:srgbClr val="0000FF"/>
                </a:solidFill>
                <a:effectLst/>
                <a:latin typeface="+mn-lt"/>
                <a:ea typeface="Calibri" panose="020F0502020204030204" pitchFamily="34" charset="0"/>
              </a:rPr>
              <a:t>CONCLUSION</a:t>
            </a:r>
            <a:r>
              <a:rPr lang="en-IE" sz="1200" dirty="0">
                <a:solidFill>
                  <a:srgbClr val="0000FF"/>
                </a:solidFill>
                <a:effectLst/>
                <a:latin typeface="+mn-lt"/>
                <a:ea typeface="Calibri" panose="020F0502020204030204" pitchFamily="34" charset="0"/>
              </a:rPr>
              <a:t>:  The class could be concluded with a quick synopsis of the use of suitable conjunctions and their use in daily conversations.</a:t>
            </a:r>
            <a:endParaRPr lang="en-IN" sz="1200" dirty="0">
              <a:effectLst/>
              <a:latin typeface="+mn-lt"/>
              <a:ea typeface="Calibri" panose="020F0502020204030204" pitchFamily="34" charset="0"/>
            </a:endParaRPr>
          </a:p>
          <a:p>
            <a:pPr rtl="0"/>
            <a:br>
              <a:rPr lang="en-IN" sz="1200" b="0" dirty="0">
                <a:latin typeface="+mn-lt"/>
              </a:rPr>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Not applicable</a:t>
            </a:r>
            <a:br>
              <a:rPr lang="en-IN" sz="1200" b="0" i="0" u="none" strike="noStrike" kern="1200" dirty="0">
                <a:solidFill>
                  <a:schemeClr val="tx1"/>
                </a:solidFill>
                <a:latin typeface="+mn-lt"/>
                <a:ea typeface="+mn-ea"/>
                <a:cs typeface="+mn-cs"/>
              </a:rPr>
            </a:br>
            <a:endParaRPr lang="en-IN"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IN" sz="1200" b="1" i="0" u="none" strike="noStrike" kern="1200" dirty="0">
                <a:solidFill>
                  <a:schemeClr val="tx1"/>
                </a:solidFill>
                <a:latin typeface="+mn-lt"/>
                <a:ea typeface="+mn-ea"/>
                <a:cs typeface="+mn-cs"/>
              </a:rPr>
              <a:t>Source of Multimedia used in this slide - </a:t>
            </a:r>
            <a:r>
              <a:rPr lang="en-IN"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https://freesvg.org/chain-link</a:t>
            </a:r>
            <a:endParaRPr lang="en-IN" sz="1200" dirty="0">
              <a:effectLst/>
              <a:latin typeface="Calibri" panose="020F0502020204030204" pitchFamily="34" charset="0"/>
              <a:ea typeface="Calibri" panose="020F0502020204030204" pitchFamily="34" charset="0"/>
              <a:cs typeface="Times New Roman" panose="02020603050405020304" pitchFamily="18" charset="0"/>
            </a:endParaRPr>
          </a:p>
          <a:p>
            <a:pPr rtl="0"/>
            <a:endParaRPr lang="en-IN" b="0" dirty="0"/>
          </a:p>
          <a:p>
            <a:endParaRPr lang="en-IN" dirty="0"/>
          </a:p>
        </p:txBody>
      </p:sp>
      <p:sp>
        <p:nvSpPr>
          <p:cNvPr id="4" name="Slide Number Placeholder 3"/>
          <p:cNvSpPr>
            <a:spLocks noGrp="1"/>
          </p:cNvSpPr>
          <p:nvPr>
            <p:ph type="sldNum" sz="quarter" idx="10"/>
          </p:nvPr>
        </p:nvSpPr>
        <p:spPr/>
        <p:txBody>
          <a:bodyPr/>
          <a:lstStyle/>
          <a:p>
            <a:fld id="{11E39D27-0626-4BC0-A8BA-864E2E770FDA}" type="slidenum">
              <a:rPr lang="en-IN" smtClean="0"/>
              <a:pPr/>
              <a:t>1</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Not applicable </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Not applicable </a:t>
            </a:r>
            <a:br>
              <a:rPr lang="en-IN" sz="1200" b="0" i="0" u="none" strike="noStrike" kern="1200" dirty="0">
                <a:solidFill>
                  <a:schemeClr val="tx1"/>
                </a:solidFill>
                <a:latin typeface="+mn-lt"/>
                <a:ea typeface="+mn-ea"/>
                <a:cs typeface="+mn-cs"/>
              </a:rPr>
            </a:br>
            <a:endParaRPr lang="en-IN"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IN" sz="1200" b="1" i="0" u="none" strike="noStrike" kern="1200" dirty="0">
                <a:solidFill>
                  <a:schemeClr val="tx1"/>
                </a:solidFill>
                <a:latin typeface="+mn-lt"/>
                <a:ea typeface="+mn-ea"/>
                <a:cs typeface="+mn-cs"/>
              </a:rPr>
              <a:t>Source of Multimedia used in this slide - </a:t>
            </a:r>
            <a:r>
              <a:rPr lang="en-IN" sz="18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https://freesvg.org/male-teacher-and-student</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rtl="0"/>
            <a:endParaRPr lang="en-IN" b="0" dirty="0"/>
          </a:p>
          <a:p>
            <a:endParaRPr lang="en-IN" dirty="0"/>
          </a:p>
        </p:txBody>
      </p:sp>
      <p:sp>
        <p:nvSpPr>
          <p:cNvPr id="4" name="Slide Number Placeholder 3"/>
          <p:cNvSpPr>
            <a:spLocks noGrp="1"/>
          </p:cNvSpPr>
          <p:nvPr>
            <p:ph type="sldNum" sz="quarter" idx="10"/>
          </p:nvPr>
        </p:nvSpPr>
        <p:spPr/>
        <p:txBody>
          <a:bodyPr/>
          <a:lstStyle/>
          <a:p>
            <a:fld id="{11E39D27-0626-4BC0-A8BA-864E2E770FDA}" type="slidenum">
              <a:rPr lang="en-IN" smtClean="0"/>
              <a:pPr/>
              <a:t>2</a:t>
            </a:fld>
            <a:endParaRPr lang="en-I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Not applicable </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Not applicable </a:t>
            </a:r>
            <a:br>
              <a:rPr lang="en-IN" sz="1200" b="0" i="0" u="none" strike="noStrike" kern="1200" dirty="0">
                <a:solidFill>
                  <a:schemeClr val="tx1"/>
                </a:solidFill>
                <a:latin typeface="+mn-lt"/>
                <a:ea typeface="+mn-ea"/>
                <a:cs typeface="+mn-cs"/>
              </a:rPr>
            </a:br>
            <a:endParaRPr lang="en-IN"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IN" sz="1200" b="1" i="0" u="none" strike="noStrike" kern="1200" dirty="0">
                <a:solidFill>
                  <a:schemeClr val="tx1"/>
                </a:solidFill>
                <a:latin typeface="+mn-lt"/>
                <a:ea typeface="+mn-ea"/>
                <a:cs typeface="+mn-cs"/>
              </a:rPr>
              <a:t>Source of Multimedia used in this slide - </a:t>
            </a:r>
            <a:r>
              <a:rPr lang="en-IN" sz="18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https://pixabay.com/vectors/man-teacher-training-business-6107457/</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rtl="0"/>
            <a:endParaRPr lang="en-IN" b="0" dirty="0"/>
          </a:p>
          <a:p>
            <a:endParaRPr lang="en-IN" dirty="0"/>
          </a:p>
        </p:txBody>
      </p:sp>
      <p:sp>
        <p:nvSpPr>
          <p:cNvPr id="4" name="Slide Number Placeholder 3"/>
          <p:cNvSpPr>
            <a:spLocks noGrp="1"/>
          </p:cNvSpPr>
          <p:nvPr>
            <p:ph type="sldNum" sz="quarter" idx="10"/>
          </p:nvPr>
        </p:nvSpPr>
        <p:spPr/>
        <p:txBody>
          <a:bodyPr/>
          <a:lstStyle/>
          <a:p>
            <a:fld id="{11E39D27-0626-4BC0-A8BA-864E2E770FDA}" type="slidenum">
              <a:rPr lang="en-IN" smtClean="0"/>
              <a:pPr/>
              <a:t>3</a:t>
            </a:fld>
            <a:endParaRPr lang="en-IN"/>
          </a:p>
        </p:txBody>
      </p:sp>
    </p:spTree>
    <p:extLst>
      <p:ext uri="{BB962C8B-B14F-4D97-AF65-F5344CB8AC3E}">
        <p14:creationId xmlns:p14="http://schemas.microsoft.com/office/powerpoint/2010/main" val="33423360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Not applicable</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Not applicable</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Not applicable</a:t>
            </a:r>
            <a:r>
              <a:rPr lang="en-IN" sz="1200" b="0" i="0" u="none" strike="noStrike" kern="1200" baseline="0" dirty="0">
                <a:solidFill>
                  <a:schemeClr val="tx1"/>
                </a:solidFill>
                <a:latin typeface="+mn-lt"/>
                <a:ea typeface="+mn-ea"/>
                <a:cs typeface="+mn-cs"/>
              </a:rPr>
              <a:t> </a:t>
            </a:r>
            <a:endParaRPr lang="en-IN" b="0" dirty="0"/>
          </a:p>
          <a:p>
            <a:endParaRPr lang="en-IN" dirty="0"/>
          </a:p>
        </p:txBody>
      </p:sp>
      <p:sp>
        <p:nvSpPr>
          <p:cNvPr id="4" name="Slide Number Placeholder 3"/>
          <p:cNvSpPr>
            <a:spLocks noGrp="1"/>
          </p:cNvSpPr>
          <p:nvPr>
            <p:ph type="sldNum" sz="quarter" idx="10"/>
          </p:nvPr>
        </p:nvSpPr>
        <p:spPr/>
        <p:txBody>
          <a:bodyPr/>
          <a:lstStyle/>
          <a:p>
            <a:fld id="{11E39D27-0626-4BC0-A8BA-864E2E770FDA}" type="slidenum">
              <a:rPr lang="en-IN" smtClean="0"/>
              <a:pPr/>
              <a:t>4</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4400" y="885575"/>
            <a:ext cx="10363200" cy="1607322"/>
          </a:xfrm>
          <a:prstGeom prst="rect">
            <a:avLst/>
          </a:prstGeom>
        </p:spPr>
        <p:txBody>
          <a:bodyPr anchor="ctr">
            <a:noAutofit/>
          </a:bodyPr>
          <a:lstStyle>
            <a:lvl1pPr>
              <a:defRPr sz="5400"/>
            </a:lvl1pPr>
          </a:lstStyle>
          <a:p>
            <a:r>
              <a:rPr lang="en-US" dirty="0"/>
              <a:t>Click to add Asset Title </a:t>
            </a:r>
            <a:br>
              <a:rPr lang="en-US" dirty="0"/>
            </a:br>
            <a:r>
              <a:rPr lang="en-US" dirty="0"/>
              <a:t>(Size 54)</a:t>
            </a:r>
            <a:endParaRPr lang="en-IN" dirty="0"/>
          </a:p>
        </p:txBody>
      </p:sp>
      <p:sp>
        <p:nvSpPr>
          <p:cNvPr id="3" name="Subtitle 2"/>
          <p:cNvSpPr>
            <a:spLocks noGrp="1"/>
          </p:cNvSpPr>
          <p:nvPr>
            <p:ph type="subTitle" idx="1" hasCustomPrompt="1"/>
          </p:nvPr>
        </p:nvSpPr>
        <p:spPr>
          <a:xfrm>
            <a:off x="1828800" y="2612504"/>
            <a:ext cx="8534400" cy="1752600"/>
          </a:xfrm>
          <a:prstGeom prst="rect">
            <a:avLst/>
          </a:prstGeom>
        </p:spPr>
        <p:txBody>
          <a:bodyPr anchor="ctr"/>
          <a:lstStyle>
            <a:lvl1pPr marL="0" indent="0" algn="ctr">
              <a:buNone/>
              <a:defRPr lang="en-US" smtClean="0"/>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subtitle (Size 32)</a:t>
            </a:r>
            <a:endParaRPr lang="en-IN" dirty="0"/>
          </a:p>
        </p:txBody>
      </p:sp>
      <p:sp>
        <p:nvSpPr>
          <p:cNvPr id="18" name="Google Shape;23;p5"/>
          <p:cNvSpPr/>
          <p:nvPr userDrawn="1"/>
        </p:nvSpPr>
        <p:spPr>
          <a:xfrm>
            <a:off x="7635686" y="6509319"/>
            <a:ext cx="4467257" cy="41260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b="1" i="0" u="none" strike="noStrike" cap="none">
                <a:solidFill>
                  <a:srgbClr val="08482B"/>
                </a:solidFill>
                <a:latin typeface="Calibri"/>
                <a:ea typeface="Calibri"/>
                <a:cs typeface="Calibri"/>
                <a:sym typeface="Calibri"/>
              </a:rPr>
              <a:t>Integral Education</a:t>
            </a:r>
            <a:r>
              <a:rPr lang="en-US" sz="1400" b="0" i="0" u="none" strike="noStrike" cap="none">
                <a:solidFill>
                  <a:srgbClr val="08482B"/>
                </a:solidFill>
                <a:latin typeface="Calibri"/>
                <a:ea typeface="Calibri"/>
                <a:cs typeface="Calibri"/>
                <a:sym typeface="Calibri"/>
              </a:rPr>
              <a:t> </a:t>
            </a:r>
            <a:r>
              <a:rPr lang="en-US" sz="1400" b="1" i="0" u="none" strike="noStrike" cap="none">
                <a:solidFill>
                  <a:srgbClr val="002060"/>
                </a:solidFill>
                <a:latin typeface="Calibri"/>
                <a:ea typeface="Calibri"/>
                <a:cs typeface="Calibri"/>
                <a:sym typeface="Calibri"/>
              </a:rPr>
              <a:t>FOR  </a:t>
            </a:r>
            <a:r>
              <a:rPr lang="en-US" sz="1400" b="1" i="0" u="none" strike="noStrike" cap="none">
                <a:solidFill>
                  <a:srgbClr val="C00000"/>
                </a:solidFill>
                <a:latin typeface="Calibri"/>
                <a:ea typeface="Calibri"/>
                <a:cs typeface="Calibri"/>
                <a:sym typeface="Calibri"/>
              </a:rPr>
              <a:t>ALL, </a:t>
            </a:r>
            <a:r>
              <a:rPr lang="en-US" sz="1400" b="1" i="0" u="none" strike="noStrike" cap="none">
                <a:solidFill>
                  <a:srgbClr val="002060"/>
                </a:solidFill>
                <a:latin typeface="Calibri"/>
                <a:ea typeface="Calibri"/>
                <a:cs typeface="Calibri"/>
                <a:sym typeface="Calibri"/>
              </a:rPr>
              <a:t>BY</a:t>
            </a:r>
            <a:r>
              <a:rPr lang="en-US" sz="1400" b="1" i="0" u="none" strike="noStrike" cap="none">
                <a:solidFill>
                  <a:srgbClr val="C00000"/>
                </a:solidFill>
                <a:latin typeface="Calibri"/>
                <a:ea typeface="Calibri"/>
                <a:cs typeface="Calibri"/>
                <a:sym typeface="Calibri"/>
              </a:rPr>
              <a:t> ALL</a:t>
            </a:r>
            <a:endParaRPr sz="1800"/>
          </a:p>
        </p:txBody>
      </p:sp>
      <p:pic>
        <p:nvPicPr>
          <p:cNvPr id="5" name="Picture 4" descr="A picture containing text, clock&#10;&#10;Description automatically generated">
            <a:extLst>
              <a:ext uri="{FF2B5EF4-FFF2-40B4-BE49-F238E27FC236}">
                <a16:creationId xmlns:a16="http://schemas.microsoft.com/office/drawing/2014/main" id="{B9524BE4-40BB-40E2-8CA1-2FA380B8B28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75699" y="165575"/>
            <a:ext cx="678726" cy="720000"/>
          </a:xfrm>
          <a:prstGeom prst="rect">
            <a:avLst/>
          </a:prstGeom>
        </p:spPr>
      </p:pic>
      <p:pic>
        <p:nvPicPr>
          <p:cNvPr id="19" name="Picture 18" descr="A picture containing text, lamp&#10;&#10;Description automatically generated">
            <a:extLst>
              <a:ext uri="{FF2B5EF4-FFF2-40B4-BE49-F238E27FC236}">
                <a16:creationId xmlns:a16="http://schemas.microsoft.com/office/drawing/2014/main" id="{A10B5661-281E-48D4-9BFC-022F62151F7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382943" y="6042792"/>
            <a:ext cx="720000" cy="720000"/>
          </a:xfrm>
          <a:prstGeom prst="rect">
            <a:avLst/>
          </a:prstGeom>
        </p:spPr>
      </p:pic>
      <p:pic>
        <p:nvPicPr>
          <p:cNvPr id="21" name="Picture 20" descr="Calendar&#10;&#10;Description automatically generated with low confidence">
            <a:extLst>
              <a:ext uri="{FF2B5EF4-FFF2-40B4-BE49-F238E27FC236}">
                <a16:creationId xmlns:a16="http://schemas.microsoft.com/office/drawing/2014/main" id="{66EE8871-2B60-4057-9D9F-A68171EC60DA}"/>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364242" y="165575"/>
            <a:ext cx="738701" cy="720000"/>
          </a:xfrm>
          <a:prstGeom prst="rect">
            <a:avLst/>
          </a:prstGeom>
        </p:spPr>
      </p:pic>
      <p:sp>
        <p:nvSpPr>
          <p:cNvPr id="4" name="TextBox 3">
            <a:extLst>
              <a:ext uri="{FF2B5EF4-FFF2-40B4-BE49-F238E27FC236}">
                <a16:creationId xmlns:a16="http://schemas.microsoft.com/office/drawing/2014/main" id="{E737D101-26E5-AACD-7ACE-BAFD91E19D25}"/>
              </a:ext>
            </a:extLst>
          </p:cNvPr>
          <p:cNvSpPr txBox="1"/>
          <p:nvPr userDrawn="1"/>
        </p:nvSpPr>
        <p:spPr>
          <a:xfrm>
            <a:off x="1285827" y="5448685"/>
            <a:ext cx="9620345" cy="954107"/>
          </a:xfrm>
          <a:prstGeom prst="rect">
            <a:avLst/>
          </a:prstGeom>
          <a:noFill/>
          <a:ln w="19050">
            <a:solidFill>
              <a:srgbClr val="FF0000"/>
            </a:solidFill>
            <a:prstDash val="sysDash"/>
          </a:ln>
        </p:spPr>
        <p:txBody>
          <a:bodyPr wrap="square">
            <a:spAutoFit/>
          </a:bodyPr>
          <a:lstStyle/>
          <a:p>
            <a:pPr marL="2286000" algn="l"/>
            <a:r>
              <a:rPr lang="en-IN" sz="800" u="none" dirty="0">
                <a:effectLst/>
                <a:latin typeface="Arial" panose="020B0604020202020204" pitchFamily="34" charset="0"/>
                <a:ea typeface="Times New Roman" panose="02020603050405020304" pitchFamily="18" charset="0"/>
                <a:cs typeface="Times New Roman" panose="02020603050405020304" pitchFamily="18" charset="0"/>
              </a:rPr>
              <a:t>                                    </a:t>
            </a:r>
            <a:r>
              <a:rPr lang="en-IN" sz="800" b="1" u="sng" dirty="0">
                <a:effectLst/>
                <a:latin typeface="Arial" panose="020B0604020202020204" pitchFamily="34" charset="0"/>
                <a:ea typeface="Times New Roman" panose="02020603050405020304" pitchFamily="18" charset="0"/>
                <a:cs typeface="Times New Roman" panose="02020603050405020304" pitchFamily="18" charset="0"/>
              </a:rPr>
              <a:t>COPYRIGHT Cum DISCLAIMER NOTICE</a:t>
            </a:r>
            <a:endParaRPr lang="en-IN" sz="800" b="1" u="sng" dirty="0">
              <a:effectLst/>
              <a:latin typeface="Calibri" panose="020F0502020204030204" pitchFamily="34" charset="0"/>
              <a:ea typeface="Calibri" panose="020F0502020204030204" pitchFamily="34" charset="0"/>
              <a:cs typeface="Times New Roman" panose="02020603050405020304" pitchFamily="18" charset="0"/>
            </a:endParaRPr>
          </a:p>
          <a:p>
            <a:pPr marL="171450" lvl="0" indent="-171450" algn="just">
              <a:buFont typeface="Wingdings" panose="05000000000000000000" pitchFamily="2" charset="2"/>
              <a:buChar char="ü"/>
            </a:pPr>
            <a:r>
              <a:rPr lang="en-IN" sz="800" dirty="0">
                <a:effectLst/>
                <a:latin typeface="Arial" panose="020B0604020202020204" pitchFamily="34" charset="0"/>
                <a:ea typeface="Times New Roman" panose="02020603050405020304" pitchFamily="18" charset="0"/>
                <a:cs typeface="Arial" panose="020B0604020202020204" pitchFamily="34" charset="0"/>
              </a:rPr>
              <a:t>Content owned by Sri Sathya Sai Central Trust, Prashanthi Nilayam, Puttaparthi, Sathya Sai District, Andhra Pradesh, India. </a:t>
            </a:r>
            <a:endParaRPr lang="en-IN" sz="800" dirty="0">
              <a:effectLst/>
              <a:latin typeface="Calibri" panose="020F0502020204030204" pitchFamily="34" charset="0"/>
              <a:ea typeface="Times New Roman" panose="02020603050405020304" pitchFamily="18" charset="0"/>
              <a:cs typeface="Arial" panose="020B0604020202020204" pitchFamily="34" charset="0"/>
            </a:endParaRPr>
          </a:p>
          <a:p>
            <a:pPr marL="171450" lvl="0" indent="-171450" algn="just">
              <a:buFont typeface="Wingdings" panose="05000000000000000000" pitchFamily="2" charset="2"/>
              <a:buChar char="ü"/>
            </a:pPr>
            <a:r>
              <a:rPr lang="en-IN" sz="800" dirty="0">
                <a:effectLst/>
                <a:latin typeface="Arial" panose="020B0604020202020204" pitchFamily="34" charset="0"/>
                <a:ea typeface="Times New Roman" panose="02020603050405020304" pitchFamily="18" charset="0"/>
                <a:cs typeface="Arial" panose="020B0604020202020204" pitchFamily="34" charset="0"/>
              </a:rPr>
              <a:t>Strictly not for Commercial Use, excluding content that falls in Public Domain or common knowledge facts.</a:t>
            </a:r>
            <a:endParaRPr lang="en-IN" sz="800" dirty="0">
              <a:effectLst/>
              <a:latin typeface="Calibri" panose="020F0502020204030204" pitchFamily="34" charset="0"/>
              <a:ea typeface="Times New Roman" panose="02020603050405020304" pitchFamily="18" charset="0"/>
              <a:cs typeface="Arial" panose="020B0604020202020204" pitchFamily="34" charset="0"/>
            </a:endParaRPr>
          </a:p>
          <a:p>
            <a:pPr marL="171450" lvl="0" indent="-171450" algn="just">
              <a:buFont typeface="Wingdings" panose="05000000000000000000" pitchFamily="2" charset="2"/>
              <a:buChar char="ü"/>
            </a:pPr>
            <a:r>
              <a:rPr lang="en-IN" sz="800" dirty="0">
                <a:effectLst/>
                <a:latin typeface="Arial" panose="020B0604020202020204" pitchFamily="34" charset="0"/>
                <a:ea typeface="Times New Roman" panose="02020603050405020304" pitchFamily="18" charset="0"/>
                <a:cs typeface="Arial" panose="020B0604020202020204" pitchFamily="34" charset="0"/>
              </a:rPr>
              <a:t>Content can be downloaded and used for personal, educational, informational and other non-commercial purposes, subject to attribution in the name of ‘Sri Sathya Sai Central Trust, Prashanthi Nilayam, Puttaparthi’ only. Any attempt to remove, alter, circumvent, or distort the data that is accessed is illegal and strictly prohibited.</a:t>
            </a:r>
            <a:endParaRPr lang="en-IN" sz="800" dirty="0">
              <a:effectLst/>
              <a:latin typeface="Calibri" panose="020F0502020204030204" pitchFamily="34" charset="0"/>
              <a:ea typeface="Times New Roman" panose="02020603050405020304" pitchFamily="18" charset="0"/>
              <a:cs typeface="Arial" panose="020B0604020202020204" pitchFamily="34" charset="0"/>
            </a:endParaRPr>
          </a:p>
          <a:p>
            <a:pPr marL="171450" lvl="0" indent="-171450" algn="just">
              <a:buFont typeface="Wingdings" panose="05000000000000000000" pitchFamily="2" charset="2"/>
              <a:buChar char="ü"/>
            </a:pPr>
            <a:r>
              <a:rPr lang="en-IN" sz="800" dirty="0">
                <a:effectLst/>
                <a:latin typeface="Arial" panose="020B0604020202020204" pitchFamily="34" charset="0"/>
                <a:ea typeface="Times New Roman" panose="02020603050405020304" pitchFamily="18" charset="0"/>
                <a:cs typeface="Arial" panose="020B0604020202020204" pitchFamily="34" charset="0"/>
              </a:rPr>
              <a:t>Some of the content is owned by Third Parties and are used in compliance with their licensing conditions. Anyone infringing the Copyright of such Third Parties will be doing so at their own risks and costs.</a:t>
            </a:r>
            <a:endParaRPr lang="en-IN" sz="800" dirty="0">
              <a:effectLst/>
              <a:latin typeface="Calibri" panose="020F0502020204030204" pitchFamily="34" charset="0"/>
              <a:ea typeface="Times New Roman" panose="02020603050405020304" pitchFamily="18" charset="0"/>
              <a:cs typeface="Arial" panose="020B0604020202020204" pitchFamily="34" charset="0"/>
            </a:endParaRPr>
          </a:p>
          <a:p>
            <a:pPr algn="ctr">
              <a:spcAft>
                <a:spcPts val="600"/>
              </a:spcAft>
              <a:buFont typeface="Wingdings" pitchFamily="2" charset="2"/>
              <a:buChar char="ü"/>
            </a:pPr>
            <a:endParaRPr lang="en-US" sz="800" dirty="0">
              <a:solidFill>
                <a:schemeClr val="tx1"/>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66856" y="71414"/>
            <a:ext cx="9296427" cy="654032"/>
          </a:xfrm>
          <a:prstGeom prst="rect">
            <a:avLst/>
          </a:prstGeom>
        </p:spPr>
        <p:txBody>
          <a:bodyPr>
            <a:normAutofit/>
          </a:bodyPr>
          <a:lstStyle>
            <a:lvl1pPr>
              <a:defRPr sz="3600" baseline="0"/>
            </a:lvl1pPr>
          </a:lstStyle>
          <a:p>
            <a:r>
              <a:rPr lang="en-US" dirty="0"/>
              <a:t>Click </a:t>
            </a:r>
            <a:r>
              <a:rPr lang="en-US"/>
              <a:t>to add </a:t>
            </a:r>
            <a:r>
              <a:rPr lang="en-US" dirty="0"/>
              <a:t>slide title (Size 36)</a:t>
            </a:r>
            <a:endParaRPr lang="en-IN" dirty="0"/>
          </a:p>
        </p:txBody>
      </p:sp>
      <p:sp>
        <p:nvSpPr>
          <p:cNvPr id="11" name="Text Placeholder 10"/>
          <p:cNvSpPr>
            <a:spLocks noGrp="1"/>
          </p:cNvSpPr>
          <p:nvPr>
            <p:ph type="body" sz="quarter" idx="10" hasCustomPrompt="1"/>
          </p:nvPr>
        </p:nvSpPr>
        <p:spPr>
          <a:xfrm>
            <a:off x="954779" y="1243798"/>
            <a:ext cx="10282441" cy="4446810"/>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baseline="0"/>
            </a:lvl1pPr>
            <a:lvl2pPr>
              <a:defRPr/>
            </a:lvl2pPr>
            <a:lvl3pPr>
              <a:defRPr/>
            </a:lvl3pPr>
            <a:lvl4pPr>
              <a:defRPr sz="1800"/>
            </a:lvl4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a:t>Text font </a:t>
            </a:r>
            <a:r>
              <a:rPr lang="en-US" dirty="0" err="1"/>
              <a:t>calibri</a:t>
            </a:r>
            <a:r>
              <a:rPr lang="en-US" dirty="0"/>
              <a:t> , Size range 32 to 20.  Table / GO size &gt;= 18</a:t>
            </a:r>
          </a:p>
          <a:p>
            <a:pPr lvl="3"/>
            <a:endParaRPr lang="en-IN" dirty="0"/>
          </a:p>
        </p:txBody>
      </p:sp>
      <p:pic>
        <p:nvPicPr>
          <p:cNvPr id="3" name="Picture 2" descr="A picture containing text, lamp&#10;&#10;Description automatically generated">
            <a:extLst>
              <a:ext uri="{FF2B5EF4-FFF2-40B4-BE49-F238E27FC236}">
                <a16:creationId xmlns:a16="http://schemas.microsoft.com/office/drawing/2014/main" id="{FED0D6DE-8018-6EAD-3673-96827AAD709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382943" y="6042792"/>
            <a:ext cx="720000" cy="720000"/>
          </a:xfrm>
          <a:prstGeom prst="rect">
            <a:avLst/>
          </a:prstGeom>
        </p:spPr>
      </p:pic>
      <p:pic>
        <p:nvPicPr>
          <p:cNvPr id="4" name="Picture 3" descr="Calendar&#10;&#10;Description automatically generated with low confidence">
            <a:extLst>
              <a:ext uri="{FF2B5EF4-FFF2-40B4-BE49-F238E27FC236}">
                <a16:creationId xmlns:a16="http://schemas.microsoft.com/office/drawing/2014/main" id="{145668FE-BF93-4B1F-C680-3BC39A5C173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364242" y="165575"/>
            <a:ext cx="738701" cy="72000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3" name="Picture 2" descr="A picture containing text, lamp&#10;&#10;Description automatically generated">
            <a:extLst>
              <a:ext uri="{FF2B5EF4-FFF2-40B4-BE49-F238E27FC236}">
                <a16:creationId xmlns:a16="http://schemas.microsoft.com/office/drawing/2014/main" id="{387487EE-49B9-A0A9-5539-BBCE0306B69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382943" y="6042792"/>
            <a:ext cx="720000" cy="720000"/>
          </a:xfrm>
          <a:prstGeom prst="rect">
            <a:avLst/>
          </a:prstGeom>
        </p:spPr>
      </p:pic>
      <p:pic>
        <p:nvPicPr>
          <p:cNvPr id="4" name="Picture 3" descr="Calendar&#10;&#10;Description automatically generated with low confidence">
            <a:extLst>
              <a:ext uri="{FF2B5EF4-FFF2-40B4-BE49-F238E27FC236}">
                <a16:creationId xmlns:a16="http://schemas.microsoft.com/office/drawing/2014/main" id="{0490AEA7-20CD-173F-59AD-7AA80A49598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364242" y="165575"/>
            <a:ext cx="738701" cy="720000"/>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hyperlink" Target="http://www.srisathyasaividyavahini.org/" TargetMode="Externa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Google Shape;11;p4">
            <a:hlinkClick r:id="rId5"/>
            <a:extLst>
              <a:ext uri="{FF2B5EF4-FFF2-40B4-BE49-F238E27FC236}">
                <a16:creationId xmlns:a16="http://schemas.microsoft.com/office/drawing/2014/main" id="{25E4B80B-BE58-5FB9-DD56-610E1DD3F8C6}"/>
              </a:ext>
            </a:extLst>
          </p:cNvPr>
          <p:cNvSpPr/>
          <p:nvPr userDrawn="1"/>
        </p:nvSpPr>
        <p:spPr>
          <a:xfrm>
            <a:off x="-406400" y="6488116"/>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dirty="0">
                <a:solidFill>
                  <a:srgbClr val="0000CC"/>
                </a:solidFill>
                <a:latin typeface="Calibri"/>
                <a:ea typeface="Calibri"/>
                <a:cs typeface="Calibri"/>
                <a:sym typeface="Calibri"/>
              </a:rPr>
              <a:t>©</a:t>
            </a:r>
            <a:r>
              <a:rPr lang="sv-SE" sz="1100" b="1" i="0" u="none" strike="noStrike" cap="none" dirty="0">
                <a:solidFill>
                  <a:srgbClr val="0000CC"/>
                </a:solidFill>
                <a:latin typeface="Calibri"/>
                <a:ea typeface="Calibri"/>
                <a:cs typeface="Calibri"/>
                <a:sym typeface="Calibri"/>
              </a:rPr>
              <a:t> Sri Sathya Sai Central Trust</a:t>
            </a:r>
            <a:endParaRPr sz="1100" b="1" i="0" u="none" strike="noStrike" cap="none" dirty="0">
              <a:solidFill>
                <a:srgbClr val="0000CC"/>
              </a:solidFill>
              <a:latin typeface="Calibri"/>
              <a:ea typeface="Calibri"/>
              <a:cs typeface="Calibri"/>
              <a:sym typeface="Calibri"/>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hyperlink" Target="https://freesvg.org/chain-link" TargetMode="External"/><Relationship Id="rId7"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image" Target="../media/image7.png"/><Relationship Id="rId5" Type="http://schemas.openxmlformats.org/officeDocument/2006/relationships/hyperlink" Target="https://pixabay.com/vectors/man-teacher-training-business-6107457/" TargetMode="External"/><Relationship Id="rId4" Type="http://schemas.openxmlformats.org/officeDocument/2006/relationships/hyperlink" Target="https://freesvg.org/male-teacher-and-student" TargetMode="External"/><Relationship Id="rId9" Type="http://schemas.microsoft.com/office/2007/relationships/hdphoto" Target="../media/hdphoto2.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5405E474-4F70-BF58-3635-B1C874E43E89}"/>
              </a:ext>
            </a:extLst>
          </p:cNvPr>
          <p:cNvSpPr>
            <a:spLocks noGrp="1"/>
          </p:cNvSpPr>
          <p:nvPr>
            <p:ph type="ctrTitle"/>
          </p:nvPr>
        </p:nvSpPr>
        <p:spPr>
          <a:xfrm>
            <a:off x="1813686" y="199859"/>
            <a:ext cx="8564628" cy="1207605"/>
          </a:xfrm>
        </p:spPr>
        <p:style>
          <a:lnRef idx="2">
            <a:schemeClr val="accent2"/>
          </a:lnRef>
          <a:fillRef idx="1">
            <a:schemeClr val="lt1"/>
          </a:fillRef>
          <a:effectRef idx="0">
            <a:schemeClr val="accent2"/>
          </a:effectRef>
          <a:fontRef idx="minor">
            <a:schemeClr val="dk1"/>
          </a:fontRef>
        </p:style>
        <p:txBody>
          <a:bodyPr/>
          <a:lstStyle/>
          <a:p>
            <a:r>
              <a:rPr lang="en-IN" dirty="0"/>
              <a:t>Choosing Conjunctions</a:t>
            </a:r>
          </a:p>
        </p:txBody>
      </p:sp>
      <p:pic>
        <p:nvPicPr>
          <p:cNvPr id="2" name="Picture 1">
            <a:extLst>
              <a:ext uri="{FF2B5EF4-FFF2-40B4-BE49-F238E27FC236}">
                <a16:creationId xmlns:a16="http://schemas.microsoft.com/office/drawing/2014/main" id="{A3997A24-CDEB-FEC2-0C5F-3A30F780430C}"/>
              </a:ext>
            </a:extLst>
          </p:cNvPr>
          <p:cNvPicPr>
            <a:picLocks noChangeAspect="1"/>
          </p:cNvPicPr>
          <p:nvPr/>
        </p:nvPicPr>
        <p:blipFill rotWithShape="1">
          <a:blip r:embed="rId3">
            <a:duotone>
              <a:schemeClr val="accent6">
                <a:shade val="45000"/>
                <a:satMod val="135000"/>
              </a:schemeClr>
              <a:prstClr val="white"/>
            </a:duotone>
            <a:extLst>
              <a:ext uri="{28A0092B-C50C-407E-A947-70E740481C1C}">
                <a14:useLocalDpi xmlns:a14="http://schemas.microsoft.com/office/drawing/2010/main" val="0"/>
              </a:ext>
            </a:extLst>
          </a:blip>
          <a:srcRect t="18514" b="19333"/>
          <a:stretch/>
        </p:blipFill>
        <p:spPr>
          <a:xfrm>
            <a:off x="3373388" y="1587538"/>
            <a:ext cx="5445224" cy="3384376"/>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text&#10;&#10;Description automatically generated">
            <a:extLst>
              <a:ext uri="{FF2B5EF4-FFF2-40B4-BE49-F238E27FC236}">
                <a16:creationId xmlns:a16="http://schemas.microsoft.com/office/drawing/2014/main" id="{730A2405-BEBD-BD48-65E1-9500979CD8A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17404" y="1766402"/>
            <a:ext cx="5157192" cy="5157192"/>
          </a:xfrm>
          <a:prstGeom prst="rect">
            <a:avLst/>
          </a:prstGeom>
        </p:spPr>
      </p:pic>
      <p:grpSp>
        <p:nvGrpSpPr>
          <p:cNvPr id="2" name="Group 1">
            <a:extLst>
              <a:ext uri="{FF2B5EF4-FFF2-40B4-BE49-F238E27FC236}">
                <a16:creationId xmlns:a16="http://schemas.microsoft.com/office/drawing/2014/main" id="{3C48A8C8-8936-6386-17E1-8F8267246086}"/>
              </a:ext>
            </a:extLst>
          </p:cNvPr>
          <p:cNvGrpSpPr/>
          <p:nvPr/>
        </p:nvGrpSpPr>
        <p:grpSpPr>
          <a:xfrm>
            <a:off x="1450888" y="1061175"/>
            <a:ext cx="2841533" cy="1370366"/>
            <a:chOff x="1450888" y="1061175"/>
            <a:chExt cx="2841533" cy="1370366"/>
          </a:xfrm>
        </p:grpSpPr>
        <p:sp>
          <p:nvSpPr>
            <p:cNvPr id="4" name="Speech Bubble: Rectangle with Corners Rounded 3">
              <a:extLst>
                <a:ext uri="{FF2B5EF4-FFF2-40B4-BE49-F238E27FC236}">
                  <a16:creationId xmlns:a16="http://schemas.microsoft.com/office/drawing/2014/main" id="{DE9B24D6-C1E3-B301-CECD-8264CABC4E80}"/>
                </a:ext>
              </a:extLst>
            </p:cNvPr>
            <p:cNvSpPr/>
            <p:nvPr/>
          </p:nvSpPr>
          <p:spPr>
            <a:xfrm rot="21173644" flipH="1">
              <a:off x="1450888" y="1061175"/>
              <a:ext cx="2841533" cy="1370366"/>
            </a:xfrm>
            <a:prstGeom prst="wedgeRoundRectCallout">
              <a:avLst>
                <a:gd name="adj1" fmla="val -40551"/>
                <a:gd name="adj2" fmla="val 72320"/>
                <a:gd name="adj3" fmla="val 16667"/>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TextBox 4">
              <a:extLst>
                <a:ext uri="{FF2B5EF4-FFF2-40B4-BE49-F238E27FC236}">
                  <a16:creationId xmlns:a16="http://schemas.microsoft.com/office/drawing/2014/main" id="{B711A721-0A31-D607-4E25-210BF9EB8CEB}"/>
                </a:ext>
              </a:extLst>
            </p:cNvPr>
            <p:cNvSpPr txBox="1"/>
            <p:nvPr/>
          </p:nvSpPr>
          <p:spPr>
            <a:xfrm rot="21173644">
              <a:off x="1492296" y="1084638"/>
              <a:ext cx="2758715" cy="1323439"/>
            </a:xfrm>
            <a:prstGeom prst="rect">
              <a:avLst/>
            </a:prstGeom>
            <a:noFill/>
          </p:spPr>
          <p:txBody>
            <a:bodyPr wrap="square" rtlCol="0">
              <a:spAutoFit/>
            </a:bodyPr>
            <a:lstStyle/>
            <a:p>
              <a:r>
                <a:rPr lang="en-IE" sz="2000" dirty="0">
                  <a:effectLst/>
                  <a:ea typeface="Calibri" panose="020F0502020204030204" pitchFamily="34" charset="0"/>
                </a:rPr>
                <a:t>Mohan </a:t>
              </a:r>
              <a:r>
                <a:rPr lang="en-IE" sz="2000" b="1" u="sng" dirty="0">
                  <a:effectLst/>
                  <a:ea typeface="Calibri" panose="020F0502020204030204" pitchFamily="34" charset="0"/>
                </a:rPr>
                <a:t>and</a:t>
              </a:r>
              <a:r>
                <a:rPr lang="en-IE" sz="2000" dirty="0">
                  <a:effectLst/>
                  <a:ea typeface="Calibri" panose="020F0502020204030204" pitchFamily="34" charset="0"/>
                </a:rPr>
                <a:t> Kumar, your notebooks are yet to be corrected. Please submit them today.</a:t>
              </a:r>
              <a:endParaRPr lang="en-IN" sz="2000" dirty="0"/>
            </a:p>
          </p:txBody>
        </p:sp>
      </p:grpSp>
      <p:sp>
        <p:nvSpPr>
          <p:cNvPr id="7" name="Title 1">
            <a:extLst>
              <a:ext uri="{FF2B5EF4-FFF2-40B4-BE49-F238E27FC236}">
                <a16:creationId xmlns:a16="http://schemas.microsoft.com/office/drawing/2014/main" id="{13D79344-0CA0-6F79-6B22-C08742F32698}"/>
              </a:ext>
            </a:extLst>
          </p:cNvPr>
          <p:cNvSpPr>
            <a:spLocks noGrp="1"/>
          </p:cNvSpPr>
          <p:nvPr>
            <p:ph type="title"/>
          </p:nvPr>
        </p:nvSpPr>
        <p:spPr>
          <a:xfrm>
            <a:off x="1466856" y="71414"/>
            <a:ext cx="9296427" cy="654032"/>
          </a:xfrm>
          <a:solidFill>
            <a:schemeClr val="accent2">
              <a:lumMod val="75000"/>
            </a:schemeClr>
          </a:solidFill>
        </p:spPr>
        <p:style>
          <a:lnRef idx="2">
            <a:schemeClr val="dk1">
              <a:shade val="50000"/>
            </a:schemeClr>
          </a:lnRef>
          <a:fillRef idx="1">
            <a:schemeClr val="dk1"/>
          </a:fillRef>
          <a:effectRef idx="0">
            <a:schemeClr val="dk1"/>
          </a:effectRef>
          <a:fontRef idx="minor">
            <a:schemeClr val="lt1"/>
          </a:fontRef>
        </p:style>
        <p:txBody>
          <a:bodyPr/>
          <a:lstStyle/>
          <a:p>
            <a:r>
              <a:rPr lang="en-IN" dirty="0"/>
              <a:t>In the Classroom</a:t>
            </a:r>
          </a:p>
        </p:txBody>
      </p:sp>
      <p:grpSp>
        <p:nvGrpSpPr>
          <p:cNvPr id="23" name="Group 22">
            <a:extLst>
              <a:ext uri="{FF2B5EF4-FFF2-40B4-BE49-F238E27FC236}">
                <a16:creationId xmlns:a16="http://schemas.microsoft.com/office/drawing/2014/main" id="{545D147F-B078-3042-BD28-783A733D659B}"/>
              </a:ext>
            </a:extLst>
          </p:cNvPr>
          <p:cNvGrpSpPr/>
          <p:nvPr/>
        </p:nvGrpSpPr>
        <p:grpSpPr>
          <a:xfrm>
            <a:off x="7924131" y="1776769"/>
            <a:ext cx="3597885" cy="1664772"/>
            <a:chOff x="7924131" y="1776769"/>
            <a:chExt cx="3597885" cy="1664772"/>
          </a:xfrm>
        </p:grpSpPr>
        <p:sp>
          <p:nvSpPr>
            <p:cNvPr id="9" name="Speech Bubble: Rectangle with Corners Rounded 8">
              <a:extLst>
                <a:ext uri="{FF2B5EF4-FFF2-40B4-BE49-F238E27FC236}">
                  <a16:creationId xmlns:a16="http://schemas.microsoft.com/office/drawing/2014/main" id="{BFCED595-8B1F-FDF6-92C5-6E18339DCA5D}"/>
                </a:ext>
              </a:extLst>
            </p:cNvPr>
            <p:cNvSpPr/>
            <p:nvPr/>
          </p:nvSpPr>
          <p:spPr>
            <a:xfrm rot="344261">
              <a:off x="7924131" y="1776769"/>
              <a:ext cx="3596378" cy="1664772"/>
            </a:xfrm>
            <a:prstGeom prst="wedgeRoundRectCallout">
              <a:avLst>
                <a:gd name="adj1" fmla="val -39535"/>
                <a:gd name="adj2" fmla="val 71764"/>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0" name="TextBox 9">
              <a:extLst>
                <a:ext uri="{FF2B5EF4-FFF2-40B4-BE49-F238E27FC236}">
                  <a16:creationId xmlns:a16="http://schemas.microsoft.com/office/drawing/2014/main" id="{7431E513-935F-3B32-2390-31428A162931}"/>
                </a:ext>
              </a:extLst>
            </p:cNvPr>
            <p:cNvSpPr txBox="1"/>
            <p:nvPr/>
          </p:nvSpPr>
          <p:spPr>
            <a:xfrm rot="344261">
              <a:off x="7993624" y="1797595"/>
              <a:ext cx="3528392" cy="1631216"/>
            </a:xfrm>
            <a:prstGeom prst="rect">
              <a:avLst/>
            </a:prstGeom>
            <a:noFill/>
          </p:spPr>
          <p:txBody>
            <a:bodyPr wrap="square" rtlCol="0">
              <a:spAutoFit/>
            </a:bodyPr>
            <a:lstStyle/>
            <a:p>
              <a:r>
                <a:rPr lang="en-IE" sz="2000" dirty="0">
                  <a:effectLst/>
                  <a:ea typeface="Calibri" panose="020F0502020204030204" pitchFamily="34" charset="0"/>
                </a:rPr>
                <a:t>I finished my work sir </a:t>
              </a:r>
              <a:r>
                <a:rPr lang="en-IE" sz="2000" b="1" u="sng" dirty="0">
                  <a:effectLst/>
                  <a:ea typeface="Calibri" panose="020F0502020204030204" pitchFamily="34" charset="0"/>
                </a:rPr>
                <a:t>but</a:t>
              </a:r>
              <a:r>
                <a:rPr lang="en-IE" sz="2000" dirty="0">
                  <a:effectLst/>
                  <a:ea typeface="Calibri" panose="020F0502020204030204" pitchFamily="34" charset="0"/>
                </a:rPr>
                <a:t> I forgot to bring my notebook. Sorry sir. Kumar is absent today </a:t>
              </a:r>
              <a:r>
                <a:rPr lang="en-IE" sz="2000" b="1" u="sng" dirty="0">
                  <a:effectLst/>
                  <a:ea typeface="Calibri" panose="020F0502020204030204" pitchFamily="34" charset="0"/>
                </a:rPr>
                <a:t>because</a:t>
              </a:r>
              <a:r>
                <a:rPr lang="en-IE" sz="2000" dirty="0">
                  <a:effectLst/>
                  <a:ea typeface="Calibri" panose="020F0502020204030204" pitchFamily="34" charset="0"/>
                </a:rPr>
                <a:t> he has an appointment with the dentist.</a:t>
              </a:r>
              <a:endParaRPr lang="en-IN" sz="2000" dirty="0"/>
            </a:p>
          </p:txBody>
        </p:sp>
      </p:grpSp>
      <p:grpSp>
        <p:nvGrpSpPr>
          <p:cNvPr id="6" name="Group 5">
            <a:extLst>
              <a:ext uri="{FF2B5EF4-FFF2-40B4-BE49-F238E27FC236}">
                <a16:creationId xmlns:a16="http://schemas.microsoft.com/office/drawing/2014/main" id="{DCC7AD18-4993-9D64-76FA-DB91B76816AC}"/>
              </a:ext>
            </a:extLst>
          </p:cNvPr>
          <p:cNvGrpSpPr/>
          <p:nvPr/>
        </p:nvGrpSpPr>
        <p:grpSpPr>
          <a:xfrm>
            <a:off x="1796130" y="3183535"/>
            <a:ext cx="2347633" cy="1073827"/>
            <a:chOff x="1796130" y="3183535"/>
            <a:chExt cx="2347633" cy="1073827"/>
          </a:xfrm>
        </p:grpSpPr>
        <p:sp>
          <p:nvSpPr>
            <p:cNvPr id="16" name="Speech Bubble: Rectangle with Corners Rounded 15">
              <a:extLst>
                <a:ext uri="{FF2B5EF4-FFF2-40B4-BE49-F238E27FC236}">
                  <a16:creationId xmlns:a16="http://schemas.microsoft.com/office/drawing/2014/main" id="{8D88450E-866B-EF2A-7919-98CE0BFEA0AE}"/>
                </a:ext>
              </a:extLst>
            </p:cNvPr>
            <p:cNvSpPr/>
            <p:nvPr/>
          </p:nvSpPr>
          <p:spPr>
            <a:xfrm rot="346798" flipH="1" flipV="1">
              <a:off x="1796130" y="3183535"/>
              <a:ext cx="2344827" cy="1073827"/>
            </a:xfrm>
            <a:prstGeom prst="wedgeRoundRectCallout">
              <a:avLst>
                <a:gd name="adj1" fmla="val -39077"/>
                <a:gd name="adj2" fmla="val 80026"/>
                <a:gd name="adj3" fmla="val 16667"/>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7" name="TextBox 16">
              <a:extLst>
                <a:ext uri="{FF2B5EF4-FFF2-40B4-BE49-F238E27FC236}">
                  <a16:creationId xmlns:a16="http://schemas.microsoft.com/office/drawing/2014/main" id="{95CC90A5-095C-A5D1-7DFB-2927FEBD06AC}"/>
                </a:ext>
              </a:extLst>
            </p:cNvPr>
            <p:cNvSpPr txBox="1"/>
            <p:nvPr/>
          </p:nvSpPr>
          <p:spPr>
            <a:xfrm rot="346798">
              <a:off x="1847528" y="3216292"/>
              <a:ext cx="2296235" cy="1015663"/>
            </a:xfrm>
            <a:prstGeom prst="rect">
              <a:avLst/>
            </a:prstGeom>
            <a:noFill/>
          </p:spPr>
          <p:txBody>
            <a:bodyPr wrap="square" rtlCol="0">
              <a:spAutoFit/>
            </a:bodyPr>
            <a:lstStyle/>
            <a:p>
              <a:r>
                <a:rPr lang="en-IN" sz="2000" dirty="0"/>
                <a:t>Okay, </a:t>
              </a:r>
              <a:r>
                <a:rPr lang="en-IE" sz="2000" dirty="0">
                  <a:effectLst/>
                  <a:ea typeface="Calibri" panose="020F0502020204030204" pitchFamily="34" charset="0"/>
                </a:rPr>
                <a:t>submit your work tomorrow </a:t>
              </a:r>
              <a:r>
                <a:rPr lang="en-IE" sz="2000" b="1" u="sng" dirty="0">
                  <a:effectLst/>
                  <a:ea typeface="Calibri" panose="020F0502020204030204" pitchFamily="34" charset="0"/>
                </a:rPr>
                <a:t>and</a:t>
              </a:r>
              <a:r>
                <a:rPr lang="en-IE" sz="2000" dirty="0">
                  <a:effectLst/>
                  <a:ea typeface="Calibri" panose="020F0502020204030204" pitchFamily="34" charset="0"/>
                </a:rPr>
                <a:t> remind Kumar too.</a:t>
              </a:r>
              <a:endParaRPr lang="en-IN" sz="2000"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3"/>
                                        </p:tgtEl>
                                        <p:attrNameLst>
                                          <p:attrName>style.visibility</p:attrName>
                                        </p:attrNameLst>
                                      </p:cBhvr>
                                      <p:to>
                                        <p:strVal val="visible"/>
                                      </p:to>
                                    </p:set>
                                    <p:anim calcmode="lin" valueType="num">
                                      <p:cBhvr>
                                        <p:cTn id="14" dur="500" fill="hold"/>
                                        <p:tgtEl>
                                          <p:spTgt spid="23"/>
                                        </p:tgtEl>
                                        <p:attrNameLst>
                                          <p:attrName>ppt_w</p:attrName>
                                        </p:attrNameLst>
                                      </p:cBhvr>
                                      <p:tavLst>
                                        <p:tav tm="0">
                                          <p:val>
                                            <p:fltVal val="0"/>
                                          </p:val>
                                        </p:tav>
                                        <p:tav tm="100000">
                                          <p:val>
                                            <p:strVal val="#ppt_w"/>
                                          </p:val>
                                        </p:tav>
                                      </p:tavLst>
                                    </p:anim>
                                    <p:anim calcmode="lin" valueType="num">
                                      <p:cBhvr>
                                        <p:cTn id="15" dur="500" fill="hold"/>
                                        <p:tgtEl>
                                          <p:spTgt spid="23"/>
                                        </p:tgtEl>
                                        <p:attrNameLst>
                                          <p:attrName>ppt_h</p:attrName>
                                        </p:attrNameLst>
                                      </p:cBhvr>
                                      <p:tavLst>
                                        <p:tav tm="0">
                                          <p:val>
                                            <p:fltVal val="0"/>
                                          </p:val>
                                        </p:tav>
                                        <p:tav tm="100000">
                                          <p:val>
                                            <p:strVal val="#ppt_h"/>
                                          </p:val>
                                        </p:tav>
                                      </p:tavLst>
                                    </p:anim>
                                    <p:animEffect transition="in" filter="fade">
                                      <p:cBhvr>
                                        <p:cTn id="16" dur="500"/>
                                        <p:tgtEl>
                                          <p:spTgt spid="23"/>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p:cTn id="21" dur="500" fill="hold"/>
                                        <p:tgtEl>
                                          <p:spTgt spid="6"/>
                                        </p:tgtEl>
                                        <p:attrNameLst>
                                          <p:attrName>ppt_w</p:attrName>
                                        </p:attrNameLst>
                                      </p:cBhvr>
                                      <p:tavLst>
                                        <p:tav tm="0">
                                          <p:val>
                                            <p:fltVal val="0"/>
                                          </p:val>
                                        </p:tav>
                                        <p:tav tm="100000">
                                          <p:val>
                                            <p:strVal val="#ppt_w"/>
                                          </p:val>
                                        </p:tav>
                                      </p:tavLst>
                                    </p:anim>
                                    <p:anim calcmode="lin" valueType="num">
                                      <p:cBhvr>
                                        <p:cTn id="22" dur="500" fill="hold"/>
                                        <p:tgtEl>
                                          <p:spTgt spid="6"/>
                                        </p:tgtEl>
                                        <p:attrNameLst>
                                          <p:attrName>ppt_h</p:attrName>
                                        </p:attrNameLst>
                                      </p:cBhvr>
                                      <p:tavLst>
                                        <p:tav tm="0">
                                          <p:val>
                                            <p:fltVal val="0"/>
                                          </p:val>
                                        </p:tav>
                                        <p:tav tm="100000">
                                          <p:val>
                                            <p:strVal val="#ppt_h"/>
                                          </p:val>
                                        </p:tav>
                                      </p:tavLst>
                                    </p:anim>
                                    <p:animEffect transition="in" filter="fade">
                                      <p:cBhvr>
                                        <p:cTn id="2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text, toy&#10;&#10;Description automatically generated">
            <a:extLst>
              <a:ext uri="{FF2B5EF4-FFF2-40B4-BE49-F238E27FC236}">
                <a16:creationId xmlns:a16="http://schemas.microsoft.com/office/drawing/2014/main" id="{FDCFC6D5-377F-00B8-3E94-C8D511212B65}"/>
              </a:ext>
            </a:extLst>
          </p:cNvPr>
          <p:cNvPicPr>
            <a:picLocks noChangeAspect="1"/>
          </p:cNvPicPr>
          <p:nvPr/>
        </p:nvPicPr>
        <p:blipFill>
          <a:blip r:embed="rId3">
            <a:extLst>
              <a:ext uri="{BEBA8EAE-BF5A-486C-A8C5-ECC9F3942E4B}">
                <a14:imgProps xmlns:a14="http://schemas.microsoft.com/office/drawing/2010/main">
                  <a14:imgLayer r:embed="rId4">
                    <a14:imgEffect>
                      <a14:backgroundRemoval t="4762" b="99693" l="10000" r="90000">
                        <a14:foregroundMark x1="32708" y1="65899" x2="32708" y2="65899"/>
                        <a14:foregroundMark x1="31146" y1="65899" x2="34479" y2="72657"/>
                        <a14:foregroundMark x1="34479" y1="72657" x2="34479" y2="72657"/>
                        <a14:foregroundMark x1="49063" y1="64977" x2="53958" y2="74962"/>
                        <a14:foregroundMark x1="69688" y1="64977" x2="74268" y2="74075"/>
                        <a14:foregroundMark x1="76042" y1="63287" x2="80833" y2="67435"/>
                        <a14:foregroundMark x1="48125" y1="86943" x2="60000" y2="84178"/>
                        <a14:foregroundMark x1="65521" y1="84639" x2="78542" y2="85561"/>
                        <a14:foregroundMark x1="62500" y1="89708" x2="56042" y2="94163"/>
                        <a14:foregroundMark x1="20000" y1="96467" x2="25104" y2="96467"/>
                        <a14:foregroundMark x1="13542" y1="97389" x2="13542" y2="97696"/>
                        <a14:foregroundMark x1="86146" y1="93548" x2="86667" y2="99846"/>
                        <a14:foregroundMark x1="21563" y1="98618" x2="21563" y2="99386"/>
                        <a14:foregroundMark x1="40938" y1="98925" x2="40938" y2="99386"/>
                        <a14:foregroundMark x1="60521" y1="98925" x2="60521" y2="99846"/>
                        <a14:foregroundMark x1="42188" y1="17204" x2="42188" y2="17204"/>
                        <a14:foregroundMark x1="42188" y1="17204" x2="42188" y2="17204"/>
                        <a14:foregroundMark x1="36875" y1="4762" x2="37188" y2="22120"/>
                        <a14:backgroundMark x1="29792" y1="78495" x2="29792" y2="78495"/>
                        <a14:backgroundMark x1="68542" y1="79877" x2="68542" y2="79877"/>
                        <a14:backgroundMark x1="38438" y1="40860" x2="73646" y2="41321"/>
                        <a14:backgroundMark x1="75729" y1="37481" x2="75208" y2="8295"/>
                        <a14:backgroundMark x1="37292" y1="52535" x2="37292" y2="52535"/>
                        <a14:backgroundMark x1="33646" y1="47619" x2="44479" y2="45469"/>
                        <a14:backgroundMark x1="30208" y1="47465" x2="30208" y2="47465"/>
                        <a14:backgroundMark x1="27604" y1="28418" x2="27604" y2="28418"/>
                        <a14:backgroundMark x1="25729" y1="48233" x2="25729" y2="48233"/>
                        <a14:backgroundMark x1="74792" y1="79877" x2="74792" y2="79877"/>
                        <a14:backgroundMark x1="75833" y1="75883" x2="75833" y2="75883"/>
                        <a14:backgroundMark x1="74583" y1="74962" x2="74583" y2="74962"/>
                        <a14:backgroundMark x1="74583" y1="74962" x2="74583" y2="74962"/>
                        <a14:backgroundMark x1="75000" y1="75883" x2="74792" y2="72811"/>
                        <a14:backgroundMark x1="74583" y1="75576" x2="74583" y2="74962"/>
                        <a14:backgroundMark x1="74583" y1="73886" x2="75208" y2="76037"/>
                      </a14:backgroundRemoval>
                    </a14:imgEffect>
                  </a14:imgLayer>
                </a14:imgProps>
              </a:ext>
              <a:ext uri="{28A0092B-C50C-407E-A947-70E740481C1C}">
                <a14:useLocalDpi xmlns:a14="http://schemas.microsoft.com/office/drawing/2010/main" val="0"/>
              </a:ext>
            </a:extLst>
          </a:blip>
          <a:stretch>
            <a:fillRect/>
          </a:stretch>
        </p:blipFill>
        <p:spPr>
          <a:xfrm>
            <a:off x="1524000" y="673249"/>
            <a:ext cx="9144000" cy="6200775"/>
          </a:xfrm>
          <a:prstGeom prst="rect">
            <a:avLst/>
          </a:prstGeom>
        </p:spPr>
      </p:pic>
      <p:sp>
        <p:nvSpPr>
          <p:cNvPr id="4" name="Title 1">
            <a:extLst>
              <a:ext uri="{FF2B5EF4-FFF2-40B4-BE49-F238E27FC236}">
                <a16:creationId xmlns:a16="http://schemas.microsoft.com/office/drawing/2014/main" id="{74E57686-D2C9-52C3-CEC4-2D1611493469}"/>
              </a:ext>
            </a:extLst>
          </p:cNvPr>
          <p:cNvSpPr>
            <a:spLocks noGrp="1"/>
          </p:cNvSpPr>
          <p:nvPr>
            <p:ph type="title"/>
          </p:nvPr>
        </p:nvSpPr>
        <p:spPr>
          <a:xfrm>
            <a:off x="1466856" y="71414"/>
            <a:ext cx="9296427" cy="654032"/>
          </a:xfrm>
          <a:solidFill>
            <a:schemeClr val="accent5">
              <a:lumMod val="75000"/>
            </a:schemeClr>
          </a:solidFill>
        </p:spPr>
        <p:style>
          <a:lnRef idx="2">
            <a:schemeClr val="dk1">
              <a:shade val="50000"/>
            </a:schemeClr>
          </a:lnRef>
          <a:fillRef idx="1">
            <a:schemeClr val="dk1"/>
          </a:fillRef>
          <a:effectRef idx="0">
            <a:schemeClr val="dk1"/>
          </a:effectRef>
          <a:fontRef idx="minor">
            <a:schemeClr val="lt1"/>
          </a:fontRef>
        </p:style>
        <p:txBody>
          <a:bodyPr/>
          <a:lstStyle/>
          <a:p>
            <a:r>
              <a:rPr lang="en-IN" dirty="0"/>
              <a:t>In the Classroom</a:t>
            </a:r>
          </a:p>
        </p:txBody>
      </p:sp>
      <p:grpSp>
        <p:nvGrpSpPr>
          <p:cNvPr id="11" name="Group 10">
            <a:extLst>
              <a:ext uri="{FF2B5EF4-FFF2-40B4-BE49-F238E27FC236}">
                <a16:creationId xmlns:a16="http://schemas.microsoft.com/office/drawing/2014/main" id="{54316C31-1C37-829B-08A8-41641DCDB7E4}"/>
              </a:ext>
            </a:extLst>
          </p:cNvPr>
          <p:cNvGrpSpPr/>
          <p:nvPr/>
        </p:nvGrpSpPr>
        <p:grpSpPr>
          <a:xfrm>
            <a:off x="8393482" y="2767281"/>
            <a:ext cx="3264565" cy="1323439"/>
            <a:chOff x="8393482" y="2882124"/>
            <a:chExt cx="3264565" cy="1093751"/>
          </a:xfrm>
        </p:grpSpPr>
        <p:sp>
          <p:nvSpPr>
            <p:cNvPr id="5" name="Speech Bubble: Rectangle with Corners Rounded 4">
              <a:extLst>
                <a:ext uri="{FF2B5EF4-FFF2-40B4-BE49-F238E27FC236}">
                  <a16:creationId xmlns:a16="http://schemas.microsoft.com/office/drawing/2014/main" id="{BCA6D6FF-150A-2629-7C99-F215D7ADD64F}"/>
                </a:ext>
              </a:extLst>
            </p:cNvPr>
            <p:cNvSpPr/>
            <p:nvPr/>
          </p:nvSpPr>
          <p:spPr>
            <a:xfrm rot="588078">
              <a:off x="8393482" y="2907716"/>
              <a:ext cx="3262496" cy="1046144"/>
            </a:xfrm>
            <a:prstGeom prst="wedgeRoundRectCallout">
              <a:avLst>
                <a:gd name="adj1" fmla="val -43781"/>
                <a:gd name="adj2" fmla="val 82719"/>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TextBox 5">
              <a:extLst>
                <a:ext uri="{FF2B5EF4-FFF2-40B4-BE49-F238E27FC236}">
                  <a16:creationId xmlns:a16="http://schemas.microsoft.com/office/drawing/2014/main" id="{DF8995DD-2CC0-EDE7-4F10-96EDD5B37ABD}"/>
                </a:ext>
              </a:extLst>
            </p:cNvPr>
            <p:cNvSpPr txBox="1"/>
            <p:nvPr/>
          </p:nvSpPr>
          <p:spPr>
            <a:xfrm rot="588078">
              <a:off x="8467559" y="2882124"/>
              <a:ext cx="3190488" cy="1093751"/>
            </a:xfrm>
            <a:prstGeom prst="rect">
              <a:avLst/>
            </a:prstGeom>
            <a:noFill/>
          </p:spPr>
          <p:txBody>
            <a:bodyPr wrap="square" rtlCol="0" anchor="ctr">
              <a:spAutoFit/>
            </a:bodyPr>
            <a:lstStyle/>
            <a:p>
              <a:r>
                <a:rPr lang="en-IE" sz="2000" dirty="0">
                  <a:effectLst/>
                  <a:latin typeface="Calibri" panose="020F0502020204030204" pitchFamily="34" charset="0"/>
                  <a:ea typeface="Calibri" panose="020F0502020204030204" pitchFamily="34" charset="0"/>
                </a:rPr>
                <a:t>Sir, my friends are poking me with their pencils </a:t>
              </a:r>
              <a:r>
                <a:rPr lang="en-IE" sz="2000" b="1" u="sng" dirty="0">
                  <a:effectLst/>
                  <a:latin typeface="Calibri" panose="020F0502020204030204" pitchFamily="34" charset="0"/>
                  <a:ea typeface="Calibri" panose="020F0502020204030204" pitchFamily="34" charset="0"/>
                </a:rPr>
                <a:t>because</a:t>
              </a:r>
              <a:r>
                <a:rPr lang="en-IE" sz="2000" dirty="0">
                  <a:effectLst/>
                  <a:latin typeface="Calibri" panose="020F0502020204030204" pitchFamily="34" charset="0"/>
                  <a:ea typeface="Calibri" panose="020F0502020204030204" pitchFamily="34" charset="0"/>
                </a:rPr>
                <a:t> they want me to ask you about our excursion.</a:t>
              </a:r>
              <a:endParaRPr lang="en-IN" sz="2000" dirty="0"/>
            </a:p>
          </p:txBody>
        </p:sp>
      </p:grpSp>
      <p:grpSp>
        <p:nvGrpSpPr>
          <p:cNvPr id="21" name="Group 20">
            <a:extLst>
              <a:ext uri="{FF2B5EF4-FFF2-40B4-BE49-F238E27FC236}">
                <a16:creationId xmlns:a16="http://schemas.microsoft.com/office/drawing/2014/main" id="{67C209D5-E2AC-24AF-EB89-08D13240F401}"/>
              </a:ext>
            </a:extLst>
          </p:cNvPr>
          <p:cNvGrpSpPr/>
          <p:nvPr/>
        </p:nvGrpSpPr>
        <p:grpSpPr>
          <a:xfrm>
            <a:off x="92203" y="1015941"/>
            <a:ext cx="3780764" cy="1403531"/>
            <a:chOff x="92203" y="1015941"/>
            <a:chExt cx="3780764" cy="1403531"/>
          </a:xfrm>
        </p:grpSpPr>
        <p:sp>
          <p:nvSpPr>
            <p:cNvPr id="8" name="Speech Bubble: Rectangle with Corners Rounded 7">
              <a:extLst>
                <a:ext uri="{FF2B5EF4-FFF2-40B4-BE49-F238E27FC236}">
                  <a16:creationId xmlns:a16="http://schemas.microsoft.com/office/drawing/2014/main" id="{6E84A740-520B-7ED3-DB43-CE214E78D312}"/>
                </a:ext>
              </a:extLst>
            </p:cNvPr>
            <p:cNvSpPr/>
            <p:nvPr/>
          </p:nvSpPr>
          <p:spPr>
            <a:xfrm rot="21307267" flipH="1">
              <a:off x="92203" y="1015941"/>
              <a:ext cx="3718638" cy="1403531"/>
            </a:xfrm>
            <a:prstGeom prst="wedgeRoundRectCallout">
              <a:avLst>
                <a:gd name="adj1" fmla="val -47141"/>
                <a:gd name="adj2" fmla="val 62988"/>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TextBox 8">
              <a:extLst>
                <a:ext uri="{FF2B5EF4-FFF2-40B4-BE49-F238E27FC236}">
                  <a16:creationId xmlns:a16="http://schemas.microsoft.com/office/drawing/2014/main" id="{0A56CFC8-E067-9332-2B65-8645C1213DA5}"/>
                </a:ext>
              </a:extLst>
            </p:cNvPr>
            <p:cNvSpPr txBox="1"/>
            <p:nvPr/>
          </p:nvSpPr>
          <p:spPr>
            <a:xfrm rot="21321548">
              <a:off x="154329" y="1037738"/>
              <a:ext cx="3718638" cy="1323439"/>
            </a:xfrm>
            <a:prstGeom prst="rect">
              <a:avLst/>
            </a:prstGeom>
            <a:noFill/>
          </p:spPr>
          <p:txBody>
            <a:bodyPr wrap="square" rtlCol="0">
              <a:spAutoFit/>
            </a:bodyPr>
            <a:lstStyle/>
            <a:p>
              <a:r>
                <a:rPr lang="en-IE" sz="2000" dirty="0">
                  <a:effectLst/>
                  <a:latin typeface="Calibri" panose="020F0502020204030204" pitchFamily="34" charset="0"/>
                  <a:ea typeface="Calibri" panose="020F0502020204030204" pitchFamily="34" charset="0"/>
                </a:rPr>
                <a:t>Oh yes! We are planning to go to the museum </a:t>
              </a:r>
              <a:r>
                <a:rPr lang="en-IE" sz="2000" b="1" u="sng" dirty="0">
                  <a:effectLst/>
                  <a:latin typeface="Calibri" panose="020F0502020204030204" pitchFamily="34" charset="0"/>
                  <a:ea typeface="Calibri" panose="020F0502020204030204" pitchFamily="34" charset="0"/>
                </a:rPr>
                <a:t>or</a:t>
              </a:r>
              <a:r>
                <a:rPr lang="en-IE" sz="2000" dirty="0">
                  <a:effectLst/>
                  <a:latin typeface="Calibri" panose="020F0502020204030204" pitchFamily="34" charset="0"/>
                  <a:ea typeface="Calibri" panose="020F0502020204030204" pitchFamily="34" charset="0"/>
                </a:rPr>
                <a:t> the planetarium. You may check with your parents </a:t>
              </a:r>
              <a:r>
                <a:rPr lang="en-IE" sz="2000" b="1" u="sng" dirty="0">
                  <a:effectLst/>
                  <a:latin typeface="Calibri" panose="020F0502020204030204" pitchFamily="34" charset="0"/>
                  <a:ea typeface="Calibri" panose="020F0502020204030204" pitchFamily="34" charset="0"/>
                </a:rPr>
                <a:t>and</a:t>
              </a:r>
              <a:r>
                <a:rPr lang="en-IE" sz="2000" dirty="0">
                  <a:effectLst/>
                  <a:latin typeface="Calibri" panose="020F0502020204030204" pitchFamily="34" charset="0"/>
                  <a:ea typeface="Calibri" panose="020F0502020204030204" pitchFamily="34" charset="0"/>
                </a:rPr>
                <a:t> give your names by Friday.</a:t>
              </a:r>
              <a:endParaRPr lang="en-IN" sz="2000" dirty="0"/>
            </a:p>
          </p:txBody>
        </p:sp>
      </p:grpSp>
      <p:grpSp>
        <p:nvGrpSpPr>
          <p:cNvPr id="16" name="Group 15">
            <a:extLst>
              <a:ext uri="{FF2B5EF4-FFF2-40B4-BE49-F238E27FC236}">
                <a16:creationId xmlns:a16="http://schemas.microsoft.com/office/drawing/2014/main" id="{35001C25-6A67-56A0-DE8C-9433F980FFDD}"/>
              </a:ext>
            </a:extLst>
          </p:cNvPr>
          <p:cNvGrpSpPr/>
          <p:nvPr/>
        </p:nvGrpSpPr>
        <p:grpSpPr>
          <a:xfrm>
            <a:off x="9377271" y="4263355"/>
            <a:ext cx="2726035" cy="1024507"/>
            <a:chOff x="9377271" y="4263355"/>
            <a:chExt cx="2726035" cy="1024507"/>
          </a:xfrm>
        </p:grpSpPr>
        <p:sp>
          <p:nvSpPr>
            <p:cNvPr id="12" name="Speech Bubble: Rectangle with Corners Rounded 11">
              <a:extLst>
                <a:ext uri="{FF2B5EF4-FFF2-40B4-BE49-F238E27FC236}">
                  <a16:creationId xmlns:a16="http://schemas.microsoft.com/office/drawing/2014/main" id="{47CB2B80-2C44-8EFE-507A-E3D098670D1F}"/>
                </a:ext>
              </a:extLst>
            </p:cNvPr>
            <p:cNvSpPr/>
            <p:nvPr/>
          </p:nvSpPr>
          <p:spPr>
            <a:xfrm rot="450584">
              <a:off x="9377271" y="4272199"/>
              <a:ext cx="2676746" cy="1015663"/>
            </a:xfrm>
            <a:prstGeom prst="wedgeRoundRectCallout">
              <a:avLst>
                <a:gd name="adj1" fmla="val -45861"/>
                <a:gd name="adj2" fmla="val 78764"/>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TextBox 12">
              <a:extLst>
                <a:ext uri="{FF2B5EF4-FFF2-40B4-BE49-F238E27FC236}">
                  <a16:creationId xmlns:a16="http://schemas.microsoft.com/office/drawing/2014/main" id="{6EAAED61-57CA-B94E-40F2-60B0E0DADE31}"/>
                </a:ext>
              </a:extLst>
            </p:cNvPr>
            <p:cNvSpPr txBox="1"/>
            <p:nvPr/>
          </p:nvSpPr>
          <p:spPr>
            <a:xfrm rot="426512">
              <a:off x="9426559" y="4263355"/>
              <a:ext cx="2676747" cy="1015663"/>
            </a:xfrm>
            <a:prstGeom prst="rect">
              <a:avLst/>
            </a:prstGeom>
            <a:noFill/>
          </p:spPr>
          <p:txBody>
            <a:bodyPr wrap="square" rtlCol="0">
              <a:spAutoFit/>
            </a:bodyPr>
            <a:lstStyle/>
            <a:p>
              <a:r>
                <a:rPr lang="en-IE" sz="2000" dirty="0">
                  <a:effectLst/>
                  <a:latin typeface="Calibri" panose="020F0502020204030204" pitchFamily="34" charset="0"/>
                  <a:ea typeface="Calibri" panose="020F0502020204030204" pitchFamily="34" charset="0"/>
                </a:rPr>
                <a:t>That will be great fun </a:t>
              </a:r>
              <a:r>
                <a:rPr lang="en-IE" sz="2000" b="1" u="sng" dirty="0">
                  <a:effectLst/>
                  <a:latin typeface="Calibri" panose="020F0502020204030204" pitchFamily="34" charset="0"/>
                  <a:ea typeface="Calibri" panose="020F0502020204030204" pitchFamily="34" charset="0"/>
                </a:rPr>
                <a:t>because</a:t>
              </a:r>
              <a:r>
                <a:rPr lang="en-IE" sz="2000" dirty="0">
                  <a:effectLst/>
                  <a:latin typeface="Calibri" panose="020F0502020204030204" pitchFamily="34" charset="0"/>
                  <a:ea typeface="Calibri" panose="020F0502020204030204" pitchFamily="34" charset="0"/>
                </a:rPr>
                <a:t> we won’t have to bring our bags!</a:t>
              </a:r>
              <a:endParaRPr lang="en-IN" sz="2000" dirty="0"/>
            </a:p>
          </p:txBody>
        </p:sp>
      </p:grpSp>
      <p:grpSp>
        <p:nvGrpSpPr>
          <p:cNvPr id="20" name="Group 19">
            <a:extLst>
              <a:ext uri="{FF2B5EF4-FFF2-40B4-BE49-F238E27FC236}">
                <a16:creationId xmlns:a16="http://schemas.microsoft.com/office/drawing/2014/main" id="{68F5C26E-8F41-0782-911A-F54E5FEFC36A}"/>
              </a:ext>
            </a:extLst>
          </p:cNvPr>
          <p:cNvGrpSpPr/>
          <p:nvPr/>
        </p:nvGrpSpPr>
        <p:grpSpPr>
          <a:xfrm>
            <a:off x="102530" y="2890229"/>
            <a:ext cx="3771972" cy="1397026"/>
            <a:chOff x="102530" y="2890229"/>
            <a:chExt cx="3771972" cy="1397026"/>
          </a:xfrm>
        </p:grpSpPr>
        <p:sp>
          <p:nvSpPr>
            <p:cNvPr id="17" name="Speech Bubble: Rectangle with Corners Rounded 16">
              <a:extLst>
                <a:ext uri="{FF2B5EF4-FFF2-40B4-BE49-F238E27FC236}">
                  <a16:creationId xmlns:a16="http://schemas.microsoft.com/office/drawing/2014/main" id="{5817F230-5C36-B4F1-EC6C-D3CBAC806955}"/>
                </a:ext>
              </a:extLst>
            </p:cNvPr>
            <p:cNvSpPr/>
            <p:nvPr/>
          </p:nvSpPr>
          <p:spPr>
            <a:xfrm rot="21354427" flipH="1" flipV="1">
              <a:off x="102530" y="2890229"/>
              <a:ext cx="3754219" cy="1397026"/>
            </a:xfrm>
            <a:prstGeom prst="wedgeRoundRectCallout">
              <a:avLst>
                <a:gd name="adj1" fmla="val -48327"/>
                <a:gd name="adj2" fmla="val 65955"/>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8" name="TextBox 17">
              <a:extLst>
                <a:ext uri="{FF2B5EF4-FFF2-40B4-BE49-F238E27FC236}">
                  <a16:creationId xmlns:a16="http://schemas.microsoft.com/office/drawing/2014/main" id="{94F0935E-7BA5-ECFB-1A53-4C3BB491E773}"/>
                </a:ext>
              </a:extLst>
            </p:cNvPr>
            <p:cNvSpPr txBox="1"/>
            <p:nvPr/>
          </p:nvSpPr>
          <p:spPr>
            <a:xfrm rot="21363222">
              <a:off x="136664" y="2927172"/>
              <a:ext cx="3737838" cy="1323439"/>
            </a:xfrm>
            <a:prstGeom prst="rect">
              <a:avLst/>
            </a:prstGeom>
            <a:noFill/>
          </p:spPr>
          <p:txBody>
            <a:bodyPr wrap="square" rtlCol="0">
              <a:spAutoFit/>
            </a:bodyPr>
            <a:lstStyle/>
            <a:p>
              <a:r>
                <a:rPr lang="en-IE" sz="2000" dirty="0">
                  <a:effectLst/>
                  <a:latin typeface="Calibri" panose="020F0502020204030204" pitchFamily="34" charset="0"/>
                  <a:ea typeface="Calibri" panose="020F0502020204030204" pitchFamily="34" charset="0"/>
                </a:rPr>
                <a:t>There will be no class </a:t>
              </a:r>
              <a:r>
                <a:rPr lang="en-IE" sz="2000" b="1" u="sng" dirty="0">
                  <a:effectLst/>
                  <a:latin typeface="Calibri" panose="020F0502020204030204" pitchFamily="34" charset="0"/>
                  <a:ea typeface="Calibri" panose="020F0502020204030204" pitchFamily="34" charset="0"/>
                </a:rPr>
                <a:t>but</a:t>
              </a:r>
              <a:r>
                <a:rPr lang="en-IE" sz="2000" b="1" dirty="0">
                  <a:effectLst/>
                  <a:latin typeface="Calibri" panose="020F0502020204030204" pitchFamily="34" charset="0"/>
                  <a:ea typeface="Calibri" panose="020F0502020204030204" pitchFamily="34" charset="0"/>
                </a:rPr>
                <a:t> </a:t>
              </a:r>
              <a:r>
                <a:rPr lang="en-IE" sz="2000" dirty="0">
                  <a:effectLst/>
                  <a:latin typeface="Calibri" panose="020F0502020204030204" pitchFamily="34" charset="0"/>
                  <a:ea typeface="Calibri" panose="020F0502020204030204" pitchFamily="34" charset="0"/>
                </a:rPr>
                <a:t>learning will go on. After the trip I will be asking you all to write an essay </a:t>
              </a:r>
              <a:r>
                <a:rPr lang="en-IE" sz="2000" b="1" u="sng" dirty="0">
                  <a:effectLst/>
                  <a:latin typeface="Calibri" panose="020F0502020204030204" pitchFamily="34" charset="0"/>
                  <a:ea typeface="Calibri" panose="020F0502020204030204" pitchFamily="34" charset="0"/>
                </a:rPr>
                <a:t>or</a:t>
              </a:r>
              <a:r>
                <a:rPr lang="en-IE" sz="2000" dirty="0">
                  <a:effectLst/>
                  <a:latin typeface="Calibri" panose="020F0502020204030204" pitchFamily="34" charset="0"/>
                  <a:ea typeface="Calibri" panose="020F0502020204030204" pitchFamily="34" charset="0"/>
                </a:rPr>
                <a:t> present a speech on the trip.</a:t>
              </a:r>
              <a:endParaRPr lang="en-IN" sz="2000" dirty="0"/>
            </a:p>
          </p:txBody>
        </p:sp>
      </p:grpSp>
    </p:spTree>
    <p:extLst>
      <p:ext uri="{BB962C8B-B14F-4D97-AF65-F5344CB8AC3E}">
        <p14:creationId xmlns:p14="http://schemas.microsoft.com/office/powerpoint/2010/main" val="1683616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1"/>
                                        </p:tgtEl>
                                        <p:attrNameLst>
                                          <p:attrName>style.visibility</p:attrName>
                                        </p:attrNameLst>
                                      </p:cBhvr>
                                      <p:to>
                                        <p:strVal val="visible"/>
                                      </p:to>
                                    </p:set>
                                    <p:anim calcmode="lin" valueType="num">
                                      <p:cBhvr>
                                        <p:cTn id="14" dur="500" fill="hold"/>
                                        <p:tgtEl>
                                          <p:spTgt spid="21"/>
                                        </p:tgtEl>
                                        <p:attrNameLst>
                                          <p:attrName>ppt_w</p:attrName>
                                        </p:attrNameLst>
                                      </p:cBhvr>
                                      <p:tavLst>
                                        <p:tav tm="0">
                                          <p:val>
                                            <p:fltVal val="0"/>
                                          </p:val>
                                        </p:tav>
                                        <p:tav tm="100000">
                                          <p:val>
                                            <p:strVal val="#ppt_w"/>
                                          </p:val>
                                        </p:tav>
                                      </p:tavLst>
                                    </p:anim>
                                    <p:anim calcmode="lin" valueType="num">
                                      <p:cBhvr>
                                        <p:cTn id="15" dur="500" fill="hold"/>
                                        <p:tgtEl>
                                          <p:spTgt spid="21"/>
                                        </p:tgtEl>
                                        <p:attrNameLst>
                                          <p:attrName>ppt_h</p:attrName>
                                        </p:attrNameLst>
                                      </p:cBhvr>
                                      <p:tavLst>
                                        <p:tav tm="0">
                                          <p:val>
                                            <p:fltVal val="0"/>
                                          </p:val>
                                        </p:tav>
                                        <p:tav tm="100000">
                                          <p:val>
                                            <p:strVal val="#ppt_h"/>
                                          </p:val>
                                        </p:tav>
                                      </p:tavLst>
                                    </p:anim>
                                    <p:animEffect transition="in" filter="fade">
                                      <p:cBhvr>
                                        <p:cTn id="16" dur="500"/>
                                        <p:tgtEl>
                                          <p:spTgt spid="21"/>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16"/>
                                        </p:tgtEl>
                                        <p:attrNameLst>
                                          <p:attrName>style.visibility</p:attrName>
                                        </p:attrNameLst>
                                      </p:cBhvr>
                                      <p:to>
                                        <p:strVal val="visible"/>
                                      </p:to>
                                    </p:set>
                                    <p:anim calcmode="lin" valueType="num">
                                      <p:cBhvr>
                                        <p:cTn id="21" dur="500" fill="hold"/>
                                        <p:tgtEl>
                                          <p:spTgt spid="16"/>
                                        </p:tgtEl>
                                        <p:attrNameLst>
                                          <p:attrName>ppt_w</p:attrName>
                                        </p:attrNameLst>
                                      </p:cBhvr>
                                      <p:tavLst>
                                        <p:tav tm="0">
                                          <p:val>
                                            <p:fltVal val="0"/>
                                          </p:val>
                                        </p:tav>
                                        <p:tav tm="100000">
                                          <p:val>
                                            <p:strVal val="#ppt_w"/>
                                          </p:val>
                                        </p:tav>
                                      </p:tavLst>
                                    </p:anim>
                                    <p:anim calcmode="lin" valueType="num">
                                      <p:cBhvr>
                                        <p:cTn id="22" dur="500" fill="hold"/>
                                        <p:tgtEl>
                                          <p:spTgt spid="16"/>
                                        </p:tgtEl>
                                        <p:attrNameLst>
                                          <p:attrName>ppt_h</p:attrName>
                                        </p:attrNameLst>
                                      </p:cBhvr>
                                      <p:tavLst>
                                        <p:tav tm="0">
                                          <p:val>
                                            <p:fltVal val="0"/>
                                          </p:val>
                                        </p:tav>
                                        <p:tav tm="100000">
                                          <p:val>
                                            <p:strVal val="#ppt_h"/>
                                          </p:val>
                                        </p:tav>
                                      </p:tavLst>
                                    </p:anim>
                                    <p:animEffect transition="in" filter="fade">
                                      <p:cBhvr>
                                        <p:cTn id="23" dur="500"/>
                                        <p:tgtEl>
                                          <p:spTgt spid="16"/>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20"/>
                                        </p:tgtEl>
                                        <p:attrNameLst>
                                          <p:attrName>style.visibility</p:attrName>
                                        </p:attrNameLst>
                                      </p:cBhvr>
                                      <p:to>
                                        <p:strVal val="visible"/>
                                      </p:to>
                                    </p:set>
                                    <p:anim calcmode="lin" valueType="num">
                                      <p:cBhvr>
                                        <p:cTn id="28" dur="500" fill="hold"/>
                                        <p:tgtEl>
                                          <p:spTgt spid="20"/>
                                        </p:tgtEl>
                                        <p:attrNameLst>
                                          <p:attrName>ppt_w</p:attrName>
                                        </p:attrNameLst>
                                      </p:cBhvr>
                                      <p:tavLst>
                                        <p:tav tm="0">
                                          <p:val>
                                            <p:fltVal val="0"/>
                                          </p:val>
                                        </p:tav>
                                        <p:tav tm="100000">
                                          <p:val>
                                            <p:strVal val="#ppt_w"/>
                                          </p:val>
                                        </p:tav>
                                      </p:tavLst>
                                    </p:anim>
                                    <p:anim calcmode="lin" valueType="num">
                                      <p:cBhvr>
                                        <p:cTn id="29" dur="500" fill="hold"/>
                                        <p:tgtEl>
                                          <p:spTgt spid="20"/>
                                        </p:tgtEl>
                                        <p:attrNameLst>
                                          <p:attrName>ppt_h</p:attrName>
                                        </p:attrNameLst>
                                      </p:cBhvr>
                                      <p:tavLst>
                                        <p:tav tm="0">
                                          <p:val>
                                            <p:fltVal val="0"/>
                                          </p:val>
                                        </p:tav>
                                        <p:tav tm="100000">
                                          <p:val>
                                            <p:strVal val="#ppt_h"/>
                                          </p:val>
                                        </p:tav>
                                      </p:tavLst>
                                    </p:anim>
                                    <p:animEffect transition="in" filter="fade">
                                      <p:cBhvr>
                                        <p:cTn id="30"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12527C38-2676-04A6-1AB4-DBD6E06471BD}"/>
              </a:ext>
            </a:extLst>
          </p:cNvPr>
          <p:cNvSpPr txBox="1">
            <a:spLocks/>
          </p:cNvSpPr>
          <p:nvPr/>
        </p:nvSpPr>
        <p:spPr>
          <a:xfrm>
            <a:off x="3287688" y="252999"/>
            <a:ext cx="5092048" cy="500042"/>
          </a:xfrm>
          <a:prstGeom prst="rect">
            <a:avLst/>
          </a:prstGeom>
        </p:spPr>
        <p:txBody>
          <a:bodyPr>
            <a:normAutofit fontScale="6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IN"/>
              <a:t>Attribution / Citation</a:t>
            </a:r>
            <a:endParaRPr lang="en-IN" dirty="0"/>
          </a:p>
        </p:txBody>
      </p:sp>
      <p:graphicFrame>
        <p:nvGraphicFramePr>
          <p:cNvPr id="5" name="Table 4">
            <a:extLst>
              <a:ext uri="{FF2B5EF4-FFF2-40B4-BE49-F238E27FC236}">
                <a16:creationId xmlns:a16="http://schemas.microsoft.com/office/drawing/2014/main" id="{C9F48AC8-466D-6581-1F3D-1C41B4C59CB5}"/>
              </a:ext>
            </a:extLst>
          </p:cNvPr>
          <p:cNvGraphicFramePr>
            <a:graphicFrameLocks noGrp="1"/>
          </p:cNvGraphicFramePr>
          <p:nvPr>
            <p:extLst>
              <p:ext uri="{D42A27DB-BD31-4B8C-83A1-F6EECF244321}">
                <p14:modId xmlns:p14="http://schemas.microsoft.com/office/powerpoint/2010/main" val="4238539059"/>
              </p:ext>
            </p:extLst>
          </p:nvPr>
        </p:nvGraphicFramePr>
        <p:xfrm>
          <a:off x="1127448" y="908720"/>
          <a:ext cx="9937103" cy="2316480"/>
        </p:xfrm>
        <a:graphic>
          <a:graphicData uri="http://schemas.openxmlformats.org/drawingml/2006/table">
            <a:tbl>
              <a:tblPr firstRow="1" bandRow="1">
                <a:tableStyleId>{5C22544A-7EE6-4342-B048-85BDC9FD1C3A}</a:tableStyleId>
              </a:tblPr>
              <a:tblGrid>
                <a:gridCol w="1008112">
                  <a:extLst>
                    <a:ext uri="{9D8B030D-6E8A-4147-A177-3AD203B41FA5}">
                      <a16:colId xmlns:a16="http://schemas.microsoft.com/office/drawing/2014/main" val="20000"/>
                    </a:ext>
                  </a:extLst>
                </a:gridCol>
                <a:gridCol w="1512168">
                  <a:extLst>
                    <a:ext uri="{9D8B030D-6E8A-4147-A177-3AD203B41FA5}">
                      <a16:colId xmlns:a16="http://schemas.microsoft.com/office/drawing/2014/main" val="20001"/>
                    </a:ext>
                  </a:extLst>
                </a:gridCol>
                <a:gridCol w="5832648">
                  <a:extLst>
                    <a:ext uri="{9D8B030D-6E8A-4147-A177-3AD203B41FA5}">
                      <a16:colId xmlns:a16="http://schemas.microsoft.com/office/drawing/2014/main" val="20002"/>
                    </a:ext>
                  </a:extLst>
                </a:gridCol>
                <a:gridCol w="1584175">
                  <a:extLst>
                    <a:ext uri="{9D8B030D-6E8A-4147-A177-3AD203B41FA5}">
                      <a16:colId xmlns:a16="http://schemas.microsoft.com/office/drawing/2014/main" val="2861519634"/>
                    </a:ext>
                  </a:extLst>
                </a:gridCol>
              </a:tblGrid>
              <a:tr h="389313">
                <a:tc>
                  <a:txBody>
                    <a:bodyPr/>
                    <a:lstStyle/>
                    <a:p>
                      <a:pPr algn="ctr"/>
                      <a:r>
                        <a:rPr lang="en-IN" sz="2000" dirty="0"/>
                        <a:t>Slide</a:t>
                      </a:r>
                      <a:r>
                        <a:rPr lang="en-IN" sz="2000" baseline="0" dirty="0"/>
                        <a:t> #</a:t>
                      </a:r>
                      <a:endParaRPr lang="en-IN" sz="2000" dirty="0"/>
                    </a:p>
                  </a:txBody>
                  <a:tcPr/>
                </a:tc>
                <a:tc>
                  <a:txBody>
                    <a:bodyPr/>
                    <a:lstStyle/>
                    <a:p>
                      <a:pPr algn="ctr"/>
                      <a:r>
                        <a:rPr lang="en-IN" sz="2000" dirty="0"/>
                        <a:t>Thumbnail</a:t>
                      </a:r>
                    </a:p>
                  </a:txBody>
                  <a:tcPr/>
                </a:tc>
                <a:tc>
                  <a:txBody>
                    <a:bodyPr/>
                    <a:lstStyle/>
                    <a:p>
                      <a:pPr algn="ctr"/>
                      <a:r>
                        <a:rPr lang="en-IN" sz="2000" dirty="0"/>
                        <a:t>Source link</a:t>
                      </a:r>
                    </a:p>
                  </a:txBody>
                  <a:tcPr/>
                </a:tc>
                <a:tc>
                  <a:txBody>
                    <a:bodyPr/>
                    <a:lstStyle/>
                    <a:p>
                      <a:pPr algn="ctr"/>
                      <a:r>
                        <a:rPr lang="en-IN" sz="2000" dirty="0"/>
                        <a:t>Author </a:t>
                      </a:r>
                    </a:p>
                  </a:txBody>
                  <a:tcPr/>
                </a:tc>
                <a:extLst>
                  <a:ext uri="{0D108BD9-81ED-4DB2-BD59-A6C34878D82A}">
                    <a16:rowId xmlns:a16="http://schemas.microsoft.com/office/drawing/2014/main" val="10000"/>
                  </a:ext>
                </a:extLst>
              </a:tr>
              <a:tr h="389313">
                <a:tc>
                  <a:txBody>
                    <a:bodyPr/>
                    <a:lstStyle/>
                    <a:p>
                      <a:pPr algn="ctr"/>
                      <a:r>
                        <a:rPr lang="en-IN" sz="900" dirty="0"/>
                        <a:t>1</a:t>
                      </a:r>
                    </a:p>
                  </a:txBody>
                  <a:tcPr/>
                </a:tc>
                <a:tc>
                  <a:txBody>
                    <a:bodyPr/>
                    <a:lstStyle/>
                    <a:p>
                      <a:endParaRPr lang="en-IN" sz="900" dirty="0"/>
                    </a:p>
                  </a:txBody>
                  <a:tcPr/>
                </a:tc>
                <a:tc>
                  <a:txBody>
                    <a:bodyPr/>
                    <a:lstStyle/>
                    <a:p>
                      <a:endParaRPr lang="en-IN" sz="9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IN" sz="9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https://freesvg.org/chain-link</a:t>
                      </a:r>
                      <a:endParaRPr lang="en-IN" sz="9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sz="900" dirty="0"/>
                    </a:p>
                    <a:p>
                      <a:endParaRPr lang="en-IN" sz="900" dirty="0"/>
                    </a:p>
                  </a:txBody>
                  <a:tcPr/>
                </a:tc>
                <a:tc>
                  <a:txBody>
                    <a:bodyPr/>
                    <a:lstStyle/>
                    <a:p>
                      <a:endParaRPr lang="en-IN" sz="900" dirty="0"/>
                    </a:p>
                    <a:p>
                      <a:r>
                        <a:rPr lang="en-IN" sz="900" dirty="0" err="1"/>
                        <a:t>OpenClipart</a:t>
                      </a:r>
                      <a:endParaRPr lang="en-IN" sz="900" dirty="0"/>
                    </a:p>
                  </a:txBody>
                  <a:tcPr/>
                </a:tc>
                <a:extLst>
                  <a:ext uri="{0D108BD9-81ED-4DB2-BD59-A6C34878D82A}">
                    <a16:rowId xmlns:a16="http://schemas.microsoft.com/office/drawing/2014/main" val="10001"/>
                  </a:ext>
                </a:extLst>
              </a:tr>
              <a:tr h="389313">
                <a:tc>
                  <a:txBody>
                    <a:bodyPr/>
                    <a:lstStyle/>
                    <a:p>
                      <a:pPr algn="ctr"/>
                      <a:r>
                        <a:rPr lang="en-IN" sz="900" dirty="0"/>
                        <a:t>2</a:t>
                      </a:r>
                    </a:p>
                  </a:txBody>
                  <a:tcPr/>
                </a:tc>
                <a:tc>
                  <a:txBody>
                    <a:bodyPr/>
                    <a:lstStyle/>
                    <a:p>
                      <a:endParaRPr lang="en-IN" sz="900" dirty="0"/>
                    </a:p>
                  </a:txBody>
                  <a:tcPr/>
                </a:tc>
                <a:tc>
                  <a:txBody>
                    <a:bodyPr/>
                    <a:lstStyle/>
                    <a:p>
                      <a:endParaRPr lang="en-IN" sz="900" dirty="0"/>
                    </a:p>
                    <a:p>
                      <a:r>
                        <a:rPr lang="en-IN" sz="9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https://freesvg.org/male-teacher-and-student</a:t>
                      </a:r>
                      <a:endParaRPr lang="en-IN" sz="9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IN" sz="900" dirty="0"/>
                    </a:p>
                    <a:p>
                      <a:endParaRPr lang="en-IN" sz="900" dirty="0"/>
                    </a:p>
                  </a:txBody>
                  <a:tcPr/>
                </a:tc>
                <a:tc>
                  <a:txBody>
                    <a:bodyPr/>
                    <a:lstStyle/>
                    <a:p>
                      <a:endParaRPr lang="en-IN" sz="900" dirty="0"/>
                    </a:p>
                    <a:p>
                      <a:r>
                        <a:rPr lang="en-IN" sz="900" dirty="0" err="1"/>
                        <a:t>OpenClipart</a:t>
                      </a:r>
                      <a:endParaRPr lang="en-IN" sz="900" dirty="0"/>
                    </a:p>
                  </a:txBody>
                  <a:tcPr/>
                </a:tc>
                <a:extLst>
                  <a:ext uri="{0D108BD9-81ED-4DB2-BD59-A6C34878D82A}">
                    <a16:rowId xmlns:a16="http://schemas.microsoft.com/office/drawing/2014/main" val="10002"/>
                  </a:ext>
                </a:extLst>
              </a:tr>
              <a:tr h="389313">
                <a:tc>
                  <a:txBody>
                    <a:bodyPr/>
                    <a:lstStyle/>
                    <a:p>
                      <a:pPr algn="ctr"/>
                      <a:r>
                        <a:rPr lang="en-IN" sz="900" dirty="0"/>
                        <a:t>3</a:t>
                      </a:r>
                    </a:p>
                  </a:txBody>
                  <a:tcPr/>
                </a:tc>
                <a:tc>
                  <a:txBody>
                    <a:bodyPr/>
                    <a:lstStyle/>
                    <a:p>
                      <a:endParaRPr lang="en-IN" sz="900" dirty="0"/>
                    </a:p>
                  </a:txBody>
                  <a:tcPr/>
                </a:tc>
                <a:tc>
                  <a:txBody>
                    <a:bodyPr/>
                    <a:lstStyle/>
                    <a:p>
                      <a:endParaRPr lang="en-IN" sz="900" dirty="0"/>
                    </a:p>
                    <a:p>
                      <a:pPr algn="just">
                        <a:lnSpc>
                          <a:spcPct val="115000"/>
                        </a:lnSpc>
                        <a:spcAft>
                          <a:spcPts val="800"/>
                        </a:spcAft>
                      </a:pPr>
                      <a:r>
                        <a:rPr lang="en-IN" sz="9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5">
                            <a:extLst>
                              <a:ext uri="{A12FA001-AC4F-418D-AE19-62706E023703}">
                                <ahyp:hlinkClr xmlns:ahyp="http://schemas.microsoft.com/office/drawing/2018/hyperlinkcolor" val="tx"/>
                              </a:ext>
                            </a:extLst>
                          </a:hlinkClick>
                        </a:rPr>
                        <a:t>https://pixabay.com/vectors/man-teacher-training-business-6107457/</a:t>
                      </a:r>
                      <a:endParaRPr lang="en-IN" sz="9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sz="900" dirty="0"/>
                    </a:p>
                  </a:txBody>
                  <a:tcPr/>
                </a:tc>
                <a:tc>
                  <a:txBody>
                    <a:bodyPr/>
                    <a:lstStyle/>
                    <a:p>
                      <a:endParaRPr lang="en-IN" sz="900" dirty="0"/>
                    </a:p>
                    <a:p>
                      <a:r>
                        <a:rPr lang="en-IN" sz="900" dirty="0"/>
                        <a:t>merhanhaval22 / </a:t>
                      </a:r>
                      <a:r>
                        <a:rPr lang="en-IN" sz="900" dirty="0" err="1"/>
                        <a:t>Merhan</a:t>
                      </a:r>
                      <a:r>
                        <a:rPr lang="en-IN" sz="900" dirty="0"/>
                        <a:t> Saeed</a:t>
                      </a:r>
                    </a:p>
                    <a:p>
                      <a:endParaRPr lang="en-IN" sz="900" dirty="0"/>
                    </a:p>
                  </a:txBody>
                  <a:tcPr/>
                </a:tc>
                <a:extLst>
                  <a:ext uri="{0D108BD9-81ED-4DB2-BD59-A6C34878D82A}">
                    <a16:rowId xmlns:a16="http://schemas.microsoft.com/office/drawing/2014/main" val="10003"/>
                  </a:ext>
                </a:extLst>
              </a:tr>
            </a:tbl>
          </a:graphicData>
        </a:graphic>
      </p:graphicFrame>
      <p:pic>
        <p:nvPicPr>
          <p:cNvPr id="2" name="Picture 1">
            <a:extLst>
              <a:ext uri="{FF2B5EF4-FFF2-40B4-BE49-F238E27FC236}">
                <a16:creationId xmlns:a16="http://schemas.microsoft.com/office/drawing/2014/main" id="{063575E1-B738-1106-7F30-E572F1F8810F}"/>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t="18514" b="19333"/>
          <a:stretch/>
        </p:blipFill>
        <p:spPr>
          <a:xfrm>
            <a:off x="2381376" y="1340767"/>
            <a:ext cx="875317" cy="544037"/>
          </a:xfrm>
          <a:prstGeom prst="rect">
            <a:avLst/>
          </a:prstGeom>
        </p:spPr>
      </p:pic>
      <p:pic>
        <p:nvPicPr>
          <p:cNvPr id="4" name="Picture 3" descr="A picture containing text&#10;&#10;Description automatically generated">
            <a:extLst>
              <a:ext uri="{FF2B5EF4-FFF2-40B4-BE49-F238E27FC236}">
                <a16:creationId xmlns:a16="http://schemas.microsoft.com/office/drawing/2014/main" id="{A625C507-9A8E-A581-A2AC-C29555721EFF}"/>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521450" y="1941576"/>
            <a:ext cx="595168" cy="595168"/>
          </a:xfrm>
          <a:prstGeom prst="rect">
            <a:avLst/>
          </a:prstGeom>
        </p:spPr>
      </p:pic>
      <p:pic>
        <p:nvPicPr>
          <p:cNvPr id="6" name="Picture 5" descr="A picture containing text, toy&#10;&#10;Description automatically generated">
            <a:extLst>
              <a:ext uri="{FF2B5EF4-FFF2-40B4-BE49-F238E27FC236}">
                <a16:creationId xmlns:a16="http://schemas.microsoft.com/office/drawing/2014/main" id="{70BB8485-FEAE-DEDC-D749-D2B37E8EB191}"/>
              </a:ext>
            </a:extLst>
          </p:cNvPr>
          <p:cNvPicPr>
            <a:picLocks noChangeAspect="1"/>
          </p:cNvPicPr>
          <p:nvPr/>
        </p:nvPicPr>
        <p:blipFill>
          <a:blip r:embed="rId8" cstate="print">
            <a:extLst>
              <a:ext uri="{BEBA8EAE-BF5A-486C-A8C5-ECC9F3942E4B}">
                <a14:imgProps xmlns:a14="http://schemas.microsoft.com/office/drawing/2010/main">
                  <a14:imgLayer r:embed="rId9">
                    <a14:imgEffect>
                      <a14:backgroundRemoval t="4762" b="99693" l="10000" r="90000">
                        <a14:foregroundMark x1="32708" y1="65899" x2="32708" y2="65899"/>
                        <a14:foregroundMark x1="31146" y1="65899" x2="34479" y2="72657"/>
                        <a14:foregroundMark x1="34479" y1="72657" x2="34479" y2="72657"/>
                        <a14:foregroundMark x1="49063" y1="64977" x2="53958" y2="74962"/>
                        <a14:foregroundMark x1="69688" y1="64977" x2="74268" y2="74075"/>
                        <a14:foregroundMark x1="76042" y1="63287" x2="80833" y2="67435"/>
                        <a14:foregroundMark x1="48125" y1="86943" x2="60000" y2="84178"/>
                        <a14:foregroundMark x1="65521" y1="84639" x2="78542" y2="85561"/>
                        <a14:foregroundMark x1="62500" y1="89708" x2="56042" y2="94163"/>
                        <a14:foregroundMark x1="20000" y1="96467" x2="25104" y2="96467"/>
                        <a14:foregroundMark x1="13542" y1="97389" x2="13542" y2="97696"/>
                        <a14:foregroundMark x1="86146" y1="93548" x2="86667" y2="99846"/>
                        <a14:foregroundMark x1="21563" y1="98618" x2="21563" y2="99386"/>
                        <a14:foregroundMark x1="40938" y1="98925" x2="40938" y2="99386"/>
                        <a14:foregroundMark x1="60521" y1="98925" x2="60521" y2="99846"/>
                        <a14:foregroundMark x1="42188" y1="17204" x2="42188" y2="17204"/>
                        <a14:foregroundMark x1="42188" y1="17204" x2="42188" y2="17204"/>
                        <a14:foregroundMark x1="36875" y1="4762" x2="37188" y2="22120"/>
                        <a14:backgroundMark x1="29792" y1="78495" x2="29792" y2="78495"/>
                        <a14:backgroundMark x1="68542" y1="79877" x2="68542" y2="79877"/>
                        <a14:backgroundMark x1="38438" y1="40860" x2="73646" y2="41321"/>
                        <a14:backgroundMark x1="75729" y1="37481" x2="75208" y2="8295"/>
                        <a14:backgroundMark x1="37292" y1="52535" x2="37292" y2="52535"/>
                        <a14:backgroundMark x1="33646" y1="47619" x2="44479" y2="45469"/>
                        <a14:backgroundMark x1="30208" y1="47465" x2="30208" y2="47465"/>
                        <a14:backgroundMark x1="27604" y1="28418" x2="27604" y2="28418"/>
                        <a14:backgroundMark x1="25729" y1="48233" x2="25729" y2="48233"/>
                        <a14:backgroundMark x1="74792" y1="79877" x2="74792" y2="79877"/>
                        <a14:backgroundMark x1="75833" y1="75883" x2="75833" y2="75883"/>
                        <a14:backgroundMark x1="74583" y1="74962" x2="74583" y2="74962"/>
                        <a14:backgroundMark x1="74583" y1="74962" x2="74583" y2="74962"/>
                        <a14:backgroundMark x1="75000" y1="75883" x2="74792" y2="72811"/>
                        <a14:backgroundMark x1="74583" y1="75576" x2="74583" y2="74962"/>
                        <a14:backgroundMark x1="74583" y1="73886" x2="75208" y2="76037"/>
                      </a14:backgroundRemoval>
                    </a14:imgEffect>
                  </a14:imgLayer>
                </a14:imgProps>
              </a:ext>
              <a:ext uri="{28A0092B-C50C-407E-A947-70E740481C1C}">
                <a14:useLocalDpi xmlns:a14="http://schemas.microsoft.com/office/drawing/2010/main" val="0"/>
              </a:ext>
            </a:extLst>
          </a:blip>
          <a:stretch>
            <a:fillRect/>
          </a:stretch>
        </p:blipFill>
        <p:spPr>
          <a:xfrm>
            <a:off x="2438848" y="2676047"/>
            <a:ext cx="760372" cy="515627"/>
          </a:xfrm>
          <a:prstGeom prst="rect">
            <a:avLst/>
          </a:prstGeom>
        </p:spPr>
      </p:pic>
    </p:spTree>
  </p:cSld>
  <p:clrMapOvr>
    <a:masterClrMapping/>
  </p:clrMapOvr>
</p:sld>
</file>

<file path=ppt/theme/theme1.xml><?xml version="1.0" encoding="utf-8"?>
<a:theme xmlns:a="http://schemas.openxmlformats.org/drawingml/2006/main" name="D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DD</Template>
  <TotalTime>396</TotalTime>
  <Words>688</Words>
  <Application>Microsoft Office PowerPoint</Application>
  <PresentationFormat>Widescreen</PresentationFormat>
  <Paragraphs>73</Paragraphs>
  <Slides>4</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Wingdings</vt:lpstr>
      <vt:lpstr>DD</vt:lpstr>
      <vt:lpstr>Choosing Conjunctions</vt:lpstr>
      <vt:lpstr>In the Classroom</vt:lpstr>
      <vt:lpstr>In the Classroom</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sssvv</dc:creator>
  <cp:lastModifiedBy>Mahesh Mahadevan</cp:lastModifiedBy>
  <cp:revision>79</cp:revision>
  <dcterms:created xsi:type="dcterms:W3CDTF">2020-08-28T09:38:22Z</dcterms:created>
  <dcterms:modified xsi:type="dcterms:W3CDTF">2023-04-13T11:15:16Z</dcterms:modified>
</cp:coreProperties>
</file>