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4" r:id="rId3"/>
    <p:sldId id="265" r:id="rId4"/>
    <p:sldId id="266" r:id="rId5"/>
    <p:sldId id="268"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557" autoAdjust="0"/>
  </p:normalViewPr>
  <p:slideViewPr>
    <p:cSldViewPr>
      <p:cViewPr varScale="1">
        <p:scale>
          <a:sx n="61" d="100"/>
          <a:sy n="61" d="100"/>
        </p:scale>
        <p:origin x="252"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4/30/2023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R="114300" rtl="0">
              <a:spcBef>
                <a:spcPts val="0"/>
              </a:spcBef>
              <a:spcAft>
                <a:spcPts val="0"/>
              </a:spcAft>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N" sz="1800" b="0" i="0" u="none" strike="noStrike" dirty="0">
                <a:solidFill>
                  <a:srgbClr val="0000FF"/>
                </a:solidFill>
                <a:effectLst/>
                <a:latin typeface="Calibri" panose="020F0502020204030204" pitchFamily="34" charset="0"/>
              </a:rPr>
              <a:t>The worksheet may be used as a class/home assignment or as revision/assessment material.  In case of a classwork, the teacher may allow the students to think and come out with answers before revealing them.</a:t>
            </a:r>
            <a:endParaRPr lang="en-IN" b="0" dirty="0">
              <a:effectLst/>
            </a:endParaRPr>
          </a:p>
          <a:p>
            <a:br>
              <a:rPr lang="en-IN"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112763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extLst>
      <p:ext uri="{BB962C8B-B14F-4D97-AF65-F5344CB8AC3E}">
        <p14:creationId xmlns:p14="http://schemas.microsoft.com/office/powerpoint/2010/main" val="287197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extLst>
      <p:ext uri="{BB962C8B-B14F-4D97-AF65-F5344CB8AC3E}">
        <p14:creationId xmlns:p14="http://schemas.microsoft.com/office/powerpoint/2010/main" val="2073206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519" y="95208"/>
            <a:ext cx="678726" cy="720000"/>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
        <p:nvSpPr>
          <p:cNvPr id="4" name="TextBox 3">
            <a:extLst>
              <a:ext uri="{FF2B5EF4-FFF2-40B4-BE49-F238E27FC236}">
                <a16:creationId xmlns:a16="http://schemas.microsoft.com/office/drawing/2014/main" id="{A120F470-3693-9954-988B-96B639C7CF03}"/>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Graphical user interface, application&#10;&#10;Description automatically generated">
            <a:extLst>
              <a:ext uri="{FF2B5EF4-FFF2-40B4-BE49-F238E27FC236}">
                <a16:creationId xmlns:a16="http://schemas.microsoft.com/office/drawing/2014/main" id="{F8BD128D-DFC7-14FE-744B-8C56BBC182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A2A4EE51-F265-ABE4-BD5E-F5666A5B0E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E0147C26-2572-002B-C677-04D0BB285F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31299" y="604279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37CC845F-1E3C-1D67-0A1A-3495A531A3D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2598" y="95208"/>
            <a:ext cx="738701" cy="720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ogle Shape;11;p4">
            <a:hlinkClick r:id="rId5"/>
            <a:extLst>
              <a:ext uri="{FF2B5EF4-FFF2-40B4-BE49-F238E27FC236}">
                <a16:creationId xmlns:a16="http://schemas.microsoft.com/office/drawing/2014/main" id="{5CF0C426-A8E8-9EB6-97D8-4DF71A719EC9}"/>
              </a:ext>
            </a:extLst>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a:t>
            </a:r>
            <a:r>
              <a:rPr lang="sv-SE"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microsoft.com/office/2007/relationships/hdphoto" Target="../media/hdphoto1.wdp"/><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6.png"/><Relationship Id="rId11" Type="http://schemas.openxmlformats.org/officeDocument/2006/relationships/image" Target="../media/image19.png"/><Relationship Id="rId5" Type="http://schemas.openxmlformats.org/officeDocument/2006/relationships/image" Target="../media/image9.png"/><Relationship Id="rId10" Type="http://schemas.openxmlformats.org/officeDocument/2006/relationships/image" Target="../media/image18.png"/><Relationship Id="rId4" Type="http://schemas.openxmlformats.org/officeDocument/2006/relationships/image" Target="../media/image15.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2995C87D-BA11-2EC5-0EEB-465DF09F3509}"/>
              </a:ext>
            </a:extLst>
          </p:cNvPr>
          <p:cNvSpPr/>
          <p:nvPr/>
        </p:nvSpPr>
        <p:spPr>
          <a:xfrm>
            <a:off x="1816142" y="116632"/>
            <a:ext cx="8559717" cy="1327420"/>
          </a:xfrm>
          <a:prstGeom prst="round2DiagRect">
            <a:avLst>
              <a:gd name="adj1" fmla="val 50000"/>
              <a:gd name="adj2" fmla="val 0"/>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pic>
        <p:nvPicPr>
          <p:cNvPr id="1026" name="Picture 2">
            <a:extLst>
              <a:ext uri="{FF2B5EF4-FFF2-40B4-BE49-F238E27FC236}">
                <a16:creationId xmlns:a16="http://schemas.microsoft.com/office/drawing/2014/main" id="{5FE003A8-5FD6-A316-8F25-D1DDCE43E8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83614" y="2204864"/>
            <a:ext cx="2664709" cy="2964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9AE7AA19-0384-F06A-2CAD-CE087FAFDF3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677" y="2204864"/>
            <a:ext cx="2664709" cy="29646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7">
            <a:extLst>
              <a:ext uri="{FF2B5EF4-FFF2-40B4-BE49-F238E27FC236}">
                <a16:creationId xmlns:a16="http://schemas.microsoft.com/office/drawing/2014/main" id="{1B07F542-06D2-082C-FE6F-475CDAD817E4}"/>
              </a:ext>
            </a:extLst>
          </p:cNvPr>
          <p:cNvSpPr>
            <a:spLocks noGrp="1"/>
          </p:cNvSpPr>
          <p:nvPr>
            <p:ph type="ctrTitle"/>
          </p:nvPr>
        </p:nvSpPr>
        <p:spPr>
          <a:xfrm>
            <a:off x="3861232" y="260648"/>
            <a:ext cx="4395008" cy="989297"/>
          </a:xfrm>
        </p:spPr>
        <p:txBody>
          <a:bodyPr/>
          <a:lstStyle/>
          <a:p>
            <a:r>
              <a:rPr lang="en-IN" dirty="0">
                <a:solidFill>
                  <a:schemeClr val="bg1"/>
                </a:solidFill>
                <a:effectLst>
                  <a:outerShdw blurRad="50800" dist="38100" algn="l" rotWithShape="0">
                    <a:prstClr val="black">
                      <a:alpha val="40000"/>
                    </a:prstClr>
                  </a:outerShdw>
                </a:effectLst>
              </a:rPr>
              <a:t>A Quick Test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044624" y="2060848"/>
            <a:ext cx="8435752" cy="4786312"/>
          </a:xfrm>
        </p:spPr>
        <p:txBody>
          <a:bodyPr/>
          <a:lstStyle/>
          <a:p>
            <a:pPr marL="514350" indent="-514350">
              <a:lnSpc>
                <a:spcPct val="200000"/>
              </a:lnSpc>
              <a:buClr>
                <a:srgbClr val="0070C0"/>
              </a:buClr>
              <a:buFont typeface="+mj-lt"/>
              <a:buAutoNum type="arabicPeriod"/>
            </a:pPr>
            <a:r>
              <a:rPr lang="en-IN" dirty="0"/>
              <a:t>When we give a reason -</a:t>
            </a:r>
            <a:endParaRPr lang="en-IN" dirty="0">
              <a:solidFill>
                <a:srgbClr val="0070C0"/>
              </a:solidFill>
            </a:endParaRPr>
          </a:p>
          <a:p>
            <a:pPr marL="514350" indent="-514350">
              <a:lnSpc>
                <a:spcPct val="200000"/>
              </a:lnSpc>
              <a:buClr>
                <a:srgbClr val="0070C0"/>
              </a:buClr>
              <a:buFont typeface="+mj-lt"/>
              <a:buAutoNum type="arabicPeriod"/>
            </a:pPr>
            <a:r>
              <a:rPr lang="en-IN" dirty="0"/>
              <a:t>To combine two similar ideas -</a:t>
            </a:r>
            <a:endParaRPr lang="en-IN" dirty="0">
              <a:solidFill>
                <a:srgbClr val="0070C0"/>
              </a:solidFill>
            </a:endParaRPr>
          </a:p>
          <a:p>
            <a:pPr marL="514350" indent="-514350">
              <a:lnSpc>
                <a:spcPct val="200000"/>
              </a:lnSpc>
              <a:buClr>
                <a:srgbClr val="0070C0"/>
              </a:buClr>
              <a:buFont typeface="+mj-lt"/>
              <a:buAutoNum type="arabicPeriod"/>
            </a:pPr>
            <a:r>
              <a:rPr lang="en-IN" dirty="0"/>
              <a:t>While indicating a choice -</a:t>
            </a:r>
          </a:p>
          <a:p>
            <a:pPr marL="514350" indent="-514350">
              <a:lnSpc>
                <a:spcPct val="200000"/>
              </a:lnSpc>
              <a:buClr>
                <a:srgbClr val="0070C0"/>
              </a:buClr>
              <a:buFont typeface="+mj-lt"/>
              <a:buAutoNum type="arabicPeriod"/>
            </a:pPr>
            <a:r>
              <a:rPr lang="en-IN" dirty="0"/>
              <a:t>To show contrast -</a:t>
            </a:r>
            <a:endParaRPr lang="en-IN" dirty="0">
              <a:solidFill>
                <a:srgbClr val="0070C0"/>
              </a:solidFill>
            </a:endParaRPr>
          </a:p>
        </p:txBody>
      </p:sp>
      <p:sp>
        <p:nvSpPr>
          <p:cNvPr id="6" name="Rectangle: Diagonal Corners Rounded 5">
            <a:extLst>
              <a:ext uri="{FF2B5EF4-FFF2-40B4-BE49-F238E27FC236}">
                <a16:creationId xmlns:a16="http://schemas.microsoft.com/office/drawing/2014/main" id="{348549FB-7E89-AD27-50F3-782419AC1F7E}"/>
              </a:ext>
            </a:extLst>
          </p:cNvPr>
          <p:cNvSpPr/>
          <p:nvPr/>
        </p:nvSpPr>
        <p:spPr>
          <a:xfrm flipV="1">
            <a:off x="1512811" y="116632"/>
            <a:ext cx="9199096" cy="899584"/>
          </a:xfrm>
          <a:prstGeom prst="round2DiagRect">
            <a:avLst>
              <a:gd name="adj1" fmla="val 50000"/>
              <a:gd name="adj2" fmla="val 0"/>
            </a:avLst>
          </a:prstGeom>
          <a:solidFill>
            <a:schemeClr val="tx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415480" y="289081"/>
            <a:ext cx="9296427" cy="654032"/>
          </a:xfrm>
          <a:noFill/>
        </p:spPr>
        <p:txBody>
          <a:bodyPr>
            <a:noAutofit/>
          </a:bodyPr>
          <a:lstStyle/>
          <a:p>
            <a:r>
              <a:rPr lang="en-IN" b="1" dirty="0">
                <a:ln w="13462">
                  <a:noFill/>
                  <a:prstDash val="solid"/>
                </a:ln>
                <a:solidFill>
                  <a:schemeClr val="bg1"/>
                </a:solidFill>
                <a:effectLst>
                  <a:outerShdw blurRad="50800" dist="38100" algn="l" rotWithShape="0">
                    <a:prstClr val="black">
                      <a:alpha val="40000"/>
                    </a:prstClr>
                  </a:outerShdw>
                </a:effectLst>
              </a:rPr>
              <a:t>Mention the suitable conjunction</a:t>
            </a:r>
          </a:p>
        </p:txBody>
      </p:sp>
      <p:sp>
        <p:nvSpPr>
          <p:cNvPr id="7" name="Rectangle: Rounded Corners 6">
            <a:extLst>
              <a:ext uri="{FF2B5EF4-FFF2-40B4-BE49-F238E27FC236}">
                <a16:creationId xmlns:a16="http://schemas.microsoft.com/office/drawing/2014/main" id="{6980B897-8A3A-9415-36C0-43420E2A72EA}"/>
              </a:ext>
            </a:extLst>
          </p:cNvPr>
          <p:cNvSpPr/>
          <p:nvPr/>
        </p:nvSpPr>
        <p:spPr>
          <a:xfrm>
            <a:off x="6023992" y="2348880"/>
            <a:ext cx="1800200" cy="64807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3200" dirty="0"/>
              <a:t>because</a:t>
            </a:r>
            <a:endParaRPr lang="en-US" sz="3200" dirty="0"/>
          </a:p>
        </p:txBody>
      </p:sp>
      <p:sp>
        <p:nvSpPr>
          <p:cNvPr id="8" name="Rectangle: Rounded Corners 7">
            <a:extLst>
              <a:ext uri="{FF2B5EF4-FFF2-40B4-BE49-F238E27FC236}">
                <a16:creationId xmlns:a16="http://schemas.microsoft.com/office/drawing/2014/main" id="{C63A8EDE-E91E-1060-1A59-01799322EEEF}"/>
              </a:ext>
            </a:extLst>
          </p:cNvPr>
          <p:cNvSpPr/>
          <p:nvPr/>
        </p:nvSpPr>
        <p:spPr>
          <a:xfrm>
            <a:off x="6888088" y="3483006"/>
            <a:ext cx="1800200" cy="64807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3200" dirty="0"/>
              <a:t>and</a:t>
            </a:r>
            <a:endParaRPr lang="en-US" sz="3200" dirty="0"/>
          </a:p>
        </p:txBody>
      </p:sp>
      <p:sp>
        <p:nvSpPr>
          <p:cNvPr id="9" name="Rectangle: Rounded Corners 8">
            <a:extLst>
              <a:ext uri="{FF2B5EF4-FFF2-40B4-BE49-F238E27FC236}">
                <a16:creationId xmlns:a16="http://schemas.microsoft.com/office/drawing/2014/main" id="{5C93B653-E962-94C1-54EC-F9765896C70F}"/>
              </a:ext>
            </a:extLst>
          </p:cNvPr>
          <p:cNvSpPr/>
          <p:nvPr/>
        </p:nvSpPr>
        <p:spPr>
          <a:xfrm>
            <a:off x="6143530" y="4577244"/>
            <a:ext cx="1800200" cy="648072"/>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IN" sz="3200" dirty="0"/>
              <a:t>or</a:t>
            </a:r>
            <a:endParaRPr lang="en-US" sz="3200" dirty="0"/>
          </a:p>
        </p:txBody>
      </p:sp>
      <p:sp>
        <p:nvSpPr>
          <p:cNvPr id="10" name="Rectangle: Rounded Corners 9">
            <a:extLst>
              <a:ext uri="{FF2B5EF4-FFF2-40B4-BE49-F238E27FC236}">
                <a16:creationId xmlns:a16="http://schemas.microsoft.com/office/drawing/2014/main" id="{52F4759A-0486-5EAF-D760-B5C72F5F9F90}"/>
              </a:ext>
            </a:extLst>
          </p:cNvPr>
          <p:cNvSpPr/>
          <p:nvPr/>
        </p:nvSpPr>
        <p:spPr>
          <a:xfrm>
            <a:off x="4775378" y="5625244"/>
            <a:ext cx="1800200" cy="64807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3200" dirty="0"/>
              <a:t>but</a:t>
            </a:r>
            <a:endParaRPr lang="en-US" sz="3200" dirty="0"/>
          </a:p>
        </p:txBody>
      </p:sp>
      <p:sp>
        <p:nvSpPr>
          <p:cNvPr id="11" name="Rectangle: Rounded Corners 10">
            <a:extLst>
              <a:ext uri="{FF2B5EF4-FFF2-40B4-BE49-F238E27FC236}">
                <a16:creationId xmlns:a16="http://schemas.microsoft.com/office/drawing/2014/main" id="{A1C60F73-563A-7898-05B0-9429B7983A93}"/>
              </a:ext>
            </a:extLst>
          </p:cNvPr>
          <p:cNvSpPr/>
          <p:nvPr/>
        </p:nvSpPr>
        <p:spPr>
          <a:xfrm>
            <a:off x="8105743" y="2318585"/>
            <a:ext cx="2526761" cy="712879"/>
          </a:xfrm>
          <a:prstGeom prst="roundRect">
            <a:avLst/>
          </a:prstGeom>
          <a:solidFill>
            <a:schemeClr val="bg1">
              <a:lumMod val="95000"/>
            </a:schemeClr>
          </a:solidFill>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sz="3200" dirty="0">
                <a:solidFill>
                  <a:srgbClr val="0070C0"/>
                </a:solidFill>
              </a:rPr>
              <a:t>View Answer</a:t>
            </a:r>
            <a:endParaRPr lang="en-US" sz="3200" dirty="0">
              <a:solidFill>
                <a:srgbClr val="0070C0"/>
              </a:solidFill>
            </a:endParaRPr>
          </a:p>
        </p:txBody>
      </p:sp>
      <p:sp>
        <p:nvSpPr>
          <p:cNvPr id="12" name="Rectangle: Rounded Corners 11">
            <a:extLst>
              <a:ext uri="{FF2B5EF4-FFF2-40B4-BE49-F238E27FC236}">
                <a16:creationId xmlns:a16="http://schemas.microsoft.com/office/drawing/2014/main" id="{7DF87C53-9F51-278A-73C1-9E7C1C3FED10}"/>
              </a:ext>
            </a:extLst>
          </p:cNvPr>
          <p:cNvSpPr/>
          <p:nvPr/>
        </p:nvSpPr>
        <p:spPr>
          <a:xfrm>
            <a:off x="8969839" y="3462784"/>
            <a:ext cx="2526761" cy="712879"/>
          </a:xfrm>
          <a:prstGeom prst="roundRect">
            <a:avLst/>
          </a:prstGeom>
          <a:solidFill>
            <a:schemeClr val="bg1">
              <a:lumMod val="95000"/>
            </a:schemeClr>
          </a:solidFill>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sz="3200" dirty="0">
                <a:solidFill>
                  <a:srgbClr val="0070C0"/>
                </a:solidFill>
              </a:rPr>
              <a:t>View Answer</a:t>
            </a:r>
            <a:endParaRPr lang="en-US" sz="3200" dirty="0">
              <a:solidFill>
                <a:srgbClr val="0070C0"/>
              </a:solidFill>
            </a:endParaRPr>
          </a:p>
        </p:txBody>
      </p:sp>
      <p:sp>
        <p:nvSpPr>
          <p:cNvPr id="13" name="Rectangle: Rounded Corners 12">
            <a:extLst>
              <a:ext uri="{FF2B5EF4-FFF2-40B4-BE49-F238E27FC236}">
                <a16:creationId xmlns:a16="http://schemas.microsoft.com/office/drawing/2014/main" id="{A9176ABA-E341-F293-8D97-F01815761DCA}"/>
              </a:ext>
            </a:extLst>
          </p:cNvPr>
          <p:cNvSpPr/>
          <p:nvPr/>
        </p:nvSpPr>
        <p:spPr>
          <a:xfrm>
            <a:off x="8177751" y="4544841"/>
            <a:ext cx="2526761" cy="712879"/>
          </a:xfrm>
          <a:prstGeom prst="roundRect">
            <a:avLst/>
          </a:prstGeom>
          <a:solidFill>
            <a:schemeClr val="bg1">
              <a:lumMod val="95000"/>
            </a:schemeClr>
          </a:solidFill>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sz="3200" dirty="0">
                <a:solidFill>
                  <a:srgbClr val="0070C0"/>
                </a:solidFill>
              </a:rPr>
              <a:t>View Answer</a:t>
            </a:r>
            <a:endParaRPr lang="en-US" sz="3200" dirty="0">
              <a:solidFill>
                <a:srgbClr val="0070C0"/>
              </a:solidFill>
            </a:endParaRPr>
          </a:p>
        </p:txBody>
      </p:sp>
      <p:sp>
        <p:nvSpPr>
          <p:cNvPr id="14" name="Rectangle: Rounded Corners 13">
            <a:extLst>
              <a:ext uri="{FF2B5EF4-FFF2-40B4-BE49-F238E27FC236}">
                <a16:creationId xmlns:a16="http://schemas.microsoft.com/office/drawing/2014/main" id="{5F2E8DFC-597F-85C3-8F5E-F6C8818EC6A7}"/>
              </a:ext>
            </a:extLst>
          </p:cNvPr>
          <p:cNvSpPr/>
          <p:nvPr/>
        </p:nvSpPr>
        <p:spPr>
          <a:xfrm>
            <a:off x="6744072" y="5599887"/>
            <a:ext cx="2526761" cy="712879"/>
          </a:xfrm>
          <a:prstGeom prst="roundRect">
            <a:avLst/>
          </a:prstGeom>
          <a:solidFill>
            <a:schemeClr val="bg1">
              <a:lumMod val="95000"/>
            </a:schemeClr>
          </a:solidFill>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sz="3200" dirty="0">
                <a:solidFill>
                  <a:srgbClr val="0070C0"/>
                </a:solidFill>
              </a:rPr>
              <a:t>View Answer</a:t>
            </a:r>
            <a:endParaRPr lang="en-US" sz="3200" dirty="0">
              <a:solidFill>
                <a:srgbClr val="0070C0"/>
              </a:solidFill>
            </a:endParaRPr>
          </a:p>
        </p:txBody>
      </p:sp>
      <p:sp>
        <p:nvSpPr>
          <p:cNvPr id="4" name="TextBox 3">
            <a:extLst>
              <a:ext uri="{FF2B5EF4-FFF2-40B4-BE49-F238E27FC236}">
                <a16:creationId xmlns:a16="http://schemas.microsoft.com/office/drawing/2014/main" id="{B6B441FF-23BC-59B4-A00E-CA29CC8DCCC2}"/>
              </a:ext>
            </a:extLst>
          </p:cNvPr>
          <p:cNvSpPr txBox="1"/>
          <p:nvPr/>
        </p:nvSpPr>
        <p:spPr>
          <a:xfrm>
            <a:off x="119336" y="1484784"/>
            <a:ext cx="1190449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IN" sz="2800" dirty="0">
                <a:ln w="0"/>
                <a:solidFill>
                  <a:schemeClr val="tx1"/>
                </a:solidFill>
                <a:effectLst>
                  <a:outerShdw blurRad="38100" dist="19050" dir="2700000" algn="tl" rotWithShape="0">
                    <a:schemeClr val="dk1">
                      <a:alpha val="40000"/>
                    </a:schemeClr>
                  </a:outerShdw>
                </a:effectLst>
              </a:rPr>
              <a:t>Mention the most suitable conjunction you would use in the following situations</a:t>
            </a:r>
            <a:endParaRPr lang="en-US" sz="28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2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4"/>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childTnLst>
        </p:cTn>
      </p:par>
    </p:tnLst>
    <p:bldLst>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63352" y="2537616"/>
            <a:ext cx="7229817" cy="627076"/>
          </a:xfrm>
        </p:spPr>
        <p:txBody>
          <a:bodyPr anchor="ctr"/>
          <a:lstStyle/>
          <a:p>
            <a:pPr marL="0" indent="0">
              <a:lnSpc>
                <a:spcPct val="150000"/>
              </a:lnSpc>
              <a:buClr>
                <a:srgbClr val="0070C0"/>
              </a:buClr>
              <a:buNone/>
            </a:pPr>
            <a:r>
              <a:rPr lang="en-IN" sz="2800" dirty="0"/>
              <a:t>1. We won the trophy.  We worked hard.</a:t>
            </a:r>
          </a:p>
        </p:txBody>
      </p:sp>
      <p:sp>
        <p:nvSpPr>
          <p:cNvPr id="6" name="Rectangle: Diagonal Corners Rounded 5">
            <a:extLst>
              <a:ext uri="{FF2B5EF4-FFF2-40B4-BE49-F238E27FC236}">
                <a16:creationId xmlns:a16="http://schemas.microsoft.com/office/drawing/2014/main" id="{348549FB-7E89-AD27-50F3-782419AC1F7E}"/>
              </a:ext>
            </a:extLst>
          </p:cNvPr>
          <p:cNvSpPr/>
          <p:nvPr/>
        </p:nvSpPr>
        <p:spPr>
          <a:xfrm flipV="1">
            <a:off x="1564188" y="266703"/>
            <a:ext cx="9199096" cy="743458"/>
          </a:xfrm>
          <a:prstGeom prst="round2DiagRect">
            <a:avLst>
              <a:gd name="adj1" fmla="val 50000"/>
              <a:gd name="adj2" fmla="val 0"/>
            </a:avLst>
          </a:prstGeom>
          <a:solidFill>
            <a:srgbClr val="0070C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466857" y="332656"/>
            <a:ext cx="9296427" cy="654032"/>
          </a:xfrm>
          <a:noFill/>
        </p:spPr>
        <p:txBody>
          <a:bodyPr>
            <a:noAutofit/>
          </a:bodyPr>
          <a:lstStyle/>
          <a:p>
            <a:r>
              <a:rPr lang="en-IN" b="1" dirty="0">
                <a:ln w="13462">
                  <a:noFill/>
                  <a:prstDash val="solid"/>
                </a:ln>
                <a:solidFill>
                  <a:schemeClr val="bg1"/>
                </a:solidFill>
                <a:effectLst>
                  <a:outerShdw blurRad="50800" dist="38100" algn="l" rotWithShape="0">
                    <a:prstClr val="black">
                      <a:alpha val="40000"/>
                    </a:prstClr>
                  </a:outerShdw>
                </a:effectLst>
              </a:rPr>
              <a:t>Combine the sentences</a:t>
            </a:r>
          </a:p>
        </p:txBody>
      </p:sp>
      <p:sp>
        <p:nvSpPr>
          <p:cNvPr id="11" name="Answer 1">
            <a:extLst>
              <a:ext uri="{FF2B5EF4-FFF2-40B4-BE49-F238E27FC236}">
                <a16:creationId xmlns:a16="http://schemas.microsoft.com/office/drawing/2014/main" id="{A1C60F73-563A-7898-05B0-9429B7983A93}"/>
              </a:ext>
            </a:extLst>
          </p:cNvPr>
          <p:cNvSpPr/>
          <p:nvPr/>
        </p:nvSpPr>
        <p:spPr>
          <a:xfrm>
            <a:off x="9987484" y="2709298"/>
            <a:ext cx="1653132" cy="437380"/>
          </a:xfrm>
          <a:prstGeom prst="roundRect">
            <a:avLst/>
          </a:prstGeom>
          <a:solidFill>
            <a:schemeClr val="bg1">
              <a:lumMod val="95000"/>
            </a:schemeClr>
          </a:solidFill>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sz="2800" dirty="0">
                <a:solidFill>
                  <a:srgbClr val="0070C0"/>
                </a:solidFill>
              </a:rPr>
              <a:t>Answer</a:t>
            </a:r>
            <a:endParaRPr lang="en-US" sz="2800" dirty="0">
              <a:solidFill>
                <a:srgbClr val="0070C0"/>
              </a:solidFill>
            </a:endParaRPr>
          </a:p>
        </p:txBody>
      </p:sp>
      <p:sp>
        <p:nvSpPr>
          <p:cNvPr id="4" name="TextBox 3">
            <a:extLst>
              <a:ext uri="{FF2B5EF4-FFF2-40B4-BE49-F238E27FC236}">
                <a16:creationId xmlns:a16="http://schemas.microsoft.com/office/drawing/2014/main" id="{4ABEE9DE-6797-3C16-CC7B-1C850F7DF076}"/>
              </a:ext>
            </a:extLst>
          </p:cNvPr>
          <p:cNvSpPr txBox="1"/>
          <p:nvPr/>
        </p:nvSpPr>
        <p:spPr>
          <a:xfrm>
            <a:off x="263352" y="4101824"/>
            <a:ext cx="9545332" cy="671851"/>
          </a:xfrm>
          <a:prstGeom prst="rect">
            <a:avLst/>
          </a:prstGeom>
          <a:noFill/>
        </p:spPr>
        <p:txBody>
          <a:bodyPr wrap="square" rtlCol="0" anchor="ctr">
            <a:spAutoFit/>
          </a:bodyPr>
          <a:lstStyle/>
          <a:p>
            <a:pPr>
              <a:lnSpc>
                <a:spcPct val="150000"/>
              </a:lnSpc>
              <a:buClr>
                <a:srgbClr val="0070C0"/>
              </a:buClr>
            </a:pPr>
            <a:r>
              <a:rPr lang="en-IN" sz="2800" dirty="0"/>
              <a:t>2. Ramesh went to the shop. The shop was closed.</a:t>
            </a:r>
          </a:p>
        </p:txBody>
      </p:sp>
      <p:sp>
        <p:nvSpPr>
          <p:cNvPr id="22" name="Answer 2">
            <a:extLst>
              <a:ext uri="{FF2B5EF4-FFF2-40B4-BE49-F238E27FC236}">
                <a16:creationId xmlns:a16="http://schemas.microsoft.com/office/drawing/2014/main" id="{B344A45B-1936-A2C8-1597-A04F28E8C29F}"/>
              </a:ext>
            </a:extLst>
          </p:cNvPr>
          <p:cNvSpPr/>
          <p:nvPr/>
        </p:nvSpPr>
        <p:spPr>
          <a:xfrm>
            <a:off x="9768408" y="5773013"/>
            <a:ext cx="1653132" cy="481118"/>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IN" sz="2800" dirty="0">
                <a:solidFill>
                  <a:schemeClr val="accent2"/>
                </a:solidFill>
              </a:rPr>
              <a:t>Answer</a:t>
            </a:r>
            <a:endParaRPr lang="en-US" sz="2800" dirty="0">
              <a:solidFill>
                <a:schemeClr val="accent2"/>
              </a:solidFill>
            </a:endParaRPr>
          </a:p>
        </p:txBody>
      </p:sp>
      <p:sp>
        <p:nvSpPr>
          <p:cNvPr id="26" name="Rectangle 25">
            <a:extLst>
              <a:ext uri="{FF2B5EF4-FFF2-40B4-BE49-F238E27FC236}">
                <a16:creationId xmlns:a16="http://schemas.microsoft.com/office/drawing/2014/main" id="{369B14F2-A465-F1C6-FA24-D05AA03EB54B}"/>
              </a:ext>
            </a:extLst>
          </p:cNvPr>
          <p:cNvSpPr/>
          <p:nvPr/>
        </p:nvSpPr>
        <p:spPr>
          <a:xfrm>
            <a:off x="1776745" y="1844824"/>
            <a:ext cx="8638509"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n w="13462">
                  <a:noFill/>
                  <a:prstDash val="solid"/>
                </a:ln>
                <a:solidFill>
                  <a:schemeClr val="accent2"/>
                </a:solidFill>
                <a:latin typeface="+mj-lt"/>
                <a:ea typeface="+mj-ea"/>
                <a:cs typeface="+mj-cs"/>
              </a:rPr>
              <a:t>or                  but                     because                and</a:t>
            </a:r>
          </a:p>
        </p:txBody>
      </p:sp>
      <p:sp>
        <p:nvSpPr>
          <p:cNvPr id="29" name="Sol 1">
            <a:extLst>
              <a:ext uri="{FF2B5EF4-FFF2-40B4-BE49-F238E27FC236}">
                <a16:creationId xmlns:a16="http://schemas.microsoft.com/office/drawing/2014/main" id="{747F08F1-134A-AFED-6D2A-56B324C71AFC}"/>
              </a:ext>
            </a:extLst>
          </p:cNvPr>
          <p:cNvSpPr txBox="1">
            <a:spLocks/>
          </p:cNvSpPr>
          <p:nvPr/>
        </p:nvSpPr>
        <p:spPr>
          <a:xfrm>
            <a:off x="263352" y="3449759"/>
            <a:ext cx="8200528" cy="518245"/>
          </a:xfrm>
          <a:prstGeom prst="rect">
            <a:avLst/>
          </a:prstGeom>
          <a:solidFill>
            <a:schemeClr val="bg1"/>
          </a:solidFill>
        </p:spPr>
        <p:txBody>
          <a:bodyPr anchor="b"/>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Clr>
                <a:srgbClr val="0070C0"/>
              </a:buClr>
              <a:buFont typeface="Arial" pitchFamily="34" charset="0"/>
              <a:buNone/>
            </a:pPr>
            <a:r>
              <a:rPr lang="en-IN" sz="2800" dirty="0"/>
              <a:t>1. We won the trophy </a:t>
            </a:r>
            <a:r>
              <a:rPr lang="en-US" sz="2800" b="1" dirty="0">
                <a:ln w="13462">
                  <a:noFill/>
                  <a:prstDash val="solid"/>
                </a:ln>
                <a:solidFill>
                  <a:srgbClr val="0070C0"/>
                </a:solidFill>
                <a:latin typeface="+mj-lt"/>
                <a:ea typeface="+mj-ea"/>
                <a:cs typeface="+mj-cs"/>
              </a:rPr>
              <a:t>because </a:t>
            </a:r>
            <a:r>
              <a:rPr lang="en-IN" sz="2800" dirty="0"/>
              <a:t>we worked hard.</a:t>
            </a:r>
          </a:p>
        </p:txBody>
      </p:sp>
      <p:sp>
        <p:nvSpPr>
          <p:cNvPr id="33" name="Sol 2">
            <a:extLst>
              <a:ext uri="{FF2B5EF4-FFF2-40B4-BE49-F238E27FC236}">
                <a16:creationId xmlns:a16="http://schemas.microsoft.com/office/drawing/2014/main" id="{BCC5FD41-5FCC-AFC7-DE10-94EB6C21AAE5}"/>
              </a:ext>
            </a:extLst>
          </p:cNvPr>
          <p:cNvSpPr txBox="1"/>
          <p:nvPr/>
        </p:nvSpPr>
        <p:spPr>
          <a:xfrm>
            <a:off x="263352" y="4941168"/>
            <a:ext cx="9588032" cy="696663"/>
          </a:xfrm>
          <a:prstGeom prst="rect">
            <a:avLst/>
          </a:prstGeom>
          <a:solidFill>
            <a:schemeClr val="bg1"/>
          </a:solidFill>
        </p:spPr>
        <p:txBody>
          <a:bodyPr wrap="square" anchor="ctr">
            <a:spAutoFit/>
          </a:bodyPr>
          <a:lstStyle/>
          <a:p>
            <a:pPr marL="0" marR="0" lvl="0" indent="0" algn="l" defTabSz="914400" rtl="0" eaLnBrk="1" fontAlgn="auto" latinLnBrk="0" hangingPunct="1">
              <a:lnSpc>
                <a:spcPct val="150000"/>
              </a:lnSpc>
              <a:spcBef>
                <a:spcPts val="0"/>
              </a:spcBef>
              <a:spcAft>
                <a:spcPts val="0"/>
              </a:spcAft>
              <a:buClr>
                <a:srgbClr val="0070C0"/>
              </a:buClr>
              <a:buSzTx/>
              <a:buFontTx/>
              <a:buNone/>
              <a:tabLst/>
              <a:defRPr/>
            </a:pPr>
            <a:r>
              <a:rPr kumimoji="0" lang="en-IN" sz="2800" b="0" i="0" u="none" strike="noStrike" kern="1200" cap="none" spc="0" normalizeH="0" baseline="0" noProof="0" dirty="0">
                <a:ln>
                  <a:noFill/>
                </a:ln>
                <a:solidFill>
                  <a:prstClr val="black"/>
                </a:solidFill>
                <a:effectLst/>
                <a:uLnTx/>
                <a:uFillTx/>
                <a:latin typeface="Calibri"/>
                <a:ea typeface="+mn-ea"/>
                <a:cs typeface="+mn-cs"/>
              </a:rPr>
              <a:t>2. Ramesh went to the shop </a:t>
            </a:r>
            <a:r>
              <a:rPr kumimoji="0" lang="en-IN" sz="2800" b="1" i="0" u="none" strike="noStrike" kern="1200" cap="none" spc="0" normalizeH="0" baseline="0" noProof="0" dirty="0">
                <a:ln>
                  <a:noFill/>
                </a:ln>
                <a:solidFill>
                  <a:schemeClr val="accent2"/>
                </a:solidFill>
                <a:effectLst/>
                <a:uLnTx/>
                <a:uFillTx/>
                <a:latin typeface="Calibri"/>
                <a:ea typeface="+mn-ea"/>
                <a:cs typeface="+mn-cs"/>
              </a:rPr>
              <a:t>but</a:t>
            </a:r>
            <a:r>
              <a:rPr kumimoji="0" lang="en-IN" sz="2800" b="0" i="0" u="none" strike="noStrike" kern="1200" cap="none" spc="0" normalizeH="0" baseline="0" noProof="0" dirty="0">
                <a:ln>
                  <a:noFill/>
                </a:ln>
                <a:solidFill>
                  <a:prstClr val="black"/>
                </a:solidFill>
                <a:effectLst/>
                <a:uLnTx/>
                <a:uFillTx/>
                <a:latin typeface="Calibri"/>
                <a:ea typeface="+mn-ea"/>
                <a:cs typeface="+mn-cs"/>
              </a:rPr>
              <a:t> the shop was closed.</a:t>
            </a:r>
          </a:p>
        </p:txBody>
      </p:sp>
      <p:pic>
        <p:nvPicPr>
          <p:cNvPr id="5" name="img 1- Q1">
            <a:extLst>
              <a:ext uri="{FF2B5EF4-FFF2-40B4-BE49-F238E27FC236}">
                <a16:creationId xmlns:a16="http://schemas.microsoft.com/office/drawing/2014/main" id="{928EE270-A33D-EB33-3A15-3302B42F77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5594" y="2741690"/>
            <a:ext cx="944782" cy="133538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ree vector graphics of Index finger">
            <a:extLst>
              <a:ext uri="{FF2B5EF4-FFF2-40B4-BE49-F238E27FC236}">
                <a16:creationId xmlns:a16="http://schemas.microsoft.com/office/drawing/2014/main" id="{96FC8E22-2EF0-98F6-5928-B9702B8D1EE7}"/>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0992544" y="3084661"/>
            <a:ext cx="438462" cy="4883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vector graphics of Index finger">
            <a:extLst>
              <a:ext uri="{FF2B5EF4-FFF2-40B4-BE49-F238E27FC236}">
                <a16:creationId xmlns:a16="http://schemas.microsoft.com/office/drawing/2014/main" id="{5A83998F-1A9A-9CD0-16F1-3BEF9836199D}"/>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0986130" y="6181005"/>
            <a:ext cx="438462" cy="48835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D107A7CF-1551-63FD-757E-601D980AB1F9}"/>
              </a:ext>
            </a:extLst>
          </p:cNvPr>
          <p:cNvPicPr>
            <a:picLocks noChangeAspect="1"/>
          </p:cNvPicPr>
          <p:nvPr/>
        </p:nvPicPr>
        <p:blipFill>
          <a:blip r:embed="rId6"/>
          <a:stretch>
            <a:fillRect/>
          </a:stretch>
        </p:blipFill>
        <p:spPr>
          <a:xfrm rot="21423634">
            <a:off x="9862462" y="4346897"/>
            <a:ext cx="1421996" cy="1152185"/>
          </a:xfrm>
          <a:prstGeom prst="rect">
            <a:avLst/>
          </a:prstGeom>
        </p:spPr>
      </p:pic>
      <p:pic>
        <p:nvPicPr>
          <p:cNvPr id="13" name="Picture 12">
            <a:extLst>
              <a:ext uri="{FF2B5EF4-FFF2-40B4-BE49-F238E27FC236}">
                <a16:creationId xmlns:a16="http://schemas.microsoft.com/office/drawing/2014/main" id="{EB8F752E-AC54-1232-DE5F-5B0F10A7619D}"/>
              </a:ext>
            </a:extLst>
          </p:cNvPr>
          <p:cNvPicPr>
            <a:picLocks noChangeAspect="1"/>
          </p:cNvPicPr>
          <p:nvPr/>
        </p:nvPicPr>
        <p:blipFill>
          <a:blip r:embed="rId7"/>
          <a:stretch>
            <a:fillRect/>
          </a:stretch>
        </p:blipFill>
        <p:spPr>
          <a:xfrm>
            <a:off x="8544272" y="4149080"/>
            <a:ext cx="1244973" cy="1457713"/>
          </a:xfrm>
          <a:prstGeom prst="rect">
            <a:avLst/>
          </a:prstGeom>
        </p:spPr>
      </p:pic>
      <p:sp>
        <p:nvSpPr>
          <p:cNvPr id="7" name="TextBox 6">
            <a:extLst>
              <a:ext uri="{FF2B5EF4-FFF2-40B4-BE49-F238E27FC236}">
                <a16:creationId xmlns:a16="http://schemas.microsoft.com/office/drawing/2014/main" id="{0A38C0D1-3CB8-3211-DE86-69369F102E18}"/>
              </a:ext>
            </a:extLst>
          </p:cNvPr>
          <p:cNvSpPr txBox="1"/>
          <p:nvPr/>
        </p:nvSpPr>
        <p:spPr>
          <a:xfrm>
            <a:off x="1271464" y="1177588"/>
            <a:ext cx="9684061"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IN" sz="2800" dirty="0">
                <a:ln w="0"/>
                <a:effectLst>
                  <a:outerShdw blurRad="38100" dist="19050" dir="2700000" algn="tl" rotWithShape="0">
                    <a:schemeClr val="dk1">
                      <a:alpha val="40000"/>
                    </a:schemeClr>
                  </a:outerShdw>
                </a:effectLst>
              </a:rPr>
              <a:t>Combine the sentences using suitable conjunctions from the box.</a:t>
            </a:r>
            <a:endParaRPr lang="en-US" sz="2800" dirty="0"/>
          </a:p>
        </p:txBody>
      </p:sp>
    </p:spTree>
    <p:extLst>
      <p:ext uri="{BB962C8B-B14F-4D97-AF65-F5344CB8AC3E}">
        <p14:creationId xmlns:p14="http://schemas.microsoft.com/office/powerpoint/2010/main" val="32670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750"/>
                                        <p:tgtEl>
                                          <p:spTgt spid="3">
                                            <p:txEl>
                                              <p:pRg st="0" end="0"/>
                                            </p:txEl>
                                          </p:spTgt>
                                        </p:tgtEl>
                                      </p:cBhvr>
                                    </p:animEffect>
                                    <p:set>
                                      <p:cBhvr>
                                        <p:cTn id="7" dur="1" fill="hold">
                                          <p:stCondLst>
                                            <p:cond delay="749"/>
                                          </p:stCondLst>
                                        </p:cTn>
                                        <p:tgtEl>
                                          <p:spTgt spid="3">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75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750"/>
                                        <p:tgtEl>
                                          <p:spTgt spid="4"/>
                                        </p:tgtEl>
                                      </p:cBhvr>
                                    </p:animEffect>
                                  </p:childTnLst>
                                </p:cTn>
                              </p:par>
                              <p:par>
                                <p:cTn id="14" presetID="10" presetClass="entr" presetSubtype="0" fill="hold" nodeType="withEffect">
                                  <p:stCondLst>
                                    <p:cond delay="25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25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nodeType="withEffect">
                                  <p:stCondLst>
                                    <p:cond delay="25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6" restart="whenNotActive" fill="hold" evtFilter="cancelBubble" nodeType="interactiveSeq">
                <p:stCondLst>
                  <p:cond evt="onClick" delay="0">
                    <p:tgtEl>
                      <p:spTgt spid="22"/>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xit" presetSubtype="0" fill="hold" grpId="1" nodeType="withEffect">
                                  <p:stCondLst>
                                    <p:cond delay="0"/>
                                  </p:stCondLst>
                                  <p:childTnLst>
                                    <p:animEffect transition="out" filter="fade">
                                      <p:cBhvr>
                                        <p:cTn id="33" dur="500"/>
                                        <p:tgtEl>
                                          <p:spTgt spid="4"/>
                                        </p:tgtEl>
                                      </p:cBhvr>
                                    </p:animEffect>
                                    <p:set>
                                      <p:cBhvr>
                                        <p:cTn id="34"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3" grpId="0" build="p"/>
      <p:bldP spid="4" grpId="0"/>
      <p:bldP spid="4" grpId="1"/>
      <p:bldP spid="22" grpId="0" animBg="1"/>
      <p:bldP spid="29"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Diagonal Corners Rounded 5">
            <a:extLst>
              <a:ext uri="{FF2B5EF4-FFF2-40B4-BE49-F238E27FC236}">
                <a16:creationId xmlns:a16="http://schemas.microsoft.com/office/drawing/2014/main" id="{348549FB-7E89-AD27-50F3-782419AC1F7E}"/>
              </a:ext>
            </a:extLst>
          </p:cNvPr>
          <p:cNvSpPr/>
          <p:nvPr/>
        </p:nvSpPr>
        <p:spPr>
          <a:xfrm flipV="1">
            <a:off x="1564188" y="160841"/>
            <a:ext cx="9199096" cy="675871"/>
          </a:xfrm>
          <a:prstGeom prst="round2DiagRect">
            <a:avLst>
              <a:gd name="adj1" fmla="val 50000"/>
              <a:gd name="adj2" fmla="val 0"/>
            </a:avLst>
          </a:prstGeom>
          <a:solidFill>
            <a:srgbClr val="0070C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466857" y="182680"/>
            <a:ext cx="9296427" cy="654032"/>
          </a:xfrm>
          <a:noFill/>
        </p:spPr>
        <p:txBody>
          <a:bodyPr>
            <a:noAutofit/>
          </a:bodyPr>
          <a:lstStyle/>
          <a:p>
            <a:r>
              <a:rPr lang="en-IN" b="1" dirty="0">
                <a:ln w="13462">
                  <a:noFill/>
                  <a:prstDash val="solid"/>
                </a:ln>
                <a:solidFill>
                  <a:schemeClr val="bg1"/>
                </a:solidFill>
                <a:effectLst>
                  <a:outerShdw blurRad="50800" dist="38100" algn="l" rotWithShape="0">
                    <a:prstClr val="black">
                      <a:alpha val="40000"/>
                    </a:prstClr>
                  </a:outerShdw>
                </a:effectLst>
              </a:rPr>
              <a:t>Combine the sentences</a:t>
            </a:r>
          </a:p>
        </p:txBody>
      </p:sp>
      <p:sp>
        <p:nvSpPr>
          <p:cNvPr id="15" name="TextBox 34">
            <a:extLst>
              <a:ext uri="{FF2B5EF4-FFF2-40B4-BE49-F238E27FC236}">
                <a16:creationId xmlns:a16="http://schemas.microsoft.com/office/drawing/2014/main" id="{AE1F969C-F10B-06F1-3394-1F7B1B329953}"/>
              </a:ext>
            </a:extLst>
          </p:cNvPr>
          <p:cNvSpPr txBox="1"/>
          <p:nvPr/>
        </p:nvSpPr>
        <p:spPr>
          <a:xfrm>
            <a:off x="319946" y="2282724"/>
            <a:ext cx="9751880" cy="954107"/>
          </a:xfrm>
          <a:prstGeom prst="rect">
            <a:avLst/>
          </a:prstGeom>
          <a:noFill/>
        </p:spPr>
        <p:txBody>
          <a:bodyPr wrap="square" rtlCol="0" anchor="ctr">
            <a:spAutoFit/>
          </a:bodyPr>
          <a:lstStyle>
            <a:defPPr>
              <a:defRPr lang="en-US"/>
            </a:defPPr>
            <a:lvl1pPr>
              <a:lnSpc>
                <a:spcPct val="150000"/>
              </a:lnSpc>
              <a:buClr>
                <a:srgbClr val="0070C0"/>
              </a:buClr>
              <a:defRPr sz="3200"/>
            </a:lvl1pPr>
          </a:lstStyle>
          <a:p>
            <a:pPr marL="346075" indent="-346075">
              <a:lnSpc>
                <a:spcPct val="100000"/>
              </a:lnSpc>
              <a:tabLst>
                <a:tab pos="168275" algn="l"/>
              </a:tabLst>
            </a:pPr>
            <a:r>
              <a:rPr lang="en-IN" sz="2800" dirty="0"/>
              <a:t>3. Veena wants to become a doctor.  Suman wants to become a doctor.</a:t>
            </a:r>
          </a:p>
        </p:txBody>
      </p:sp>
      <p:sp>
        <p:nvSpPr>
          <p:cNvPr id="23" name="Answer 3">
            <a:extLst>
              <a:ext uri="{FF2B5EF4-FFF2-40B4-BE49-F238E27FC236}">
                <a16:creationId xmlns:a16="http://schemas.microsoft.com/office/drawing/2014/main" id="{CFDA9C43-E819-A3A3-F44A-AA2BFBA263A1}"/>
              </a:ext>
            </a:extLst>
          </p:cNvPr>
          <p:cNvSpPr/>
          <p:nvPr/>
        </p:nvSpPr>
        <p:spPr>
          <a:xfrm>
            <a:off x="10059492" y="2546303"/>
            <a:ext cx="1653132" cy="437380"/>
          </a:xfrm>
          <a:prstGeom prst="roundRect">
            <a:avLst/>
          </a:prstGeom>
          <a:solidFill>
            <a:schemeClr val="bg1">
              <a:lumMod val="95000"/>
            </a:schemeClr>
          </a:solidFill>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sz="2800" dirty="0">
                <a:solidFill>
                  <a:srgbClr val="0070C0"/>
                </a:solidFill>
              </a:rPr>
              <a:t>Answer</a:t>
            </a:r>
            <a:endParaRPr lang="en-US" sz="2800" dirty="0">
              <a:solidFill>
                <a:srgbClr val="0070C0"/>
              </a:solidFill>
            </a:endParaRPr>
          </a:p>
        </p:txBody>
      </p:sp>
      <p:sp>
        <p:nvSpPr>
          <p:cNvPr id="24" name="Answer 4">
            <a:extLst>
              <a:ext uri="{FF2B5EF4-FFF2-40B4-BE49-F238E27FC236}">
                <a16:creationId xmlns:a16="http://schemas.microsoft.com/office/drawing/2014/main" id="{69C7A3C2-FCFA-EE85-5EC2-EA7907B0CEB4}"/>
              </a:ext>
            </a:extLst>
          </p:cNvPr>
          <p:cNvSpPr/>
          <p:nvPr/>
        </p:nvSpPr>
        <p:spPr>
          <a:xfrm>
            <a:off x="10059491" y="5846030"/>
            <a:ext cx="1653132" cy="437380"/>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IN" sz="2800" dirty="0">
                <a:solidFill>
                  <a:srgbClr val="C00000"/>
                </a:solidFill>
              </a:rPr>
              <a:t>Answer</a:t>
            </a:r>
            <a:endParaRPr lang="en-US" sz="2800" dirty="0">
              <a:solidFill>
                <a:srgbClr val="C00000"/>
              </a:solidFill>
            </a:endParaRPr>
          </a:p>
        </p:txBody>
      </p:sp>
      <p:sp>
        <p:nvSpPr>
          <p:cNvPr id="26" name="Rectangle 25">
            <a:extLst>
              <a:ext uri="{FF2B5EF4-FFF2-40B4-BE49-F238E27FC236}">
                <a16:creationId xmlns:a16="http://schemas.microsoft.com/office/drawing/2014/main" id="{369B14F2-A465-F1C6-FA24-D05AA03EB54B}"/>
              </a:ext>
            </a:extLst>
          </p:cNvPr>
          <p:cNvSpPr/>
          <p:nvPr/>
        </p:nvSpPr>
        <p:spPr>
          <a:xfrm>
            <a:off x="1776745" y="1628800"/>
            <a:ext cx="8638509"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n w="13462">
                  <a:noFill/>
                  <a:prstDash val="solid"/>
                </a:ln>
                <a:solidFill>
                  <a:schemeClr val="accent2"/>
                </a:solidFill>
                <a:latin typeface="+mj-lt"/>
                <a:ea typeface="+mj-ea"/>
                <a:cs typeface="+mj-cs"/>
              </a:rPr>
              <a:t>or                  but                     because                and</a:t>
            </a:r>
          </a:p>
        </p:txBody>
      </p:sp>
      <p:sp>
        <p:nvSpPr>
          <p:cNvPr id="34" name="Sol 3">
            <a:extLst>
              <a:ext uri="{FF2B5EF4-FFF2-40B4-BE49-F238E27FC236}">
                <a16:creationId xmlns:a16="http://schemas.microsoft.com/office/drawing/2014/main" id="{115D7BEB-E613-66A9-0F9D-05654E0D018A}"/>
              </a:ext>
            </a:extLst>
          </p:cNvPr>
          <p:cNvSpPr txBox="1"/>
          <p:nvPr/>
        </p:nvSpPr>
        <p:spPr>
          <a:xfrm>
            <a:off x="319946" y="3494269"/>
            <a:ext cx="8516249" cy="535095"/>
          </a:xfrm>
          <a:prstGeom prst="rect">
            <a:avLst/>
          </a:prstGeom>
          <a:solidFill>
            <a:schemeClr val="bg1"/>
          </a:solidFill>
        </p:spPr>
        <p:txBody>
          <a:bodyPr wrap="square" tIns="0" bIns="0" rtlCol="0" anchor="t" anchorCtr="0">
            <a:spAutoFit/>
          </a:bodyPr>
          <a:lstStyle>
            <a:defPPr>
              <a:defRPr lang="en-US"/>
            </a:defPPr>
            <a:lvl1pPr>
              <a:lnSpc>
                <a:spcPct val="150000"/>
              </a:lnSpc>
              <a:buClr>
                <a:srgbClr val="0070C0"/>
              </a:buClr>
              <a:defRPr sz="3200"/>
            </a:lvl1pPr>
          </a:lstStyle>
          <a:p>
            <a:pPr>
              <a:lnSpc>
                <a:spcPct val="100000"/>
              </a:lnSpc>
            </a:pPr>
            <a:r>
              <a:rPr lang="en-IN" sz="2800" dirty="0"/>
              <a:t>3. Veena </a:t>
            </a:r>
            <a:r>
              <a:rPr lang="en-IN" sz="2800" b="1" dirty="0">
                <a:solidFill>
                  <a:srgbClr val="0070C0"/>
                </a:solidFill>
              </a:rPr>
              <a:t>and</a:t>
            </a:r>
            <a:r>
              <a:rPr lang="en-IN" sz="2800" dirty="0"/>
              <a:t> Suman want to become doctors.</a:t>
            </a:r>
          </a:p>
          <a:p>
            <a:pPr>
              <a:lnSpc>
                <a:spcPct val="100000"/>
              </a:lnSpc>
            </a:pPr>
            <a:endParaRPr lang="en-IN" sz="2800" dirty="0"/>
          </a:p>
        </p:txBody>
      </p:sp>
      <p:sp>
        <p:nvSpPr>
          <p:cNvPr id="41" name="Sol 4">
            <a:extLst>
              <a:ext uri="{FF2B5EF4-FFF2-40B4-BE49-F238E27FC236}">
                <a16:creationId xmlns:a16="http://schemas.microsoft.com/office/drawing/2014/main" id="{68C0C536-5015-5C16-B8D9-79DC59799E07}"/>
              </a:ext>
            </a:extLst>
          </p:cNvPr>
          <p:cNvSpPr txBox="1"/>
          <p:nvPr/>
        </p:nvSpPr>
        <p:spPr>
          <a:xfrm>
            <a:off x="319946" y="5435278"/>
            <a:ext cx="8299503" cy="671851"/>
          </a:xfrm>
          <a:prstGeom prst="rect">
            <a:avLst/>
          </a:prstGeom>
          <a:solidFill>
            <a:schemeClr val="bg1"/>
          </a:solidFill>
        </p:spPr>
        <p:txBody>
          <a:bodyPr wrap="square" rtlCol="0" anchor="b">
            <a:spAutoFit/>
          </a:bodyPr>
          <a:lstStyle>
            <a:defPPr>
              <a:defRPr lang="en-US"/>
            </a:defPPr>
            <a:lvl1pPr>
              <a:lnSpc>
                <a:spcPct val="150000"/>
              </a:lnSpc>
              <a:buClr>
                <a:srgbClr val="0070C0"/>
              </a:buClr>
              <a:defRPr sz="3200"/>
            </a:lvl1pPr>
          </a:lstStyle>
          <a:p>
            <a:r>
              <a:rPr lang="en-IN" sz="2800" dirty="0"/>
              <a:t>4. I may read a story book </a:t>
            </a:r>
            <a:r>
              <a:rPr lang="en-IN" sz="2800" b="1" dirty="0">
                <a:solidFill>
                  <a:srgbClr val="C00000"/>
                </a:solidFill>
              </a:rPr>
              <a:t>or</a:t>
            </a:r>
            <a:r>
              <a:rPr lang="en-IN" sz="2800" dirty="0"/>
              <a:t> watch a movie.</a:t>
            </a:r>
          </a:p>
        </p:txBody>
      </p:sp>
      <p:pic>
        <p:nvPicPr>
          <p:cNvPr id="8" name="Picture 2" descr="Free vector graphics of Index finger">
            <a:extLst>
              <a:ext uri="{FF2B5EF4-FFF2-40B4-BE49-F238E27FC236}">
                <a16:creationId xmlns:a16="http://schemas.microsoft.com/office/drawing/2014/main" id="{21083A48-8B0A-C1BC-617C-F31BB64D6C2E}"/>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1015179" y="2846489"/>
            <a:ext cx="362365" cy="4035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ree vector graphics of Index finger">
            <a:extLst>
              <a:ext uri="{FF2B5EF4-FFF2-40B4-BE49-F238E27FC236}">
                <a16:creationId xmlns:a16="http://schemas.microsoft.com/office/drawing/2014/main" id="{BB7DCEF1-FB4E-C5F4-AB21-8C25C39FFF8E}"/>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1184050" y="6230444"/>
            <a:ext cx="329423" cy="36690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3780C69A-BA77-707E-3081-539205AD2B3C}"/>
              </a:ext>
            </a:extLst>
          </p:cNvPr>
          <p:cNvPicPr>
            <a:picLocks noChangeAspect="1"/>
          </p:cNvPicPr>
          <p:nvPr/>
        </p:nvPicPr>
        <p:blipFill>
          <a:blip r:embed="rId5"/>
          <a:stretch>
            <a:fillRect/>
          </a:stretch>
        </p:blipFill>
        <p:spPr>
          <a:xfrm>
            <a:off x="8787951" y="2705827"/>
            <a:ext cx="784687" cy="1503977"/>
          </a:xfrm>
          <a:prstGeom prst="rect">
            <a:avLst/>
          </a:prstGeom>
        </p:spPr>
      </p:pic>
      <p:sp>
        <p:nvSpPr>
          <p:cNvPr id="4" name="Sol 4">
            <a:extLst>
              <a:ext uri="{FF2B5EF4-FFF2-40B4-BE49-F238E27FC236}">
                <a16:creationId xmlns:a16="http://schemas.microsoft.com/office/drawing/2014/main" id="{A1FA7E6F-825D-A3EA-7EE6-5544BE55DD78}"/>
              </a:ext>
            </a:extLst>
          </p:cNvPr>
          <p:cNvSpPr txBox="1"/>
          <p:nvPr/>
        </p:nvSpPr>
        <p:spPr>
          <a:xfrm>
            <a:off x="319946" y="4425828"/>
            <a:ext cx="8299503" cy="555249"/>
          </a:xfrm>
          <a:prstGeom prst="rect">
            <a:avLst/>
          </a:prstGeom>
          <a:solidFill>
            <a:schemeClr val="bg1"/>
          </a:solidFill>
        </p:spPr>
        <p:txBody>
          <a:bodyPr wrap="square" rtlCol="0" anchor="b">
            <a:spAutoFit/>
          </a:bodyPr>
          <a:lstStyle>
            <a:defPPr>
              <a:defRPr lang="en-US"/>
            </a:defPPr>
            <a:lvl1pPr>
              <a:lnSpc>
                <a:spcPct val="150000"/>
              </a:lnSpc>
              <a:buClr>
                <a:srgbClr val="0070C0"/>
              </a:buClr>
              <a:defRPr sz="3200"/>
            </a:lvl1pPr>
          </a:lstStyle>
          <a:p>
            <a:r>
              <a:rPr lang="en-IN" sz="2800" dirty="0"/>
              <a:t>4. I may read a story book. I may watch a movie.</a:t>
            </a:r>
          </a:p>
        </p:txBody>
      </p:sp>
      <p:pic>
        <p:nvPicPr>
          <p:cNvPr id="1026" name="Picture 2">
            <a:extLst>
              <a:ext uri="{FF2B5EF4-FFF2-40B4-BE49-F238E27FC236}">
                <a16:creationId xmlns:a16="http://schemas.microsoft.com/office/drawing/2014/main" id="{88089A9D-8476-B98D-E22C-839026839C5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57556" y="2919205"/>
            <a:ext cx="587326" cy="12334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a:extLst>
              <a:ext uri="{FF2B5EF4-FFF2-40B4-BE49-F238E27FC236}">
                <a16:creationId xmlns:a16="http://schemas.microsoft.com/office/drawing/2014/main" id="{F20C54AD-EA96-98F9-498B-7D830DACDE4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53328" y="4698436"/>
            <a:ext cx="847738" cy="8477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DE132DBC-3A09-7644-E5DB-19E0F85E5CF2}"/>
              </a:ext>
            </a:extLst>
          </p:cNvPr>
          <p:cNvPicPr>
            <a:picLocks noChangeAspect="1"/>
          </p:cNvPicPr>
          <p:nvPr/>
        </p:nvPicPr>
        <p:blipFill>
          <a:blip r:embed="rId8"/>
          <a:stretch>
            <a:fillRect/>
          </a:stretch>
        </p:blipFill>
        <p:spPr>
          <a:xfrm>
            <a:off x="7877071" y="4678363"/>
            <a:ext cx="1335565" cy="971601"/>
          </a:xfrm>
          <a:prstGeom prst="rect">
            <a:avLst/>
          </a:prstGeom>
        </p:spPr>
      </p:pic>
      <p:sp>
        <p:nvSpPr>
          <p:cNvPr id="10" name="TextBox 9">
            <a:extLst>
              <a:ext uri="{FF2B5EF4-FFF2-40B4-BE49-F238E27FC236}">
                <a16:creationId xmlns:a16="http://schemas.microsoft.com/office/drawing/2014/main" id="{DB8172A8-9743-2DB0-400E-32C031660D4C}"/>
              </a:ext>
            </a:extLst>
          </p:cNvPr>
          <p:cNvSpPr txBox="1"/>
          <p:nvPr/>
        </p:nvSpPr>
        <p:spPr>
          <a:xfrm>
            <a:off x="1199456" y="961564"/>
            <a:ext cx="9684061"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IN" sz="2800" dirty="0">
                <a:ln w="0"/>
                <a:effectLst>
                  <a:outerShdw blurRad="38100" dist="19050" dir="2700000" algn="tl" rotWithShape="0">
                    <a:schemeClr val="dk1">
                      <a:alpha val="40000"/>
                    </a:schemeClr>
                  </a:outerShdw>
                </a:effectLst>
              </a:rPr>
              <a:t>Combine the sentences using suitable conjunctions from the box.</a:t>
            </a:r>
            <a:endParaRPr lang="en-US" sz="2800" dirty="0"/>
          </a:p>
        </p:txBody>
      </p:sp>
    </p:spTree>
    <p:extLst>
      <p:ext uri="{BB962C8B-B14F-4D97-AF65-F5344CB8AC3E}">
        <p14:creationId xmlns:p14="http://schemas.microsoft.com/office/powerpoint/2010/main" val="276150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childTnLst>
                          </p:cTn>
                        </p:par>
                        <p:par>
                          <p:cTn id="22" fill="hold">
                            <p:stCondLst>
                              <p:cond delay="500"/>
                            </p:stCondLst>
                            <p:childTnLst>
                              <p:par>
                                <p:cTn id="23" presetID="10" presetClass="entr" presetSubtype="0" fill="hold" grpId="1"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par>
                                <p:cTn id="26" presetID="10" presetClass="exit" presetSubtype="0" fill="hold" grpId="1" nodeType="withEffect">
                                  <p:stCondLst>
                                    <p:cond delay="0"/>
                                  </p:stCondLst>
                                  <p:childTnLst>
                                    <p:animEffect transition="out" filter="fade">
                                      <p:cBhvr>
                                        <p:cTn id="27" dur="500"/>
                                        <p:tgtEl>
                                          <p:spTgt spid="15"/>
                                        </p:tgtEl>
                                      </p:cBhvr>
                                    </p:animEffect>
                                    <p:set>
                                      <p:cBhvr>
                                        <p:cTn id="28" dur="1" fill="hold">
                                          <p:stCondLst>
                                            <p:cond delay="499"/>
                                          </p:stCondLst>
                                        </p:cTn>
                                        <p:tgtEl>
                                          <p:spTgt spid="15"/>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0"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par>
                                <p:cTn id="39" presetID="10" presetClass="entr" presetSubtype="0" fill="hold" grpId="1"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1" nodeType="click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500"/>
                                        <p:tgtEl>
                                          <p:spTgt spid="41"/>
                                        </p:tgtEl>
                                      </p:cBhvr>
                                    </p:animEffect>
                                  </p:childTnLst>
                                </p:cTn>
                              </p:par>
                              <p:par>
                                <p:cTn id="47" presetID="10" presetClass="exit" presetSubtype="0" fill="hold" grpId="2" nodeType="withEffect">
                                  <p:stCondLst>
                                    <p:cond delay="0"/>
                                  </p:stCondLst>
                                  <p:childTnLst>
                                    <p:animEffect transition="out" filter="fade">
                                      <p:cBhvr>
                                        <p:cTn id="48" dur="500"/>
                                        <p:tgtEl>
                                          <p:spTgt spid="4"/>
                                        </p:tgtEl>
                                      </p:cBhvr>
                                    </p:animEffect>
                                    <p:set>
                                      <p:cBhvr>
                                        <p:cTn id="49" dur="1" fill="hold">
                                          <p:stCondLst>
                                            <p:cond delay="499"/>
                                          </p:stCondLst>
                                        </p:cTn>
                                        <p:tgtEl>
                                          <p:spTgt spid="4"/>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24" grpId="0" animBg="1"/>
      <p:bldP spid="24" grpId="1" animBg="1"/>
      <p:bldP spid="34" grpId="0" animBg="1"/>
      <p:bldP spid="41" grpId="0" animBg="1"/>
      <p:bldP spid="41" grpId="1" animBg="1"/>
      <p:bldP spid="4" grpId="0" animBg="1"/>
      <p:bldP spid="4" grpId="1" animBg="1"/>
      <p:bldP spid="4"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D80AFB8-0F18-3071-9F54-91B3E83D2FC2}"/>
              </a:ext>
            </a:extLst>
          </p:cNvPr>
          <p:cNvSpPr txBox="1"/>
          <p:nvPr/>
        </p:nvSpPr>
        <p:spPr>
          <a:xfrm>
            <a:off x="119336" y="5642084"/>
            <a:ext cx="8178842" cy="523220"/>
          </a:xfrm>
          <a:prstGeom prst="rect">
            <a:avLst/>
          </a:prstGeom>
          <a:noFill/>
        </p:spPr>
        <p:txBody>
          <a:bodyPr wrap="none" rtlCol="0">
            <a:spAutoFit/>
          </a:bodyPr>
          <a:lstStyle/>
          <a:p>
            <a:r>
              <a:rPr lang="en-IN" sz="2800" dirty="0"/>
              <a:t>4. or - </a:t>
            </a:r>
            <a:r>
              <a:rPr lang="en-IN" sz="2800" u="sng" dirty="0">
                <a:solidFill>
                  <a:srgbClr val="0070C0"/>
                </a:solidFill>
              </a:rPr>
              <a:t>_______________________________________</a:t>
            </a:r>
            <a:endParaRPr lang="en-US" sz="2800" u="sng" dirty="0">
              <a:solidFill>
                <a:srgbClr val="0070C0"/>
              </a:solidFill>
            </a:endParaRPr>
          </a:p>
        </p:txBody>
      </p:sp>
      <p:sp>
        <p:nvSpPr>
          <p:cNvPr id="8" name="TextBox 7">
            <a:extLst>
              <a:ext uri="{FF2B5EF4-FFF2-40B4-BE49-F238E27FC236}">
                <a16:creationId xmlns:a16="http://schemas.microsoft.com/office/drawing/2014/main" id="{0AD55756-EDA0-4B03-8547-587273E968B1}"/>
              </a:ext>
            </a:extLst>
          </p:cNvPr>
          <p:cNvSpPr txBox="1"/>
          <p:nvPr/>
        </p:nvSpPr>
        <p:spPr>
          <a:xfrm>
            <a:off x="119336" y="4441187"/>
            <a:ext cx="9793088" cy="523220"/>
          </a:xfrm>
          <a:prstGeom prst="rect">
            <a:avLst/>
          </a:prstGeom>
          <a:noFill/>
        </p:spPr>
        <p:txBody>
          <a:bodyPr wrap="square" rtlCol="0">
            <a:spAutoFit/>
          </a:bodyPr>
          <a:lstStyle/>
          <a:p>
            <a:r>
              <a:rPr lang="en-IN" sz="2800" dirty="0"/>
              <a:t>3. because - </a:t>
            </a:r>
            <a:r>
              <a:rPr lang="en-IN" sz="2800" dirty="0">
                <a:solidFill>
                  <a:srgbClr val="0070C0"/>
                </a:solidFill>
              </a:rPr>
              <a:t>___________________________________________</a:t>
            </a:r>
            <a:endParaRPr lang="en-US" sz="2800" dirty="0">
              <a:solidFill>
                <a:srgbClr val="0070C0"/>
              </a:solidFill>
            </a:endParaRPr>
          </a:p>
        </p:txBody>
      </p:sp>
      <p:sp>
        <p:nvSpPr>
          <p:cNvPr id="7" name="TextBox 6">
            <a:extLst>
              <a:ext uri="{FF2B5EF4-FFF2-40B4-BE49-F238E27FC236}">
                <a16:creationId xmlns:a16="http://schemas.microsoft.com/office/drawing/2014/main" id="{CB1EBDFA-035C-5457-1C36-87794DF04041}"/>
              </a:ext>
            </a:extLst>
          </p:cNvPr>
          <p:cNvSpPr txBox="1"/>
          <p:nvPr/>
        </p:nvSpPr>
        <p:spPr>
          <a:xfrm flipH="1">
            <a:off x="119336" y="3189084"/>
            <a:ext cx="8860603" cy="523220"/>
          </a:xfrm>
          <a:prstGeom prst="rect">
            <a:avLst/>
          </a:prstGeom>
          <a:noFill/>
        </p:spPr>
        <p:txBody>
          <a:bodyPr wrap="square" rtlCol="0">
            <a:spAutoFit/>
          </a:bodyPr>
          <a:lstStyle/>
          <a:p>
            <a:r>
              <a:rPr lang="en-IN" sz="2800" dirty="0"/>
              <a:t>2. but - </a:t>
            </a:r>
            <a:r>
              <a:rPr lang="en-IN" sz="2800" dirty="0">
                <a:solidFill>
                  <a:srgbClr val="0070C0"/>
                </a:solidFill>
              </a:rPr>
              <a:t>______________________________________</a:t>
            </a:r>
            <a:endParaRPr lang="en-US" sz="2800" dirty="0">
              <a:solidFill>
                <a:srgbClr val="0070C0"/>
              </a:solidFill>
            </a:endParaRPr>
          </a:p>
        </p:txBody>
      </p:sp>
      <p:sp>
        <p:nvSpPr>
          <p:cNvPr id="5" name="TextBox 4">
            <a:extLst>
              <a:ext uri="{FF2B5EF4-FFF2-40B4-BE49-F238E27FC236}">
                <a16:creationId xmlns:a16="http://schemas.microsoft.com/office/drawing/2014/main" id="{54375C1C-C627-2A2A-DEA9-55F0D7A0B9C4}"/>
              </a:ext>
            </a:extLst>
          </p:cNvPr>
          <p:cNvSpPr txBox="1"/>
          <p:nvPr/>
        </p:nvSpPr>
        <p:spPr>
          <a:xfrm>
            <a:off x="119336" y="1990112"/>
            <a:ext cx="8186857" cy="523220"/>
          </a:xfrm>
          <a:prstGeom prst="rect">
            <a:avLst/>
          </a:prstGeom>
          <a:noFill/>
        </p:spPr>
        <p:txBody>
          <a:bodyPr wrap="none" rtlCol="0">
            <a:spAutoFit/>
          </a:bodyPr>
          <a:lstStyle/>
          <a:p>
            <a:r>
              <a:rPr lang="en-IN" sz="2800" dirty="0"/>
              <a:t>1. and - </a:t>
            </a:r>
            <a:r>
              <a:rPr lang="en-IN" sz="2800" dirty="0">
                <a:solidFill>
                  <a:srgbClr val="0070C0"/>
                </a:solidFill>
              </a:rPr>
              <a:t>______________________________________</a:t>
            </a:r>
            <a:endParaRPr lang="en-US" sz="2800" dirty="0">
              <a:solidFill>
                <a:srgbClr val="0070C0"/>
              </a:solidFill>
            </a:endParaRPr>
          </a:p>
        </p:txBody>
      </p:sp>
      <p:sp>
        <p:nvSpPr>
          <p:cNvPr id="6" name="Rectangle: Diagonal Corners Rounded 5">
            <a:extLst>
              <a:ext uri="{FF2B5EF4-FFF2-40B4-BE49-F238E27FC236}">
                <a16:creationId xmlns:a16="http://schemas.microsoft.com/office/drawing/2014/main" id="{348549FB-7E89-AD27-50F3-782419AC1F7E}"/>
              </a:ext>
            </a:extLst>
          </p:cNvPr>
          <p:cNvSpPr/>
          <p:nvPr/>
        </p:nvSpPr>
        <p:spPr>
          <a:xfrm flipV="1">
            <a:off x="1487488" y="116632"/>
            <a:ext cx="9199096" cy="743458"/>
          </a:xfrm>
          <a:prstGeom prst="round2DiagRect">
            <a:avLst>
              <a:gd name="adj1" fmla="val 50000"/>
              <a:gd name="adj2" fmla="val 0"/>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466857" y="116632"/>
            <a:ext cx="9296427" cy="654032"/>
          </a:xfrm>
          <a:noFill/>
        </p:spPr>
        <p:txBody>
          <a:bodyPr>
            <a:noAutofit/>
          </a:bodyPr>
          <a:lstStyle/>
          <a:p>
            <a:r>
              <a:rPr lang="en-IN" b="1" dirty="0">
                <a:ln w="13462">
                  <a:noFill/>
                  <a:prstDash val="solid"/>
                </a:ln>
                <a:solidFill>
                  <a:schemeClr val="bg1"/>
                </a:solidFill>
                <a:effectLst>
                  <a:outerShdw blurRad="50800" dist="38100" algn="l" rotWithShape="0">
                    <a:prstClr val="black">
                      <a:alpha val="40000"/>
                    </a:prstClr>
                  </a:outerShdw>
                </a:effectLst>
              </a:rPr>
              <a:t>Make sentences</a:t>
            </a:r>
          </a:p>
        </p:txBody>
      </p:sp>
      <p:sp>
        <p:nvSpPr>
          <p:cNvPr id="11" name="Answer 1">
            <a:extLst>
              <a:ext uri="{FF2B5EF4-FFF2-40B4-BE49-F238E27FC236}">
                <a16:creationId xmlns:a16="http://schemas.microsoft.com/office/drawing/2014/main" id="{A1C60F73-563A-7898-05B0-9429B7983A93}"/>
              </a:ext>
            </a:extLst>
          </p:cNvPr>
          <p:cNvSpPr/>
          <p:nvPr/>
        </p:nvSpPr>
        <p:spPr>
          <a:xfrm>
            <a:off x="10192193" y="1916832"/>
            <a:ext cx="1502847" cy="4373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dirty="0">
                <a:solidFill>
                  <a:schemeClr val="accent6">
                    <a:lumMod val="50000"/>
                  </a:schemeClr>
                </a:solidFill>
              </a:rPr>
              <a:t>Answer</a:t>
            </a:r>
            <a:endParaRPr lang="en-US" sz="2800" dirty="0">
              <a:solidFill>
                <a:schemeClr val="accent6">
                  <a:lumMod val="50000"/>
                </a:schemeClr>
              </a:solidFill>
            </a:endParaRPr>
          </a:p>
        </p:txBody>
      </p:sp>
      <p:sp>
        <p:nvSpPr>
          <p:cNvPr id="22" name="Answer 2">
            <a:extLst>
              <a:ext uri="{FF2B5EF4-FFF2-40B4-BE49-F238E27FC236}">
                <a16:creationId xmlns:a16="http://schemas.microsoft.com/office/drawing/2014/main" id="{B344A45B-1936-A2C8-1597-A04F28E8C29F}"/>
              </a:ext>
            </a:extLst>
          </p:cNvPr>
          <p:cNvSpPr/>
          <p:nvPr/>
        </p:nvSpPr>
        <p:spPr>
          <a:xfrm>
            <a:off x="10209777" y="3154351"/>
            <a:ext cx="1502847" cy="4373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dirty="0">
                <a:solidFill>
                  <a:schemeClr val="accent6">
                    <a:lumMod val="50000"/>
                  </a:schemeClr>
                </a:solidFill>
              </a:rPr>
              <a:t>Answer</a:t>
            </a:r>
            <a:endParaRPr lang="en-US" sz="2800" dirty="0">
              <a:solidFill>
                <a:schemeClr val="accent6">
                  <a:lumMod val="50000"/>
                </a:schemeClr>
              </a:solidFill>
            </a:endParaRPr>
          </a:p>
        </p:txBody>
      </p:sp>
      <p:sp>
        <p:nvSpPr>
          <p:cNvPr id="23" name="Answer 3">
            <a:extLst>
              <a:ext uri="{FF2B5EF4-FFF2-40B4-BE49-F238E27FC236}">
                <a16:creationId xmlns:a16="http://schemas.microsoft.com/office/drawing/2014/main" id="{CFDA9C43-E819-A3A3-F44A-AA2BFBA263A1}"/>
              </a:ext>
            </a:extLst>
          </p:cNvPr>
          <p:cNvSpPr/>
          <p:nvPr/>
        </p:nvSpPr>
        <p:spPr>
          <a:xfrm>
            <a:off x="10192193" y="4395964"/>
            <a:ext cx="1502847" cy="4373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dirty="0">
                <a:solidFill>
                  <a:schemeClr val="accent6">
                    <a:lumMod val="50000"/>
                  </a:schemeClr>
                </a:solidFill>
              </a:rPr>
              <a:t>Answer</a:t>
            </a:r>
            <a:endParaRPr lang="en-US" sz="2800" dirty="0">
              <a:solidFill>
                <a:schemeClr val="accent6">
                  <a:lumMod val="50000"/>
                </a:schemeClr>
              </a:solidFill>
            </a:endParaRPr>
          </a:p>
        </p:txBody>
      </p:sp>
      <p:sp>
        <p:nvSpPr>
          <p:cNvPr id="24" name="Answer 4">
            <a:extLst>
              <a:ext uri="{FF2B5EF4-FFF2-40B4-BE49-F238E27FC236}">
                <a16:creationId xmlns:a16="http://schemas.microsoft.com/office/drawing/2014/main" id="{69C7A3C2-FCFA-EE85-5EC2-EA7907B0CEB4}"/>
              </a:ext>
            </a:extLst>
          </p:cNvPr>
          <p:cNvSpPr/>
          <p:nvPr/>
        </p:nvSpPr>
        <p:spPr>
          <a:xfrm>
            <a:off x="10209777" y="5636074"/>
            <a:ext cx="1502847" cy="4373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dirty="0">
                <a:solidFill>
                  <a:schemeClr val="accent6">
                    <a:lumMod val="50000"/>
                  </a:schemeClr>
                </a:solidFill>
              </a:rPr>
              <a:t>Answer</a:t>
            </a:r>
            <a:endParaRPr lang="en-US" sz="2800" dirty="0">
              <a:solidFill>
                <a:schemeClr val="accent6">
                  <a:lumMod val="50000"/>
                </a:schemeClr>
              </a:solidFill>
            </a:endParaRPr>
          </a:p>
        </p:txBody>
      </p:sp>
      <p:sp>
        <p:nvSpPr>
          <p:cNvPr id="29" name="Sol 1">
            <a:extLst>
              <a:ext uri="{FF2B5EF4-FFF2-40B4-BE49-F238E27FC236}">
                <a16:creationId xmlns:a16="http://schemas.microsoft.com/office/drawing/2014/main" id="{747F08F1-134A-AFED-6D2A-56B324C71AFC}"/>
              </a:ext>
            </a:extLst>
          </p:cNvPr>
          <p:cNvSpPr txBox="1">
            <a:spLocks/>
          </p:cNvSpPr>
          <p:nvPr/>
        </p:nvSpPr>
        <p:spPr>
          <a:xfrm>
            <a:off x="1569830" y="1916832"/>
            <a:ext cx="5534282" cy="428302"/>
          </a:xfrm>
          <a:prstGeom prst="rect">
            <a:avLst/>
          </a:prstGeom>
          <a:solidFill>
            <a:schemeClr val="bg1"/>
          </a:solidFill>
        </p:spPr>
        <p:txBody>
          <a:bodyPr anchor="ct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Clr>
                <a:srgbClr val="0070C0"/>
              </a:buClr>
              <a:buNone/>
            </a:pPr>
            <a:r>
              <a:rPr lang="en-IN" sz="2800" dirty="0"/>
              <a:t>Anita</a:t>
            </a:r>
            <a:r>
              <a:rPr lang="en-IN" sz="2800" dirty="0">
                <a:solidFill>
                  <a:schemeClr val="accent6"/>
                </a:solidFill>
              </a:rPr>
              <a:t> </a:t>
            </a:r>
            <a:r>
              <a:rPr lang="en-IN" sz="2800" b="1" dirty="0">
                <a:solidFill>
                  <a:schemeClr val="accent6"/>
                </a:solidFill>
              </a:rPr>
              <a:t>and</a:t>
            </a:r>
            <a:r>
              <a:rPr lang="en-IN" sz="2800" dirty="0"/>
              <a:t> Varsha are good dancers.</a:t>
            </a:r>
          </a:p>
        </p:txBody>
      </p:sp>
      <p:sp>
        <p:nvSpPr>
          <p:cNvPr id="33" name="Sol 2">
            <a:extLst>
              <a:ext uri="{FF2B5EF4-FFF2-40B4-BE49-F238E27FC236}">
                <a16:creationId xmlns:a16="http://schemas.microsoft.com/office/drawing/2014/main" id="{BCC5FD41-5FCC-AFC7-DE10-94EB6C21AAE5}"/>
              </a:ext>
            </a:extLst>
          </p:cNvPr>
          <p:cNvSpPr txBox="1"/>
          <p:nvPr/>
        </p:nvSpPr>
        <p:spPr>
          <a:xfrm>
            <a:off x="1342704" y="2986693"/>
            <a:ext cx="7489600" cy="671851"/>
          </a:xfrm>
          <a:prstGeom prst="rect">
            <a:avLst/>
          </a:prstGeom>
          <a:solidFill>
            <a:schemeClr val="bg1"/>
          </a:solidFill>
        </p:spPr>
        <p:txBody>
          <a:bodyPr wrap="square" anchor="ctr">
            <a:spAutoFit/>
          </a:bodyPr>
          <a:lstStyle/>
          <a:p>
            <a:pPr lvl="0">
              <a:lnSpc>
                <a:spcPct val="150000"/>
              </a:lnSpc>
              <a:buClr>
                <a:srgbClr val="0070C0"/>
              </a:buClr>
              <a:defRPr/>
            </a:pPr>
            <a:r>
              <a:rPr lang="en-IN" sz="2800" dirty="0">
                <a:solidFill>
                  <a:prstClr val="black"/>
                </a:solidFill>
              </a:rPr>
              <a:t>We bought lots of grapes </a:t>
            </a:r>
            <a:r>
              <a:rPr lang="en-IN" sz="2800" b="1" dirty="0">
                <a:solidFill>
                  <a:schemeClr val="accent6"/>
                </a:solidFill>
              </a:rPr>
              <a:t>but</a:t>
            </a:r>
            <a:r>
              <a:rPr lang="en-IN" sz="2800" dirty="0">
                <a:solidFill>
                  <a:prstClr val="black"/>
                </a:solidFill>
              </a:rPr>
              <a:t> they </a:t>
            </a:r>
            <a:r>
              <a:rPr lang="en-IN" sz="2800">
                <a:solidFill>
                  <a:prstClr val="black"/>
                </a:solidFill>
              </a:rPr>
              <a:t>were sour.</a:t>
            </a:r>
            <a:endParaRPr kumimoji="0" lang="en-IN" sz="2800" b="0" i="0" u="none" strike="noStrike" kern="1200" cap="none" spc="0" normalizeH="0" baseline="0" noProof="0" dirty="0">
              <a:ln>
                <a:noFill/>
              </a:ln>
              <a:solidFill>
                <a:prstClr val="black"/>
              </a:solidFill>
              <a:effectLst/>
              <a:uLnTx/>
              <a:uFillTx/>
              <a:latin typeface="Calibri"/>
            </a:endParaRPr>
          </a:p>
        </p:txBody>
      </p:sp>
      <p:sp>
        <p:nvSpPr>
          <p:cNvPr id="34" name="Sol 3">
            <a:extLst>
              <a:ext uri="{FF2B5EF4-FFF2-40B4-BE49-F238E27FC236}">
                <a16:creationId xmlns:a16="http://schemas.microsoft.com/office/drawing/2014/main" id="{115D7BEB-E613-66A9-0F9D-05654E0D018A}"/>
              </a:ext>
            </a:extLst>
          </p:cNvPr>
          <p:cNvSpPr txBox="1"/>
          <p:nvPr/>
        </p:nvSpPr>
        <p:spPr>
          <a:xfrm>
            <a:off x="1919536" y="4293096"/>
            <a:ext cx="8225406" cy="504772"/>
          </a:xfrm>
          <a:prstGeom prst="rect">
            <a:avLst/>
          </a:prstGeom>
          <a:solidFill>
            <a:schemeClr val="bg1"/>
          </a:solidFill>
        </p:spPr>
        <p:txBody>
          <a:bodyPr wrap="square" rtlCol="0" anchor="ctr">
            <a:spAutoFit/>
          </a:bodyPr>
          <a:lstStyle>
            <a:defPPr>
              <a:defRPr lang="en-US"/>
            </a:defPPr>
            <a:lvl1pPr>
              <a:lnSpc>
                <a:spcPct val="150000"/>
              </a:lnSpc>
              <a:buClr>
                <a:srgbClr val="0070C0"/>
              </a:buClr>
              <a:defRPr sz="3200"/>
            </a:lvl1pPr>
          </a:lstStyle>
          <a:p>
            <a:r>
              <a:rPr lang="en-IN" sz="2800" dirty="0"/>
              <a:t>They could not play the match </a:t>
            </a:r>
            <a:r>
              <a:rPr lang="en-IN" sz="2800" b="1" dirty="0">
                <a:solidFill>
                  <a:schemeClr val="accent6"/>
                </a:solidFill>
              </a:rPr>
              <a:t>because</a:t>
            </a:r>
            <a:r>
              <a:rPr lang="en-IN" sz="2800" dirty="0"/>
              <a:t> it was raining.</a:t>
            </a:r>
          </a:p>
        </p:txBody>
      </p:sp>
      <p:sp>
        <p:nvSpPr>
          <p:cNvPr id="41" name="Sol 4">
            <a:extLst>
              <a:ext uri="{FF2B5EF4-FFF2-40B4-BE49-F238E27FC236}">
                <a16:creationId xmlns:a16="http://schemas.microsoft.com/office/drawing/2014/main" id="{68C0C536-5015-5C16-B8D9-79DC59799E07}"/>
              </a:ext>
            </a:extLst>
          </p:cNvPr>
          <p:cNvSpPr txBox="1"/>
          <p:nvPr/>
        </p:nvSpPr>
        <p:spPr>
          <a:xfrm>
            <a:off x="1199456" y="5518504"/>
            <a:ext cx="6087711" cy="504772"/>
          </a:xfrm>
          <a:prstGeom prst="rect">
            <a:avLst/>
          </a:prstGeom>
          <a:solidFill>
            <a:schemeClr val="bg1"/>
          </a:solidFill>
        </p:spPr>
        <p:txBody>
          <a:bodyPr wrap="square" rtlCol="0" anchor="ctr">
            <a:spAutoFit/>
          </a:bodyPr>
          <a:lstStyle>
            <a:defPPr>
              <a:defRPr lang="en-US"/>
            </a:defPPr>
            <a:lvl1pPr>
              <a:lnSpc>
                <a:spcPct val="150000"/>
              </a:lnSpc>
              <a:buClr>
                <a:srgbClr val="0070C0"/>
              </a:buClr>
              <a:defRPr sz="3200"/>
            </a:lvl1pPr>
          </a:lstStyle>
          <a:p>
            <a:r>
              <a:rPr lang="en-IN" sz="2800" dirty="0"/>
              <a:t> I will wear the red frock </a:t>
            </a:r>
            <a:r>
              <a:rPr lang="en-IN" sz="2800" b="1" dirty="0">
                <a:solidFill>
                  <a:schemeClr val="accent6"/>
                </a:solidFill>
              </a:rPr>
              <a:t>or</a:t>
            </a:r>
            <a:r>
              <a:rPr lang="en-IN" sz="2800" dirty="0"/>
              <a:t> the blue one.</a:t>
            </a:r>
          </a:p>
        </p:txBody>
      </p:sp>
      <p:sp>
        <p:nvSpPr>
          <p:cNvPr id="3" name="TextBox 2">
            <a:extLst>
              <a:ext uri="{FF2B5EF4-FFF2-40B4-BE49-F238E27FC236}">
                <a16:creationId xmlns:a16="http://schemas.microsoft.com/office/drawing/2014/main" id="{252685A4-5A6E-BBF1-DF99-4AFEB03F79AD}"/>
              </a:ext>
            </a:extLst>
          </p:cNvPr>
          <p:cNvSpPr txBox="1"/>
          <p:nvPr/>
        </p:nvSpPr>
        <p:spPr>
          <a:xfrm>
            <a:off x="1838041" y="1052736"/>
            <a:ext cx="8578439"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IN" sz="2800" dirty="0">
                <a:ln w="0"/>
                <a:effectLst>
                  <a:outerShdw blurRad="38100" dist="19050" dir="2700000" algn="tl" rotWithShape="0">
                    <a:schemeClr val="dk1">
                      <a:alpha val="40000"/>
                    </a:schemeClr>
                  </a:outerShdw>
                </a:effectLst>
              </a:rPr>
              <a:t>Make meaningful sentences using the given conjunctions.</a:t>
            </a:r>
            <a:endParaRPr lang="en-US" sz="2800" dirty="0"/>
          </a:p>
        </p:txBody>
      </p:sp>
      <p:pic>
        <p:nvPicPr>
          <p:cNvPr id="4" name="Picture 2" descr="Free vector graphics of Index finger">
            <a:extLst>
              <a:ext uri="{FF2B5EF4-FFF2-40B4-BE49-F238E27FC236}">
                <a16:creationId xmlns:a16="http://schemas.microsoft.com/office/drawing/2014/main" id="{FF1615CF-F124-52E6-EBBB-1E12BB0C9BF6}"/>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1336732" y="2263355"/>
            <a:ext cx="272250" cy="30323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ree vector graphics of Index finger">
            <a:extLst>
              <a:ext uri="{FF2B5EF4-FFF2-40B4-BE49-F238E27FC236}">
                <a16:creationId xmlns:a16="http://schemas.microsoft.com/office/drawing/2014/main" id="{C3D968A9-D138-5C52-695C-009E01F0BC29}"/>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1440374" y="3487491"/>
            <a:ext cx="272250" cy="3032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Free vector graphics of Index finger">
            <a:extLst>
              <a:ext uri="{FF2B5EF4-FFF2-40B4-BE49-F238E27FC236}">
                <a16:creationId xmlns:a16="http://schemas.microsoft.com/office/drawing/2014/main" id="{DB340165-178B-8A66-0E37-5726FD51A2D1}"/>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1370691" y="4740076"/>
            <a:ext cx="272250" cy="30323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Free vector graphics of Index finger">
            <a:extLst>
              <a:ext uri="{FF2B5EF4-FFF2-40B4-BE49-F238E27FC236}">
                <a16:creationId xmlns:a16="http://schemas.microsoft.com/office/drawing/2014/main" id="{03EEA6B2-6999-58DB-55FE-FE1AC0766C81}"/>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11368366" y="5863755"/>
            <a:ext cx="272250" cy="30323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7EB3850-B417-5D4D-16DC-09B1261237B9}"/>
              </a:ext>
            </a:extLst>
          </p:cNvPr>
          <p:cNvSpPr txBox="1"/>
          <p:nvPr/>
        </p:nvSpPr>
        <p:spPr>
          <a:xfrm>
            <a:off x="4871864" y="6337721"/>
            <a:ext cx="2195024"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IN" sz="2400" dirty="0">
                <a:ln w="0"/>
                <a:solidFill>
                  <a:schemeClr val="accent2"/>
                </a:solidFill>
                <a:effectLst>
                  <a:outerShdw blurRad="38100" dist="19050" dir="2700000" algn="tl" rotWithShape="0">
                    <a:schemeClr val="dk1">
                      <a:alpha val="40000"/>
                    </a:schemeClr>
                  </a:outerShdw>
                </a:effectLst>
              </a:rPr>
              <a:t>Sample answers</a:t>
            </a:r>
            <a:endParaRPr lang="en-US" sz="2400" dirty="0">
              <a:solidFill>
                <a:schemeClr val="accent2"/>
              </a:solidFill>
            </a:endParaRPr>
          </a:p>
        </p:txBody>
      </p:sp>
    </p:spTree>
    <p:extLst>
      <p:ext uri="{BB962C8B-B14F-4D97-AF65-F5344CB8AC3E}">
        <p14:creationId xmlns:p14="http://schemas.microsoft.com/office/powerpoint/2010/main" val="1708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33"/>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34"/>
                                        </p:tgtEl>
                                        <p:attrNameLst>
                                          <p:attrName>style.visibility</p:attrName>
                                        </p:attrNameLst>
                                      </p:cBhvr>
                                      <p:to>
                                        <p:strVal val="hidden"/>
                                      </p:to>
                                    </p:set>
                                  </p:childTnLst>
                                </p:cTn>
                              </p:par>
                              <p:par>
                                <p:cTn id="11" presetID="1" presetClass="exit" presetSubtype="0" fill="hold" grpId="1" nodeType="withEffect">
                                  <p:stCondLst>
                                    <p:cond delay="0"/>
                                  </p:stCondLst>
                                  <p:childTnLst>
                                    <p:set>
                                      <p:cBhvr>
                                        <p:cTn id="12"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1"/>
                    </p:tgtEl>
                  </p:cond>
                </p:stCondLst>
                <p:endSync evt="end" delay="0">
                  <p:rtn val="all"/>
                </p:endSync>
                <p:childTnLst>
                  <p:par>
                    <p:cTn id="14" fill="hold">
                      <p:stCondLst>
                        <p:cond delay="0"/>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childTnLst>
                                </p:cTn>
                              </p:par>
                              <p:par>
                                <p:cTn id="18" presetID="1" presetClass="exit"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2" restart="whenNotActive" fill="hold" evtFilter="cancelBubble" nodeType="interactiveSeq">
                <p:stCondLst>
                  <p:cond evt="onClick" delay="0">
                    <p:tgtEl>
                      <p:spTgt spid="22"/>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1" restart="whenNotActive" fill="hold" evtFilter="cancelBubble" nodeType="interactiveSeq">
                <p:stCondLst>
                  <p:cond evt="onClick" delay="0">
                    <p:tgtEl>
                      <p:spTgt spid="23"/>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childTnLst>
                                </p:cTn>
                              </p:par>
                              <p:par>
                                <p:cTn id="36" presetID="1" presetClass="exit"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0" restart="whenNotActive" fill="hold" evtFilter="cancelBubble" nodeType="interactiveSeq">
                <p:stCondLst>
                  <p:cond evt="onClick" delay="0">
                    <p:tgtEl>
                      <p:spTgt spid="24"/>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1" grpId="0" animBg="1"/>
      <p:bldP spid="22" grpId="0" animBg="1"/>
      <p:bldP spid="23" grpId="0" animBg="1"/>
      <p:bldP spid="24" grpId="0" animBg="1"/>
      <p:bldP spid="29" grpId="0" animBg="1"/>
      <p:bldP spid="29" grpId="1" animBg="1"/>
      <p:bldP spid="33" grpId="0" animBg="1"/>
      <p:bldP spid="33" grpId="1" animBg="1"/>
      <p:bldP spid="34" grpId="0" animBg="1"/>
      <p:bldP spid="34" grpId="1" animBg="1"/>
      <p:bldP spid="41" grpId="0" animBg="1"/>
      <p:bldP spid="4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399DBFA-B0B0-F5EC-05FD-CC7847093C0D}"/>
              </a:ext>
            </a:extLst>
          </p:cNvPr>
          <p:cNvSpPr>
            <a:spLocks noGrp="1"/>
          </p:cNvSpPr>
          <p:nvPr>
            <p:ph type="title" idx="4294967295"/>
          </p:nvPr>
        </p:nvSpPr>
        <p:spPr>
          <a:xfrm>
            <a:off x="3287688" y="44624"/>
            <a:ext cx="5092048" cy="500042"/>
          </a:xfrm>
          <a:prstGeom prst="rect">
            <a:avLst/>
          </a:prstGeom>
        </p:spPr>
        <p:txBody>
          <a:bodyPr>
            <a:noAutofit/>
          </a:bodyPr>
          <a:lstStyle/>
          <a:p>
            <a:r>
              <a:rPr lang="en-IN" sz="3600" dirty="0"/>
              <a:t>Attribution / Citation</a:t>
            </a:r>
          </a:p>
        </p:txBody>
      </p:sp>
      <p:graphicFrame>
        <p:nvGraphicFramePr>
          <p:cNvPr id="7" name="Table 6">
            <a:extLst>
              <a:ext uri="{FF2B5EF4-FFF2-40B4-BE49-F238E27FC236}">
                <a16:creationId xmlns:a16="http://schemas.microsoft.com/office/drawing/2014/main" id="{07FF2C7C-8911-46AA-0A57-9FA08B9CCC84}"/>
              </a:ext>
            </a:extLst>
          </p:cNvPr>
          <p:cNvGraphicFramePr>
            <a:graphicFrameLocks noGrp="1"/>
          </p:cNvGraphicFramePr>
          <p:nvPr>
            <p:extLst>
              <p:ext uri="{D42A27DB-BD31-4B8C-83A1-F6EECF244321}">
                <p14:modId xmlns:p14="http://schemas.microsoft.com/office/powerpoint/2010/main" val="3663913095"/>
              </p:ext>
            </p:extLst>
          </p:nvPr>
        </p:nvGraphicFramePr>
        <p:xfrm>
          <a:off x="1127448" y="700345"/>
          <a:ext cx="9937103" cy="543237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r>
                        <a:rPr lang="en-IN" sz="900" dirty="0"/>
                        <a:t>https://openclipart.org/detail/216924/empty-seat-for-standardized-test</a:t>
                      </a:r>
                    </a:p>
                    <a:p>
                      <a:endParaRPr lang="en-IN" sz="900" dirty="0"/>
                    </a:p>
                  </a:txBody>
                  <a:tcPr/>
                </a:tc>
                <a:tc>
                  <a:txBody>
                    <a:bodyPr/>
                    <a:lstStyle/>
                    <a:p>
                      <a:r>
                        <a:rPr lang="en-IN" sz="900" dirty="0" err="1"/>
                        <a:t>barnheartowl</a:t>
                      </a:r>
                      <a:endParaRPr lang="en-IN" sz="900" dirty="0"/>
                    </a:p>
                  </a:txBody>
                  <a:tcPr/>
                </a:tc>
                <a:extLst>
                  <a:ext uri="{0D108BD9-81ED-4DB2-BD59-A6C34878D82A}">
                    <a16:rowId xmlns:a16="http://schemas.microsoft.com/office/drawing/2014/main" val="10001"/>
                  </a:ext>
                </a:extLst>
              </a:tr>
              <a:tr h="389313">
                <a:tc>
                  <a:txBody>
                    <a:bodyPr/>
                    <a:lstStyle/>
                    <a:p>
                      <a:r>
                        <a:rPr lang="en-IN" sz="900" dirty="0"/>
                        <a:t>3</a:t>
                      </a:r>
                    </a:p>
                  </a:txBody>
                  <a:tcPr/>
                </a:tc>
                <a:tc>
                  <a:txBody>
                    <a:bodyPr/>
                    <a:lstStyle/>
                    <a:p>
                      <a:endParaRPr lang="en-IN" sz="900" dirty="0"/>
                    </a:p>
                  </a:txBody>
                  <a:tcPr/>
                </a:tc>
                <a:tc>
                  <a:txBody>
                    <a:bodyPr/>
                    <a:lstStyle/>
                    <a:p>
                      <a:r>
                        <a:rPr lang="en-IN" sz="900" dirty="0"/>
                        <a:t>https://openclipart.org/detail/170859/trophy</a:t>
                      </a:r>
                    </a:p>
                    <a:p>
                      <a:r>
                        <a:rPr lang="en-IN" sz="900" dirty="0"/>
                        <a:t>https://openclipart.org/detail/76267/shop-front-icon</a:t>
                      </a:r>
                    </a:p>
                    <a:p>
                      <a:r>
                        <a:rPr lang="en-IN" sz="900" dirty="0"/>
                        <a:t>https://openclipart.org/detail/279457/sorry-were-closed-door-sign</a:t>
                      </a:r>
                    </a:p>
                  </a:txBody>
                  <a:tcPr/>
                </a:tc>
                <a:tc>
                  <a:txBody>
                    <a:bodyPr/>
                    <a:lstStyle/>
                    <a:p>
                      <a:r>
                        <a:rPr lang="en-IN" sz="900" dirty="0"/>
                        <a:t>Hatalar205</a:t>
                      </a:r>
                    </a:p>
                    <a:p>
                      <a:r>
                        <a:rPr lang="en-IN" sz="900" dirty="0" err="1"/>
                        <a:t>Shokunin</a:t>
                      </a:r>
                      <a:endParaRPr lang="en-IN" sz="900" dirty="0"/>
                    </a:p>
                    <a:p>
                      <a:r>
                        <a:rPr lang="en-IN" sz="900"/>
                        <a:t>Tavin</a:t>
                      </a:r>
                      <a:endParaRPr lang="en-IN" sz="900" dirty="0"/>
                    </a:p>
                  </a:txBody>
                  <a:tcPr/>
                </a:tc>
                <a:extLst>
                  <a:ext uri="{0D108BD9-81ED-4DB2-BD59-A6C34878D82A}">
                    <a16:rowId xmlns:a16="http://schemas.microsoft.com/office/drawing/2014/main" val="10002"/>
                  </a:ext>
                </a:extLst>
              </a:tr>
              <a:tr h="389313">
                <a:tc>
                  <a:txBody>
                    <a:bodyPr/>
                    <a:lstStyle/>
                    <a:p>
                      <a:r>
                        <a:rPr lang="en-IN" sz="900" dirty="0"/>
                        <a:t>4</a:t>
                      </a:r>
                    </a:p>
                  </a:txBody>
                  <a:tcPr/>
                </a:tc>
                <a:tc>
                  <a:txBody>
                    <a:bodyPr/>
                    <a:lstStyle/>
                    <a:p>
                      <a:endParaRPr lang="en-IN" sz="900" dirty="0"/>
                    </a:p>
                  </a:txBody>
                  <a:tcPr/>
                </a:tc>
                <a:tc>
                  <a:txBody>
                    <a:bodyPr/>
                    <a:lstStyle/>
                    <a:p>
                      <a:r>
                        <a:rPr lang="en-IN" sz="900" dirty="0"/>
                        <a:t>https://openclipart.org/detail/314786/female-doctor-2</a:t>
                      </a:r>
                    </a:p>
                    <a:p>
                      <a:r>
                        <a:rPr lang="en-IN" sz="900" dirty="0"/>
                        <a:t>https://openclipart.org/detail/284223/female-surgeon</a:t>
                      </a:r>
                    </a:p>
                    <a:p>
                      <a:r>
                        <a:rPr lang="en-IN" sz="900" dirty="0"/>
                        <a:t>https://openclipart.org/detail/168349/cinema-4-the-stage</a:t>
                      </a:r>
                    </a:p>
                    <a:p>
                      <a:r>
                        <a:rPr lang="en-IN" sz="900" dirty="0"/>
                        <a:t>https://openclipart.org/detail/219894/book-icon</a:t>
                      </a:r>
                    </a:p>
                  </a:txBody>
                  <a:tcPr/>
                </a:tc>
                <a:tc>
                  <a:txBody>
                    <a:bodyPr/>
                    <a:lstStyle/>
                    <a:p>
                      <a:r>
                        <a:rPr lang="en-IN" sz="900" dirty="0" err="1"/>
                        <a:t>Oksmith</a:t>
                      </a:r>
                      <a:endParaRPr lang="en-IN" sz="900" dirty="0"/>
                    </a:p>
                    <a:p>
                      <a:r>
                        <a:rPr lang="en-IN" sz="900" dirty="0" err="1"/>
                        <a:t>Oksmith</a:t>
                      </a:r>
                      <a:endParaRPr lang="en-IN" sz="900" dirty="0"/>
                    </a:p>
                    <a:p>
                      <a:r>
                        <a:rPr lang="en-IN" sz="900" dirty="0"/>
                        <a:t>Merlin2525</a:t>
                      </a:r>
                    </a:p>
                    <a:p>
                      <a:r>
                        <a:rPr lang="en-IN" sz="900" dirty="0" err="1"/>
                        <a:t>Rejon</a:t>
                      </a:r>
                      <a:endParaRPr lang="en-IN" sz="900" dirty="0"/>
                    </a:p>
                  </a:txBody>
                  <a:tcPr/>
                </a:tc>
                <a:extLst>
                  <a:ext uri="{0D108BD9-81ED-4DB2-BD59-A6C34878D82A}">
                    <a16:rowId xmlns:a16="http://schemas.microsoft.com/office/drawing/2014/main" val="10004"/>
                  </a:ext>
                </a:extLst>
              </a:tr>
              <a:tr h="389313">
                <a:tc>
                  <a:txBody>
                    <a:bodyPr/>
                    <a:lstStyle/>
                    <a:p>
                      <a:r>
                        <a:rPr lang="en-IN" sz="900" dirty="0"/>
                        <a:t>3 ,4 &amp; 5</a:t>
                      </a:r>
                    </a:p>
                  </a:txBody>
                  <a:tcPr/>
                </a:tc>
                <a:tc>
                  <a:txBody>
                    <a:bodyPr/>
                    <a:lstStyle/>
                    <a:p>
                      <a:endParaRPr lang="en-IN" sz="900" dirty="0"/>
                    </a:p>
                  </a:txBody>
                  <a:tcPr/>
                </a:tc>
                <a:tc>
                  <a:txBody>
                    <a:bodyPr/>
                    <a:lstStyle/>
                    <a:p>
                      <a:r>
                        <a:rPr lang="en-IN" sz="900" dirty="0"/>
                        <a:t>https://pixabay.com/vectors/index-finger-pointer-click-hand-303579/</a:t>
                      </a:r>
                    </a:p>
                  </a:txBody>
                  <a:tcPr/>
                </a:tc>
                <a:tc>
                  <a:txBody>
                    <a:bodyPr/>
                    <a:lstStyle/>
                    <a:p>
                      <a:r>
                        <a:rPr lang="en-US" sz="900" b="0" i="0" u="none" strike="noStrike" kern="1200">
                          <a:solidFill>
                            <a:schemeClr val="dk1"/>
                          </a:solidFill>
                          <a:effectLst/>
                          <a:latin typeface="+mn-lt"/>
                          <a:ea typeface="+mn-ea"/>
                          <a:cs typeface="+mn-cs"/>
                        </a:rPr>
                        <a:t>Clker</a:t>
                      </a:r>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5" name="Picture 4">
            <a:extLst>
              <a:ext uri="{FF2B5EF4-FFF2-40B4-BE49-F238E27FC236}">
                <a16:creationId xmlns:a16="http://schemas.microsoft.com/office/drawing/2014/main" id="{183AF94A-561D-1058-138C-94CFE3F599C9}"/>
              </a:ext>
            </a:extLst>
          </p:cNvPr>
          <p:cNvPicPr>
            <a:picLocks noChangeAspect="1"/>
          </p:cNvPicPr>
          <p:nvPr/>
        </p:nvPicPr>
        <p:blipFill>
          <a:blip r:embed="rId3"/>
          <a:stretch>
            <a:fillRect/>
          </a:stretch>
        </p:blipFill>
        <p:spPr>
          <a:xfrm>
            <a:off x="2639616" y="1124744"/>
            <a:ext cx="303505" cy="360040"/>
          </a:xfrm>
          <a:prstGeom prst="rect">
            <a:avLst/>
          </a:prstGeom>
        </p:spPr>
      </p:pic>
      <p:pic>
        <p:nvPicPr>
          <p:cNvPr id="11" name="Picture 10">
            <a:extLst>
              <a:ext uri="{FF2B5EF4-FFF2-40B4-BE49-F238E27FC236}">
                <a16:creationId xmlns:a16="http://schemas.microsoft.com/office/drawing/2014/main" id="{09C269E0-1ACC-1842-FBBF-EC7DF6DE2C3C}"/>
              </a:ext>
            </a:extLst>
          </p:cNvPr>
          <p:cNvPicPr>
            <a:picLocks noChangeAspect="1"/>
          </p:cNvPicPr>
          <p:nvPr/>
        </p:nvPicPr>
        <p:blipFill>
          <a:blip r:embed="rId4"/>
          <a:stretch>
            <a:fillRect/>
          </a:stretch>
        </p:blipFill>
        <p:spPr>
          <a:xfrm>
            <a:off x="2661915" y="1628800"/>
            <a:ext cx="258905" cy="360040"/>
          </a:xfrm>
          <a:prstGeom prst="rect">
            <a:avLst/>
          </a:prstGeom>
        </p:spPr>
      </p:pic>
      <p:pic>
        <p:nvPicPr>
          <p:cNvPr id="13" name="Picture 12">
            <a:extLst>
              <a:ext uri="{FF2B5EF4-FFF2-40B4-BE49-F238E27FC236}">
                <a16:creationId xmlns:a16="http://schemas.microsoft.com/office/drawing/2014/main" id="{A4E07E41-442A-F031-E053-06A406A6D51C}"/>
              </a:ext>
            </a:extLst>
          </p:cNvPr>
          <p:cNvPicPr>
            <a:picLocks noChangeAspect="1"/>
          </p:cNvPicPr>
          <p:nvPr/>
        </p:nvPicPr>
        <p:blipFill>
          <a:blip r:embed="rId5"/>
          <a:stretch>
            <a:fillRect/>
          </a:stretch>
        </p:blipFill>
        <p:spPr>
          <a:xfrm>
            <a:off x="2688503" y="2150517"/>
            <a:ext cx="187847" cy="360040"/>
          </a:xfrm>
          <a:prstGeom prst="rect">
            <a:avLst/>
          </a:prstGeom>
        </p:spPr>
      </p:pic>
      <p:pic>
        <p:nvPicPr>
          <p:cNvPr id="15" name="Picture 14">
            <a:extLst>
              <a:ext uri="{FF2B5EF4-FFF2-40B4-BE49-F238E27FC236}">
                <a16:creationId xmlns:a16="http://schemas.microsoft.com/office/drawing/2014/main" id="{0BD74C7D-8F7F-7D3C-71DC-DE5C1448CCB9}"/>
              </a:ext>
            </a:extLst>
          </p:cNvPr>
          <p:cNvPicPr>
            <a:picLocks noChangeAspect="1"/>
          </p:cNvPicPr>
          <p:nvPr/>
        </p:nvPicPr>
        <p:blipFill>
          <a:blip r:embed="rId6"/>
          <a:stretch>
            <a:fillRect/>
          </a:stretch>
        </p:blipFill>
        <p:spPr>
          <a:xfrm>
            <a:off x="2207568" y="2269629"/>
            <a:ext cx="331199" cy="257271"/>
          </a:xfrm>
          <a:prstGeom prst="rect">
            <a:avLst/>
          </a:prstGeom>
        </p:spPr>
      </p:pic>
      <p:pic>
        <p:nvPicPr>
          <p:cNvPr id="17" name="Picture 16">
            <a:extLst>
              <a:ext uri="{FF2B5EF4-FFF2-40B4-BE49-F238E27FC236}">
                <a16:creationId xmlns:a16="http://schemas.microsoft.com/office/drawing/2014/main" id="{64B812E2-0775-0705-59F6-0E8EF97024E3}"/>
              </a:ext>
            </a:extLst>
          </p:cNvPr>
          <p:cNvPicPr>
            <a:picLocks noChangeAspect="1"/>
          </p:cNvPicPr>
          <p:nvPr/>
        </p:nvPicPr>
        <p:blipFill>
          <a:blip r:embed="rId7"/>
          <a:stretch>
            <a:fillRect/>
          </a:stretch>
        </p:blipFill>
        <p:spPr>
          <a:xfrm>
            <a:off x="2968030" y="2204864"/>
            <a:ext cx="247650" cy="295275"/>
          </a:xfrm>
          <a:prstGeom prst="rect">
            <a:avLst/>
          </a:prstGeom>
        </p:spPr>
      </p:pic>
      <p:pic>
        <p:nvPicPr>
          <p:cNvPr id="18" name="Picture 17">
            <a:extLst>
              <a:ext uri="{FF2B5EF4-FFF2-40B4-BE49-F238E27FC236}">
                <a16:creationId xmlns:a16="http://schemas.microsoft.com/office/drawing/2014/main" id="{24E2CEE3-4C92-08AF-1EBE-B3BF0D6EFED1}"/>
              </a:ext>
            </a:extLst>
          </p:cNvPr>
          <p:cNvPicPr>
            <a:picLocks noChangeAspect="1"/>
          </p:cNvPicPr>
          <p:nvPr/>
        </p:nvPicPr>
        <p:blipFill>
          <a:blip r:embed="rId8"/>
          <a:stretch>
            <a:fillRect/>
          </a:stretch>
        </p:blipFill>
        <p:spPr>
          <a:xfrm>
            <a:off x="3091289" y="1700808"/>
            <a:ext cx="340415" cy="275824"/>
          </a:xfrm>
          <a:prstGeom prst="rect">
            <a:avLst/>
          </a:prstGeom>
        </p:spPr>
      </p:pic>
      <p:pic>
        <p:nvPicPr>
          <p:cNvPr id="20" name="Picture 19">
            <a:extLst>
              <a:ext uri="{FF2B5EF4-FFF2-40B4-BE49-F238E27FC236}">
                <a16:creationId xmlns:a16="http://schemas.microsoft.com/office/drawing/2014/main" id="{957E015B-856E-209B-BED2-914B05ACC80F}"/>
              </a:ext>
            </a:extLst>
          </p:cNvPr>
          <p:cNvPicPr>
            <a:picLocks noChangeAspect="1"/>
          </p:cNvPicPr>
          <p:nvPr/>
        </p:nvPicPr>
        <p:blipFill>
          <a:blip r:embed="rId9"/>
          <a:stretch>
            <a:fillRect/>
          </a:stretch>
        </p:blipFill>
        <p:spPr>
          <a:xfrm>
            <a:off x="2343689" y="1700808"/>
            <a:ext cx="223919" cy="262183"/>
          </a:xfrm>
          <a:prstGeom prst="rect">
            <a:avLst/>
          </a:prstGeom>
        </p:spPr>
      </p:pic>
      <p:pic>
        <p:nvPicPr>
          <p:cNvPr id="3" name="Picture 2" descr="Icon&#10;&#10;Description automatically generated">
            <a:extLst>
              <a:ext uri="{FF2B5EF4-FFF2-40B4-BE49-F238E27FC236}">
                <a16:creationId xmlns:a16="http://schemas.microsoft.com/office/drawing/2014/main" id="{67EF0E46-776D-844D-FCD9-67EF55EA4DFE}"/>
              </a:ext>
            </a:extLst>
          </p:cNvPr>
          <p:cNvPicPr>
            <a:picLocks noChangeAspect="1"/>
          </p:cNvPicPr>
          <p:nvPr/>
        </p:nvPicPr>
        <p:blipFill>
          <a:blip r:embed="rId10"/>
          <a:stretch>
            <a:fillRect/>
          </a:stretch>
        </p:blipFill>
        <p:spPr>
          <a:xfrm>
            <a:off x="2711624" y="2708920"/>
            <a:ext cx="172389" cy="268440"/>
          </a:xfrm>
          <a:prstGeom prst="rect">
            <a:avLst/>
          </a:prstGeom>
        </p:spPr>
      </p:pic>
      <p:pic>
        <p:nvPicPr>
          <p:cNvPr id="2050" name="Picture 2">
            <a:extLst>
              <a:ext uri="{FF2B5EF4-FFF2-40B4-BE49-F238E27FC236}">
                <a16:creationId xmlns:a16="http://schemas.microsoft.com/office/drawing/2014/main" id="{D6FF9769-2227-5ED5-120D-C142AB317FA7}"/>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59696" y="2197621"/>
            <a:ext cx="154662" cy="324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1467</TotalTime>
  <Words>767</Words>
  <Application>Microsoft Office PowerPoint</Application>
  <PresentationFormat>Widescreen</PresentationFormat>
  <Paragraphs>99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A Quick Test</vt:lpstr>
      <vt:lpstr>Mention the suitable conjunction</vt:lpstr>
      <vt:lpstr>Combine the sentences</vt:lpstr>
      <vt:lpstr>Combine the sentences</vt:lpstr>
      <vt:lpstr>Make sentences</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51</cp:revision>
  <dcterms:created xsi:type="dcterms:W3CDTF">2020-08-28T09:38:22Z</dcterms:created>
  <dcterms:modified xsi:type="dcterms:W3CDTF">2023-04-30T12:16:38Z</dcterms:modified>
</cp:coreProperties>
</file>