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00"/>
    <a:srgbClr val="CC9900"/>
    <a:srgbClr val="FFCC66"/>
    <a:srgbClr val="FF66FF"/>
    <a:srgbClr val="FE7B9A"/>
    <a:srgbClr val="49717F"/>
    <a:srgbClr val="51AECE"/>
    <a:srgbClr val="47EAC0"/>
    <a:srgbClr val="FFE6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89" autoAdjust="0"/>
  </p:normalViewPr>
  <p:slideViewPr>
    <p:cSldViewPr>
      <p:cViewPr varScale="1">
        <p:scale>
          <a:sx n="53" d="100"/>
          <a:sy n="53" d="100"/>
        </p:scale>
        <p:origin x="1084"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4/20/2023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extLst>
      <p:ext uri="{BB962C8B-B14F-4D97-AF65-F5344CB8AC3E}">
        <p14:creationId xmlns:p14="http://schemas.microsoft.com/office/powerpoint/2010/main" val="413250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a16="http://schemas.microsoft.com/office/drawing/2014/main" id="{1716D0EA-6595-0DDF-A11C-967389A9B8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7FAECEB2-1ECA-B3BF-148C-B228983D687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3" name="Picture 2" descr="A picture containing text, light&#10;&#10;Description automatically generated">
            <a:extLst>
              <a:ext uri="{FF2B5EF4-FFF2-40B4-BE49-F238E27FC236}">
                <a16:creationId xmlns:a16="http://schemas.microsoft.com/office/drawing/2014/main" id="{98FC515C-74C0-6C54-7807-BC2FE2A64E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F895204D-23B7-8FBD-30C1-DC654857B8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edit slide title (Size 36)</a:t>
            </a:r>
            <a:endParaRPr lang="en-IN" dirty="0"/>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Sub Title (Size 32) Second level (Size 28) Third level (Size 24), Table / Graphic </a:t>
            </a:r>
            <a:r>
              <a:rPr lang="en-US" dirty="0" err="1"/>
              <a:t>Organiser</a:t>
            </a:r>
            <a:r>
              <a:rPr lang="en-US" dirty="0"/>
              <a:t> (Size &gt;=18)</a:t>
            </a:r>
          </a:p>
          <a:p>
            <a:pPr lvl="1"/>
            <a:r>
              <a:rPr lang="en-US" dirty="0"/>
              <a:t>Second level (28)</a:t>
            </a:r>
          </a:p>
          <a:p>
            <a:pPr lvl="2"/>
            <a:r>
              <a:rPr lang="en-US" dirty="0"/>
              <a:t>Third level (24)</a:t>
            </a:r>
          </a:p>
          <a:p>
            <a:pPr lvl="3"/>
            <a:r>
              <a:rPr lang="en-US" dirty="0"/>
              <a:t>Table / Graphic </a:t>
            </a:r>
            <a:r>
              <a:rPr lang="en-US" dirty="0" err="1"/>
              <a:t>Organiser</a:t>
            </a:r>
            <a:r>
              <a:rPr lang="en-US" dirty="0"/>
              <a:t> (&gt;=18)</a:t>
            </a:r>
            <a:endParaRPr lang="en-IN" dirty="0"/>
          </a:p>
        </p:txBody>
      </p:sp>
      <p:pic>
        <p:nvPicPr>
          <p:cNvPr id="4" name="Picture 3" descr="Calendar&#10;&#10;Description automatically generated with low confidence">
            <a:extLst>
              <a:ext uri="{FF2B5EF4-FFF2-40B4-BE49-F238E27FC236}">
                <a16:creationId xmlns:a16="http://schemas.microsoft.com/office/drawing/2014/main" id="{41C7D15B-1F4C-4CFE-AF17-87F1BF5EE0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8625" y="166135"/>
            <a:ext cx="963251" cy="938865"/>
          </a:xfrm>
          <a:prstGeom prst="rect">
            <a:avLst/>
          </a:prstGeom>
        </p:spPr>
      </p:pic>
    </p:spTree>
    <p:extLst>
      <p:ext uri="{BB962C8B-B14F-4D97-AF65-F5344CB8AC3E}">
        <p14:creationId xmlns:p14="http://schemas.microsoft.com/office/powerpoint/2010/main" val="2671784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911424" y="940376"/>
            <a:ext cx="10363200" cy="4032107"/>
          </a:xfrm>
          <a:ln/>
        </p:spPr>
        <p:style>
          <a:lnRef idx="0">
            <a:schemeClr val="accent4"/>
          </a:lnRef>
          <a:fillRef idx="3">
            <a:schemeClr val="accent4"/>
          </a:fillRef>
          <a:effectRef idx="3">
            <a:schemeClr val="accent4"/>
          </a:effectRef>
          <a:fontRef idx="minor">
            <a:schemeClr val="lt1"/>
          </a:fontRef>
        </p:style>
        <p:txBody>
          <a:bodyPr/>
          <a:lstStyle/>
          <a:p>
            <a:r>
              <a:rPr lang="en-US" dirty="0">
                <a:solidFill>
                  <a:schemeClr val="bg1"/>
                </a:solidFill>
              </a:rPr>
              <a:t>Summary Conjunctions</a:t>
            </a:r>
          </a:p>
        </p:txBody>
      </p:sp>
      <p:sp>
        <p:nvSpPr>
          <p:cNvPr id="2" name="Explosion 2 1"/>
          <p:cNvSpPr/>
          <p:nvPr/>
        </p:nvSpPr>
        <p:spPr>
          <a:xfrm>
            <a:off x="1127448" y="940376"/>
            <a:ext cx="1656184" cy="1664412"/>
          </a:xfrm>
          <a:prstGeom prst="irregularSeal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a:solidFill>
                  <a:schemeClr val="tx1"/>
                </a:solidFill>
              </a:rPr>
              <a:t>AND</a:t>
            </a:r>
          </a:p>
        </p:txBody>
      </p:sp>
      <p:sp>
        <p:nvSpPr>
          <p:cNvPr id="5" name="Explosion 2 4"/>
          <p:cNvSpPr/>
          <p:nvPr/>
        </p:nvSpPr>
        <p:spPr>
          <a:xfrm>
            <a:off x="1163296" y="3212976"/>
            <a:ext cx="2088232" cy="1656184"/>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a:t>OR</a:t>
            </a:r>
          </a:p>
        </p:txBody>
      </p:sp>
      <p:sp>
        <p:nvSpPr>
          <p:cNvPr id="6" name="Explosion 2 5"/>
          <p:cNvSpPr/>
          <p:nvPr/>
        </p:nvSpPr>
        <p:spPr>
          <a:xfrm>
            <a:off x="8832304" y="3284984"/>
            <a:ext cx="2107232" cy="1512168"/>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a:t>BUT</a:t>
            </a:r>
          </a:p>
        </p:txBody>
      </p:sp>
      <p:sp>
        <p:nvSpPr>
          <p:cNvPr id="7" name="Explosion 2 6"/>
          <p:cNvSpPr/>
          <p:nvPr/>
        </p:nvSpPr>
        <p:spPr>
          <a:xfrm>
            <a:off x="8396798" y="1070564"/>
            <a:ext cx="2529780" cy="1445252"/>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BECAUSE</a:t>
            </a:r>
          </a:p>
        </p:txBody>
      </p:sp>
      <p:sp>
        <p:nvSpPr>
          <p:cNvPr id="3" name="Cloud 2"/>
          <p:cNvSpPr/>
          <p:nvPr/>
        </p:nvSpPr>
        <p:spPr>
          <a:xfrm>
            <a:off x="4210120" y="1182669"/>
            <a:ext cx="1152128" cy="1179826"/>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BUT</a:t>
            </a:r>
          </a:p>
        </p:txBody>
      </p:sp>
      <p:sp>
        <p:nvSpPr>
          <p:cNvPr id="9" name="Cloud 8"/>
          <p:cNvSpPr/>
          <p:nvPr/>
        </p:nvSpPr>
        <p:spPr>
          <a:xfrm>
            <a:off x="6089024" y="3346943"/>
            <a:ext cx="1447136" cy="1179826"/>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AND</a:t>
            </a:r>
          </a:p>
        </p:txBody>
      </p:sp>
      <p:sp>
        <p:nvSpPr>
          <p:cNvPr id="10" name="Cloud 9"/>
          <p:cNvSpPr/>
          <p:nvPr/>
        </p:nvSpPr>
        <p:spPr>
          <a:xfrm>
            <a:off x="6528048" y="1182669"/>
            <a:ext cx="1327288" cy="1179826"/>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OR</a:t>
            </a:r>
          </a:p>
        </p:txBody>
      </p:sp>
      <p:sp>
        <p:nvSpPr>
          <p:cNvPr id="11" name="Cloud 10"/>
          <p:cNvSpPr/>
          <p:nvPr/>
        </p:nvSpPr>
        <p:spPr>
          <a:xfrm>
            <a:off x="3634056" y="3446946"/>
            <a:ext cx="1597848" cy="1179826"/>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BECAUSE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941AAB2-03A3-47BC-B37D-0AC0942EFF84}"/>
              </a:ext>
            </a:extLst>
          </p:cNvPr>
          <p:cNvSpPr/>
          <p:nvPr/>
        </p:nvSpPr>
        <p:spPr>
          <a:xfrm>
            <a:off x="263352" y="1632549"/>
            <a:ext cx="4990156" cy="4166878"/>
          </a:xfrm>
          <a:prstGeom prst="ellipse">
            <a:avLst/>
          </a:prstGeom>
          <a:solidFill>
            <a:srgbClr val="FFFF66"/>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a:solidFill>
                  <a:schemeClr val="tx1"/>
                </a:solidFill>
              </a:rPr>
              <a:t>CONJUNCTIONS are words that are used to connect two ideas to make meaningful sentences.</a:t>
            </a:r>
          </a:p>
          <a:p>
            <a:pPr algn="ctr"/>
            <a:r>
              <a:rPr lang="en-US" sz="2800" dirty="0">
                <a:solidFill>
                  <a:schemeClr val="tx1"/>
                </a:solidFill>
              </a:rPr>
              <a:t>Different conjunctions are used for different situations.</a:t>
            </a:r>
          </a:p>
        </p:txBody>
      </p:sp>
      <p:sp>
        <p:nvSpPr>
          <p:cNvPr id="5" name="Oval 4">
            <a:extLst>
              <a:ext uri="{FF2B5EF4-FFF2-40B4-BE49-F238E27FC236}">
                <a16:creationId xmlns:a16="http://schemas.microsoft.com/office/drawing/2014/main" id="{83B812C9-08EC-4130-9449-74C630EC5653}"/>
              </a:ext>
            </a:extLst>
          </p:cNvPr>
          <p:cNvSpPr/>
          <p:nvPr/>
        </p:nvSpPr>
        <p:spPr>
          <a:xfrm>
            <a:off x="4445531" y="5189376"/>
            <a:ext cx="1916853" cy="1267140"/>
          </a:xfrm>
          <a:prstGeom prst="ellipse">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600" b="1" dirty="0">
                <a:solidFill>
                  <a:schemeClr val="tx1"/>
                </a:solidFill>
              </a:rPr>
              <a:t>BUT</a:t>
            </a:r>
          </a:p>
        </p:txBody>
      </p:sp>
      <p:sp>
        <p:nvSpPr>
          <p:cNvPr id="6" name="Oval 5">
            <a:extLst>
              <a:ext uri="{FF2B5EF4-FFF2-40B4-BE49-F238E27FC236}">
                <a16:creationId xmlns:a16="http://schemas.microsoft.com/office/drawing/2014/main" id="{0EB6BFEF-68AB-4B0A-9614-EA85CBB3A3A8}"/>
              </a:ext>
            </a:extLst>
          </p:cNvPr>
          <p:cNvSpPr/>
          <p:nvPr/>
        </p:nvSpPr>
        <p:spPr>
          <a:xfrm>
            <a:off x="4217589" y="980728"/>
            <a:ext cx="2012696" cy="1220786"/>
          </a:xfrm>
          <a:prstGeom prst="ellipse">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b="1" dirty="0">
                <a:solidFill>
                  <a:schemeClr val="tx1"/>
                </a:solidFill>
              </a:rPr>
              <a:t>AND</a:t>
            </a:r>
          </a:p>
        </p:txBody>
      </p:sp>
      <p:sp>
        <p:nvSpPr>
          <p:cNvPr id="7" name="Oval 6">
            <a:extLst>
              <a:ext uri="{FF2B5EF4-FFF2-40B4-BE49-F238E27FC236}">
                <a16:creationId xmlns:a16="http://schemas.microsoft.com/office/drawing/2014/main" id="{AEA1C468-17C3-45E4-AD0F-69272E6C503E}"/>
              </a:ext>
            </a:extLst>
          </p:cNvPr>
          <p:cNvSpPr/>
          <p:nvPr/>
        </p:nvSpPr>
        <p:spPr>
          <a:xfrm>
            <a:off x="5429809" y="2143740"/>
            <a:ext cx="2108538" cy="1271026"/>
          </a:xfrm>
          <a:prstGeom prst="ellipse">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IN" sz="2600" b="1" dirty="0">
                <a:solidFill>
                  <a:schemeClr val="tx1"/>
                </a:solidFill>
              </a:rPr>
              <a:t>OR</a:t>
            </a:r>
          </a:p>
        </p:txBody>
      </p:sp>
      <p:sp>
        <p:nvSpPr>
          <p:cNvPr id="8" name="Oval 7">
            <a:extLst>
              <a:ext uri="{FF2B5EF4-FFF2-40B4-BE49-F238E27FC236}">
                <a16:creationId xmlns:a16="http://schemas.microsoft.com/office/drawing/2014/main" id="{80A1C212-9AB8-4C96-A119-59A38A38854E}"/>
              </a:ext>
            </a:extLst>
          </p:cNvPr>
          <p:cNvSpPr/>
          <p:nvPr/>
        </p:nvSpPr>
        <p:spPr>
          <a:xfrm>
            <a:off x="5581384" y="3754440"/>
            <a:ext cx="2108538" cy="1258736"/>
          </a:xfrm>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r>
              <a:rPr lang="en-IN" sz="2600" b="1" dirty="0">
                <a:solidFill>
                  <a:schemeClr val="tx1"/>
                </a:solidFill>
              </a:rPr>
              <a:t>BECAUSE</a:t>
            </a:r>
          </a:p>
        </p:txBody>
      </p:sp>
      <p:sp>
        <p:nvSpPr>
          <p:cNvPr id="11" name="TextBox 10">
            <a:extLst>
              <a:ext uri="{FF2B5EF4-FFF2-40B4-BE49-F238E27FC236}">
                <a16:creationId xmlns:a16="http://schemas.microsoft.com/office/drawing/2014/main" id="{5658A340-0A4F-46CA-A5C1-1D0D58CD35E0}"/>
              </a:ext>
            </a:extLst>
          </p:cNvPr>
          <p:cNvSpPr txBox="1"/>
          <p:nvPr/>
        </p:nvSpPr>
        <p:spPr>
          <a:xfrm>
            <a:off x="7842289" y="2548419"/>
            <a:ext cx="3599810" cy="46166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a:t> is used to express a choice.</a:t>
            </a:r>
            <a:endParaRPr lang="en-IN" sz="2400" dirty="0"/>
          </a:p>
        </p:txBody>
      </p:sp>
      <p:sp>
        <p:nvSpPr>
          <p:cNvPr id="12" name="TextBox 11">
            <a:extLst>
              <a:ext uri="{FF2B5EF4-FFF2-40B4-BE49-F238E27FC236}">
                <a16:creationId xmlns:a16="http://schemas.microsoft.com/office/drawing/2014/main" id="{7DBC070A-F364-4DD2-9C0C-41429E3A25D6}"/>
              </a:ext>
            </a:extLst>
          </p:cNvPr>
          <p:cNvSpPr txBox="1"/>
          <p:nvPr/>
        </p:nvSpPr>
        <p:spPr>
          <a:xfrm>
            <a:off x="7838056" y="3968309"/>
            <a:ext cx="3743827" cy="830997"/>
          </a:xfrm>
          <a:prstGeom prst="rect">
            <a:avLst/>
          </a:prstGeom>
          <a:ln>
            <a:solidFill>
              <a:schemeClr val="tx1"/>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dirty="0"/>
              <a:t>is used when one idea gives the reason for the other.</a:t>
            </a:r>
            <a:endParaRPr lang="en-IN" sz="2400" dirty="0"/>
          </a:p>
        </p:txBody>
      </p:sp>
      <p:sp>
        <p:nvSpPr>
          <p:cNvPr id="13" name="TextBox 12">
            <a:extLst>
              <a:ext uri="{FF2B5EF4-FFF2-40B4-BE49-F238E27FC236}">
                <a16:creationId xmlns:a16="http://schemas.microsoft.com/office/drawing/2014/main" id="{B5E38C6B-00DC-41E1-8C84-410D6719743B}"/>
              </a:ext>
            </a:extLst>
          </p:cNvPr>
          <p:cNvSpPr txBox="1"/>
          <p:nvPr/>
        </p:nvSpPr>
        <p:spPr>
          <a:xfrm>
            <a:off x="6635510" y="5386046"/>
            <a:ext cx="4230524" cy="830997"/>
          </a:xfrm>
          <a:prstGeom prst="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is used when one idea contrasts the other.</a:t>
            </a:r>
            <a:endParaRPr lang="en-IN" sz="2400" dirty="0"/>
          </a:p>
        </p:txBody>
      </p:sp>
      <p:sp>
        <p:nvSpPr>
          <p:cNvPr id="14" name="TextBox 13">
            <a:extLst>
              <a:ext uri="{FF2B5EF4-FFF2-40B4-BE49-F238E27FC236}">
                <a16:creationId xmlns:a16="http://schemas.microsoft.com/office/drawing/2014/main" id="{46601E1D-FC01-49FC-9146-0EBD683DAE9D}"/>
              </a:ext>
            </a:extLst>
          </p:cNvPr>
          <p:cNvSpPr txBox="1"/>
          <p:nvPr/>
        </p:nvSpPr>
        <p:spPr>
          <a:xfrm>
            <a:off x="6635509" y="1360288"/>
            <a:ext cx="4230525" cy="461665"/>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is used to join two similar ideas.</a:t>
            </a:r>
          </a:p>
        </p:txBody>
      </p:sp>
      <p:sp>
        <p:nvSpPr>
          <p:cNvPr id="15" name="Google Shape;11;p4">
            <a:hlinkClick r:id="rId2"/>
          </p:cNvPr>
          <p:cNvSpPr/>
          <p:nvPr/>
        </p:nvSpPr>
        <p:spPr>
          <a:xfrm>
            <a:off x="-437217"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16" name="Picture 15" descr="A picture containing text, light&#10;&#10;Description automatically generated">
            <a:extLst>
              <a:ext uri="{FF2B5EF4-FFF2-40B4-BE49-F238E27FC236}">
                <a16:creationId xmlns:a16="http://schemas.microsoft.com/office/drawing/2014/main" id="{1716D0EA-6595-0DDF-A11C-967389A9B8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0656" y="6064332"/>
            <a:ext cx="720000" cy="720000"/>
          </a:xfrm>
          <a:prstGeom prst="rect">
            <a:avLst/>
          </a:prstGeom>
        </p:spPr>
      </p:pic>
      <p:sp>
        <p:nvSpPr>
          <p:cNvPr id="2" name="TextBox 1"/>
          <p:cNvSpPr txBox="1"/>
          <p:nvPr/>
        </p:nvSpPr>
        <p:spPr>
          <a:xfrm>
            <a:off x="4079776" y="135336"/>
            <a:ext cx="3384966" cy="646331"/>
          </a:xfrm>
          <a:prstGeom prst="rect">
            <a:avLst/>
          </a:prstGeom>
          <a:solidFill>
            <a:srgbClr val="002060"/>
          </a:solidFill>
        </p:spPr>
        <p:txBody>
          <a:bodyPr wrap="square" rtlCol="0">
            <a:spAutoFit/>
          </a:bodyPr>
          <a:lstStyle/>
          <a:p>
            <a:r>
              <a:rPr lang="en-US" sz="3200" dirty="0">
                <a:solidFill>
                  <a:schemeClr val="bg1"/>
                </a:solidFill>
              </a:rPr>
              <a:t>      </a:t>
            </a:r>
            <a:r>
              <a:rPr lang="en-US" sz="3600" dirty="0">
                <a:solidFill>
                  <a:schemeClr val="bg1"/>
                </a:solidFill>
              </a:rPr>
              <a:t>Conjunctions</a:t>
            </a:r>
            <a:r>
              <a:rPr lang="en-US" sz="3200" dirty="0">
                <a:solidFill>
                  <a:schemeClr val="bg1"/>
                </a:solidFill>
              </a:rPr>
              <a:t>      </a:t>
            </a:r>
          </a:p>
        </p:txBody>
      </p:sp>
    </p:spTree>
    <p:extLst>
      <p:ext uri="{BB962C8B-B14F-4D97-AF65-F5344CB8AC3E}">
        <p14:creationId xmlns:p14="http://schemas.microsoft.com/office/powerpoint/2010/main" val="126560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750"/>
                                        <p:tgtEl>
                                          <p:spTgt spid="6"/>
                                        </p:tgtEl>
                                      </p:cBhvr>
                                    </p:animEffect>
                                  </p:childTnLst>
                                </p:cTn>
                              </p:par>
                            </p:childTnLst>
                          </p:cTn>
                        </p:par>
                        <p:par>
                          <p:cTn id="8" fill="hold">
                            <p:stCondLst>
                              <p:cond delay="1500"/>
                            </p:stCondLst>
                            <p:childTnLst>
                              <p:par>
                                <p:cTn id="9" presetID="22" presetClass="entr" presetSubtype="8" fill="hold" grpId="0" nodeType="afterEffect">
                                  <p:stCondLst>
                                    <p:cond delay="75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3000"/>
                            </p:stCondLst>
                            <p:childTnLst>
                              <p:par>
                                <p:cTn id="13" presetID="6" presetClass="entr" presetSubtype="16" fill="hold" grpId="0" nodeType="afterEffect">
                                  <p:stCondLst>
                                    <p:cond delay="75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750"/>
                                        <p:tgtEl>
                                          <p:spTgt spid="7"/>
                                        </p:tgtEl>
                                      </p:cBhvr>
                                    </p:animEffect>
                                  </p:childTnLst>
                                </p:cTn>
                              </p:par>
                            </p:childTnLst>
                          </p:cTn>
                        </p:par>
                        <p:par>
                          <p:cTn id="16" fill="hold">
                            <p:stCondLst>
                              <p:cond delay="4500"/>
                            </p:stCondLst>
                            <p:childTnLst>
                              <p:par>
                                <p:cTn id="17" presetID="22" presetClass="entr" presetSubtype="8" fill="hold" grpId="0" nodeType="afterEffect">
                                  <p:stCondLst>
                                    <p:cond delay="75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750"/>
                                        <p:tgtEl>
                                          <p:spTgt spid="11"/>
                                        </p:tgtEl>
                                      </p:cBhvr>
                                    </p:animEffect>
                                  </p:childTnLst>
                                </p:cTn>
                              </p:par>
                            </p:childTnLst>
                          </p:cTn>
                        </p:par>
                        <p:par>
                          <p:cTn id="20" fill="hold">
                            <p:stCondLst>
                              <p:cond delay="6000"/>
                            </p:stCondLst>
                            <p:childTnLst>
                              <p:par>
                                <p:cTn id="21" presetID="6" presetClass="entr" presetSubtype="16" fill="hold" grpId="0" nodeType="afterEffect">
                                  <p:stCondLst>
                                    <p:cond delay="75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750"/>
                                        <p:tgtEl>
                                          <p:spTgt spid="8"/>
                                        </p:tgtEl>
                                      </p:cBhvr>
                                    </p:animEffect>
                                  </p:childTnLst>
                                </p:cTn>
                              </p:par>
                            </p:childTnLst>
                          </p:cTn>
                        </p:par>
                        <p:par>
                          <p:cTn id="24" fill="hold">
                            <p:stCondLst>
                              <p:cond delay="7500"/>
                            </p:stCondLst>
                            <p:childTnLst>
                              <p:par>
                                <p:cTn id="25" presetID="22" presetClass="entr" presetSubtype="8" fill="hold" grpId="0" nodeType="afterEffect">
                                  <p:stCondLst>
                                    <p:cond delay="75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750"/>
                                        <p:tgtEl>
                                          <p:spTgt spid="12"/>
                                        </p:tgtEl>
                                      </p:cBhvr>
                                    </p:animEffect>
                                  </p:childTnLst>
                                </p:cTn>
                              </p:par>
                            </p:childTnLst>
                          </p:cTn>
                        </p:par>
                        <p:par>
                          <p:cTn id="28" fill="hold">
                            <p:stCondLst>
                              <p:cond delay="9000"/>
                            </p:stCondLst>
                            <p:childTnLst>
                              <p:par>
                                <p:cTn id="29" presetID="6" presetClass="entr" presetSubtype="16" fill="hold" grpId="0" nodeType="afterEffect">
                                  <p:stCondLst>
                                    <p:cond delay="75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750"/>
                                        <p:tgtEl>
                                          <p:spTgt spid="5"/>
                                        </p:tgtEl>
                                      </p:cBhvr>
                                    </p:animEffect>
                                  </p:childTnLst>
                                </p:cTn>
                              </p:par>
                            </p:childTnLst>
                          </p:cTn>
                        </p:par>
                        <p:par>
                          <p:cTn id="32" fill="hold">
                            <p:stCondLst>
                              <p:cond delay="10500"/>
                            </p:stCondLst>
                            <p:childTnLst>
                              <p:par>
                                <p:cTn id="33" presetID="22" presetClass="entr" presetSubtype="8" fill="hold" grpId="0" nodeType="afterEffect">
                                  <p:stCondLst>
                                    <p:cond delay="75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9547E40-1016-42B9-890A-A4F6921E12BD}"/>
              </a:ext>
            </a:extLst>
          </p:cNvPr>
          <p:cNvGraphicFramePr>
            <a:graphicFrameLocks noGrp="1"/>
          </p:cNvGraphicFramePr>
          <p:nvPr>
            <p:extLst>
              <p:ext uri="{D42A27DB-BD31-4B8C-83A1-F6EECF244321}">
                <p14:modId xmlns:p14="http://schemas.microsoft.com/office/powerpoint/2010/main" val="97793540"/>
              </p:ext>
            </p:extLst>
          </p:nvPr>
        </p:nvGraphicFramePr>
        <p:xfrm>
          <a:off x="1127448" y="700345"/>
          <a:ext cx="9937103" cy="5457309"/>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sp>
        <p:nvSpPr>
          <p:cNvPr id="5" name="Title 1">
            <a:extLst>
              <a:ext uri="{FF2B5EF4-FFF2-40B4-BE49-F238E27FC236}">
                <a16:creationId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dirty="0"/>
              <a:t>Attribution / Citation</a:t>
            </a:r>
          </a:p>
        </p:txBody>
      </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Script Presentation Template</Template>
  <TotalTime>386</TotalTime>
  <Words>205</Words>
  <Application>Microsoft Office PowerPoint</Application>
  <PresentationFormat>Widescreen</PresentationFormat>
  <Paragraphs>34</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 Conjunctions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38</cp:revision>
  <dcterms:created xsi:type="dcterms:W3CDTF">2020-08-28T09:38:22Z</dcterms:created>
  <dcterms:modified xsi:type="dcterms:W3CDTF">2023-04-20T22:23:30Z</dcterms:modified>
</cp:coreProperties>
</file>