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60" r:id="rId4"/>
    <p:sldId id="259" r:id="rId5"/>
    <p:sldId id="262" r:id="rId6"/>
    <p:sldId id="265" r:id="rId7"/>
    <p:sldId id="266" r:id="rId8"/>
    <p:sldId id="267" r:id="rId9"/>
    <p:sldId id="268" r:id="rId10"/>
    <p:sldId id="258"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882" autoAdjust="0"/>
  </p:normalViewPr>
  <p:slideViewPr>
    <p:cSldViewPr snapToGrid="0">
      <p:cViewPr varScale="1">
        <p:scale>
          <a:sx n="80" d="100"/>
          <a:sy n="80" d="100"/>
        </p:scale>
        <p:origin x="170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dirty="0"/>
              <a:t>This asset starts with IQ and seamlessly flows into the MS. The teacher could start the class by asking the students to give a few sentences about their friends using pronouns. She/he could then write down the sentences spoken by the students. She/he may then underline the Pronouns in those sentences and ask the students the kind of pronouns used. She/he can recap the pronouns already learnt (he, she, it, we, my, her, his, we, they etc.) and start the MS. The PPT may be used for clarity. Alternatively, the teacher may choose to prepare placards as given in the TLM. </a:t>
            </a:r>
            <a:endParaRPr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endParaRPr b="0" dirty="0"/>
          </a:p>
          <a:p>
            <a:pPr marL="0" lvl="0" indent="0" algn="l" rtl="0">
              <a:spcBef>
                <a:spcPts val="0"/>
              </a:spcBef>
              <a:spcAft>
                <a:spcPts val="0"/>
              </a:spcAft>
              <a:buNone/>
            </a:pP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endParaRPr dirty="0"/>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dirty="0"/>
              <a:t>The teacher can ask the students the meaning and usage of THAT in the 5th sentence and what it stands for. Then the teacher introduces them to Demonstrative Pronouns.</a:t>
            </a: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PPT icons</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353815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ea typeface="Calibri"/>
                <a:cs typeface="Calibri"/>
                <a:sym typeface="Calibri"/>
              </a:rPr>
              <a:t>1. Horse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https://freesvg.org/colored-vector-illustration-of-a-male-horse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ea typeface="Calibri"/>
                <a:cs typeface="Calibri"/>
                <a:sym typeface="Calibri"/>
              </a:rPr>
              <a:t>2. Colour pencils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https://freesvg.org/colored-pencils-vector-image</a:t>
            </a:r>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317005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cs typeface="Calibri"/>
                <a:sym typeface="Calibri"/>
              </a:rPr>
              <a:t>1. Hen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https://freesvg.org/colored-male-chicken</a:t>
            </a: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2. Books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https://freesvg.org/stack-of-books-vector-clip-art</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40476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lang="en-US"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1. House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https://pixabay.com/illustrations/house-boy-drawing-trees-path-6001425/</a:t>
            </a:r>
            <a:endParaRPr lang="en-IN" sz="12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b="0" dirty="0"/>
              <a:t>2. Boy with gift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https://pixabay.com/vectors/open-clipart-traced-present-child-7260700/</a:t>
            </a:r>
          </a:p>
          <a:p>
            <a:pPr marL="0" lvl="0" indent="0" algn="l" rtl="0">
              <a:spcBef>
                <a:spcPts val="0"/>
              </a:spcBef>
              <a:spcAft>
                <a:spcPts val="0"/>
              </a:spcAft>
              <a:buNone/>
            </a:pPr>
            <a:endParaRPr lang="en-IN" b="0"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312080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lang="en-US"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cs typeface="Calibri"/>
                <a:sym typeface="Calibri"/>
              </a:rPr>
              <a:t>1. Aeroplane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https://pixabay.com/vectors/aeroplane-plane-flying-airplane-311402/</a:t>
            </a:r>
          </a:p>
          <a:p>
            <a:pPr marL="0" lvl="0" indent="0" algn="l" rtl="0">
              <a:spcBef>
                <a:spcPts val="0"/>
              </a:spcBef>
              <a:spcAft>
                <a:spcPts val="0"/>
              </a:spcAft>
              <a:buNone/>
            </a:pPr>
            <a:r>
              <a:rPr lang="en-IN" b="0" dirty="0"/>
              <a:t>2. Children and school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https://freesvg.org/school-kids-vector-image</a:t>
            </a:r>
            <a:endParaRPr b="0"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extLst>
      <p:ext uri="{BB962C8B-B14F-4D97-AF65-F5344CB8AC3E}">
        <p14:creationId xmlns:p14="http://schemas.microsoft.com/office/powerpoint/2010/main" val="163412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lang="en-US"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1. Person with paper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https://vectorportal.com/vector/man-reading-something/15979</a:t>
            </a:r>
            <a:endParaRPr lang="en-IN"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b="0" dirty="0"/>
              <a:t>2. Person with books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https://free-vectors.net/education/librarian-vector</a:t>
            </a:r>
            <a:endParaRPr b="0"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extLst>
      <p:ext uri="{BB962C8B-B14F-4D97-AF65-F5344CB8AC3E}">
        <p14:creationId xmlns:p14="http://schemas.microsoft.com/office/powerpoint/2010/main" val="233592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dirty="0"/>
              <a:t>One should distinguish demonstrative adjectives from demonstrative pronouns. The words are identical, but demonstrative adjectives qualify as nouns, whereas demonstrative pronouns stand alone.</a:t>
            </a:r>
            <a:endParaRPr lang="en-US"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1. Person with dog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https://freesvg.org/publicdomainq-0011533jjmpbf</a:t>
            </a:r>
            <a:endParaRPr lang="en-IN"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b="0" dirty="0"/>
              <a:t>2. Flowers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https://pixabay.com/vectors/flowers-roses-bouquet-bunch-5826201/</a:t>
            </a:r>
            <a:endParaRPr b="0"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extLst>
      <p:ext uri="{BB962C8B-B14F-4D97-AF65-F5344CB8AC3E}">
        <p14:creationId xmlns:p14="http://schemas.microsoft.com/office/powerpoint/2010/main" val="397567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3.jpg"/><Relationship Id="rId5" Type="http://schemas.openxmlformats.org/officeDocument/2006/relationships/image" Target="../media/image16.png"/><Relationship Id="rId10" Type="http://schemas.openxmlformats.org/officeDocument/2006/relationships/image" Target="../media/image22.jp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1132788" y="1854002"/>
            <a:ext cx="9926425" cy="175260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dirty="0"/>
              <a:t>Use Demonstrative Pronouns</a:t>
            </a:r>
            <a:endParaRPr dirty="0"/>
          </a:p>
        </p:txBody>
      </p:sp>
      <p:grpSp>
        <p:nvGrpSpPr>
          <p:cNvPr id="8" name="Group 7">
            <a:extLst>
              <a:ext uri="{FF2B5EF4-FFF2-40B4-BE49-F238E27FC236}">
                <a16:creationId xmlns:a16="http://schemas.microsoft.com/office/drawing/2014/main" id="{B1747BF9-79B8-CE03-FD38-06437B11C03F}"/>
              </a:ext>
            </a:extLst>
          </p:cNvPr>
          <p:cNvGrpSpPr>
            <a:grpSpLocks noChangeAspect="1"/>
          </p:cNvGrpSpPr>
          <p:nvPr/>
        </p:nvGrpSpPr>
        <p:grpSpPr>
          <a:xfrm>
            <a:off x="1132788" y="408708"/>
            <a:ext cx="2528803" cy="864000"/>
            <a:chOff x="3575720" y="1568616"/>
            <a:chExt cx="4032448" cy="1377740"/>
          </a:xfrm>
        </p:grpSpPr>
        <p:grpSp>
          <p:nvGrpSpPr>
            <p:cNvPr id="9" name="Group 8">
              <a:extLst>
                <a:ext uri="{FF2B5EF4-FFF2-40B4-BE49-F238E27FC236}">
                  <a16:creationId xmlns:a16="http://schemas.microsoft.com/office/drawing/2014/main" id="{F6403DD2-3148-43BA-76B5-BE2C0BCF8C3D}"/>
                </a:ext>
              </a:extLst>
            </p:cNvPr>
            <p:cNvGrpSpPr/>
            <p:nvPr/>
          </p:nvGrpSpPr>
          <p:grpSpPr>
            <a:xfrm>
              <a:off x="3575720" y="1568616"/>
              <a:ext cx="4032448" cy="1377740"/>
              <a:chOff x="4943872" y="3212976"/>
              <a:chExt cx="4032448" cy="1377740"/>
            </a:xfrm>
            <a:effectLst>
              <a:outerShdw blurRad="50800" dist="38100" dir="2700000" algn="tl" rotWithShape="0">
                <a:prstClr val="black">
                  <a:alpha val="40000"/>
                </a:prstClr>
              </a:outerShdw>
            </a:effectLst>
          </p:grpSpPr>
          <p:sp>
            <p:nvSpPr>
              <p:cNvPr id="12" name="Freeform 60">
                <a:extLst>
                  <a:ext uri="{FF2B5EF4-FFF2-40B4-BE49-F238E27FC236}">
                    <a16:creationId xmlns:a16="http://schemas.microsoft.com/office/drawing/2014/main" id="{E9767CF0-6795-CC1A-6131-A020F77B5510}"/>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5CE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61">
                <a:extLst>
                  <a:ext uri="{FF2B5EF4-FFF2-40B4-BE49-F238E27FC236}">
                    <a16:creationId xmlns:a16="http://schemas.microsoft.com/office/drawing/2014/main" id="{B381449E-8479-1F13-036B-786428C73BB4}"/>
                  </a:ext>
                </a:extLst>
              </p:cNvPr>
              <p:cNvSpPr/>
              <p:nvPr/>
            </p:nvSpPr>
            <p:spPr>
              <a:xfrm>
                <a:off x="5231904" y="3573016"/>
                <a:ext cx="3384376" cy="773132"/>
              </a:xfrm>
              <a:prstGeom prst="roundRect">
                <a:avLst/>
              </a:prstGeom>
              <a:solidFill>
                <a:schemeClr val="bg1"/>
              </a:solidFill>
              <a:ln>
                <a:noFill/>
              </a:ln>
              <a:effectLst>
                <a:outerShdw blurRad="177800" dist="38100" dir="5400000" algn="t" rotWithShape="0">
                  <a:srgbClr val="00A48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 Same Side Corner Rectangle 62">
                <a:extLst>
                  <a:ext uri="{FF2B5EF4-FFF2-40B4-BE49-F238E27FC236}">
                    <a16:creationId xmlns:a16="http://schemas.microsoft.com/office/drawing/2014/main" id="{45A13C31-6667-C21B-BC8C-03A5A0E68FA2}"/>
                  </a:ext>
                </a:extLst>
              </p:cNvPr>
              <p:cNvSpPr/>
              <p:nvPr/>
            </p:nvSpPr>
            <p:spPr>
              <a:xfrm rot="5400000">
                <a:off x="5577067" y="3388036"/>
                <a:ext cx="128075" cy="386351"/>
              </a:xfrm>
              <a:prstGeom prst="round2SameRect">
                <a:avLst>
                  <a:gd name="adj1" fmla="val 50000"/>
                  <a:gd name="adj2" fmla="val 0"/>
                </a:avLst>
              </a:prstGeom>
              <a:solidFill>
                <a:srgbClr val="A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Pentagon 63">
                <a:extLst>
                  <a:ext uri="{FF2B5EF4-FFF2-40B4-BE49-F238E27FC236}">
                    <a16:creationId xmlns:a16="http://schemas.microsoft.com/office/drawing/2014/main" id="{419149FF-B7F4-9E23-E63D-30F6621EE997}"/>
                  </a:ext>
                </a:extLst>
              </p:cNvPr>
              <p:cNvSpPr/>
              <p:nvPr/>
            </p:nvSpPr>
            <p:spPr>
              <a:xfrm rot="5400000">
                <a:off x="5353072" y="3667876"/>
                <a:ext cx="576065" cy="386350"/>
              </a:xfrm>
              <a:prstGeom prst="homePlate">
                <a:avLst>
                  <a:gd name="adj" fmla="val 25842"/>
                </a:avLst>
              </a:prstGeom>
              <a:solidFill>
                <a:srgbClr val="5DE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ight Triangle 15">
                <a:extLst>
                  <a:ext uri="{FF2B5EF4-FFF2-40B4-BE49-F238E27FC236}">
                    <a16:creationId xmlns:a16="http://schemas.microsoft.com/office/drawing/2014/main" id="{477A0C3B-5F5B-A3B0-DFF4-263D53DAF643}"/>
                  </a:ext>
                </a:extLst>
              </p:cNvPr>
              <p:cNvSpPr/>
              <p:nvPr/>
            </p:nvSpPr>
            <p:spPr>
              <a:xfrm flipH="1">
                <a:off x="5375920" y="3517174"/>
                <a:ext cx="72008" cy="55842"/>
              </a:xfrm>
              <a:prstGeom prst="rtTriangle">
                <a:avLst/>
              </a:prstGeom>
              <a:solidFill>
                <a:srgbClr val="2F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ight Triangle 45">
                <a:extLst>
                  <a:ext uri="{FF2B5EF4-FFF2-40B4-BE49-F238E27FC236}">
                    <a16:creationId xmlns:a16="http://schemas.microsoft.com/office/drawing/2014/main" id="{24BDDC69-4E1A-6A06-8DB3-A0279809D61D}"/>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72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TextBox 50">
              <a:extLst>
                <a:ext uri="{FF2B5EF4-FFF2-40B4-BE49-F238E27FC236}">
                  <a16:creationId xmlns:a16="http://schemas.microsoft.com/office/drawing/2014/main" id="{813854E8-F3B1-4ED9-B832-FDFF2202DC18}"/>
                </a:ext>
              </a:extLst>
            </p:cNvPr>
            <p:cNvSpPr txBox="1"/>
            <p:nvPr/>
          </p:nvSpPr>
          <p:spPr>
            <a:xfrm>
              <a:off x="4272670" y="1984593"/>
              <a:ext cx="2781998" cy="461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Calibri" panose="020F0502020204030204" pitchFamily="34" charset="0"/>
                  <a:cs typeface="Calibri" panose="020F0502020204030204" pitchFamily="34" charset="0"/>
                </a:rPr>
                <a:t>This</a:t>
              </a:r>
            </a:p>
          </p:txBody>
        </p:sp>
      </p:grpSp>
      <p:grpSp>
        <p:nvGrpSpPr>
          <p:cNvPr id="18" name="Group 17">
            <a:extLst>
              <a:ext uri="{FF2B5EF4-FFF2-40B4-BE49-F238E27FC236}">
                <a16:creationId xmlns:a16="http://schemas.microsoft.com/office/drawing/2014/main" id="{503A42BD-E67D-282F-6F8C-B29EFD778C15}"/>
              </a:ext>
            </a:extLst>
          </p:cNvPr>
          <p:cNvGrpSpPr>
            <a:grpSpLocks noChangeAspect="1"/>
          </p:cNvGrpSpPr>
          <p:nvPr/>
        </p:nvGrpSpPr>
        <p:grpSpPr>
          <a:xfrm>
            <a:off x="6182238" y="644850"/>
            <a:ext cx="2528802" cy="864000"/>
            <a:chOff x="4727848" y="2697824"/>
            <a:chExt cx="4032448" cy="1377740"/>
          </a:xfrm>
        </p:grpSpPr>
        <p:grpSp>
          <p:nvGrpSpPr>
            <p:cNvPr id="19" name="Group 18">
              <a:extLst>
                <a:ext uri="{FF2B5EF4-FFF2-40B4-BE49-F238E27FC236}">
                  <a16:creationId xmlns:a16="http://schemas.microsoft.com/office/drawing/2014/main" id="{B4380569-5751-D968-63F7-EC084EC2D40A}"/>
                </a:ext>
              </a:extLst>
            </p:cNvPr>
            <p:cNvGrpSpPr/>
            <p:nvPr/>
          </p:nvGrpSpPr>
          <p:grpSpPr>
            <a:xfrm>
              <a:off x="4727848" y="2697824"/>
              <a:ext cx="4032448" cy="1377740"/>
              <a:chOff x="4943872" y="3212976"/>
              <a:chExt cx="4032448" cy="1377740"/>
            </a:xfrm>
            <a:effectLst>
              <a:outerShdw blurRad="50800" dist="38100" dir="2700000" algn="tl" rotWithShape="0">
                <a:prstClr val="black">
                  <a:alpha val="40000"/>
                </a:prstClr>
              </a:outerShdw>
            </a:effectLst>
          </p:grpSpPr>
          <p:sp>
            <p:nvSpPr>
              <p:cNvPr id="22" name="Freeform 2">
                <a:extLst>
                  <a:ext uri="{FF2B5EF4-FFF2-40B4-BE49-F238E27FC236}">
                    <a16:creationId xmlns:a16="http://schemas.microsoft.com/office/drawing/2014/main" id="{99BF1BEE-59E7-16EA-3B20-5FCDA468DB1B}"/>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FD9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ed Rectangle 4">
                <a:extLst>
                  <a:ext uri="{FF2B5EF4-FFF2-40B4-BE49-F238E27FC236}">
                    <a16:creationId xmlns:a16="http://schemas.microsoft.com/office/drawing/2014/main" id="{9A173E3F-238B-9C53-7CED-098D7E2DA881}"/>
                  </a:ext>
                </a:extLst>
              </p:cNvPr>
              <p:cNvSpPr/>
              <p:nvPr/>
            </p:nvSpPr>
            <p:spPr>
              <a:xfrm>
                <a:off x="5231904" y="3573016"/>
                <a:ext cx="3384376" cy="773132"/>
              </a:xfrm>
              <a:prstGeom prst="roundRect">
                <a:avLst/>
              </a:prstGeom>
              <a:solidFill>
                <a:schemeClr val="bg1"/>
              </a:solidFill>
              <a:ln>
                <a:noFill/>
              </a:ln>
              <a:effectLst>
                <a:outerShdw blurRad="177800" dist="38100" dir="5400000" algn="t" rotWithShape="0">
                  <a:srgbClr val="FF4D1D">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Same Side Corner Rectangle 43">
                <a:extLst>
                  <a:ext uri="{FF2B5EF4-FFF2-40B4-BE49-F238E27FC236}">
                    <a16:creationId xmlns:a16="http://schemas.microsoft.com/office/drawing/2014/main" id="{C2B5113D-4A6F-8C9F-EA27-FDD261427489}"/>
                  </a:ext>
                </a:extLst>
              </p:cNvPr>
              <p:cNvSpPr/>
              <p:nvPr/>
            </p:nvSpPr>
            <p:spPr>
              <a:xfrm rot="5400000">
                <a:off x="5577067" y="3388036"/>
                <a:ext cx="128075" cy="386351"/>
              </a:xfrm>
              <a:prstGeom prst="round2SameRect">
                <a:avLst>
                  <a:gd name="adj1" fmla="val 50000"/>
                  <a:gd name="adj2" fmla="val 0"/>
                </a:avLst>
              </a:prstGeom>
              <a:solidFill>
                <a:srgbClr val="FDC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Pentagon 47">
                <a:extLst>
                  <a:ext uri="{FF2B5EF4-FFF2-40B4-BE49-F238E27FC236}">
                    <a16:creationId xmlns:a16="http://schemas.microsoft.com/office/drawing/2014/main" id="{79FBC455-2424-8EBD-5318-67FDD94F3A7E}"/>
                  </a:ext>
                </a:extLst>
              </p:cNvPr>
              <p:cNvSpPr/>
              <p:nvPr/>
            </p:nvSpPr>
            <p:spPr>
              <a:xfrm rot="5400000">
                <a:off x="5353072" y="3667876"/>
                <a:ext cx="576065" cy="386350"/>
              </a:xfrm>
              <a:prstGeom prst="homePlate">
                <a:avLst>
                  <a:gd name="adj" fmla="val 25842"/>
                </a:avLst>
              </a:prstGeom>
              <a:solidFill>
                <a:srgbClr val="FE9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ight Triangle 25">
                <a:extLst>
                  <a:ext uri="{FF2B5EF4-FFF2-40B4-BE49-F238E27FC236}">
                    <a16:creationId xmlns:a16="http://schemas.microsoft.com/office/drawing/2014/main" id="{AF6ECEE5-1680-B3E9-00B8-7C587FA954AA}"/>
                  </a:ext>
                </a:extLst>
              </p:cNvPr>
              <p:cNvSpPr/>
              <p:nvPr/>
            </p:nvSpPr>
            <p:spPr>
              <a:xfrm flipH="1">
                <a:off x="5375920" y="3517174"/>
                <a:ext cx="72008" cy="55842"/>
              </a:xfrm>
              <a:prstGeom prst="rtTriangle">
                <a:avLst/>
              </a:prstGeom>
              <a:solidFill>
                <a:srgbClr val="C87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ight Triangle 45">
                <a:extLst>
                  <a:ext uri="{FF2B5EF4-FFF2-40B4-BE49-F238E27FC236}">
                    <a16:creationId xmlns:a16="http://schemas.microsoft.com/office/drawing/2014/main" id="{D53A4E63-BF36-7F47-576C-B0F994C69359}"/>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TextBox 76">
              <a:extLst>
                <a:ext uri="{FF2B5EF4-FFF2-40B4-BE49-F238E27FC236}">
                  <a16:creationId xmlns:a16="http://schemas.microsoft.com/office/drawing/2014/main" id="{BBD06385-B073-2433-EF7E-EFF0297C686D}"/>
                </a:ext>
              </a:extLst>
            </p:cNvPr>
            <p:cNvSpPr txBox="1"/>
            <p:nvPr/>
          </p:nvSpPr>
          <p:spPr>
            <a:xfrm>
              <a:off x="5497028" y="3060010"/>
              <a:ext cx="2781999" cy="46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Calibri" panose="020F0502020204030204" pitchFamily="34" charset="0"/>
                  <a:cs typeface="Calibri" panose="020F0502020204030204" pitchFamily="34" charset="0"/>
                </a:rPr>
                <a:t>These</a:t>
              </a:r>
            </a:p>
          </p:txBody>
        </p:sp>
      </p:grpSp>
      <p:grpSp>
        <p:nvGrpSpPr>
          <p:cNvPr id="28" name="Group 27">
            <a:extLst>
              <a:ext uri="{FF2B5EF4-FFF2-40B4-BE49-F238E27FC236}">
                <a16:creationId xmlns:a16="http://schemas.microsoft.com/office/drawing/2014/main" id="{F63E41EE-F7C6-022C-530B-8CB6D1654383}"/>
              </a:ext>
            </a:extLst>
          </p:cNvPr>
          <p:cNvGrpSpPr>
            <a:grpSpLocks noChangeAspect="1"/>
          </p:cNvGrpSpPr>
          <p:nvPr/>
        </p:nvGrpSpPr>
        <p:grpSpPr>
          <a:xfrm>
            <a:off x="3435805" y="4067737"/>
            <a:ext cx="2528802" cy="864000"/>
            <a:chOff x="3575720" y="4075564"/>
            <a:chExt cx="4032448" cy="1377740"/>
          </a:xfrm>
        </p:grpSpPr>
        <p:grpSp>
          <p:nvGrpSpPr>
            <p:cNvPr id="29" name="Group 28">
              <a:extLst>
                <a:ext uri="{FF2B5EF4-FFF2-40B4-BE49-F238E27FC236}">
                  <a16:creationId xmlns:a16="http://schemas.microsoft.com/office/drawing/2014/main" id="{7ADE9EE6-8CD3-33E2-95F9-8690784A9351}"/>
                </a:ext>
              </a:extLst>
            </p:cNvPr>
            <p:cNvGrpSpPr/>
            <p:nvPr/>
          </p:nvGrpSpPr>
          <p:grpSpPr>
            <a:xfrm>
              <a:off x="3575720" y="4075564"/>
              <a:ext cx="4032448" cy="1377740"/>
              <a:chOff x="4943872" y="3212976"/>
              <a:chExt cx="4032448" cy="1377740"/>
            </a:xfrm>
            <a:effectLst>
              <a:outerShdw blurRad="50800" dist="38100" dir="2700000" algn="tl" rotWithShape="0">
                <a:prstClr val="black">
                  <a:alpha val="40000"/>
                </a:prstClr>
              </a:outerShdw>
            </a:effectLst>
          </p:grpSpPr>
          <p:sp>
            <p:nvSpPr>
              <p:cNvPr id="34" name="Freeform 53">
                <a:extLst>
                  <a:ext uri="{FF2B5EF4-FFF2-40B4-BE49-F238E27FC236}">
                    <a16:creationId xmlns:a16="http://schemas.microsoft.com/office/drawing/2014/main" id="{359587C9-FEBF-480B-2159-98A5EDA0C19D}"/>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ounded Rectangle 54">
                <a:extLst>
                  <a:ext uri="{FF2B5EF4-FFF2-40B4-BE49-F238E27FC236}">
                    <a16:creationId xmlns:a16="http://schemas.microsoft.com/office/drawing/2014/main" id="{111CF353-F7F8-987F-FD58-B22CD8A1C4BA}"/>
                  </a:ext>
                </a:extLst>
              </p:cNvPr>
              <p:cNvSpPr/>
              <p:nvPr/>
            </p:nvSpPr>
            <p:spPr>
              <a:xfrm>
                <a:off x="5231904" y="3573016"/>
                <a:ext cx="3384375" cy="773132"/>
              </a:xfrm>
              <a:prstGeom prst="roundRect">
                <a:avLst/>
              </a:prstGeom>
              <a:solidFill>
                <a:schemeClr val="bg1"/>
              </a:solidFill>
              <a:ln>
                <a:noFill/>
              </a:ln>
              <a:effectLst>
                <a:outerShdw blurRad="177800" dist="38100" dir="5400000" algn="t" rotWithShape="0">
                  <a:srgbClr val="FA2C1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ound Same Side Corner Rectangle 55">
                <a:extLst>
                  <a:ext uri="{FF2B5EF4-FFF2-40B4-BE49-F238E27FC236}">
                    <a16:creationId xmlns:a16="http://schemas.microsoft.com/office/drawing/2014/main" id="{FB463C86-72FD-08E4-C8E8-11A4E4A1EC09}"/>
                  </a:ext>
                </a:extLst>
              </p:cNvPr>
              <p:cNvSpPr/>
              <p:nvPr/>
            </p:nvSpPr>
            <p:spPr>
              <a:xfrm rot="5400000">
                <a:off x="5577067" y="3388036"/>
                <a:ext cx="128075" cy="386351"/>
              </a:xfrm>
              <a:prstGeom prst="round2SameRect">
                <a:avLst>
                  <a:gd name="adj1" fmla="val 50000"/>
                  <a:gd name="adj2" fmla="val 0"/>
                </a:avLst>
              </a:prstGeom>
              <a:solidFill>
                <a:srgbClr val="FD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Pentagon 56">
                <a:extLst>
                  <a:ext uri="{FF2B5EF4-FFF2-40B4-BE49-F238E27FC236}">
                    <a16:creationId xmlns:a16="http://schemas.microsoft.com/office/drawing/2014/main" id="{D6381E0A-CD23-8676-913C-919F6BA4C8F3}"/>
                  </a:ext>
                </a:extLst>
              </p:cNvPr>
              <p:cNvSpPr/>
              <p:nvPr/>
            </p:nvSpPr>
            <p:spPr>
              <a:xfrm rot="5400000">
                <a:off x="5353072" y="3667876"/>
                <a:ext cx="576065" cy="386350"/>
              </a:xfrm>
              <a:prstGeom prst="homePlate">
                <a:avLst>
                  <a:gd name="adj" fmla="val 25842"/>
                </a:avLst>
              </a:pr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ight Triangle 37">
                <a:extLst>
                  <a:ext uri="{FF2B5EF4-FFF2-40B4-BE49-F238E27FC236}">
                    <a16:creationId xmlns:a16="http://schemas.microsoft.com/office/drawing/2014/main" id="{D358B26A-A181-BBF5-DEC7-774E69775B58}"/>
                  </a:ext>
                </a:extLst>
              </p:cNvPr>
              <p:cNvSpPr/>
              <p:nvPr/>
            </p:nvSpPr>
            <p:spPr>
              <a:xfrm flipH="1">
                <a:off x="5375920" y="3517174"/>
                <a:ext cx="72008" cy="55842"/>
              </a:xfrm>
              <a:prstGeom prst="rtTriangle">
                <a:avLst/>
              </a:prstGeom>
              <a:solidFill>
                <a:srgbClr val="7D2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ight Triangle 45">
                <a:extLst>
                  <a:ext uri="{FF2B5EF4-FFF2-40B4-BE49-F238E27FC236}">
                    <a16:creationId xmlns:a16="http://schemas.microsoft.com/office/drawing/2014/main" id="{035FDD32-8D7D-2D07-2DA6-ACFA6265DF5B}"/>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TextBox 77">
              <a:extLst>
                <a:ext uri="{FF2B5EF4-FFF2-40B4-BE49-F238E27FC236}">
                  <a16:creationId xmlns:a16="http://schemas.microsoft.com/office/drawing/2014/main" id="{4B707A49-B35D-1B81-377E-10D70459688C}"/>
                </a:ext>
              </a:extLst>
            </p:cNvPr>
            <p:cNvSpPr txBox="1"/>
            <p:nvPr/>
          </p:nvSpPr>
          <p:spPr>
            <a:xfrm>
              <a:off x="4272671" y="4456291"/>
              <a:ext cx="2781999" cy="46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Calibri" panose="020F0502020204030204" pitchFamily="34" charset="0"/>
                  <a:cs typeface="Calibri" panose="020F0502020204030204" pitchFamily="34" charset="0"/>
                </a:rPr>
                <a:t>That</a:t>
              </a:r>
            </a:p>
          </p:txBody>
        </p:sp>
      </p:grpSp>
      <p:grpSp>
        <p:nvGrpSpPr>
          <p:cNvPr id="40" name="Group 39">
            <a:extLst>
              <a:ext uri="{FF2B5EF4-FFF2-40B4-BE49-F238E27FC236}">
                <a16:creationId xmlns:a16="http://schemas.microsoft.com/office/drawing/2014/main" id="{AFF410DF-8757-B42D-9F56-F5470D7FB90D}"/>
              </a:ext>
            </a:extLst>
          </p:cNvPr>
          <p:cNvGrpSpPr>
            <a:grpSpLocks noChangeAspect="1"/>
          </p:cNvGrpSpPr>
          <p:nvPr/>
        </p:nvGrpSpPr>
        <p:grpSpPr>
          <a:xfrm>
            <a:off x="8530411" y="4221109"/>
            <a:ext cx="2528802" cy="864000"/>
            <a:chOff x="4729501" y="5204772"/>
            <a:chExt cx="4032448" cy="1377740"/>
          </a:xfrm>
        </p:grpSpPr>
        <p:grpSp>
          <p:nvGrpSpPr>
            <p:cNvPr id="41" name="Group 40">
              <a:extLst>
                <a:ext uri="{FF2B5EF4-FFF2-40B4-BE49-F238E27FC236}">
                  <a16:creationId xmlns:a16="http://schemas.microsoft.com/office/drawing/2014/main" id="{2B310D95-277F-7C56-EB7F-2A0FAD8C751B}"/>
                </a:ext>
              </a:extLst>
            </p:cNvPr>
            <p:cNvGrpSpPr/>
            <p:nvPr/>
          </p:nvGrpSpPr>
          <p:grpSpPr>
            <a:xfrm>
              <a:off x="4729501" y="5204772"/>
              <a:ext cx="4032448" cy="1377740"/>
              <a:chOff x="4943872" y="3212976"/>
              <a:chExt cx="4032448" cy="1377740"/>
            </a:xfrm>
            <a:effectLst>
              <a:outerShdw blurRad="50800" dist="38100" dir="2700000" algn="tl" rotWithShape="0">
                <a:prstClr val="black">
                  <a:alpha val="40000"/>
                </a:prstClr>
              </a:outerShdw>
            </a:effectLst>
          </p:grpSpPr>
          <p:sp>
            <p:nvSpPr>
              <p:cNvPr id="44" name="Freeform 67">
                <a:extLst>
                  <a:ext uri="{FF2B5EF4-FFF2-40B4-BE49-F238E27FC236}">
                    <a16:creationId xmlns:a16="http://schemas.microsoft.com/office/drawing/2014/main" id="{197057A6-6589-DCC0-0BFC-61AB46DD64A6}"/>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5" name="Rounded Rectangle 68">
                <a:extLst>
                  <a:ext uri="{FF2B5EF4-FFF2-40B4-BE49-F238E27FC236}">
                    <a16:creationId xmlns:a16="http://schemas.microsoft.com/office/drawing/2014/main" id="{E35648FA-05B7-1B18-0E98-16EE18E6729A}"/>
                  </a:ext>
                </a:extLst>
              </p:cNvPr>
              <p:cNvSpPr/>
              <p:nvPr/>
            </p:nvSpPr>
            <p:spPr>
              <a:xfrm>
                <a:off x="5231904" y="3573016"/>
                <a:ext cx="3384376" cy="773132"/>
              </a:xfrm>
              <a:prstGeom prst="roundRect">
                <a:avLst/>
              </a:prstGeom>
              <a:solidFill>
                <a:schemeClr val="bg1"/>
              </a:solidFill>
              <a:ln>
                <a:noFill/>
              </a:ln>
              <a:effectLst>
                <a:outerShdw blurRad="177800" dist="38100" dir="5400000" algn="t" rotWithShape="0">
                  <a:srgbClr val="00206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ound Same Side Corner Rectangle 69">
                <a:extLst>
                  <a:ext uri="{FF2B5EF4-FFF2-40B4-BE49-F238E27FC236}">
                    <a16:creationId xmlns:a16="http://schemas.microsoft.com/office/drawing/2014/main" id="{1DC35406-BE20-707A-99FC-CF476BCA546F}"/>
                  </a:ext>
                </a:extLst>
              </p:cNvPr>
              <p:cNvSpPr/>
              <p:nvPr/>
            </p:nvSpPr>
            <p:spPr>
              <a:xfrm rot="5400000">
                <a:off x="5575414" y="3388036"/>
                <a:ext cx="128075" cy="386351"/>
              </a:xfrm>
              <a:prstGeom prst="round2SameRect">
                <a:avLst>
                  <a:gd name="adj1" fmla="val 50000"/>
                  <a:gd name="adj2" fmla="val 0"/>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Pentagon 70">
                <a:extLst>
                  <a:ext uri="{FF2B5EF4-FFF2-40B4-BE49-F238E27FC236}">
                    <a16:creationId xmlns:a16="http://schemas.microsoft.com/office/drawing/2014/main" id="{2EBF0593-22AE-8B93-5E8F-C990E5C4EA73}"/>
                  </a:ext>
                </a:extLst>
              </p:cNvPr>
              <p:cNvSpPr/>
              <p:nvPr/>
            </p:nvSpPr>
            <p:spPr>
              <a:xfrm rot="5400000">
                <a:off x="5351419" y="3667876"/>
                <a:ext cx="576065" cy="386350"/>
              </a:xfrm>
              <a:prstGeom prst="homePlate">
                <a:avLst>
                  <a:gd name="adj" fmla="val 2584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ight Triangle 47">
                <a:extLst>
                  <a:ext uri="{FF2B5EF4-FFF2-40B4-BE49-F238E27FC236}">
                    <a16:creationId xmlns:a16="http://schemas.microsoft.com/office/drawing/2014/main" id="{525887DE-7721-25A8-DA9A-56EE025728E8}"/>
                  </a:ext>
                </a:extLst>
              </p:cNvPr>
              <p:cNvSpPr/>
              <p:nvPr/>
            </p:nvSpPr>
            <p:spPr>
              <a:xfrm flipH="1">
                <a:off x="5374267" y="3517174"/>
                <a:ext cx="72008" cy="55842"/>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ight Triangle 45">
                <a:extLst>
                  <a:ext uri="{FF2B5EF4-FFF2-40B4-BE49-F238E27FC236}">
                    <a16:creationId xmlns:a16="http://schemas.microsoft.com/office/drawing/2014/main" id="{2DE0E744-A6ED-C8D5-60EF-2961EC7F9DB3}"/>
                  </a:ext>
                </a:extLst>
              </p:cNvPr>
              <p:cNvSpPr/>
              <p:nvPr/>
            </p:nvSpPr>
            <p:spPr>
              <a:xfrm flipV="1">
                <a:off x="5445711"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58B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2" name="TextBox 78">
              <a:extLst>
                <a:ext uri="{FF2B5EF4-FFF2-40B4-BE49-F238E27FC236}">
                  <a16:creationId xmlns:a16="http://schemas.microsoft.com/office/drawing/2014/main" id="{541B795B-7222-D540-BA9D-AB0D02ACF6C3}"/>
                </a:ext>
              </a:extLst>
            </p:cNvPr>
            <p:cNvSpPr txBox="1"/>
            <p:nvPr/>
          </p:nvSpPr>
          <p:spPr>
            <a:xfrm>
              <a:off x="5479916" y="5570666"/>
              <a:ext cx="2781999" cy="461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Calibri" panose="020F0502020204030204" pitchFamily="34" charset="0"/>
                  <a:cs typeface="Calibri" panose="020F0502020204030204" pitchFamily="34" charset="0"/>
                </a:rPr>
                <a:t>Those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896226040"/>
              </p:ext>
            </p:extLst>
          </p:nvPr>
        </p:nvGraphicFramePr>
        <p:xfrm>
          <a:off x="1127449" y="767253"/>
          <a:ext cx="9937100" cy="3413830"/>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dirty="0"/>
                        <a:t>Source link</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IN" sz="900" dirty="0"/>
                        <a:t>4</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900" b="0" i="0" u="none" strike="noStrike" dirty="0">
                          <a:solidFill>
                            <a:schemeClr val="dk1"/>
                          </a:solidFill>
                          <a:latin typeface="Calibri"/>
                          <a:ea typeface="Calibri"/>
                          <a:cs typeface="Calibri"/>
                          <a:sym typeface="Calibri"/>
                        </a:rPr>
                        <a:t>1. Horse - </a:t>
                      </a:r>
                      <a:r>
                        <a:rPr lang="fr-FR" sz="900" dirty="0">
                          <a:effectLst/>
                          <a:latin typeface="Calibri" panose="020F0502020204030204" pitchFamily="34" charset="0"/>
                          <a:ea typeface="Calibri" panose="020F0502020204030204" pitchFamily="34" charset="0"/>
                          <a:cs typeface="Times New Roman" panose="02020603050405020304" pitchFamily="18" charset="0"/>
                        </a:rPr>
                        <a:t>https://freesvg.org/colored-vector-illustration-of-a-male-horse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900" b="0" i="0" u="none" strike="noStrike" dirty="0">
                          <a:solidFill>
                            <a:schemeClr val="dk1"/>
                          </a:solidFill>
                          <a:latin typeface="Calibri"/>
                          <a:ea typeface="Calibri"/>
                          <a:cs typeface="Calibri"/>
                          <a:sym typeface="Calibri"/>
                        </a:rPr>
                        <a:t>2. </a:t>
                      </a:r>
                      <a:r>
                        <a:rPr lang="fr-FR" sz="900" b="0" i="0" u="none" strike="noStrike" dirty="0" err="1">
                          <a:solidFill>
                            <a:schemeClr val="dk1"/>
                          </a:solidFill>
                          <a:latin typeface="Calibri"/>
                          <a:ea typeface="Calibri"/>
                          <a:cs typeface="Calibri"/>
                          <a:sym typeface="Calibri"/>
                        </a:rPr>
                        <a:t>Colour</a:t>
                      </a:r>
                      <a:r>
                        <a:rPr lang="fr-FR" sz="900" b="0" i="0" u="none" strike="noStrike" dirty="0">
                          <a:solidFill>
                            <a:schemeClr val="dk1"/>
                          </a:solidFill>
                          <a:latin typeface="Calibri"/>
                          <a:ea typeface="Calibri"/>
                          <a:cs typeface="Calibri"/>
                          <a:sym typeface="Calibri"/>
                        </a:rPr>
                        <a:t> </a:t>
                      </a:r>
                      <a:r>
                        <a:rPr lang="fr-FR" sz="900" b="0" i="0" u="none" strike="noStrike" dirty="0" err="1">
                          <a:solidFill>
                            <a:schemeClr val="dk1"/>
                          </a:solidFill>
                          <a:latin typeface="Calibri"/>
                          <a:ea typeface="Calibri"/>
                          <a:cs typeface="Calibri"/>
                          <a:sym typeface="Calibri"/>
                        </a:rPr>
                        <a:t>pencils</a:t>
                      </a:r>
                      <a:r>
                        <a:rPr lang="fr-FR" sz="900" b="0" i="0" u="none" strike="noStrike" dirty="0">
                          <a:solidFill>
                            <a:schemeClr val="dk1"/>
                          </a:solidFill>
                          <a:latin typeface="Calibri"/>
                          <a:ea typeface="Calibri"/>
                          <a:cs typeface="Calibri"/>
                          <a:sym typeface="Calibri"/>
                        </a:rPr>
                        <a:t> - </a:t>
                      </a:r>
                      <a:r>
                        <a:rPr lang="fr-FR" sz="900" dirty="0">
                          <a:effectLst/>
                          <a:latin typeface="Calibri" panose="020F0502020204030204" pitchFamily="34" charset="0"/>
                          <a:ea typeface="Calibri" panose="020F0502020204030204" pitchFamily="34" charset="0"/>
                          <a:cs typeface="Times New Roman" panose="02020603050405020304" pitchFamily="18" charset="0"/>
                        </a:rPr>
                        <a:t>https://freesvg.org/colored-pencils-vector-image</a:t>
                      </a:r>
                    </a:p>
                    <a:p>
                      <a:pPr marL="0" lvl="0" indent="0" algn="l" rtl="0">
                        <a:spcBef>
                          <a:spcPts val="0"/>
                        </a:spcBef>
                        <a:spcAft>
                          <a:spcPts val="0"/>
                        </a:spcAft>
                        <a:buNone/>
                      </a:pPr>
                      <a:r>
                        <a:rPr lang="fr-FR" sz="900" b="0" i="0" u="none" strike="noStrike" dirty="0">
                          <a:solidFill>
                            <a:schemeClr val="dk1"/>
                          </a:solidFill>
                          <a:latin typeface="Calibri"/>
                          <a:ea typeface="Calibri"/>
                          <a:cs typeface="Calibri"/>
                          <a:sym typeface="Calibri"/>
                        </a:rPr>
                        <a:t> </a:t>
                      </a:r>
                      <a:endParaRPr lang="fr-FR" sz="900" b="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1. </a:t>
                      </a:r>
                      <a:r>
                        <a:rPr lang="en-IN" sz="900" b="0" i="0" u="none" strike="noStrike" cap="none" dirty="0" err="1">
                          <a:solidFill>
                            <a:schemeClr val="dk1"/>
                          </a:solidFill>
                          <a:effectLst/>
                          <a:latin typeface="Calibri"/>
                          <a:ea typeface="Calibri"/>
                          <a:cs typeface="Calibri"/>
                          <a:sym typeface="Arial"/>
                        </a:rPr>
                        <a:t>OpenClipart</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2. </a:t>
                      </a:r>
                      <a:r>
                        <a:rPr lang="en-IN" sz="900" b="0" i="0" u="none" strike="noStrike" cap="none" dirty="0" err="1">
                          <a:solidFill>
                            <a:schemeClr val="dk1"/>
                          </a:solidFill>
                          <a:effectLst/>
                          <a:latin typeface="Calibri"/>
                          <a:ea typeface="Calibri"/>
                          <a:cs typeface="Calibri"/>
                          <a:sym typeface="Arial"/>
                        </a:rPr>
                        <a:t>OpenClipart</a:t>
                      </a:r>
                      <a:endParaRPr lang="en-IN"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IN" sz="900" dirty="0"/>
                        <a:t>5</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dirty="0">
                          <a:solidFill>
                            <a:schemeClr val="dk1"/>
                          </a:solidFill>
                          <a:latin typeface="Calibri"/>
                          <a:cs typeface="Calibri"/>
                          <a:sym typeface="Calibri"/>
                        </a:rPr>
                        <a:t>1. Hen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https://freesvg.org/colored-male-chicken</a:t>
                      </a:r>
                      <a:endParaRPr lang="en-IN" sz="900"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dirty="0"/>
                        <a:t>2. Books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https://freesvg.org/stack-of-books-vector-clip-art</a:t>
                      </a:r>
                    </a:p>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1. </a:t>
                      </a:r>
                      <a:r>
                        <a:rPr lang="en-IN" sz="900" b="0" i="0" u="none" strike="noStrike" cap="none" dirty="0" err="1">
                          <a:solidFill>
                            <a:schemeClr val="dk1"/>
                          </a:solidFill>
                          <a:effectLst/>
                          <a:latin typeface="Calibri"/>
                          <a:ea typeface="Calibri"/>
                          <a:cs typeface="Calibri"/>
                          <a:sym typeface="Arial"/>
                        </a:rPr>
                        <a:t>OpenClipart</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2. </a:t>
                      </a:r>
                      <a:r>
                        <a:rPr lang="en-IN" sz="900" b="0" i="0" u="none" strike="noStrike" cap="none" dirty="0" err="1">
                          <a:solidFill>
                            <a:schemeClr val="dk1"/>
                          </a:solidFill>
                          <a:effectLst/>
                          <a:latin typeface="Calibri"/>
                          <a:ea typeface="Calibri"/>
                          <a:cs typeface="Calibri"/>
                          <a:sym typeface="Arial"/>
                        </a:rPr>
                        <a:t>OpenClipart</a:t>
                      </a:r>
                      <a:endParaRPr lang="en-IN"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IN" sz="900" dirty="0"/>
                        <a:t>6</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IN" sz="900" b="0" i="0" u="none" strike="noStrike" dirty="0">
                          <a:solidFill>
                            <a:schemeClr val="dk1"/>
                          </a:solidFill>
                          <a:latin typeface="Calibri"/>
                          <a:cs typeface="Calibri"/>
                          <a:sym typeface="Calibri"/>
                        </a:rPr>
                        <a:t>1. House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https://pixabay.com/illustrations/house-boy-drawing-trees-path-6001425/</a:t>
                      </a:r>
                      <a:endParaRPr lang="en-IN" sz="9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dirty="0"/>
                        <a:t>2. Boy with gift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https://pixabay.com/vectors/open-clipart-traced-present-child-7260700/</a:t>
                      </a:r>
                    </a:p>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1. </a:t>
                      </a:r>
                      <a:r>
                        <a:rPr lang="en-IN" sz="900" b="0" i="0" u="none" strike="noStrike" cap="none" dirty="0">
                          <a:solidFill>
                            <a:schemeClr val="dk1"/>
                          </a:solidFill>
                          <a:effectLst/>
                          <a:latin typeface="Calibri"/>
                          <a:ea typeface="Calibri"/>
                          <a:cs typeface="Calibri"/>
                          <a:sym typeface="Arial"/>
                        </a:rPr>
                        <a:t>buket6923</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2. </a:t>
                      </a:r>
                      <a:r>
                        <a:rPr lang="en-IN" sz="900" b="0" i="0" u="none" strike="noStrike" cap="none" dirty="0">
                          <a:solidFill>
                            <a:schemeClr val="dk1"/>
                          </a:solidFill>
                          <a:effectLst/>
                          <a:latin typeface="Calibri"/>
                          <a:ea typeface="Calibri"/>
                          <a:cs typeface="Calibri"/>
                          <a:sym typeface="Arial"/>
                        </a:rPr>
                        <a:t>samuelharvey479</a:t>
                      </a:r>
                    </a:p>
                  </a:txBody>
                  <a:tcPr marL="91450" marR="91450" marT="45725" marB="45725"/>
                </a:tc>
                <a:extLst>
                  <a:ext uri="{0D108BD9-81ED-4DB2-BD59-A6C34878D82A}">
                    <a16:rowId xmlns:a16="http://schemas.microsoft.com/office/drawing/2014/main" val="10003"/>
                  </a:ext>
                </a:extLst>
              </a:tr>
              <a:tr h="261259">
                <a:tc>
                  <a:txBody>
                    <a:bodyPr/>
                    <a:lstStyle/>
                    <a:p>
                      <a:pPr marL="0" marR="0" lvl="0" indent="0" algn="ctr" rtl="0">
                        <a:spcBef>
                          <a:spcPts val="0"/>
                        </a:spcBef>
                        <a:spcAft>
                          <a:spcPts val="0"/>
                        </a:spcAft>
                        <a:buNone/>
                      </a:pPr>
                      <a:r>
                        <a:rPr lang="en-IN" sz="900" dirty="0"/>
                        <a:t>7</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b="0" i="0" u="none" strike="noStrike" dirty="0">
                          <a:solidFill>
                            <a:schemeClr val="dk1"/>
                          </a:solidFill>
                          <a:latin typeface="Calibri"/>
                          <a:cs typeface="Calibri"/>
                          <a:sym typeface="Calibri"/>
                        </a:rPr>
                        <a:t>1. </a:t>
                      </a:r>
                      <a:r>
                        <a:rPr lang="en-US" sz="900" b="0" i="0" u="none" strike="noStrike" dirty="0" err="1">
                          <a:solidFill>
                            <a:schemeClr val="dk1"/>
                          </a:solidFill>
                          <a:latin typeface="Calibri"/>
                          <a:cs typeface="Calibri"/>
                          <a:sym typeface="Calibri"/>
                        </a:rPr>
                        <a:t>Aeroplane</a:t>
                      </a:r>
                      <a:r>
                        <a:rPr lang="en-US" sz="900" b="0" i="0" u="none" strike="noStrike" dirty="0">
                          <a:solidFill>
                            <a:schemeClr val="dk1"/>
                          </a:solidFill>
                          <a:latin typeface="Calibri"/>
                          <a:cs typeface="Calibri"/>
                          <a:sym typeface="Calibri"/>
                        </a:rPr>
                        <a:t>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https://pixabay.com/vectors/aeroplane-plane-flying-airplane-311402/</a:t>
                      </a:r>
                      <a:endParaRPr lang="en-US" sz="9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900" b="0" dirty="0"/>
                        <a:t>2. Children and school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https://freesvg.org/school-kids-vector-image</a:t>
                      </a:r>
                      <a:endParaRPr lang="en-US" sz="900" b="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1. </a:t>
                      </a:r>
                      <a:r>
                        <a:rPr lang="en-IN" sz="900" dirty="0" err="1"/>
                        <a:t>Clker</a:t>
                      </a:r>
                      <a:r>
                        <a:rPr lang="en-IN" sz="900" dirty="0"/>
                        <a:t>-Free-Vector-Images</a:t>
                      </a:r>
                    </a:p>
                    <a:p>
                      <a:pPr marL="0" marR="0" lvl="0" indent="0" algn="l" rtl="0">
                        <a:spcBef>
                          <a:spcPts val="0"/>
                        </a:spcBef>
                        <a:spcAft>
                          <a:spcPts val="0"/>
                        </a:spcAft>
                        <a:buNone/>
                      </a:pPr>
                      <a:r>
                        <a:rPr lang="en-IN" sz="900" dirty="0"/>
                        <a:t>2. </a:t>
                      </a:r>
                      <a:r>
                        <a:rPr lang="en-IN" sz="900" b="0" i="0" u="none" strike="noStrike" cap="none" dirty="0" err="1">
                          <a:solidFill>
                            <a:schemeClr val="dk1"/>
                          </a:solidFill>
                          <a:effectLst/>
                          <a:latin typeface="Calibri"/>
                          <a:ea typeface="Calibri"/>
                          <a:cs typeface="Calibri"/>
                          <a:sym typeface="Arial"/>
                        </a:rPr>
                        <a:t>OpenClipart</a:t>
                      </a:r>
                      <a:endParaRPr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ctr" rtl="0">
                        <a:spcBef>
                          <a:spcPts val="0"/>
                        </a:spcBef>
                        <a:spcAft>
                          <a:spcPts val="0"/>
                        </a:spcAft>
                        <a:buNone/>
                      </a:pPr>
                      <a:r>
                        <a:rPr lang="en-IN" sz="900" dirty="0"/>
                        <a:t>8</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b="0" i="0" u="none" strike="noStrike" dirty="0">
                          <a:solidFill>
                            <a:schemeClr val="dk1"/>
                          </a:solidFill>
                          <a:latin typeface="Calibri"/>
                          <a:cs typeface="Calibri"/>
                          <a:sym typeface="Calibri"/>
                        </a:rPr>
                        <a:t>1. Person with paper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https://vectorportal.com/vector/man-reading-something/15979</a:t>
                      </a:r>
                      <a:endParaRPr lang="en-US" sz="9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900" b="0" dirty="0"/>
                        <a:t>2. Person with books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https://free-vectors.net/education/librarian-vector</a:t>
                      </a:r>
                      <a:endParaRPr lang="en-US" sz="900" b="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1. Vectorportal.com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2. </a:t>
                      </a:r>
                      <a:r>
                        <a:rPr lang="en-IN" sz="900" b="0" i="0" u="none" strike="noStrike" cap="none" dirty="0">
                          <a:solidFill>
                            <a:schemeClr val="dk1"/>
                          </a:solidFill>
                          <a:effectLst/>
                          <a:latin typeface="Calibri"/>
                          <a:ea typeface="Calibri"/>
                          <a:cs typeface="Calibri"/>
                          <a:sym typeface="Arial"/>
                        </a:rPr>
                        <a:t>FREE-VECTORS.NET</a:t>
                      </a:r>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ctr" rtl="0">
                        <a:spcBef>
                          <a:spcPts val="0"/>
                        </a:spcBef>
                        <a:spcAft>
                          <a:spcPts val="0"/>
                        </a:spcAft>
                        <a:buNone/>
                      </a:pPr>
                      <a:r>
                        <a:rPr lang="en-IN" sz="900" dirty="0"/>
                        <a:t>9</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b="0" i="0" u="none" strike="noStrike" dirty="0">
                          <a:solidFill>
                            <a:schemeClr val="dk1"/>
                          </a:solidFill>
                          <a:latin typeface="Calibri"/>
                          <a:cs typeface="Calibri"/>
                          <a:sym typeface="Calibri"/>
                        </a:rPr>
                        <a:t>1. Person with dog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https://freesvg.org/publicdomainq-0011533jjmpbf</a:t>
                      </a:r>
                      <a:endParaRPr lang="en-US" sz="9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900" b="0" dirty="0"/>
                        <a:t>2. Flowers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https://pixabay.com/vectors/flowers-roses-bouquet-bunch-5826201/</a:t>
                      </a:r>
                      <a:endParaRPr lang="en-US" sz="900" b="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1. </a:t>
                      </a:r>
                      <a:r>
                        <a:rPr lang="en-IN" sz="900" b="0" i="0" u="none" strike="noStrike" cap="none" dirty="0" err="1">
                          <a:solidFill>
                            <a:schemeClr val="dk1"/>
                          </a:solidFill>
                          <a:effectLst/>
                          <a:latin typeface="Calibri"/>
                          <a:ea typeface="Calibri"/>
                          <a:cs typeface="Calibri"/>
                          <a:sym typeface="Arial"/>
                        </a:rPr>
                        <a:t>OpenClipart</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2. </a:t>
                      </a:r>
                      <a:r>
                        <a:rPr lang="en-IN" sz="900" b="0" i="0" u="none" strike="noStrike" cap="none" dirty="0" err="1">
                          <a:solidFill>
                            <a:schemeClr val="dk1"/>
                          </a:solidFill>
                          <a:effectLst/>
                          <a:latin typeface="Calibri"/>
                          <a:ea typeface="Calibri"/>
                          <a:cs typeface="Calibri"/>
                          <a:sym typeface="Arial"/>
                        </a:rPr>
                        <a:t>moizgraphics</a:t>
                      </a:r>
                      <a:endParaRPr lang="en-IN" sz="900" b="0" i="0" u="none" strike="noStrike" cap="none" dirty="0">
                        <a:solidFill>
                          <a:schemeClr val="dk1"/>
                        </a:solidFill>
                        <a:effectLst/>
                        <a:latin typeface="Calibri"/>
                        <a:ea typeface="Calibri"/>
                        <a:cs typeface="Calibri"/>
                        <a:sym typeface="Arial"/>
                      </a:endParaRPr>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6"/>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ct val="100000"/>
              <a:buFont typeface="Calibri"/>
              <a:buNone/>
            </a:pPr>
            <a:r>
              <a:rPr lang="en-IN" sz="3600" b="0" i="0" u="none" strike="noStrike" cap="none" dirty="0">
                <a:solidFill>
                  <a:schemeClr val="dk1"/>
                </a:solidFill>
                <a:latin typeface="Calibri"/>
                <a:ea typeface="Calibri"/>
                <a:cs typeface="Calibri"/>
                <a:sym typeface="Calibri"/>
              </a:rPr>
              <a:t>Attribution / Citation</a:t>
            </a:r>
            <a:endParaRPr sz="3600" b="0" i="0" u="none" strike="noStrike" cap="none" dirty="0">
              <a:solidFill>
                <a:schemeClr val="dk1"/>
              </a:solidFill>
              <a:latin typeface="Calibri"/>
              <a:ea typeface="Calibri"/>
              <a:cs typeface="Calibri"/>
              <a:sym typeface="Calibri"/>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pic>
        <p:nvPicPr>
          <p:cNvPr id="2" name="Picture 1" descr="A picture containing outdoor, mammal, dark, horse&#10;&#10;Description automatically generated">
            <a:extLst>
              <a:ext uri="{FF2B5EF4-FFF2-40B4-BE49-F238E27FC236}">
                <a16:creationId xmlns:a16="http://schemas.microsoft.com/office/drawing/2014/main" id="{DB8649E9-5BB3-6CD4-CC8F-3CEE2AAD0EC4}"/>
              </a:ext>
            </a:extLst>
          </p:cNvPr>
          <p:cNvPicPr>
            <a:picLocks noChangeAspect="1"/>
          </p:cNvPicPr>
          <p:nvPr/>
        </p:nvPicPr>
        <p:blipFill>
          <a:blip r:embed="rId3"/>
          <a:stretch>
            <a:fillRect/>
          </a:stretch>
        </p:blipFill>
        <p:spPr>
          <a:xfrm>
            <a:off x="2252546" y="1108459"/>
            <a:ext cx="612254" cy="612254"/>
          </a:xfrm>
          <a:prstGeom prst="rect">
            <a:avLst/>
          </a:prstGeom>
        </p:spPr>
      </p:pic>
      <p:pic>
        <p:nvPicPr>
          <p:cNvPr id="3" name="Picture 2" descr="Chart, bar chart&#10;&#10;Description automatically generated">
            <a:extLst>
              <a:ext uri="{FF2B5EF4-FFF2-40B4-BE49-F238E27FC236}">
                <a16:creationId xmlns:a16="http://schemas.microsoft.com/office/drawing/2014/main" id="{C26A6289-730D-E3F3-AC0E-649A63139DD8}"/>
              </a:ext>
            </a:extLst>
          </p:cNvPr>
          <p:cNvPicPr>
            <a:picLocks noChangeAspect="1"/>
          </p:cNvPicPr>
          <p:nvPr/>
        </p:nvPicPr>
        <p:blipFill>
          <a:blip r:embed="rId4"/>
          <a:stretch>
            <a:fillRect/>
          </a:stretch>
        </p:blipFill>
        <p:spPr>
          <a:xfrm>
            <a:off x="2986703" y="1215360"/>
            <a:ext cx="398451" cy="398451"/>
          </a:xfrm>
          <a:prstGeom prst="rect">
            <a:avLst/>
          </a:prstGeom>
        </p:spPr>
      </p:pic>
      <p:pic>
        <p:nvPicPr>
          <p:cNvPr id="4" name="Picture 3" descr="A colorful rooster with a black background&#10;&#10;Description automatically generated with low confidence">
            <a:extLst>
              <a:ext uri="{FF2B5EF4-FFF2-40B4-BE49-F238E27FC236}">
                <a16:creationId xmlns:a16="http://schemas.microsoft.com/office/drawing/2014/main" id="{0CC66E05-464C-15DB-9D7B-4AC158AA55A6}"/>
              </a:ext>
            </a:extLst>
          </p:cNvPr>
          <p:cNvPicPr>
            <a:picLocks noChangeAspect="1"/>
          </p:cNvPicPr>
          <p:nvPr/>
        </p:nvPicPr>
        <p:blipFill>
          <a:blip r:embed="rId5"/>
          <a:stretch>
            <a:fillRect/>
          </a:stretch>
        </p:blipFill>
        <p:spPr>
          <a:xfrm>
            <a:off x="2331623" y="1664462"/>
            <a:ext cx="433879" cy="433879"/>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BBF36210-D701-4C10-FF1D-5A9E5D6CF1D5}"/>
              </a:ext>
            </a:extLst>
          </p:cNvPr>
          <p:cNvPicPr>
            <a:picLocks noChangeAspect="1"/>
          </p:cNvPicPr>
          <p:nvPr/>
        </p:nvPicPr>
        <p:blipFill>
          <a:blip r:embed="rId6"/>
          <a:stretch>
            <a:fillRect/>
          </a:stretch>
        </p:blipFill>
        <p:spPr>
          <a:xfrm>
            <a:off x="2943877" y="1664461"/>
            <a:ext cx="433879" cy="433879"/>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6AAFF75-2F78-6AFB-F5BD-F2640DA552A1}"/>
              </a:ext>
            </a:extLst>
          </p:cNvPr>
          <p:cNvPicPr>
            <a:picLocks noChangeAspect="1"/>
          </p:cNvPicPr>
          <p:nvPr/>
        </p:nvPicPr>
        <p:blipFill>
          <a:blip r:embed="rId7"/>
          <a:stretch>
            <a:fillRect/>
          </a:stretch>
        </p:blipFill>
        <p:spPr>
          <a:xfrm>
            <a:off x="2331623" y="2219754"/>
            <a:ext cx="433879" cy="384247"/>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424A621B-6043-B5C2-F083-5A741003AA8F}"/>
              </a:ext>
            </a:extLst>
          </p:cNvPr>
          <p:cNvPicPr>
            <a:picLocks noChangeAspect="1"/>
          </p:cNvPicPr>
          <p:nvPr/>
        </p:nvPicPr>
        <p:blipFill>
          <a:blip r:embed="rId8"/>
          <a:stretch>
            <a:fillRect/>
          </a:stretch>
        </p:blipFill>
        <p:spPr>
          <a:xfrm>
            <a:off x="3021050" y="2207176"/>
            <a:ext cx="279532" cy="438482"/>
          </a:xfrm>
          <a:prstGeom prst="rect">
            <a:avLst/>
          </a:prstGeom>
        </p:spPr>
      </p:pic>
      <p:pic>
        <p:nvPicPr>
          <p:cNvPr id="10" name="Picture 9" descr="A picture containing text, toy, vector graphics&#10;&#10;Description automatically generated">
            <a:extLst>
              <a:ext uri="{FF2B5EF4-FFF2-40B4-BE49-F238E27FC236}">
                <a16:creationId xmlns:a16="http://schemas.microsoft.com/office/drawing/2014/main" id="{92B79E82-652A-2E08-A798-7A178264C1C2}"/>
              </a:ext>
            </a:extLst>
          </p:cNvPr>
          <p:cNvPicPr>
            <a:picLocks noChangeAspect="1"/>
          </p:cNvPicPr>
          <p:nvPr/>
        </p:nvPicPr>
        <p:blipFill>
          <a:blip r:embed="rId9"/>
          <a:stretch>
            <a:fillRect/>
          </a:stretch>
        </p:blipFill>
        <p:spPr>
          <a:xfrm>
            <a:off x="2923259" y="2672094"/>
            <a:ext cx="534274" cy="534274"/>
          </a:xfrm>
          <a:prstGeom prst="rect">
            <a:avLst/>
          </a:prstGeom>
        </p:spPr>
      </p:pic>
      <p:pic>
        <p:nvPicPr>
          <p:cNvPr id="11" name="Picture 10" descr="A person holding a computer&#10;&#10;Description automatically generated with low confidence">
            <a:extLst>
              <a:ext uri="{FF2B5EF4-FFF2-40B4-BE49-F238E27FC236}">
                <a16:creationId xmlns:a16="http://schemas.microsoft.com/office/drawing/2014/main" id="{B9EF909F-82C8-A5F9-3241-D79EC6BDB960}"/>
              </a:ext>
            </a:extLst>
          </p:cNvPr>
          <p:cNvPicPr>
            <a:picLocks noChangeAspect="1"/>
          </p:cNvPicPr>
          <p:nvPr/>
        </p:nvPicPr>
        <p:blipFill rotWithShape="1">
          <a:blip r:embed="rId10"/>
          <a:srcRect b="6167"/>
          <a:stretch/>
        </p:blipFill>
        <p:spPr>
          <a:xfrm>
            <a:off x="2401872" y="3254677"/>
            <a:ext cx="363630" cy="341206"/>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EAF26E38-7B6B-8A2C-DED4-132E93C09304}"/>
              </a:ext>
            </a:extLst>
          </p:cNvPr>
          <p:cNvPicPr>
            <a:picLocks noChangeAspect="1"/>
          </p:cNvPicPr>
          <p:nvPr/>
        </p:nvPicPr>
        <p:blipFill rotWithShape="1">
          <a:blip r:embed="rId11"/>
          <a:srcRect l="5204" r="5797" b="4294"/>
          <a:stretch/>
        </p:blipFill>
        <p:spPr>
          <a:xfrm>
            <a:off x="2986703" y="3223195"/>
            <a:ext cx="486317" cy="392222"/>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EB88BB46-E7A2-5AEB-3565-D86F8132ED82}"/>
              </a:ext>
            </a:extLst>
          </p:cNvPr>
          <p:cNvPicPr>
            <a:picLocks noChangeAspect="1"/>
          </p:cNvPicPr>
          <p:nvPr/>
        </p:nvPicPr>
        <p:blipFill rotWithShape="1">
          <a:blip r:embed="rId12"/>
          <a:srcRect l="15445" t="15034" r="17889" b="14975"/>
          <a:stretch/>
        </p:blipFill>
        <p:spPr>
          <a:xfrm>
            <a:off x="2345164" y="3701370"/>
            <a:ext cx="427018" cy="448307"/>
          </a:xfrm>
          <a:prstGeom prst="rect">
            <a:avLst/>
          </a:prstGeom>
        </p:spPr>
      </p:pic>
      <p:pic>
        <p:nvPicPr>
          <p:cNvPr id="14" name="Picture 13" descr="A picture containing flower, plant&#10;&#10;Description automatically generated">
            <a:extLst>
              <a:ext uri="{FF2B5EF4-FFF2-40B4-BE49-F238E27FC236}">
                <a16:creationId xmlns:a16="http://schemas.microsoft.com/office/drawing/2014/main" id="{71B51F1D-37F1-284A-3BE3-ED90EB298943}"/>
              </a:ext>
            </a:extLst>
          </p:cNvPr>
          <p:cNvPicPr>
            <a:picLocks noChangeAspect="1"/>
          </p:cNvPicPr>
          <p:nvPr/>
        </p:nvPicPr>
        <p:blipFill>
          <a:blip r:embed="rId13"/>
          <a:stretch>
            <a:fillRect/>
          </a:stretch>
        </p:blipFill>
        <p:spPr>
          <a:xfrm>
            <a:off x="3063615" y="3690322"/>
            <a:ext cx="236967" cy="473934"/>
          </a:xfrm>
          <a:prstGeom prst="rect">
            <a:avLst/>
          </a:prstGeom>
        </p:spPr>
      </p:pic>
      <p:pic>
        <p:nvPicPr>
          <p:cNvPr id="9" name="Picture 8" descr="A close-up of a knife&#10;&#10;Description automatically generated with low confidence">
            <a:extLst>
              <a:ext uri="{FF2B5EF4-FFF2-40B4-BE49-F238E27FC236}">
                <a16:creationId xmlns:a16="http://schemas.microsoft.com/office/drawing/2014/main" id="{27AC0BC2-CAFC-6B3A-53AA-999D6C86F60D}"/>
              </a:ext>
            </a:extLst>
          </p:cNvPr>
          <p:cNvPicPr>
            <a:picLocks noChangeAspect="1"/>
          </p:cNvPicPr>
          <p:nvPr/>
        </p:nvPicPr>
        <p:blipFill>
          <a:blip r:embed="rId14"/>
          <a:stretch>
            <a:fillRect/>
          </a:stretch>
        </p:blipFill>
        <p:spPr>
          <a:xfrm>
            <a:off x="2277506" y="2715326"/>
            <a:ext cx="612362" cy="4300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Introduction</a:t>
            </a:r>
            <a:endParaRPr dirty="0"/>
          </a:p>
        </p:txBody>
      </p:sp>
      <p:sp>
        <p:nvSpPr>
          <p:cNvPr id="2" name="TextBox 1">
            <a:extLst>
              <a:ext uri="{FF2B5EF4-FFF2-40B4-BE49-F238E27FC236}">
                <a16:creationId xmlns:a16="http://schemas.microsoft.com/office/drawing/2014/main" id="{787AD9AA-3B00-A911-1435-949B804DFF45}"/>
              </a:ext>
            </a:extLst>
          </p:cNvPr>
          <p:cNvSpPr txBox="1"/>
          <p:nvPr/>
        </p:nvSpPr>
        <p:spPr>
          <a:xfrm>
            <a:off x="1264566" y="1028996"/>
            <a:ext cx="5796712" cy="461665"/>
          </a:xfrm>
          <a:prstGeom prst="rect">
            <a:avLst/>
          </a:prstGeom>
          <a:noFill/>
        </p:spPr>
        <p:txBody>
          <a:bodyPr wrap="square" rtlCol="0">
            <a:spAutoFit/>
          </a:bodyPr>
          <a:lstStyle/>
          <a:p>
            <a:r>
              <a:rPr lang="en-IN" sz="2400" b="1" dirty="0">
                <a:solidFill>
                  <a:srgbClr val="FF0000"/>
                </a:solidFill>
                <a:latin typeface="Calibri" panose="020F0502020204030204" pitchFamily="34" charset="0"/>
                <a:cs typeface="Calibri" panose="020F0502020204030204" pitchFamily="34" charset="0"/>
              </a:rPr>
              <a:t>Identify the pronouns given in the sentence.</a:t>
            </a:r>
          </a:p>
        </p:txBody>
      </p:sp>
      <p:sp>
        <p:nvSpPr>
          <p:cNvPr id="3" name="TextBox 2">
            <a:extLst>
              <a:ext uri="{FF2B5EF4-FFF2-40B4-BE49-F238E27FC236}">
                <a16:creationId xmlns:a16="http://schemas.microsoft.com/office/drawing/2014/main" id="{6D82200D-0AD1-E2B6-78C9-E4085923AC8E}"/>
              </a:ext>
            </a:extLst>
          </p:cNvPr>
          <p:cNvSpPr txBox="1"/>
          <p:nvPr/>
        </p:nvSpPr>
        <p:spPr>
          <a:xfrm>
            <a:off x="1466856" y="1897979"/>
            <a:ext cx="2696066"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1. This book is mine.</a:t>
            </a:r>
          </a:p>
        </p:txBody>
      </p:sp>
      <p:sp>
        <p:nvSpPr>
          <p:cNvPr id="4" name="TextBox 3">
            <a:extLst>
              <a:ext uri="{FF2B5EF4-FFF2-40B4-BE49-F238E27FC236}">
                <a16:creationId xmlns:a16="http://schemas.microsoft.com/office/drawing/2014/main" id="{E76DA233-45E7-1AD5-0F78-2F6A2F1D131B}"/>
              </a:ext>
            </a:extLst>
          </p:cNvPr>
          <p:cNvSpPr txBox="1"/>
          <p:nvPr/>
        </p:nvSpPr>
        <p:spPr>
          <a:xfrm>
            <a:off x="1466856" y="2890029"/>
            <a:ext cx="2856323"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2. She is running fast.</a:t>
            </a:r>
          </a:p>
        </p:txBody>
      </p:sp>
      <p:sp>
        <p:nvSpPr>
          <p:cNvPr id="5" name="TextBox 4">
            <a:extLst>
              <a:ext uri="{FF2B5EF4-FFF2-40B4-BE49-F238E27FC236}">
                <a16:creationId xmlns:a16="http://schemas.microsoft.com/office/drawing/2014/main" id="{4D447730-4441-C4CA-4327-99CE2812702F}"/>
              </a:ext>
            </a:extLst>
          </p:cNvPr>
          <p:cNvSpPr txBox="1"/>
          <p:nvPr/>
        </p:nvSpPr>
        <p:spPr>
          <a:xfrm>
            <a:off x="1466857" y="3882079"/>
            <a:ext cx="4119514"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3. We are going to the park.</a:t>
            </a:r>
          </a:p>
        </p:txBody>
      </p:sp>
      <p:sp>
        <p:nvSpPr>
          <p:cNvPr id="6" name="TextBox 5">
            <a:extLst>
              <a:ext uri="{FF2B5EF4-FFF2-40B4-BE49-F238E27FC236}">
                <a16:creationId xmlns:a16="http://schemas.microsoft.com/office/drawing/2014/main" id="{E7D49994-3F89-AC51-4D69-F89CE4335B13}"/>
              </a:ext>
            </a:extLst>
          </p:cNvPr>
          <p:cNvSpPr txBox="1"/>
          <p:nvPr/>
        </p:nvSpPr>
        <p:spPr>
          <a:xfrm>
            <a:off x="1466857" y="4874129"/>
            <a:ext cx="2856322"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4. His bag is heavy.</a:t>
            </a:r>
          </a:p>
        </p:txBody>
      </p:sp>
      <p:sp>
        <p:nvSpPr>
          <p:cNvPr id="7" name="TextBox 6">
            <a:extLst>
              <a:ext uri="{FF2B5EF4-FFF2-40B4-BE49-F238E27FC236}">
                <a16:creationId xmlns:a16="http://schemas.microsoft.com/office/drawing/2014/main" id="{2F8BF19A-9EED-09C2-2984-0686BA441E11}"/>
              </a:ext>
            </a:extLst>
          </p:cNvPr>
          <p:cNvSpPr txBox="1"/>
          <p:nvPr/>
        </p:nvSpPr>
        <p:spPr>
          <a:xfrm>
            <a:off x="1466856" y="5866178"/>
            <a:ext cx="2856322"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5. That is his bottle.</a:t>
            </a:r>
          </a:p>
        </p:txBody>
      </p:sp>
      <p:pic>
        <p:nvPicPr>
          <p:cNvPr id="9" name="Graphic 8" descr="Storytelling with solid fill">
            <a:extLst>
              <a:ext uri="{FF2B5EF4-FFF2-40B4-BE49-F238E27FC236}">
                <a16:creationId xmlns:a16="http://schemas.microsoft.com/office/drawing/2014/main" id="{AE09F27D-72DC-1390-B2B2-BCF4A5828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5310" y="1671612"/>
            <a:ext cx="914400" cy="914400"/>
          </a:xfrm>
          <a:prstGeom prst="rect">
            <a:avLst/>
          </a:prstGeom>
        </p:spPr>
      </p:pic>
      <p:pic>
        <p:nvPicPr>
          <p:cNvPr id="11" name="Graphic 10" descr="Run with solid fill">
            <a:extLst>
              <a:ext uri="{FF2B5EF4-FFF2-40B4-BE49-F238E27FC236}">
                <a16:creationId xmlns:a16="http://schemas.microsoft.com/office/drawing/2014/main" id="{070821E4-4BCC-CE56-E7B3-FA19CB3D27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310" y="2663662"/>
            <a:ext cx="914400" cy="914400"/>
          </a:xfrm>
          <a:prstGeom prst="rect">
            <a:avLst/>
          </a:prstGeom>
        </p:spPr>
      </p:pic>
      <p:pic>
        <p:nvPicPr>
          <p:cNvPr id="15" name="Graphic 14" descr="Hill scene with solid fill">
            <a:extLst>
              <a:ext uri="{FF2B5EF4-FFF2-40B4-BE49-F238E27FC236}">
                <a16:creationId xmlns:a16="http://schemas.microsoft.com/office/drawing/2014/main" id="{BD0297CE-3781-2243-628A-4025E2536B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5310" y="3655712"/>
            <a:ext cx="914400" cy="914400"/>
          </a:xfrm>
          <a:prstGeom prst="rect">
            <a:avLst/>
          </a:prstGeom>
        </p:spPr>
      </p:pic>
      <p:pic>
        <p:nvPicPr>
          <p:cNvPr id="17" name="Graphic 16" descr="Water Bottle with solid fill">
            <a:extLst>
              <a:ext uri="{FF2B5EF4-FFF2-40B4-BE49-F238E27FC236}">
                <a16:creationId xmlns:a16="http://schemas.microsoft.com/office/drawing/2014/main" id="{A28185F3-150B-F833-2A9A-BAC3D7A9F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55310" y="5639812"/>
            <a:ext cx="914400" cy="914400"/>
          </a:xfrm>
          <a:prstGeom prst="rect">
            <a:avLst/>
          </a:prstGeom>
        </p:spPr>
      </p:pic>
      <p:pic>
        <p:nvPicPr>
          <p:cNvPr id="19" name="Graphic 18" descr="Handbag with solid fill">
            <a:extLst>
              <a:ext uri="{FF2B5EF4-FFF2-40B4-BE49-F238E27FC236}">
                <a16:creationId xmlns:a16="http://schemas.microsoft.com/office/drawing/2014/main" id="{0BAF522A-54E5-6EB1-46CD-873FD5C0C8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55310" y="4647762"/>
            <a:ext cx="914400" cy="914400"/>
          </a:xfrm>
          <a:prstGeom prst="rect">
            <a:avLst/>
          </a:prstGeom>
        </p:spPr>
      </p:pic>
      <p:sp>
        <p:nvSpPr>
          <p:cNvPr id="21" name="TextBox 20">
            <a:extLst>
              <a:ext uri="{FF2B5EF4-FFF2-40B4-BE49-F238E27FC236}">
                <a16:creationId xmlns:a16="http://schemas.microsoft.com/office/drawing/2014/main" id="{BD76B453-D4C3-A8F8-B7D0-0CF171A0912E}"/>
              </a:ext>
            </a:extLst>
          </p:cNvPr>
          <p:cNvSpPr txBox="1"/>
          <p:nvPr/>
        </p:nvSpPr>
        <p:spPr>
          <a:xfrm>
            <a:off x="7915615" y="1028996"/>
            <a:ext cx="1275519" cy="461665"/>
          </a:xfrm>
          <a:prstGeom prst="rect">
            <a:avLst/>
          </a:prstGeom>
          <a:noFill/>
        </p:spPr>
        <p:txBody>
          <a:bodyPr wrap="square" rtlCol="0">
            <a:spAutoFit/>
          </a:bodyPr>
          <a:lstStyle/>
          <a:p>
            <a:r>
              <a:rPr lang="en-IN" sz="2400" b="1" dirty="0">
                <a:solidFill>
                  <a:srgbClr val="FF0000"/>
                </a:solidFill>
                <a:latin typeface="Calibri" panose="020F0502020204030204" pitchFamily="34" charset="0"/>
                <a:cs typeface="Calibri" panose="020F0502020204030204" pitchFamily="34" charset="0"/>
              </a:rPr>
              <a:t>Answers</a:t>
            </a:r>
          </a:p>
        </p:txBody>
      </p:sp>
      <p:sp>
        <p:nvSpPr>
          <p:cNvPr id="22" name="TextBox 21">
            <a:extLst>
              <a:ext uri="{FF2B5EF4-FFF2-40B4-BE49-F238E27FC236}">
                <a16:creationId xmlns:a16="http://schemas.microsoft.com/office/drawing/2014/main" id="{2FB6A004-B7F3-ADA5-4A49-E0C95AC28D2C}"/>
              </a:ext>
            </a:extLst>
          </p:cNvPr>
          <p:cNvSpPr txBox="1"/>
          <p:nvPr/>
        </p:nvSpPr>
        <p:spPr>
          <a:xfrm>
            <a:off x="7915615" y="1893108"/>
            <a:ext cx="2387882" cy="461665"/>
          </a:xfrm>
          <a:prstGeom prst="rect">
            <a:avLst/>
          </a:prstGeom>
          <a:noFill/>
        </p:spPr>
        <p:txBody>
          <a:bodyPr wrap="square" rtlCol="0">
            <a:spAutoFit/>
          </a:bodyPr>
          <a:lstStyle/>
          <a:p>
            <a:r>
              <a:rPr lang="en-IN" sz="2400" b="1" dirty="0">
                <a:solidFill>
                  <a:srgbClr val="0070C0"/>
                </a:solidFill>
                <a:latin typeface="Calibri" panose="020F0502020204030204" pitchFamily="34" charset="0"/>
                <a:cs typeface="Calibri" panose="020F0502020204030204" pitchFamily="34" charset="0"/>
              </a:rPr>
              <a:t>mine</a:t>
            </a:r>
            <a:r>
              <a:rPr lang="en-IN" sz="2400" dirty="0">
                <a:latin typeface="Calibri" panose="020F0502020204030204" pitchFamily="34" charset="0"/>
                <a:cs typeface="Calibri" panose="020F0502020204030204" pitchFamily="34" charset="0"/>
              </a:rPr>
              <a:t> (possessive)</a:t>
            </a:r>
          </a:p>
        </p:txBody>
      </p:sp>
      <p:sp>
        <p:nvSpPr>
          <p:cNvPr id="23" name="TextBox 22">
            <a:extLst>
              <a:ext uri="{FF2B5EF4-FFF2-40B4-BE49-F238E27FC236}">
                <a16:creationId xmlns:a16="http://schemas.microsoft.com/office/drawing/2014/main" id="{CDFE9E4A-3705-ECE5-E0B7-925401EEFD9C}"/>
              </a:ext>
            </a:extLst>
          </p:cNvPr>
          <p:cNvSpPr txBox="1"/>
          <p:nvPr/>
        </p:nvSpPr>
        <p:spPr>
          <a:xfrm>
            <a:off x="7915615" y="2889156"/>
            <a:ext cx="1959761" cy="461665"/>
          </a:xfrm>
          <a:prstGeom prst="rect">
            <a:avLst/>
          </a:prstGeom>
          <a:noFill/>
        </p:spPr>
        <p:txBody>
          <a:bodyPr wrap="square" rtlCol="0">
            <a:spAutoFit/>
          </a:bodyPr>
          <a:lstStyle/>
          <a:p>
            <a:r>
              <a:rPr lang="en-IN" sz="2400" b="1" dirty="0">
                <a:solidFill>
                  <a:srgbClr val="0070C0"/>
                </a:solidFill>
                <a:latin typeface="Calibri" panose="020F0502020204030204" pitchFamily="34" charset="0"/>
                <a:cs typeface="Calibri" panose="020F0502020204030204" pitchFamily="34" charset="0"/>
              </a:rPr>
              <a:t>she</a:t>
            </a:r>
            <a:r>
              <a:rPr lang="en-IN" sz="2400" dirty="0">
                <a:latin typeface="Calibri" panose="020F0502020204030204" pitchFamily="34" charset="0"/>
                <a:cs typeface="Calibri" panose="020F0502020204030204" pitchFamily="34" charset="0"/>
              </a:rPr>
              <a:t> (personal) </a:t>
            </a:r>
          </a:p>
        </p:txBody>
      </p:sp>
      <p:sp>
        <p:nvSpPr>
          <p:cNvPr id="24" name="TextBox 23">
            <a:extLst>
              <a:ext uri="{FF2B5EF4-FFF2-40B4-BE49-F238E27FC236}">
                <a16:creationId xmlns:a16="http://schemas.microsoft.com/office/drawing/2014/main" id="{C014BD97-EDC3-2AAF-D9B5-C8FC76074AC6}"/>
              </a:ext>
            </a:extLst>
          </p:cNvPr>
          <p:cNvSpPr txBox="1"/>
          <p:nvPr/>
        </p:nvSpPr>
        <p:spPr>
          <a:xfrm>
            <a:off x="7915615" y="3881497"/>
            <a:ext cx="1959761" cy="461665"/>
          </a:xfrm>
          <a:prstGeom prst="rect">
            <a:avLst/>
          </a:prstGeom>
          <a:noFill/>
        </p:spPr>
        <p:txBody>
          <a:bodyPr wrap="square" rtlCol="0">
            <a:spAutoFit/>
          </a:bodyPr>
          <a:lstStyle/>
          <a:p>
            <a:r>
              <a:rPr lang="en-IN" sz="2400" b="1" dirty="0">
                <a:solidFill>
                  <a:srgbClr val="0070C0"/>
                </a:solidFill>
                <a:latin typeface="Calibri" panose="020F0502020204030204" pitchFamily="34" charset="0"/>
                <a:cs typeface="Calibri" panose="020F0502020204030204" pitchFamily="34" charset="0"/>
              </a:rPr>
              <a:t>we</a:t>
            </a:r>
            <a:r>
              <a:rPr lang="en-IN" sz="2400" dirty="0">
                <a:latin typeface="Calibri" panose="020F0502020204030204" pitchFamily="34" charset="0"/>
                <a:cs typeface="Calibri" panose="020F0502020204030204" pitchFamily="34" charset="0"/>
              </a:rPr>
              <a:t> (personal)</a:t>
            </a:r>
          </a:p>
        </p:txBody>
      </p:sp>
      <p:sp>
        <p:nvSpPr>
          <p:cNvPr id="25" name="TextBox 24">
            <a:extLst>
              <a:ext uri="{FF2B5EF4-FFF2-40B4-BE49-F238E27FC236}">
                <a16:creationId xmlns:a16="http://schemas.microsoft.com/office/drawing/2014/main" id="{8D101C6D-F11B-E117-7864-A005E8324260}"/>
              </a:ext>
            </a:extLst>
          </p:cNvPr>
          <p:cNvSpPr txBox="1"/>
          <p:nvPr/>
        </p:nvSpPr>
        <p:spPr>
          <a:xfrm>
            <a:off x="7915615" y="4873838"/>
            <a:ext cx="2133358" cy="461665"/>
          </a:xfrm>
          <a:prstGeom prst="rect">
            <a:avLst/>
          </a:prstGeom>
          <a:noFill/>
        </p:spPr>
        <p:txBody>
          <a:bodyPr wrap="square" rtlCol="0">
            <a:spAutoFit/>
          </a:bodyPr>
          <a:lstStyle/>
          <a:p>
            <a:r>
              <a:rPr lang="en-IN" sz="2400" b="1" dirty="0">
                <a:solidFill>
                  <a:srgbClr val="0070C0"/>
                </a:solidFill>
                <a:latin typeface="Calibri" panose="020F0502020204030204" pitchFamily="34" charset="0"/>
                <a:cs typeface="Calibri" panose="020F0502020204030204" pitchFamily="34" charset="0"/>
              </a:rPr>
              <a:t>his</a:t>
            </a:r>
            <a:r>
              <a:rPr lang="en-IN" sz="2400" dirty="0">
                <a:latin typeface="Calibri" panose="020F0502020204030204" pitchFamily="34" charset="0"/>
                <a:cs typeface="Calibri" panose="020F0502020204030204" pitchFamily="34" charset="0"/>
              </a:rPr>
              <a:t> (possessive)</a:t>
            </a:r>
          </a:p>
        </p:txBody>
      </p:sp>
      <p:sp>
        <p:nvSpPr>
          <p:cNvPr id="26" name="TextBox 25">
            <a:extLst>
              <a:ext uri="{FF2B5EF4-FFF2-40B4-BE49-F238E27FC236}">
                <a16:creationId xmlns:a16="http://schemas.microsoft.com/office/drawing/2014/main" id="{EC4B52DB-53A3-9DE4-29A4-382B85479F19}"/>
              </a:ext>
            </a:extLst>
          </p:cNvPr>
          <p:cNvSpPr txBox="1"/>
          <p:nvPr/>
        </p:nvSpPr>
        <p:spPr>
          <a:xfrm>
            <a:off x="7915614" y="5723215"/>
            <a:ext cx="2944063" cy="830997"/>
          </a:xfrm>
          <a:prstGeom prst="rect">
            <a:avLst/>
          </a:prstGeom>
          <a:noFill/>
        </p:spPr>
        <p:txBody>
          <a:bodyPr wrap="square" rtlCol="0">
            <a:spAutoFit/>
          </a:bodyPr>
          <a:lstStyle/>
          <a:p>
            <a:r>
              <a:rPr lang="en-IN" sz="2400" b="1" dirty="0">
                <a:solidFill>
                  <a:srgbClr val="0070C0"/>
                </a:solidFill>
                <a:latin typeface="Calibri" panose="020F0502020204030204" pitchFamily="34" charset="0"/>
                <a:cs typeface="Calibri" panose="020F0502020204030204" pitchFamily="34" charset="0"/>
              </a:rPr>
              <a:t>that</a:t>
            </a:r>
            <a:r>
              <a:rPr lang="en-IN" sz="2400" dirty="0">
                <a:latin typeface="Calibri" panose="020F0502020204030204" pitchFamily="34" charset="0"/>
                <a:cs typeface="Calibri" panose="020F0502020204030204" pitchFamily="34" charset="0"/>
              </a:rPr>
              <a:t> (demonstrative), </a:t>
            </a:r>
          </a:p>
          <a:p>
            <a:r>
              <a:rPr lang="en-IN" sz="2400" b="1" dirty="0">
                <a:solidFill>
                  <a:srgbClr val="0070C0"/>
                </a:solidFill>
                <a:latin typeface="Calibri" panose="020F0502020204030204" pitchFamily="34" charset="0"/>
                <a:cs typeface="Calibri" panose="020F0502020204030204" pitchFamily="34" charset="0"/>
              </a:rPr>
              <a:t>his</a:t>
            </a:r>
            <a:r>
              <a:rPr lang="en-IN" sz="2400" dirty="0">
                <a:latin typeface="Calibri" panose="020F0502020204030204" pitchFamily="34" charset="0"/>
                <a:cs typeface="Calibri" panose="020F0502020204030204" pitchFamily="34" charset="0"/>
              </a:rPr>
              <a:t> (possessive)</a:t>
            </a:r>
          </a:p>
        </p:txBody>
      </p:sp>
      <p:cxnSp>
        <p:nvCxnSpPr>
          <p:cNvPr id="10" name="Straight Connector 9">
            <a:extLst>
              <a:ext uri="{FF2B5EF4-FFF2-40B4-BE49-F238E27FC236}">
                <a16:creationId xmlns:a16="http://schemas.microsoft.com/office/drawing/2014/main" id="{D23C9578-5D80-7B74-55D5-0C7BFBA70689}"/>
              </a:ext>
            </a:extLst>
          </p:cNvPr>
          <p:cNvCxnSpPr>
            <a:cxnSpLocks/>
          </p:cNvCxnSpPr>
          <p:nvPr/>
        </p:nvCxnSpPr>
        <p:spPr>
          <a:xfrm>
            <a:off x="3309256" y="2330240"/>
            <a:ext cx="72156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F1D6CE-EF1C-E596-7468-46A63DC8765F}"/>
              </a:ext>
            </a:extLst>
          </p:cNvPr>
          <p:cNvCxnSpPr>
            <a:cxnSpLocks/>
          </p:cNvCxnSpPr>
          <p:nvPr/>
        </p:nvCxnSpPr>
        <p:spPr>
          <a:xfrm>
            <a:off x="1813247" y="3350821"/>
            <a:ext cx="49141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C4631-CFA0-283C-91A8-3451DE9D488B}"/>
              </a:ext>
            </a:extLst>
          </p:cNvPr>
          <p:cNvCxnSpPr>
            <a:cxnSpLocks/>
          </p:cNvCxnSpPr>
          <p:nvPr/>
        </p:nvCxnSpPr>
        <p:spPr>
          <a:xfrm>
            <a:off x="1813247" y="4343162"/>
            <a:ext cx="49141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3D260D-5641-F695-4B6B-15F16E63C2E0}"/>
              </a:ext>
            </a:extLst>
          </p:cNvPr>
          <p:cNvCxnSpPr>
            <a:cxnSpLocks/>
          </p:cNvCxnSpPr>
          <p:nvPr/>
        </p:nvCxnSpPr>
        <p:spPr>
          <a:xfrm>
            <a:off x="1813247" y="5335503"/>
            <a:ext cx="49141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E25148-AE11-8834-C0CA-534A09227B69}"/>
              </a:ext>
            </a:extLst>
          </p:cNvPr>
          <p:cNvCxnSpPr>
            <a:cxnSpLocks/>
          </p:cNvCxnSpPr>
          <p:nvPr/>
        </p:nvCxnSpPr>
        <p:spPr>
          <a:xfrm>
            <a:off x="1813247" y="6327843"/>
            <a:ext cx="6127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A58D78-1D1C-ED9F-B237-28F96B450A2B}"/>
              </a:ext>
            </a:extLst>
          </p:cNvPr>
          <p:cNvCxnSpPr>
            <a:cxnSpLocks/>
          </p:cNvCxnSpPr>
          <p:nvPr/>
        </p:nvCxnSpPr>
        <p:spPr>
          <a:xfrm>
            <a:off x="2684104" y="6327843"/>
            <a:ext cx="497635"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881AEB-86D3-B12F-699E-4897DE88C00C}"/>
              </a:ext>
            </a:extLst>
          </p:cNvPr>
          <p:cNvCxnSpPr>
            <a:cxnSpLocks/>
          </p:cNvCxnSpPr>
          <p:nvPr/>
        </p:nvCxnSpPr>
        <p:spPr>
          <a:xfrm>
            <a:off x="2219224" y="1176647"/>
            <a:ext cx="0" cy="640080"/>
          </a:xfrm>
          <a:prstGeom prst="line">
            <a:avLst/>
          </a:prstGeom>
          <a:ln w="38100"/>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3742A592-CC00-01AF-B9D9-9AE6354FD5AF}"/>
              </a:ext>
            </a:extLst>
          </p:cNvPr>
          <p:cNvCxnSpPr>
            <a:cxnSpLocks/>
          </p:cNvCxnSpPr>
          <p:nvPr/>
        </p:nvCxnSpPr>
        <p:spPr>
          <a:xfrm>
            <a:off x="9944854" y="1163947"/>
            <a:ext cx="0" cy="640080"/>
          </a:xfrm>
          <a:prstGeom prst="line">
            <a:avLst/>
          </a:prstGeom>
          <a:ln w="381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27FCF3A9-443F-E8FC-C320-2C8CF16E3472}"/>
              </a:ext>
            </a:extLst>
          </p:cNvPr>
          <p:cNvCxnSpPr>
            <a:cxnSpLocks/>
          </p:cNvCxnSpPr>
          <p:nvPr/>
        </p:nvCxnSpPr>
        <p:spPr>
          <a:xfrm>
            <a:off x="6109748" y="1160160"/>
            <a:ext cx="14775" cy="640800"/>
          </a:xfrm>
          <a:prstGeom prst="line">
            <a:avLst/>
          </a:prstGeom>
          <a:ln w="38100"/>
        </p:spPr>
        <p:style>
          <a:lnRef idx="1">
            <a:schemeClr val="dk1"/>
          </a:lnRef>
          <a:fillRef idx="0">
            <a:schemeClr val="dk1"/>
          </a:fillRef>
          <a:effectRef idx="0">
            <a:schemeClr val="dk1"/>
          </a:effectRef>
          <a:fontRef idx="minor">
            <a:schemeClr val="tx1"/>
          </a:fontRef>
        </p:style>
      </p:cxnSp>
      <p:sp>
        <p:nvSpPr>
          <p:cNvPr id="5" name="Oval 5">
            <a:extLst>
              <a:ext uri="{FF2B5EF4-FFF2-40B4-BE49-F238E27FC236}">
                <a16:creationId xmlns:a16="http://schemas.microsoft.com/office/drawing/2014/main" id="{A4E62007-7139-B0B7-0F7A-E2A0853AF0C5}"/>
              </a:ext>
            </a:extLst>
          </p:cNvPr>
          <p:cNvSpPr/>
          <p:nvPr/>
        </p:nvSpPr>
        <p:spPr>
          <a:xfrm>
            <a:off x="1177267" y="3009403"/>
            <a:ext cx="2109440" cy="853635"/>
          </a:xfrm>
          <a:custGeom>
            <a:avLst/>
            <a:gdLst>
              <a:gd name="connsiteX0" fmla="*/ 0 w 3024336"/>
              <a:gd name="connsiteY0" fmla="*/ 396044 h 792088"/>
              <a:gd name="connsiteX1" fmla="*/ 1512168 w 3024336"/>
              <a:gd name="connsiteY1" fmla="*/ 0 h 792088"/>
              <a:gd name="connsiteX2" fmla="*/ 3024336 w 3024336"/>
              <a:gd name="connsiteY2" fmla="*/ 396044 h 792088"/>
              <a:gd name="connsiteX3" fmla="*/ 1512168 w 3024336"/>
              <a:gd name="connsiteY3" fmla="*/ 792088 h 792088"/>
              <a:gd name="connsiteX4" fmla="*/ 0 w 3024336"/>
              <a:gd name="connsiteY4" fmla="*/ 396044 h 792088"/>
              <a:gd name="connsiteX0" fmla="*/ 46 w 3024382"/>
              <a:gd name="connsiteY0" fmla="*/ 827844 h 1223888"/>
              <a:gd name="connsiteX1" fmla="*/ 1474114 w 3024382"/>
              <a:gd name="connsiteY1" fmla="*/ 0 h 1223888"/>
              <a:gd name="connsiteX2" fmla="*/ 3024382 w 3024382"/>
              <a:gd name="connsiteY2" fmla="*/ 827844 h 1223888"/>
              <a:gd name="connsiteX3" fmla="*/ 1512214 w 3024382"/>
              <a:gd name="connsiteY3" fmla="*/ 1223888 h 1223888"/>
              <a:gd name="connsiteX4" fmla="*/ 46 w 3024382"/>
              <a:gd name="connsiteY4" fmla="*/ 827844 h 122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82" h="1223888">
                <a:moveTo>
                  <a:pt x="46" y="827844"/>
                </a:moveTo>
                <a:cubicBezTo>
                  <a:pt x="-6304" y="623863"/>
                  <a:pt x="638967" y="0"/>
                  <a:pt x="1474114" y="0"/>
                </a:cubicBezTo>
                <a:cubicBezTo>
                  <a:pt x="2309261" y="0"/>
                  <a:pt x="3024382" y="609115"/>
                  <a:pt x="3024382" y="827844"/>
                </a:cubicBezTo>
                <a:cubicBezTo>
                  <a:pt x="3024382" y="1046573"/>
                  <a:pt x="2347361" y="1223888"/>
                  <a:pt x="1512214" y="1223888"/>
                </a:cubicBezTo>
                <a:cubicBezTo>
                  <a:pt x="677067" y="1223888"/>
                  <a:pt x="6396" y="1031825"/>
                  <a:pt x="46" y="82784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a:extLst>
              <a:ext uri="{FF2B5EF4-FFF2-40B4-BE49-F238E27FC236}">
                <a16:creationId xmlns:a16="http://schemas.microsoft.com/office/drawing/2014/main" id="{632E8CB0-1D44-3EFB-39A7-6388E915999F}"/>
              </a:ext>
            </a:extLst>
          </p:cNvPr>
          <p:cNvSpPr/>
          <p:nvPr/>
        </p:nvSpPr>
        <p:spPr>
          <a:xfrm>
            <a:off x="1752128" y="2999881"/>
            <a:ext cx="1104928" cy="1104928"/>
          </a:xfrm>
          <a:prstGeom prst="ellipse">
            <a:avLst/>
          </a:prstGeom>
          <a:gradFill flip="none" rotWithShape="1">
            <a:gsLst>
              <a:gs pos="0">
                <a:srgbClr val="00CC9B"/>
              </a:gs>
              <a:gs pos="95000">
                <a:srgbClr val="00CC9B">
                  <a:tint val="44500"/>
                  <a:satMod val="160000"/>
                </a:srgbClr>
              </a:gs>
              <a:gs pos="100000">
                <a:srgbClr val="00CC9B">
                  <a:tint val="23500"/>
                  <a:satMod val="160000"/>
                </a:srgbClr>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7" name="Group 6">
            <a:extLst>
              <a:ext uri="{FF2B5EF4-FFF2-40B4-BE49-F238E27FC236}">
                <a16:creationId xmlns:a16="http://schemas.microsoft.com/office/drawing/2014/main" id="{A4B4F994-4A55-C646-CBA2-43803E725D3F}"/>
              </a:ext>
            </a:extLst>
          </p:cNvPr>
          <p:cNvGrpSpPr/>
          <p:nvPr/>
        </p:nvGrpSpPr>
        <p:grpSpPr>
          <a:xfrm>
            <a:off x="1177267" y="1804027"/>
            <a:ext cx="2109408" cy="1757907"/>
            <a:chOff x="1792454" y="1772816"/>
            <a:chExt cx="2109408" cy="1757907"/>
          </a:xfrm>
        </p:grpSpPr>
        <p:sp>
          <p:nvSpPr>
            <p:cNvPr id="8" name="Right Triangle 3">
              <a:extLst>
                <a:ext uri="{FF2B5EF4-FFF2-40B4-BE49-F238E27FC236}">
                  <a16:creationId xmlns:a16="http://schemas.microsoft.com/office/drawing/2014/main" id="{4AEB3C15-8453-ABDB-8348-279D09C618E9}"/>
                </a:ext>
              </a:extLst>
            </p:cNvPr>
            <p:cNvSpPr/>
            <p:nvPr/>
          </p:nvSpPr>
          <p:spPr>
            <a:xfrm>
              <a:off x="2847158" y="1772816"/>
              <a:ext cx="1054704" cy="1757907"/>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2520376">
                  <a:moveTo>
                    <a:pt x="0" y="2520280"/>
                  </a:moveTo>
                  <a:lnTo>
                    <a:pt x="0" y="0"/>
                  </a:lnTo>
                  <a:lnTo>
                    <a:pt x="1512168" y="2520280"/>
                  </a:lnTo>
                  <a:cubicBezTo>
                    <a:pt x="1272472" y="2524307"/>
                    <a:pt x="975626" y="2401333"/>
                    <a:pt x="735930" y="2405360"/>
                  </a:cubicBezTo>
                  <a:lnTo>
                    <a:pt x="0" y="2520280"/>
                  </a:lnTo>
                  <a:close/>
                </a:path>
              </a:pathLst>
            </a:custGeom>
            <a:solidFill>
              <a:srgbClr val="01B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ight Triangle 8">
              <a:extLst>
                <a:ext uri="{FF2B5EF4-FFF2-40B4-BE49-F238E27FC236}">
                  <a16:creationId xmlns:a16="http://schemas.microsoft.com/office/drawing/2014/main" id="{11118A87-5CF1-7C9C-0D74-7538C06ACA4D}"/>
                </a:ext>
              </a:extLst>
            </p:cNvPr>
            <p:cNvSpPr/>
            <p:nvPr/>
          </p:nvSpPr>
          <p:spPr>
            <a:xfrm>
              <a:off x="2897382" y="2124384"/>
              <a:ext cx="452016" cy="1054704"/>
            </a:xfrm>
            <a:prstGeom prst="rtTriangle">
              <a:avLst/>
            </a:prstGeom>
            <a:solidFill>
              <a:schemeClr val="tx1">
                <a:alpha val="3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ight Triangle 3">
              <a:extLst>
                <a:ext uri="{FF2B5EF4-FFF2-40B4-BE49-F238E27FC236}">
                  <a16:creationId xmlns:a16="http://schemas.microsoft.com/office/drawing/2014/main" id="{D3EAC5FE-A4AC-C8FB-7F6B-D96236953C59}"/>
                </a:ext>
              </a:extLst>
            </p:cNvPr>
            <p:cNvSpPr/>
            <p:nvPr/>
          </p:nvSpPr>
          <p:spPr>
            <a:xfrm flipH="1">
              <a:off x="1792454" y="1772816"/>
              <a:ext cx="1373591" cy="1757856"/>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 name="connsiteX0" fmla="*/ 0 w 1524868"/>
                <a:gd name="connsiteY0" fmla="*/ 1872580 h 2520376"/>
                <a:gd name="connsiteX1" fmla="*/ 12700 w 1524868"/>
                <a:gd name="connsiteY1" fmla="*/ 0 h 2520376"/>
                <a:gd name="connsiteX2" fmla="*/ 1524868 w 1524868"/>
                <a:gd name="connsiteY2" fmla="*/ 2520280 h 2520376"/>
                <a:gd name="connsiteX3" fmla="*/ 748630 w 1524868"/>
                <a:gd name="connsiteY3" fmla="*/ 2405360 h 2520376"/>
                <a:gd name="connsiteX4" fmla="*/ 0 w 1524868"/>
                <a:gd name="connsiteY4" fmla="*/ 1872580 h 2520376"/>
                <a:gd name="connsiteX0" fmla="*/ 0 w 1524868"/>
                <a:gd name="connsiteY0" fmla="*/ 1872580 h 2520298"/>
                <a:gd name="connsiteX1" fmla="*/ 12700 w 1524868"/>
                <a:gd name="connsiteY1" fmla="*/ 0 h 2520298"/>
                <a:gd name="connsiteX2" fmla="*/ 1524868 w 1524868"/>
                <a:gd name="connsiteY2" fmla="*/ 2520280 h 2520298"/>
                <a:gd name="connsiteX3" fmla="*/ 234280 w 1524868"/>
                <a:gd name="connsiteY3" fmla="*/ 1878310 h 2520298"/>
                <a:gd name="connsiteX4" fmla="*/ 0 w 1524868"/>
                <a:gd name="connsiteY4" fmla="*/ 1872580 h 2520298"/>
                <a:gd name="connsiteX0" fmla="*/ 0 w 1524868"/>
                <a:gd name="connsiteY0" fmla="*/ 1872580 h 2520298"/>
                <a:gd name="connsiteX1" fmla="*/ 12700 w 1524868"/>
                <a:gd name="connsiteY1" fmla="*/ 0 h 2520298"/>
                <a:gd name="connsiteX2" fmla="*/ 1524868 w 1524868"/>
                <a:gd name="connsiteY2" fmla="*/ 2520280 h 2520298"/>
                <a:gd name="connsiteX3" fmla="*/ 43780 w 1524868"/>
                <a:gd name="connsiteY3" fmla="*/ 1865610 h 2520298"/>
                <a:gd name="connsiteX4" fmla="*/ 0 w 1524868"/>
                <a:gd name="connsiteY4" fmla="*/ 1872580 h 2520298"/>
                <a:gd name="connsiteX0" fmla="*/ 0 w 1778868"/>
                <a:gd name="connsiteY0" fmla="*/ 1732880 h 2520298"/>
                <a:gd name="connsiteX1" fmla="*/ 266700 w 1778868"/>
                <a:gd name="connsiteY1" fmla="*/ 0 h 2520298"/>
                <a:gd name="connsiteX2" fmla="*/ 1778868 w 1778868"/>
                <a:gd name="connsiteY2" fmla="*/ 2520280 h 2520298"/>
                <a:gd name="connsiteX3" fmla="*/ 297780 w 1778868"/>
                <a:gd name="connsiteY3" fmla="*/ 1865610 h 2520298"/>
                <a:gd name="connsiteX4" fmla="*/ 0 w 1778868"/>
                <a:gd name="connsiteY4" fmla="*/ 1732880 h 2520298"/>
                <a:gd name="connsiteX0" fmla="*/ 0 w 1778868"/>
                <a:gd name="connsiteY0" fmla="*/ 1732880 h 2520304"/>
                <a:gd name="connsiteX1" fmla="*/ 266700 w 1778868"/>
                <a:gd name="connsiteY1" fmla="*/ 0 h 2520304"/>
                <a:gd name="connsiteX2" fmla="*/ 1778868 w 1778868"/>
                <a:gd name="connsiteY2" fmla="*/ 2520280 h 2520304"/>
                <a:gd name="connsiteX3" fmla="*/ 196180 w 1778868"/>
                <a:gd name="connsiteY3" fmla="*/ 2043410 h 2520304"/>
                <a:gd name="connsiteX4" fmla="*/ 0 w 1778868"/>
                <a:gd name="connsiteY4" fmla="*/ 1732880 h 2520304"/>
                <a:gd name="connsiteX0" fmla="*/ 0 w 1855068"/>
                <a:gd name="connsiteY0" fmla="*/ 1974180 h 2520304"/>
                <a:gd name="connsiteX1" fmla="*/ 342900 w 1855068"/>
                <a:gd name="connsiteY1" fmla="*/ 0 h 2520304"/>
                <a:gd name="connsiteX2" fmla="*/ 1855068 w 1855068"/>
                <a:gd name="connsiteY2" fmla="*/ 2520280 h 2520304"/>
                <a:gd name="connsiteX3" fmla="*/ 272380 w 1855068"/>
                <a:gd name="connsiteY3" fmla="*/ 2043410 h 2520304"/>
                <a:gd name="connsiteX4" fmla="*/ 0 w 18550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368" h="2520304">
                  <a:moveTo>
                    <a:pt x="0" y="1974180"/>
                  </a:moveTo>
                  <a:cubicBezTo>
                    <a:pt x="118533" y="1349987"/>
                    <a:pt x="452967" y="624193"/>
                    <a:pt x="457200" y="0"/>
                  </a:cubicBezTo>
                  <a:lnTo>
                    <a:pt x="1969368" y="2520280"/>
                  </a:lnTo>
                  <a:cubicBezTo>
                    <a:pt x="1729672" y="2524307"/>
                    <a:pt x="626376" y="2039383"/>
                    <a:pt x="386680" y="2043410"/>
                  </a:cubicBezTo>
                  <a:lnTo>
                    <a:pt x="0" y="1974180"/>
                  </a:lnTo>
                  <a:close/>
                </a:path>
              </a:pathLst>
            </a:custGeom>
            <a:solidFill>
              <a:srgbClr val="22D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1" name="Oval 5">
            <a:extLst>
              <a:ext uri="{FF2B5EF4-FFF2-40B4-BE49-F238E27FC236}">
                <a16:creationId xmlns:a16="http://schemas.microsoft.com/office/drawing/2014/main" id="{AD7C8A4B-3B41-71B4-DF5C-3233C9F21D24}"/>
              </a:ext>
            </a:extLst>
          </p:cNvPr>
          <p:cNvSpPr/>
          <p:nvPr/>
        </p:nvSpPr>
        <p:spPr>
          <a:xfrm>
            <a:off x="8890176" y="2966421"/>
            <a:ext cx="2112264" cy="837467"/>
          </a:xfrm>
          <a:custGeom>
            <a:avLst/>
            <a:gdLst>
              <a:gd name="connsiteX0" fmla="*/ 0 w 3024336"/>
              <a:gd name="connsiteY0" fmla="*/ 396044 h 792088"/>
              <a:gd name="connsiteX1" fmla="*/ 1512168 w 3024336"/>
              <a:gd name="connsiteY1" fmla="*/ 0 h 792088"/>
              <a:gd name="connsiteX2" fmla="*/ 3024336 w 3024336"/>
              <a:gd name="connsiteY2" fmla="*/ 396044 h 792088"/>
              <a:gd name="connsiteX3" fmla="*/ 1512168 w 3024336"/>
              <a:gd name="connsiteY3" fmla="*/ 792088 h 792088"/>
              <a:gd name="connsiteX4" fmla="*/ 0 w 3024336"/>
              <a:gd name="connsiteY4" fmla="*/ 396044 h 792088"/>
              <a:gd name="connsiteX0" fmla="*/ 46 w 3024382"/>
              <a:gd name="connsiteY0" fmla="*/ 827844 h 1223888"/>
              <a:gd name="connsiteX1" fmla="*/ 1474114 w 3024382"/>
              <a:gd name="connsiteY1" fmla="*/ 0 h 1223888"/>
              <a:gd name="connsiteX2" fmla="*/ 3024382 w 3024382"/>
              <a:gd name="connsiteY2" fmla="*/ 827844 h 1223888"/>
              <a:gd name="connsiteX3" fmla="*/ 1512214 w 3024382"/>
              <a:gd name="connsiteY3" fmla="*/ 1223888 h 1223888"/>
              <a:gd name="connsiteX4" fmla="*/ 46 w 3024382"/>
              <a:gd name="connsiteY4" fmla="*/ 827844 h 122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82" h="1223888">
                <a:moveTo>
                  <a:pt x="46" y="827844"/>
                </a:moveTo>
                <a:cubicBezTo>
                  <a:pt x="-6304" y="623863"/>
                  <a:pt x="638967" y="0"/>
                  <a:pt x="1474114" y="0"/>
                </a:cubicBezTo>
                <a:cubicBezTo>
                  <a:pt x="2309261" y="0"/>
                  <a:pt x="3024382" y="609115"/>
                  <a:pt x="3024382" y="827844"/>
                </a:cubicBezTo>
                <a:cubicBezTo>
                  <a:pt x="3024382" y="1046573"/>
                  <a:pt x="2347361" y="1223888"/>
                  <a:pt x="1512214" y="1223888"/>
                </a:cubicBezTo>
                <a:cubicBezTo>
                  <a:pt x="677067" y="1223888"/>
                  <a:pt x="6396" y="1031825"/>
                  <a:pt x="46" y="82784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Oval 11">
            <a:extLst>
              <a:ext uri="{FF2B5EF4-FFF2-40B4-BE49-F238E27FC236}">
                <a16:creationId xmlns:a16="http://schemas.microsoft.com/office/drawing/2014/main" id="{ADA808C2-7CD3-78E6-2576-9E979ADD6E24}"/>
              </a:ext>
            </a:extLst>
          </p:cNvPr>
          <p:cNvSpPr/>
          <p:nvPr/>
        </p:nvSpPr>
        <p:spPr>
          <a:xfrm>
            <a:off x="9465807" y="2997050"/>
            <a:ext cx="1106407" cy="1084001"/>
          </a:xfrm>
          <a:prstGeom prst="ellipse">
            <a:avLst/>
          </a:prstGeom>
          <a:gradFill flip="none" rotWithShape="1">
            <a:gsLst>
              <a:gs pos="0">
                <a:srgbClr val="BACC2F"/>
              </a:gs>
              <a:gs pos="100000">
                <a:srgbClr val="D1DC4C"/>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3" name="Group 12">
            <a:extLst>
              <a:ext uri="{FF2B5EF4-FFF2-40B4-BE49-F238E27FC236}">
                <a16:creationId xmlns:a16="http://schemas.microsoft.com/office/drawing/2014/main" id="{7EAC6585-DDFF-02B8-D81F-F1858CE8C9E0}"/>
              </a:ext>
            </a:extLst>
          </p:cNvPr>
          <p:cNvGrpSpPr/>
          <p:nvPr/>
        </p:nvGrpSpPr>
        <p:grpSpPr>
          <a:xfrm>
            <a:off x="8890176" y="1783875"/>
            <a:ext cx="2112232" cy="1724611"/>
            <a:chOff x="8345182" y="1776422"/>
            <a:chExt cx="2112232" cy="1724611"/>
          </a:xfrm>
        </p:grpSpPr>
        <p:sp>
          <p:nvSpPr>
            <p:cNvPr id="14" name="Right Triangle 3">
              <a:extLst>
                <a:ext uri="{FF2B5EF4-FFF2-40B4-BE49-F238E27FC236}">
                  <a16:creationId xmlns:a16="http://schemas.microsoft.com/office/drawing/2014/main" id="{6475E2FE-530E-F532-6F48-6C64C0C4A2FB}"/>
                </a:ext>
              </a:extLst>
            </p:cNvPr>
            <p:cNvSpPr/>
            <p:nvPr/>
          </p:nvSpPr>
          <p:spPr>
            <a:xfrm>
              <a:off x="9401298" y="1776422"/>
              <a:ext cx="1056116" cy="1724611"/>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2520376">
                  <a:moveTo>
                    <a:pt x="0" y="2520280"/>
                  </a:moveTo>
                  <a:lnTo>
                    <a:pt x="0" y="0"/>
                  </a:lnTo>
                  <a:lnTo>
                    <a:pt x="1512168" y="2520280"/>
                  </a:lnTo>
                  <a:cubicBezTo>
                    <a:pt x="1272472" y="2524307"/>
                    <a:pt x="975626" y="2401333"/>
                    <a:pt x="735930" y="2405360"/>
                  </a:cubicBezTo>
                  <a:lnTo>
                    <a:pt x="0" y="2520280"/>
                  </a:lnTo>
                  <a:close/>
                </a:path>
              </a:pathLst>
            </a:custGeom>
            <a:solidFill>
              <a:srgbClr val="BAC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ight Triangle 14">
              <a:extLst>
                <a:ext uri="{FF2B5EF4-FFF2-40B4-BE49-F238E27FC236}">
                  <a16:creationId xmlns:a16="http://schemas.microsoft.com/office/drawing/2014/main" id="{3DEBD182-CA52-4553-3EA0-521E0E10840B}"/>
                </a:ext>
              </a:extLst>
            </p:cNvPr>
            <p:cNvSpPr/>
            <p:nvPr/>
          </p:nvSpPr>
          <p:spPr>
            <a:xfrm>
              <a:off x="9451589" y="2121331"/>
              <a:ext cx="452621" cy="1034728"/>
            </a:xfrm>
            <a:prstGeom prst="rtTriangle">
              <a:avLst/>
            </a:prstGeom>
            <a:solidFill>
              <a:schemeClr val="tx1">
                <a:alpha val="3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ight Triangle 3">
              <a:extLst>
                <a:ext uri="{FF2B5EF4-FFF2-40B4-BE49-F238E27FC236}">
                  <a16:creationId xmlns:a16="http://schemas.microsoft.com/office/drawing/2014/main" id="{864188D7-43BF-9786-CF75-D793627B1882}"/>
                </a:ext>
              </a:extLst>
            </p:cNvPr>
            <p:cNvSpPr/>
            <p:nvPr/>
          </p:nvSpPr>
          <p:spPr>
            <a:xfrm flipH="1">
              <a:off x="8345182" y="1776422"/>
              <a:ext cx="1375430" cy="1724562"/>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 name="connsiteX0" fmla="*/ 0 w 1524868"/>
                <a:gd name="connsiteY0" fmla="*/ 1872580 h 2520376"/>
                <a:gd name="connsiteX1" fmla="*/ 12700 w 1524868"/>
                <a:gd name="connsiteY1" fmla="*/ 0 h 2520376"/>
                <a:gd name="connsiteX2" fmla="*/ 1524868 w 1524868"/>
                <a:gd name="connsiteY2" fmla="*/ 2520280 h 2520376"/>
                <a:gd name="connsiteX3" fmla="*/ 748630 w 1524868"/>
                <a:gd name="connsiteY3" fmla="*/ 2405360 h 2520376"/>
                <a:gd name="connsiteX4" fmla="*/ 0 w 1524868"/>
                <a:gd name="connsiteY4" fmla="*/ 1872580 h 2520376"/>
                <a:gd name="connsiteX0" fmla="*/ 0 w 1524868"/>
                <a:gd name="connsiteY0" fmla="*/ 1872580 h 2520298"/>
                <a:gd name="connsiteX1" fmla="*/ 12700 w 1524868"/>
                <a:gd name="connsiteY1" fmla="*/ 0 h 2520298"/>
                <a:gd name="connsiteX2" fmla="*/ 1524868 w 1524868"/>
                <a:gd name="connsiteY2" fmla="*/ 2520280 h 2520298"/>
                <a:gd name="connsiteX3" fmla="*/ 234280 w 1524868"/>
                <a:gd name="connsiteY3" fmla="*/ 1878310 h 2520298"/>
                <a:gd name="connsiteX4" fmla="*/ 0 w 1524868"/>
                <a:gd name="connsiteY4" fmla="*/ 1872580 h 2520298"/>
                <a:gd name="connsiteX0" fmla="*/ 0 w 1524868"/>
                <a:gd name="connsiteY0" fmla="*/ 1872580 h 2520298"/>
                <a:gd name="connsiteX1" fmla="*/ 12700 w 1524868"/>
                <a:gd name="connsiteY1" fmla="*/ 0 h 2520298"/>
                <a:gd name="connsiteX2" fmla="*/ 1524868 w 1524868"/>
                <a:gd name="connsiteY2" fmla="*/ 2520280 h 2520298"/>
                <a:gd name="connsiteX3" fmla="*/ 43780 w 1524868"/>
                <a:gd name="connsiteY3" fmla="*/ 1865610 h 2520298"/>
                <a:gd name="connsiteX4" fmla="*/ 0 w 1524868"/>
                <a:gd name="connsiteY4" fmla="*/ 1872580 h 2520298"/>
                <a:gd name="connsiteX0" fmla="*/ 0 w 1778868"/>
                <a:gd name="connsiteY0" fmla="*/ 1732880 h 2520298"/>
                <a:gd name="connsiteX1" fmla="*/ 266700 w 1778868"/>
                <a:gd name="connsiteY1" fmla="*/ 0 h 2520298"/>
                <a:gd name="connsiteX2" fmla="*/ 1778868 w 1778868"/>
                <a:gd name="connsiteY2" fmla="*/ 2520280 h 2520298"/>
                <a:gd name="connsiteX3" fmla="*/ 297780 w 1778868"/>
                <a:gd name="connsiteY3" fmla="*/ 1865610 h 2520298"/>
                <a:gd name="connsiteX4" fmla="*/ 0 w 1778868"/>
                <a:gd name="connsiteY4" fmla="*/ 1732880 h 2520298"/>
                <a:gd name="connsiteX0" fmla="*/ 0 w 1778868"/>
                <a:gd name="connsiteY0" fmla="*/ 1732880 h 2520304"/>
                <a:gd name="connsiteX1" fmla="*/ 266700 w 1778868"/>
                <a:gd name="connsiteY1" fmla="*/ 0 h 2520304"/>
                <a:gd name="connsiteX2" fmla="*/ 1778868 w 1778868"/>
                <a:gd name="connsiteY2" fmla="*/ 2520280 h 2520304"/>
                <a:gd name="connsiteX3" fmla="*/ 196180 w 1778868"/>
                <a:gd name="connsiteY3" fmla="*/ 2043410 h 2520304"/>
                <a:gd name="connsiteX4" fmla="*/ 0 w 1778868"/>
                <a:gd name="connsiteY4" fmla="*/ 1732880 h 2520304"/>
                <a:gd name="connsiteX0" fmla="*/ 0 w 1855068"/>
                <a:gd name="connsiteY0" fmla="*/ 1974180 h 2520304"/>
                <a:gd name="connsiteX1" fmla="*/ 342900 w 1855068"/>
                <a:gd name="connsiteY1" fmla="*/ 0 h 2520304"/>
                <a:gd name="connsiteX2" fmla="*/ 1855068 w 1855068"/>
                <a:gd name="connsiteY2" fmla="*/ 2520280 h 2520304"/>
                <a:gd name="connsiteX3" fmla="*/ 272380 w 1855068"/>
                <a:gd name="connsiteY3" fmla="*/ 2043410 h 2520304"/>
                <a:gd name="connsiteX4" fmla="*/ 0 w 18550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368" h="2520304">
                  <a:moveTo>
                    <a:pt x="0" y="1974180"/>
                  </a:moveTo>
                  <a:cubicBezTo>
                    <a:pt x="118533" y="1349987"/>
                    <a:pt x="452967" y="624193"/>
                    <a:pt x="457200" y="0"/>
                  </a:cubicBezTo>
                  <a:lnTo>
                    <a:pt x="1969368" y="2520280"/>
                  </a:lnTo>
                  <a:cubicBezTo>
                    <a:pt x="1729672" y="2524307"/>
                    <a:pt x="626376" y="2039383"/>
                    <a:pt x="386680" y="2043410"/>
                  </a:cubicBezTo>
                  <a:lnTo>
                    <a:pt x="0" y="1974180"/>
                  </a:lnTo>
                  <a:close/>
                </a:path>
              </a:pathLst>
            </a:custGeom>
            <a:solidFill>
              <a:srgbClr val="D1D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7" name="Oval 5">
            <a:extLst>
              <a:ext uri="{FF2B5EF4-FFF2-40B4-BE49-F238E27FC236}">
                <a16:creationId xmlns:a16="http://schemas.microsoft.com/office/drawing/2014/main" id="{DE93D596-C012-240A-0DE5-14BB94276BE4}"/>
              </a:ext>
            </a:extLst>
          </p:cNvPr>
          <p:cNvSpPr/>
          <p:nvPr/>
        </p:nvSpPr>
        <p:spPr>
          <a:xfrm>
            <a:off x="5068313" y="3022372"/>
            <a:ext cx="2112264" cy="864992"/>
          </a:xfrm>
          <a:custGeom>
            <a:avLst/>
            <a:gdLst>
              <a:gd name="connsiteX0" fmla="*/ 0 w 3024336"/>
              <a:gd name="connsiteY0" fmla="*/ 396044 h 792088"/>
              <a:gd name="connsiteX1" fmla="*/ 1512168 w 3024336"/>
              <a:gd name="connsiteY1" fmla="*/ 0 h 792088"/>
              <a:gd name="connsiteX2" fmla="*/ 3024336 w 3024336"/>
              <a:gd name="connsiteY2" fmla="*/ 396044 h 792088"/>
              <a:gd name="connsiteX3" fmla="*/ 1512168 w 3024336"/>
              <a:gd name="connsiteY3" fmla="*/ 792088 h 792088"/>
              <a:gd name="connsiteX4" fmla="*/ 0 w 3024336"/>
              <a:gd name="connsiteY4" fmla="*/ 396044 h 792088"/>
              <a:gd name="connsiteX0" fmla="*/ 46 w 3024382"/>
              <a:gd name="connsiteY0" fmla="*/ 827844 h 1223888"/>
              <a:gd name="connsiteX1" fmla="*/ 1474114 w 3024382"/>
              <a:gd name="connsiteY1" fmla="*/ 0 h 1223888"/>
              <a:gd name="connsiteX2" fmla="*/ 3024382 w 3024382"/>
              <a:gd name="connsiteY2" fmla="*/ 827844 h 1223888"/>
              <a:gd name="connsiteX3" fmla="*/ 1512214 w 3024382"/>
              <a:gd name="connsiteY3" fmla="*/ 1223888 h 1223888"/>
              <a:gd name="connsiteX4" fmla="*/ 46 w 3024382"/>
              <a:gd name="connsiteY4" fmla="*/ 827844 h 122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82" h="1223888">
                <a:moveTo>
                  <a:pt x="46" y="827844"/>
                </a:moveTo>
                <a:cubicBezTo>
                  <a:pt x="-6304" y="623863"/>
                  <a:pt x="638967" y="0"/>
                  <a:pt x="1474114" y="0"/>
                </a:cubicBezTo>
                <a:cubicBezTo>
                  <a:pt x="2309261" y="0"/>
                  <a:pt x="3024382" y="609115"/>
                  <a:pt x="3024382" y="827844"/>
                </a:cubicBezTo>
                <a:cubicBezTo>
                  <a:pt x="3024382" y="1046573"/>
                  <a:pt x="2347361" y="1223888"/>
                  <a:pt x="1512214" y="1223888"/>
                </a:cubicBezTo>
                <a:cubicBezTo>
                  <a:pt x="677067" y="1223888"/>
                  <a:pt x="6396" y="1031825"/>
                  <a:pt x="46" y="82784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Oval 17">
            <a:extLst>
              <a:ext uri="{FF2B5EF4-FFF2-40B4-BE49-F238E27FC236}">
                <a16:creationId xmlns:a16="http://schemas.microsoft.com/office/drawing/2014/main" id="{3CDB6C73-B59D-B497-B64B-2A4E91BEDD5B}"/>
              </a:ext>
            </a:extLst>
          </p:cNvPr>
          <p:cNvSpPr/>
          <p:nvPr/>
        </p:nvSpPr>
        <p:spPr>
          <a:xfrm>
            <a:off x="5643937" y="2978509"/>
            <a:ext cx="1106407" cy="1119627"/>
          </a:xfrm>
          <a:prstGeom prst="ellipse">
            <a:avLst/>
          </a:prstGeom>
          <a:gradFill>
            <a:gsLst>
              <a:gs pos="0">
                <a:srgbClr val="E77B1D"/>
              </a:gs>
              <a:gs pos="95000">
                <a:schemeClr val="accent6">
                  <a:lumMod val="60000"/>
                  <a:lumOff val="40000"/>
                </a:schemeClr>
              </a:gs>
            </a:gsLst>
            <a:path path="circle">
              <a:fillToRect l="100000" t="100000"/>
            </a:path>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9" name="Group 18">
            <a:extLst>
              <a:ext uri="{FF2B5EF4-FFF2-40B4-BE49-F238E27FC236}">
                <a16:creationId xmlns:a16="http://schemas.microsoft.com/office/drawing/2014/main" id="{D699E0F9-FD11-82B3-B9E3-C4EE16F00A1B}"/>
              </a:ext>
            </a:extLst>
          </p:cNvPr>
          <p:cNvGrpSpPr/>
          <p:nvPr/>
        </p:nvGrpSpPr>
        <p:grpSpPr>
          <a:xfrm>
            <a:off x="5068313" y="1800960"/>
            <a:ext cx="2112232" cy="1781293"/>
            <a:chOff x="5067406" y="2267712"/>
            <a:chExt cx="2112232" cy="1781293"/>
          </a:xfrm>
        </p:grpSpPr>
        <p:sp>
          <p:nvSpPr>
            <p:cNvPr id="20" name="Right Triangle 3">
              <a:extLst>
                <a:ext uri="{FF2B5EF4-FFF2-40B4-BE49-F238E27FC236}">
                  <a16:creationId xmlns:a16="http://schemas.microsoft.com/office/drawing/2014/main" id="{4A8980C3-7DBA-9A38-BEA6-3D61744AD73E}"/>
                </a:ext>
              </a:extLst>
            </p:cNvPr>
            <p:cNvSpPr/>
            <p:nvPr/>
          </p:nvSpPr>
          <p:spPr>
            <a:xfrm>
              <a:off x="6123522" y="2267712"/>
              <a:ext cx="1056116" cy="1781293"/>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2520376">
                  <a:moveTo>
                    <a:pt x="0" y="2520280"/>
                  </a:moveTo>
                  <a:lnTo>
                    <a:pt x="0" y="0"/>
                  </a:lnTo>
                  <a:lnTo>
                    <a:pt x="1512168" y="2520280"/>
                  </a:lnTo>
                  <a:cubicBezTo>
                    <a:pt x="1272472" y="2524307"/>
                    <a:pt x="975626" y="2401333"/>
                    <a:pt x="735930" y="2405360"/>
                  </a:cubicBezTo>
                  <a:lnTo>
                    <a:pt x="0" y="2520280"/>
                  </a:lnTo>
                  <a:close/>
                </a:path>
              </a:pathLst>
            </a:custGeom>
            <a:solidFill>
              <a:srgbClr val="E77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ight Triangle 20">
              <a:extLst>
                <a:ext uri="{FF2B5EF4-FFF2-40B4-BE49-F238E27FC236}">
                  <a16:creationId xmlns:a16="http://schemas.microsoft.com/office/drawing/2014/main" id="{95F53944-E022-4E5F-DB63-01F24F7AA896}"/>
                </a:ext>
              </a:extLst>
            </p:cNvPr>
            <p:cNvSpPr/>
            <p:nvPr/>
          </p:nvSpPr>
          <p:spPr>
            <a:xfrm>
              <a:off x="6167739" y="2657925"/>
              <a:ext cx="452621" cy="1068735"/>
            </a:xfrm>
            <a:prstGeom prst="rtTriangle">
              <a:avLst/>
            </a:prstGeom>
            <a:solidFill>
              <a:schemeClr val="tx1">
                <a:alpha val="3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ight Triangle 3">
              <a:extLst>
                <a:ext uri="{FF2B5EF4-FFF2-40B4-BE49-F238E27FC236}">
                  <a16:creationId xmlns:a16="http://schemas.microsoft.com/office/drawing/2014/main" id="{FC480363-FF35-25A8-A8A4-1D5BB3C639F0}"/>
                </a:ext>
              </a:extLst>
            </p:cNvPr>
            <p:cNvSpPr/>
            <p:nvPr/>
          </p:nvSpPr>
          <p:spPr>
            <a:xfrm flipH="1">
              <a:off x="5067406" y="2267712"/>
              <a:ext cx="1375430" cy="1781243"/>
            </a:xfrm>
            <a:custGeom>
              <a:avLst/>
              <a:gdLst>
                <a:gd name="connsiteX0" fmla="*/ 0 w 1512168"/>
                <a:gd name="connsiteY0" fmla="*/ 2520280 h 2520280"/>
                <a:gd name="connsiteX1" fmla="*/ 0 w 1512168"/>
                <a:gd name="connsiteY1" fmla="*/ 0 h 2520280"/>
                <a:gd name="connsiteX2" fmla="*/ 1512168 w 1512168"/>
                <a:gd name="connsiteY2" fmla="*/ 2520280 h 2520280"/>
                <a:gd name="connsiteX3" fmla="*/ 0 w 1512168"/>
                <a:gd name="connsiteY3" fmla="*/ 2520280 h 2520280"/>
                <a:gd name="connsiteX0" fmla="*/ 0 w 1512168"/>
                <a:gd name="connsiteY0" fmla="*/ 2520280 h 2520340"/>
                <a:gd name="connsiteX1" fmla="*/ 0 w 1512168"/>
                <a:gd name="connsiteY1" fmla="*/ 0 h 2520340"/>
                <a:gd name="connsiteX2" fmla="*/ 1512168 w 1512168"/>
                <a:gd name="connsiteY2" fmla="*/ 2520280 h 2520340"/>
                <a:gd name="connsiteX3" fmla="*/ 742280 w 1512168"/>
                <a:gd name="connsiteY3" fmla="*/ 2329160 h 2520340"/>
                <a:gd name="connsiteX4" fmla="*/ 0 w 1512168"/>
                <a:gd name="connsiteY4" fmla="*/ 2520280 h 2520340"/>
                <a:gd name="connsiteX0" fmla="*/ 0 w 1512168"/>
                <a:gd name="connsiteY0" fmla="*/ 2520280 h 2520376"/>
                <a:gd name="connsiteX1" fmla="*/ 0 w 1512168"/>
                <a:gd name="connsiteY1" fmla="*/ 0 h 2520376"/>
                <a:gd name="connsiteX2" fmla="*/ 1512168 w 1512168"/>
                <a:gd name="connsiteY2" fmla="*/ 2520280 h 2520376"/>
                <a:gd name="connsiteX3" fmla="*/ 735930 w 1512168"/>
                <a:gd name="connsiteY3" fmla="*/ 2405360 h 2520376"/>
                <a:gd name="connsiteX4" fmla="*/ 0 w 1512168"/>
                <a:gd name="connsiteY4" fmla="*/ 2520280 h 2520376"/>
                <a:gd name="connsiteX0" fmla="*/ 0 w 1524868"/>
                <a:gd name="connsiteY0" fmla="*/ 1872580 h 2520376"/>
                <a:gd name="connsiteX1" fmla="*/ 12700 w 1524868"/>
                <a:gd name="connsiteY1" fmla="*/ 0 h 2520376"/>
                <a:gd name="connsiteX2" fmla="*/ 1524868 w 1524868"/>
                <a:gd name="connsiteY2" fmla="*/ 2520280 h 2520376"/>
                <a:gd name="connsiteX3" fmla="*/ 748630 w 1524868"/>
                <a:gd name="connsiteY3" fmla="*/ 2405360 h 2520376"/>
                <a:gd name="connsiteX4" fmla="*/ 0 w 1524868"/>
                <a:gd name="connsiteY4" fmla="*/ 1872580 h 2520376"/>
                <a:gd name="connsiteX0" fmla="*/ 0 w 1524868"/>
                <a:gd name="connsiteY0" fmla="*/ 1872580 h 2520298"/>
                <a:gd name="connsiteX1" fmla="*/ 12700 w 1524868"/>
                <a:gd name="connsiteY1" fmla="*/ 0 h 2520298"/>
                <a:gd name="connsiteX2" fmla="*/ 1524868 w 1524868"/>
                <a:gd name="connsiteY2" fmla="*/ 2520280 h 2520298"/>
                <a:gd name="connsiteX3" fmla="*/ 234280 w 1524868"/>
                <a:gd name="connsiteY3" fmla="*/ 1878310 h 2520298"/>
                <a:gd name="connsiteX4" fmla="*/ 0 w 1524868"/>
                <a:gd name="connsiteY4" fmla="*/ 1872580 h 2520298"/>
                <a:gd name="connsiteX0" fmla="*/ 0 w 1524868"/>
                <a:gd name="connsiteY0" fmla="*/ 1872580 h 2520298"/>
                <a:gd name="connsiteX1" fmla="*/ 12700 w 1524868"/>
                <a:gd name="connsiteY1" fmla="*/ 0 h 2520298"/>
                <a:gd name="connsiteX2" fmla="*/ 1524868 w 1524868"/>
                <a:gd name="connsiteY2" fmla="*/ 2520280 h 2520298"/>
                <a:gd name="connsiteX3" fmla="*/ 43780 w 1524868"/>
                <a:gd name="connsiteY3" fmla="*/ 1865610 h 2520298"/>
                <a:gd name="connsiteX4" fmla="*/ 0 w 1524868"/>
                <a:gd name="connsiteY4" fmla="*/ 1872580 h 2520298"/>
                <a:gd name="connsiteX0" fmla="*/ 0 w 1778868"/>
                <a:gd name="connsiteY0" fmla="*/ 1732880 h 2520298"/>
                <a:gd name="connsiteX1" fmla="*/ 266700 w 1778868"/>
                <a:gd name="connsiteY1" fmla="*/ 0 h 2520298"/>
                <a:gd name="connsiteX2" fmla="*/ 1778868 w 1778868"/>
                <a:gd name="connsiteY2" fmla="*/ 2520280 h 2520298"/>
                <a:gd name="connsiteX3" fmla="*/ 297780 w 1778868"/>
                <a:gd name="connsiteY3" fmla="*/ 1865610 h 2520298"/>
                <a:gd name="connsiteX4" fmla="*/ 0 w 1778868"/>
                <a:gd name="connsiteY4" fmla="*/ 1732880 h 2520298"/>
                <a:gd name="connsiteX0" fmla="*/ 0 w 1778868"/>
                <a:gd name="connsiteY0" fmla="*/ 1732880 h 2520304"/>
                <a:gd name="connsiteX1" fmla="*/ 266700 w 1778868"/>
                <a:gd name="connsiteY1" fmla="*/ 0 h 2520304"/>
                <a:gd name="connsiteX2" fmla="*/ 1778868 w 1778868"/>
                <a:gd name="connsiteY2" fmla="*/ 2520280 h 2520304"/>
                <a:gd name="connsiteX3" fmla="*/ 196180 w 1778868"/>
                <a:gd name="connsiteY3" fmla="*/ 2043410 h 2520304"/>
                <a:gd name="connsiteX4" fmla="*/ 0 w 1778868"/>
                <a:gd name="connsiteY4" fmla="*/ 1732880 h 2520304"/>
                <a:gd name="connsiteX0" fmla="*/ 0 w 1855068"/>
                <a:gd name="connsiteY0" fmla="*/ 1974180 h 2520304"/>
                <a:gd name="connsiteX1" fmla="*/ 342900 w 1855068"/>
                <a:gd name="connsiteY1" fmla="*/ 0 h 2520304"/>
                <a:gd name="connsiteX2" fmla="*/ 1855068 w 1855068"/>
                <a:gd name="connsiteY2" fmla="*/ 2520280 h 2520304"/>
                <a:gd name="connsiteX3" fmla="*/ 272380 w 1855068"/>
                <a:gd name="connsiteY3" fmla="*/ 2043410 h 2520304"/>
                <a:gd name="connsiteX4" fmla="*/ 0 w 18550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 name="connsiteX0" fmla="*/ 0 w 1969368"/>
                <a:gd name="connsiteY0" fmla="*/ 1974180 h 2520304"/>
                <a:gd name="connsiteX1" fmla="*/ 457200 w 1969368"/>
                <a:gd name="connsiteY1" fmla="*/ 0 h 2520304"/>
                <a:gd name="connsiteX2" fmla="*/ 1969368 w 1969368"/>
                <a:gd name="connsiteY2" fmla="*/ 2520280 h 2520304"/>
                <a:gd name="connsiteX3" fmla="*/ 386680 w 1969368"/>
                <a:gd name="connsiteY3" fmla="*/ 2043410 h 2520304"/>
                <a:gd name="connsiteX4" fmla="*/ 0 w 1969368"/>
                <a:gd name="connsiteY4" fmla="*/ 1974180 h 2520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368" h="2520304">
                  <a:moveTo>
                    <a:pt x="0" y="1974180"/>
                  </a:moveTo>
                  <a:cubicBezTo>
                    <a:pt x="118533" y="1349987"/>
                    <a:pt x="452967" y="624193"/>
                    <a:pt x="457200" y="0"/>
                  </a:cubicBezTo>
                  <a:lnTo>
                    <a:pt x="1969368" y="2520280"/>
                  </a:lnTo>
                  <a:cubicBezTo>
                    <a:pt x="1729672" y="2524307"/>
                    <a:pt x="626376" y="2039383"/>
                    <a:pt x="386680" y="2043410"/>
                  </a:cubicBezTo>
                  <a:lnTo>
                    <a:pt x="0" y="1974180"/>
                  </a:lnTo>
                  <a:close/>
                </a:path>
              </a:pathLst>
            </a:custGeom>
            <a:solidFill>
              <a:srgbClr val="F58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cxnSp>
        <p:nvCxnSpPr>
          <p:cNvPr id="23" name="Straight Connector 22">
            <a:extLst>
              <a:ext uri="{FF2B5EF4-FFF2-40B4-BE49-F238E27FC236}">
                <a16:creationId xmlns:a16="http://schemas.microsoft.com/office/drawing/2014/main" id="{D2FB12F4-9F57-BF12-34DE-13371AAAE0C7}"/>
              </a:ext>
            </a:extLst>
          </p:cNvPr>
          <p:cNvCxnSpPr/>
          <p:nvPr/>
        </p:nvCxnSpPr>
        <p:spPr>
          <a:xfrm>
            <a:off x="983432" y="1156494"/>
            <a:ext cx="10080000"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6424CFE5-DA07-8697-5D4D-7215FCE44FBC}"/>
              </a:ext>
            </a:extLst>
          </p:cNvPr>
          <p:cNvSpPr/>
          <p:nvPr/>
        </p:nvSpPr>
        <p:spPr>
          <a:xfrm>
            <a:off x="656277" y="5548443"/>
            <a:ext cx="3096344" cy="771180"/>
          </a:xfrm>
          <a:prstGeom prst="ellipse">
            <a:avLst/>
          </a:prstGeom>
          <a:gradFill flip="none" rotWithShape="1">
            <a:gsLst>
              <a:gs pos="0">
                <a:srgbClr val="00CC9B">
                  <a:alpha val="10000"/>
                </a:srgbClr>
              </a:gs>
              <a:gs pos="95000">
                <a:srgbClr val="00CC9B">
                  <a:tint val="44500"/>
                  <a:satMod val="160000"/>
                </a:srgbClr>
              </a:gs>
              <a:gs pos="100000">
                <a:srgbClr val="00CC9B">
                  <a:tint val="23500"/>
                  <a:satMod val="160000"/>
                </a:srgbClr>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25" name="Oval 24">
            <a:extLst>
              <a:ext uri="{FF2B5EF4-FFF2-40B4-BE49-F238E27FC236}">
                <a16:creationId xmlns:a16="http://schemas.microsoft.com/office/drawing/2014/main" id="{20781E00-2971-04DA-41BC-25C5012ADE9D}"/>
              </a:ext>
            </a:extLst>
          </p:cNvPr>
          <p:cNvSpPr/>
          <p:nvPr/>
        </p:nvSpPr>
        <p:spPr>
          <a:xfrm>
            <a:off x="4548735" y="5338512"/>
            <a:ext cx="3096344" cy="771180"/>
          </a:xfrm>
          <a:prstGeom prst="ellipse">
            <a:avLst/>
          </a:prstGeom>
          <a:gradFill>
            <a:gsLst>
              <a:gs pos="0">
                <a:srgbClr val="E77B1D">
                  <a:alpha val="10000"/>
                </a:srgbClr>
              </a:gs>
              <a:gs pos="95000">
                <a:schemeClr val="accent6">
                  <a:lumMod val="60000"/>
                  <a:lumOff val="40000"/>
                </a:schemeClr>
              </a:gs>
            </a:gsLst>
            <a:path path="circle">
              <a:fillToRect l="100000" t="100000"/>
            </a:path>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Oval 25">
            <a:extLst>
              <a:ext uri="{FF2B5EF4-FFF2-40B4-BE49-F238E27FC236}">
                <a16:creationId xmlns:a16="http://schemas.microsoft.com/office/drawing/2014/main" id="{9085A81E-6968-FFF5-E9FA-07F337A53C57}"/>
              </a:ext>
            </a:extLst>
          </p:cNvPr>
          <p:cNvSpPr/>
          <p:nvPr/>
        </p:nvSpPr>
        <p:spPr>
          <a:xfrm>
            <a:off x="8441194" y="5545593"/>
            <a:ext cx="3096344" cy="771180"/>
          </a:xfrm>
          <a:prstGeom prst="ellipse">
            <a:avLst/>
          </a:prstGeom>
          <a:gradFill flip="none" rotWithShape="1">
            <a:gsLst>
              <a:gs pos="0">
                <a:srgbClr val="BACC2F">
                  <a:alpha val="10000"/>
                </a:srgbClr>
              </a:gs>
              <a:gs pos="100000">
                <a:srgbClr val="D1DC4C"/>
              </a:gs>
            </a:gsLst>
            <a:path path="circle">
              <a:fillToRect l="100000" t="100000"/>
            </a:path>
            <a:tileRect r="-100000" b="-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TextBox 26">
            <a:extLst>
              <a:ext uri="{FF2B5EF4-FFF2-40B4-BE49-F238E27FC236}">
                <a16:creationId xmlns:a16="http://schemas.microsoft.com/office/drawing/2014/main" id="{6DCD749D-9914-591C-F84A-3873782A4846}"/>
              </a:ext>
            </a:extLst>
          </p:cNvPr>
          <p:cNvSpPr txBox="1"/>
          <p:nvPr/>
        </p:nvSpPr>
        <p:spPr>
          <a:xfrm>
            <a:off x="723062" y="3926208"/>
            <a:ext cx="2990608" cy="1938992"/>
          </a:xfrm>
          <a:prstGeom prst="rect">
            <a:avLst/>
          </a:prstGeom>
          <a:noFill/>
        </p:spPr>
        <p:txBody>
          <a:bodyPr wrap="square" rtlCol="0">
            <a:spAutoFit/>
          </a:bodyPr>
          <a:lstStyle/>
          <a:p>
            <a:pPr algn="ctr"/>
            <a:r>
              <a:rPr lang="en-IE" sz="2400" dirty="0">
                <a:solidFill>
                  <a:srgbClr val="222222"/>
                </a:solidFill>
                <a:effectLst/>
                <a:latin typeface="Calibri" panose="020F0502020204030204" pitchFamily="34" charset="0"/>
                <a:ea typeface="Calibri" panose="020F0502020204030204" pitchFamily="34" charset="0"/>
              </a:rPr>
              <a:t>A </a:t>
            </a:r>
            <a:r>
              <a:rPr lang="en-IE" sz="2400" b="1" dirty="0">
                <a:solidFill>
                  <a:srgbClr val="222222"/>
                </a:solidFill>
                <a:effectLst/>
                <a:latin typeface="Calibri" panose="020F0502020204030204" pitchFamily="34" charset="0"/>
                <a:ea typeface="Calibri" panose="020F0502020204030204" pitchFamily="34" charset="0"/>
              </a:rPr>
              <a:t>Demonstrative Pronoun</a:t>
            </a:r>
            <a:r>
              <a:rPr lang="en-IE" sz="2400" dirty="0">
                <a:solidFill>
                  <a:srgbClr val="222222"/>
                </a:solidFill>
                <a:effectLst/>
                <a:latin typeface="Calibri" panose="020F0502020204030204" pitchFamily="34" charset="0"/>
                <a:ea typeface="Calibri" panose="020F0502020204030204" pitchFamily="34" charset="0"/>
              </a:rPr>
              <a:t> is a</a:t>
            </a:r>
            <a:r>
              <a:rPr lang="en-IE" sz="2400" dirty="0">
                <a:solidFill>
                  <a:srgbClr val="222222"/>
                </a:solidFill>
                <a:latin typeface="Calibri" panose="020F0502020204030204" pitchFamily="34" charset="0"/>
                <a:ea typeface="Calibri" panose="020F0502020204030204" pitchFamily="34" charset="0"/>
              </a:rPr>
              <a:t> pronoun </a:t>
            </a:r>
            <a:r>
              <a:rPr lang="en-IE" sz="2400" dirty="0">
                <a:solidFill>
                  <a:srgbClr val="222222"/>
                </a:solidFill>
                <a:effectLst/>
                <a:latin typeface="Calibri" panose="020F0502020204030204" pitchFamily="34" charset="0"/>
                <a:ea typeface="Calibri" panose="020F0502020204030204" pitchFamily="34" charset="0"/>
              </a:rPr>
              <a:t>used to point to something specific within a sentence.</a:t>
            </a:r>
            <a:endParaRPr lang="en-IN" sz="2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C8F4785-580F-722F-DFA6-200395685EF1}"/>
              </a:ext>
            </a:extLst>
          </p:cNvPr>
          <p:cNvSpPr txBox="1"/>
          <p:nvPr/>
        </p:nvSpPr>
        <p:spPr>
          <a:xfrm>
            <a:off x="4748909" y="3933542"/>
            <a:ext cx="2842631" cy="1569660"/>
          </a:xfrm>
          <a:prstGeom prst="rect">
            <a:avLst/>
          </a:prstGeom>
          <a:noFill/>
        </p:spPr>
        <p:txBody>
          <a:bodyPr wrap="square" rtlCol="0">
            <a:spAutoFit/>
          </a:bodyPr>
          <a:lstStyle/>
          <a:p>
            <a:pPr algn="ctr"/>
            <a:r>
              <a:rPr lang="en-IE" sz="2400" dirty="0">
                <a:latin typeface="Calibri" panose="020F0502020204030204" pitchFamily="34" charset="0"/>
                <a:cs typeface="Calibri" panose="020F0502020204030204" pitchFamily="34" charset="0"/>
              </a:rPr>
              <a:t>These pronouns can indicate items in space or time and be singular or plural. </a:t>
            </a:r>
            <a:endParaRPr lang="en-SG" sz="2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96565758-ED98-456F-2487-8F5C1B8DF9DC}"/>
              </a:ext>
            </a:extLst>
          </p:cNvPr>
          <p:cNvSpPr txBox="1"/>
          <p:nvPr/>
        </p:nvSpPr>
        <p:spPr>
          <a:xfrm>
            <a:off x="8432929" y="3921620"/>
            <a:ext cx="3023849" cy="1938992"/>
          </a:xfrm>
          <a:prstGeom prst="rect">
            <a:avLst/>
          </a:prstGeom>
          <a:noFill/>
        </p:spPr>
        <p:txBody>
          <a:bodyPr wrap="square" rtlCol="0">
            <a:spAutoFit/>
          </a:bodyPr>
          <a:lstStyle/>
          <a:p>
            <a:pPr algn="ctr"/>
            <a:r>
              <a:rPr lang="en-IE" sz="2400" dirty="0">
                <a:latin typeface="Calibri" panose="020F0502020204030204" pitchFamily="34" charset="0"/>
                <a:cs typeface="Calibri" panose="020F0502020204030204" pitchFamily="34" charset="0"/>
              </a:rPr>
              <a:t>When used to represent a thing or things, they can be used for either near or far in distance or time.</a:t>
            </a:r>
            <a:endParaRPr lang="en-IN" sz="2400" dirty="0">
              <a:latin typeface="Calibri" panose="020F0502020204030204" pitchFamily="34" charset="0"/>
              <a:cs typeface="Calibri" panose="020F0502020204030204" pitchFamily="34" charset="0"/>
            </a:endParaRPr>
          </a:p>
        </p:txBody>
      </p:sp>
      <p:sp>
        <p:nvSpPr>
          <p:cNvPr id="30" name="Google Shape;39;p2">
            <a:extLst>
              <a:ext uri="{FF2B5EF4-FFF2-40B4-BE49-F238E27FC236}">
                <a16:creationId xmlns:a16="http://schemas.microsoft.com/office/drawing/2014/main" id="{8EC50818-3B99-4736-6D92-3610EED90506}"/>
              </a:ext>
            </a:extLst>
          </p:cNvPr>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Demonstrative Pronouns</a:t>
            </a:r>
            <a:endParaRPr dirty="0"/>
          </a:p>
        </p:txBody>
      </p:sp>
      <p:sp>
        <p:nvSpPr>
          <p:cNvPr id="31" name="TextBox 30">
            <a:extLst>
              <a:ext uri="{FF2B5EF4-FFF2-40B4-BE49-F238E27FC236}">
                <a16:creationId xmlns:a16="http://schemas.microsoft.com/office/drawing/2014/main" id="{2C184411-D515-B986-7CA6-477131DBFAC9}"/>
              </a:ext>
            </a:extLst>
          </p:cNvPr>
          <p:cNvSpPr txBox="1"/>
          <p:nvPr/>
        </p:nvSpPr>
        <p:spPr>
          <a:xfrm>
            <a:off x="3748726" y="6245103"/>
            <a:ext cx="4694548" cy="461665"/>
          </a:xfrm>
          <a:prstGeom prst="rect">
            <a:avLst/>
          </a:prstGeom>
          <a:noFill/>
          <a:ln w="19050">
            <a:solidFill>
              <a:schemeClr val="tx1"/>
            </a:solidFill>
          </a:ln>
        </p:spPr>
        <p:txBody>
          <a:bodyPr wrap="square" rtlCol="0">
            <a:spAutoFit/>
          </a:bodyPr>
          <a:lstStyle/>
          <a:p>
            <a:pPr algn="ctr"/>
            <a:r>
              <a:rPr lang="en-IN" sz="2400" dirty="0">
                <a:latin typeface="Calibri" panose="020F0502020204030204" pitchFamily="34" charset="0"/>
                <a:cs typeface="Calibri" panose="020F0502020204030204" pitchFamily="34" charset="0"/>
              </a:rPr>
              <a:t>Example: this, that, these and those.</a:t>
            </a:r>
          </a:p>
        </p:txBody>
      </p:sp>
    </p:spTree>
    <p:extLst>
      <p:ext uri="{BB962C8B-B14F-4D97-AF65-F5344CB8AC3E}">
        <p14:creationId xmlns:p14="http://schemas.microsoft.com/office/powerpoint/2010/main" val="363417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8" grpId="0" animBg="1"/>
      <p:bldP spid="24" grpId="0" animBg="1"/>
      <p:bldP spid="25" grpId="0" animBg="1"/>
      <p:bldP spid="26" grpId="0" animBg="1"/>
      <p:bldP spid="27" grpId="0"/>
      <p:bldP spid="28" grpId="0"/>
      <p:bldP spid="29"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611618-9140-5474-AEB9-69CE665929FC}"/>
              </a:ext>
            </a:extLst>
          </p:cNvPr>
          <p:cNvCxnSpPr>
            <a:cxnSpLocks/>
            <a:stCxn id="10" idx="3"/>
          </p:cNvCxnSpPr>
          <p:nvPr/>
        </p:nvCxnSpPr>
        <p:spPr>
          <a:xfrm>
            <a:off x="8460224" y="4509120"/>
            <a:ext cx="1280600" cy="0"/>
          </a:xfrm>
          <a:prstGeom prst="line">
            <a:avLst/>
          </a:prstGeom>
          <a:ln w="571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1267EBBA-DD71-01DE-4E9E-3862E806E6C9}"/>
              </a:ext>
            </a:extLst>
          </p:cNvPr>
          <p:cNvCxnSpPr>
            <a:cxnSpLocks/>
            <a:stCxn id="6" idx="3"/>
          </p:cNvCxnSpPr>
          <p:nvPr/>
        </p:nvCxnSpPr>
        <p:spPr>
          <a:xfrm>
            <a:off x="2613668" y="4509119"/>
            <a:ext cx="1779006" cy="0"/>
          </a:xfrm>
          <a:prstGeom prst="line">
            <a:avLst/>
          </a:prstGeom>
          <a:ln w="5715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6" name="Diamond 5">
            <a:extLst>
              <a:ext uri="{FF2B5EF4-FFF2-40B4-BE49-F238E27FC236}">
                <a16:creationId xmlns:a16="http://schemas.microsoft.com/office/drawing/2014/main" id="{95F33C17-49A7-2A3B-7A78-31C68A29893B}"/>
              </a:ext>
            </a:extLst>
          </p:cNvPr>
          <p:cNvSpPr/>
          <p:nvPr/>
        </p:nvSpPr>
        <p:spPr>
          <a:xfrm>
            <a:off x="813468" y="3609019"/>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 name="Diamond 6">
            <a:extLst>
              <a:ext uri="{FF2B5EF4-FFF2-40B4-BE49-F238E27FC236}">
                <a16:creationId xmlns:a16="http://schemas.microsoft.com/office/drawing/2014/main" id="{6F8370BB-8875-3553-7508-AC9A34625495}"/>
              </a:ext>
            </a:extLst>
          </p:cNvPr>
          <p:cNvSpPr/>
          <p:nvPr/>
        </p:nvSpPr>
        <p:spPr>
          <a:xfrm>
            <a:off x="1119208"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Diamond 7">
            <a:extLst>
              <a:ext uri="{FF2B5EF4-FFF2-40B4-BE49-F238E27FC236}">
                <a16:creationId xmlns:a16="http://schemas.microsoft.com/office/drawing/2014/main" id="{261C59AE-3043-3F66-6778-28421B5B4C67}"/>
              </a:ext>
            </a:extLst>
          </p:cNvPr>
          <p:cNvSpPr/>
          <p:nvPr/>
        </p:nvSpPr>
        <p:spPr>
          <a:xfrm>
            <a:off x="3736746" y="3609020"/>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Diamond 8">
            <a:extLst>
              <a:ext uri="{FF2B5EF4-FFF2-40B4-BE49-F238E27FC236}">
                <a16:creationId xmlns:a16="http://schemas.microsoft.com/office/drawing/2014/main" id="{4E62530B-5820-3DB1-4E77-C486197D23EB}"/>
              </a:ext>
            </a:extLst>
          </p:cNvPr>
          <p:cNvSpPr/>
          <p:nvPr/>
        </p:nvSpPr>
        <p:spPr>
          <a:xfrm>
            <a:off x="4037650"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Diamond 9">
            <a:extLst>
              <a:ext uri="{FF2B5EF4-FFF2-40B4-BE49-F238E27FC236}">
                <a16:creationId xmlns:a16="http://schemas.microsoft.com/office/drawing/2014/main" id="{327F1236-4210-6609-BF12-C79E9B15FEA9}"/>
              </a:ext>
            </a:extLst>
          </p:cNvPr>
          <p:cNvSpPr/>
          <p:nvPr/>
        </p:nvSpPr>
        <p:spPr>
          <a:xfrm>
            <a:off x="6660024" y="3609020"/>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Diamond 10">
            <a:extLst>
              <a:ext uri="{FF2B5EF4-FFF2-40B4-BE49-F238E27FC236}">
                <a16:creationId xmlns:a16="http://schemas.microsoft.com/office/drawing/2014/main" id="{881EE9EF-A69D-EE18-380A-DF5D221E8745}"/>
              </a:ext>
            </a:extLst>
          </p:cNvPr>
          <p:cNvSpPr/>
          <p:nvPr/>
        </p:nvSpPr>
        <p:spPr>
          <a:xfrm>
            <a:off x="6976034"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Diamond 11">
            <a:extLst>
              <a:ext uri="{FF2B5EF4-FFF2-40B4-BE49-F238E27FC236}">
                <a16:creationId xmlns:a16="http://schemas.microsoft.com/office/drawing/2014/main" id="{90257ED9-9B78-30D4-DFD9-F4939B8FA16B}"/>
              </a:ext>
            </a:extLst>
          </p:cNvPr>
          <p:cNvSpPr/>
          <p:nvPr/>
        </p:nvSpPr>
        <p:spPr>
          <a:xfrm>
            <a:off x="9583303" y="3609020"/>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Diamond 12">
            <a:extLst>
              <a:ext uri="{FF2B5EF4-FFF2-40B4-BE49-F238E27FC236}">
                <a16:creationId xmlns:a16="http://schemas.microsoft.com/office/drawing/2014/main" id="{08004FB4-9510-48C3-16A2-8D5788C8FC6D}"/>
              </a:ext>
            </a:extLst>
          </p:cNvPr>
          <p:cNvSpPr/>
          <p:nvPr/>
        </p:nvSpPr>
        <p:spPr>
          <a:xfrm>
            <a:off x="9889043"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TextBox 13">
            <a:extLst>
              <a:ext uri="{FF2B5EF4-FFF2-40B4-BE49-F238E27FC236}">
                <a16:creationId xmlns:a16="http://schemas.microsoft.com/office/drawing/2014/main" id="{ACE69B99-72A5-C786-0C5D-0D0649B3F49B}"/>
              </a:ext>
            </a:extLst>
          </p:cNvPr>
          <p:cNvSpPr txBox="1"/>
          <p:nvPr/>
        </p:nvSpPr>
        <p:spPr>
          <a:xfrm>
            <a:off x="700186" y="5742366"/>
            <a:ext cx="2026763" cy="461665"/>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This</a:t>
            </a:r>
            <a:r>
              <a:rPr lang="en-US" sz="2400" dirty="0">
                <a:latin typeface="Calibri" panose="020F0502020204030204" pitchFamily="34" charset="0"/>
                <a:cs typeface="Calibri" panose="020F0502020204030204" pitchFamily="34" charset="0"/>
              </a:rPr>
              <a:t> is a horse.</a:t>
            </a:r>
            <a:endParaRPr lang="en-SG"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3251950-EAAE-3881-73FD-B933B7F66000}"/>
              </a:ext>
            </a:extLst>
          </p:cNvPr>
          <p:cNvSpPr txBox="1"/>
          <p:nvPr/>
        </p:nvSpPr>
        <p:spPr>
          <a:xfrm>
            <a:off x="3378434" y="1935936"/>
            <a:ext cx="2507151" cy="1569660"/>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This</a:t>
            </a:r>
            <a:r>
              <a:rPr lang="en-US" sz="2400" dirty="0">
                <a:latin typeface="Calibri" panose="020F0502020204030204" pitchFamily="34" charset="0"/>
                <a:cs typeface="Calibri" panose="020F0502020204030204" pitchFamily="34" charset="0"/>
              </a:rPr>
              <a:t> is used to refer to a singular noun that is near the speaker.</a:t>
            </a:r>
            <a:endParaRPr lang="en-SG" sz="2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7E13E2D-C5ED-102F-1EEF-ADB26DDD7C98}"/>
              </a:ext>
            </a:extLst>
          </p:cNvPr>
          <p:cNvSpPr txBox="1"/>
          <p:nvPr/>
        </p:nvSpPr>
        <p:spPr>
          <a:xfrm>
            <a:off x="3618627" y="5507519"/>
            <a:ext cx="2026763" cy="1200329"/>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This</a:t>
            </a:r>
            <a:r>
              <a:rPr lang="en-US" sz="2400" dirty="0">
                <a:latin typeface="Calibri" panose="020F0502020204030204" pitchFamily="34" charset="0"/>
                <a:cs typeface="Calibri" panose="020F0502020204030204" pitchFamily="34" charset="0"/>
              </a:rPr>
              <a:t> always comes with the word ‘is’.</a:t>
            </a:r>
          </a:p>
        </p:txBody>
      </p:sp>
      <p:sp>
        <p:nvSpPr>
          <p:cNvPr id="19" name="TextBox 18">
            <a:extLst>
              <a:ext uri="{FF2B5EF4-FFF2-40B4-BE49-F238E27FC236}">
                <a16:creationId xmlns:a16="http://schemas.microsoft.com/office/drawing/2014/main" id="{76E16B25-0197-E235-C0F7-312005BE7496}"/>
              </a:ext>
            </a:extLst>
          </p:cNvPr>
          <p:cNvSpPr txBox="1"/>
          <p:nvPr/>
        </p:nvSpPr>
        <p:spPr>
          <a:xfrm>
            <a:off x="5919992" y="5742366"/>
            <a:ext cx="3280064"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These</a:t>
            </a:r>
            <a:r>
              <a:rPr lang="en-US" sz="2400" dirty="0">
                <a:latin typeface="Calibri" panose="020F0502020204030204" pitchFamily="34" charset="0"/>
                <a:cs typeface="Calibri" panose="020F0502020204030204" pitchFamily="34" charset="0"/>
              </a:rPr>
              <a:t> are </a:t>
            </a:r>
            <a:r>
              <a:rPr lang="en-US" sz="2400" dirty="0" err="1">
                <a:latin typeface="Calibri" panose="020F0502020204030204" pitchFamily="34" charset="0"/>
                <a:cs typeface="Calibri" panose="020F0502020204030204" pitchFamily="34" charset="0"/>
              </a:rPr>
              <a:t>colour</a:t>
            </a:r>
            <a:r>
              <a:rPr lang="en-US" sz="2400" dirty="0">
                <a:latin typeface="Calibri" panose="020F0502020204030204" pitchFamily="34" charset="0"/>
                <a:cs typeface="Calibri" panose="020F0502020204030204" pitchFamily="34" charset="0"/>
              </a:rPr>
              <a:t> pencils.</a:t>
            </a:r>
            <a:endParaRPr lang="en-SG" sz="24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02CDD155-27BE-846F-EDB4-6762EC841422}"/>
              </a:ext>
            </a:extLst>
          </p:cNvPr>
          <p:cNvSpPr txBox="1"/>
          <p:nvPr/>
        </p:nvSpPr>
        <p:spPr>
          <a:xfrm>
            <a:off x="9333103" y="1939377"/>
            <a:ext cx="2300600" cy="1569660"/>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These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used to refer to a plural noun that is near to the speaker. </a:t>
            </a:r>
            <a:endParaRPr lang="en-SG" sz="24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09DD3DC-639B-4A1A-A2C0-0EABA5B26517}"/>
              </a:ext>
            </a:extLst>
          </p:cNvPr>
          <p:cNvSpPr txBox="1"/>
          <p:nvPr/>
        </p:nvSpPr>
        <p:spPr>
          <a:xfrm>
            <a:off x="9474658" y="5507519"/>
            <a:ext cx="2026763" cy="1200329"/>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These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always comes with the word ‘are’.</a:t>
            </a:r>
          </a:p>
        </p:txBody>
      </p:sp>
      <p:pic>
        <p:nvPicPr>
          <p:cNvPr id="30" name="Picture 29" descr="A picture containing outdoor, mammal, dark, horse&#10;&#10;Description automatically generated">
            <a:extLst>
              <a:ext uri="{FF2B5EF4-FFF2-40B4-BE49-F238E27FC236}">
                <a16:creationId xmlns:a16="http://schemas.microsoft.com/office/drawing/2014/main" id="{911F5A77-96E2-5CDA-025B-DE525A369FC1}"/>
              </a:ext>
            </a:extLst>
          </p:cNvPr>
          <p:cNvPicPr>
            <a:picLocks noChangeAspect="1"/>
          </p:cNvPicPr>
          <p:nvPr/>
        </p:nvPicPr>
        <p:blipFill>
          <a:blip r:embed="rId3"/>
          <a:stretch>
            <a:fillRect/>
          </a:stretch>
        </p:blipFill>
        <p:spPr>
          <a:xfrm>
            <a:off x="196259" y="1229817"/>
            <a:ext cx="2813508" cy="2813508"/>
          </a:xfrm>
          <a:prstGeom prst="rect">
            <a:avLst/>
          </a:prstGeom>
        </p:spPr>
      </p:pic>
      <p:sp>
        <p:nvSpPr>
          <p:cNvPr id="31" name="Google Shape;39;p2">
            <a:extLst>
              <a:ext uri="{FF2B5EF4-FFF2-40B4-BE49-F238E27FC236}">
                <a16:creationId xmlns:a16="http://schemas.microsoft.com/office/drawing/2014/main" id="{FC34F329-E877-D620-9C22-B848613A5FEA}"/>
              </a:ext>
            </a:extLst>
          </p:cNvPr>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Demonstrative Pronouns</a:t>
            </a:r>
            <a:endParaRPr dirty="0"/>
          </a:p>
        </p:txBody>
      </p:sp>
      <p:grpSp>
        <p:nvGrpSpPr>
          <p:cNvPr id="32" name="Group 31">
            <a:extLst>
              <a:ext uri="{FF2B5EF4-FFF2-40B4-BE49-F238E27FC236}">
                <a16:creationId xmlns:a16="http://schemas.microsoft.com/office/drawing/2014/main" id="{049F4AB0-0611-BBFD-E254-4FF08708B228}"/>
              </a:ext>
            </a:extLst>
          </p:cNvPr>
          <p:cNvGrpSpPr/>
          <p:nvPr/>
        </p:nvGrpSpPr>
        <p:grpSpPr>
          <a:xfrm>
            <a:off x="5329033" y="1060750"/>
            <a:ext cx="1647001" cy="470939"/>
            <a:chOff x="2344212" y="2146695"/>
            <a:chExt cx="1647001" cy="470939"/>
          </a:xfrm>
        </p:grpSpPr>
        <p:sp>
          <p:nvSpPr>
            <p:cNvPr id="33" name="Chevron 78">
              <a:extLst>
                <a:ext uri="{FF2B5EF4-FFF2-40B4-BE49-F238E27FC236}">
                  <a16:creationId xmlns:a16="http://schemas.microsoft.com/office/drawing/2014/main" id="{28F5A989-553A-4C52-4730-F05FDF1140EA}"/>
                </a:ext>
              </a:extLst>
            </p:cNvPr>
            <p:cNvSpPr/>
            <p:nvPr/>
          </p:nvSpPr>
          <p:spPr>
            <a:xfrm>
              <a:off x="2344212" y="2146695"/>
              <a:ext cx="1647001" cy="46462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70FAB17-3713-5F97-A7CD-1244A85D7CC5}"/>
                </a:ext>
              </a:extLst>
            </p:cNvPr>
            <p:cNvSpPr txBox="1"/>
            <p:nvPr/>
          </p:nvSpPr>
          <p:spPr>
            <a:xfrm>
              <a:off x="2576465" y="2155969"/>
              <a:ext cx="1179815" cy="461665"/>
            </a:xfrm>
            <a:prstGeom prst="rect">
              <a:avLst/>
            </a:prstGeom>
            <a:noFill/>
          </p:spPr>
          <p:txBody>
            <a:bodyPr wrap="square" rtlCol="0">
              <a:spAutoFit/>
            </a:bodyPr>
            <a:lstStyle/>
            <a:p>
              <a:pPr algn="ctr"/>
              <a:r>
                <a:rPr lang="en-US" altLang="ko-KR" sz="2400" dirty="0">
                  <a:solidFill>
                    <a:schemeClr val="bg1"/>
                  </a:solidFill>
                  <a:latin typeface="Calibri" panose="020F0502020204030204" pitchFamily="34" charset="0"/>
                  <a:cs typeface="Calibri" panose="020F0502020204030204" pitchFamily="34" charset="0"/>
                </a:rPr>
                <a:t>Near</a:t>
              </a:r>
              <a:endParaRPr lang="ko-KR" altLang="en-US" sz="2400" dirty="0">
                <a:solidFill>
                  <a:schemeClr val="bg1"/>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591624D-3935-759B-F0E1-8F6BC88E74A0}"/>
              </a:ext>
            </a:extLst>
          </p:cNvPr>
          <p:cNvGrpSpPr/>
          <p:nvPr/>
        </p:nvGrpSpPr>
        <p:grpSpPr>
          <a:xfrm>
            <a:off x="6887973" y="1060750"/>
            <a:ext cx="3875310" cy="464623"/>
            <a:chOff x="3843739" y="2146695"/>
            <a:chExt cx="3386139" cy="464623"/>
          </a:xfrm>
        </p:grpSpPr>
        <p:sp>
          <p:nvSpPr>
            <p:cNvPr id="36" name="Chevron 81">
              <a:extLst>
                <a:ext uri="{FF2B5EF4-FFF2-40B4-BE49-F238E27FC236}">
                  <a16:creationId xmlns:a16="http://schemas.microsoft.com/office/drawing/2014/main" id="{0E6EC977-D71D-0DB8-8726-166E11CE3140}"/>
                </a:ext>
              </a:extLst>
            </p:cNvPr>
            <p:cNvSpPr/>
            <p:nvPr/>
          </p:nvSpPr>
          <p:spPr>
            <a:xfrm>
              <a:off x="3843739" y="2146695"/>
              <a:ext cx="3386139" cy="46462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25A63898-8847-590E-6D56-FD806679D7B2}"/>
                </a:ext>
              </a:extLst>
            </p:cNvPr>
            <p:cNvSpPr txBox="1"/>
            <p:nvPr/>
          </p:nvSpPr>
          <p:spPr>
            <a:xfrm>
              <a:off x="4088290" y="2146695"/>
              <a:ext cx="2897036" cy="461665"/>
            </a:xfrm>
            <a:prstGeom prst="rect">
              <a:avLst/>
            </a:prstGeom>
            <a:noFill/>
          </p:spPr>
          <p:txBody>
            <a:bodyPr wrap="square" rtlCol="0">
              <a:spAutoFit/>
            </a:bodyPr>
            <a:lstStyle/>
            <a:p>
              <a:pPr algn="ctr"/>
              <a:r>
                <a:rPr lang="en-US" altLang="ko-KR" sz="2400" dirty="0">
                  <a:solidFill>
                    <a:schemeClr val="bg1"/>
                  </a:solidFill>
                  <a:latin typeface="Calibri" panose="020F0502020204030204" pitchFamily="34" charset="0"/>
                  <a:cs typeface="Calibri" panose="020F0502020204030204" pitchFamily="34" charset="0"/>
                </a:rPr>
                <a:t>Near in time or distance</a:t>
              </a:r>
              <a:endParaRPr lang="ko-KR" altLang="en-US" sz="2400" dirty="0">
                <a:solidFill>
                  <a:schemeClr val="bg1"/>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5F792F00-37FF-0BA9-966F-2310AC178C04}"/>
              </a:ext>
            </a:extLst>
          </p:cNvPr>
          <p:cNvGrpSpPr/>
          <p:nvPr/>
        </p:nvGrpSpPr>
        <p:grpSpPr>
          <a:xfrm>
            <a:off x="1466856" y="1060750"/>
            <a:ext cx="3935869" cy="470939"/>
            <a:chOff x="-1117968" y="2146695"/>
            <a:chExt cx="3609656" cy="470939"/>
          </a:xfrm>
        </p:grpSpPr>
        <p:sp>
          <p:nvSpPr>
            <p:cNvPr id="41" name="Chevron 2">
              <a:extLst>
                <a:ext uri="{FF2B5EF4-FFF2-40B4-BE49-F238E27FC236}">
                  <a16:creationId xmlns:a16="http://schemas.microsoft.com/office/drawing/2014/main" id="{A06A9F69-1768-6AE9-5272-49E44027CC9E}"/>
                </a:ext>
              </a:extLst>
            </p:cNvPr>
            <p:cNvSpPr/>
            <p:nvPr/>
          </p:nvSpPr>
          <p:spPr>
            <a:xfrm>
              <a:off x="-1117968" y="2146695"/>
              <a:ext cx="3609656" cy="46462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6E582E55-E802-9C00-E479-804FBC99F1C6}"/>
                </a:ext>
              </a:extLst>
            </p:cNvPr>
            <p:cNvSpPr txBox="1"/>
            <p:nvPr/>
          </p:nvSpPr>
          <p:spPr>
            <a:xfrm>
              <a:off x="-865762" y="2155969"/>
              <a:ext cx="3162533" cy="461665"/>
            </a:xfrm>
            <a:prstGeom prst="rect">
              <a:avLst/>
            </a:prstGeom>
            <a:noFill/>
          </p:spPr>
          <p:txBody>
            <a:bodyPr wrap="square" rtlCol="0">
              <a:spAutoFit/>
            </a:bodyPr>
            <a:lstStyle/>
            <a:p>
              <a:pPr algn="ctr"/>
              <a:r>
                <a:rPr lang="en-US" altLang="ko-KR" sz="2400" dirty="0">
                  <a:solidFill>
                    <a:schemeClr val="bg1"/>
                  </a:solidFill>
                  <a:latin typeface="Calibri" panose="020F0502020204030204" pitchFamily="34" charset="0"/>
                  <a:cs typeface="Calibri" panose="020F0502020204030204" pitchFamily="34" charset="0"/>
                </a:rPr>
                <a:t>Demonstrative Pronouns</a:t>
              </a:r>
              <a:endParaRPr lang="ko-KR" altLang="en-US" sz="2400" dirty="0">
                <a:solidFill>
                  <a:schemeClr val="bg1"/>
                </a:solidFill>
                <a:latin typeface="Calibri" panose="020F0502020204030204" pitchFamily="34" charset="0"/>
                <a:cs typeface="Calibri" panose="020F0502020204030204" pitchFamily="34" charset="0"/>
              </a:endParaRPr>
            </a:p>
          </p:txBody>
        </p:sp>
      </p:grpSp>
      <p:pic>
        <p:nvPicPr>
          <p:cNvPr id="44" name="Picture 43" descr="Chart, bar chart&#10;&#10;Description automatically generated">
            <a:extLst>
              <a:ext uri="{FF2B5EF4-FFF2-40B4-BE49-F238E27FC236}">
                <a16:creationId xmlns:a16="http://schemas.microsoft.com/office/drawing/2014/main" id="{B20F2E93-F882-E037-5B71-4825297C0D56}"/>
              </a:ext>
            </a:extLst>
          </p:cNvPr>
          <p:cNvPicPr>
            <a:picLocks noChangeAspect="1"/>
          </p:cNvPicPr>
          <p:nvPr/>
        </p:nvPicPr>
        <p:blipFill>
          <a:blip r:embed="rId4"/>
          <a:stretch>
            <a:fillRect/>
          </a:stretch>
        </p:blipFill>
        <p:spPr>
          <a:xfrm>
            <a:off x="6660024" y="1705596"/>
            <a:ext cx="1800000" cy="1800000"/>
          </a:xfrm>
          <a:prstGeom prst="rect">
            <a:avLst/>
          </a:prstGeom>
        </p:spPr>
      </p:pic>
    </p:spTree>
    <p:extLst>
      <p:ext uri="{BB962C8B-B14F-4D97-AF65-F5344CB8AC3E}">
        <p14:creationId xmlns:p14="http://schemas.microsoft.com/office/powerpoint/2010/main" val="35890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8" presetClass="emph" presetSubtype="0" fill="hold" grpId="0" nodeType="afterEffect">
                                  <p:stCondLst>
                                    <p:cond delay="500"/>
                                  </p:stCondLst>
                                  <p:childTnLst>
                                    <p:animRot by="5400000">
                                      <p:cBhvr>
                                        <p:cTn id="26" dur="1000" fill="hold"/>
                                        <p:tgtEl>
                                          <p:spTgt spid="6"/>
                                        </p:tgtEl>
                                        <p:attrNameLst>
                                          <p:attrName>r</p:attrName>
                                        </p:attrNameLst>
                                      </p:cBhvr>
                                    </p:animRo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1000"/>
                            </p:stCondLst>
                            <p:childTnLst>
                              <p:par>
                                <p:cTn id="48" presetID="8" presetClass="emph" presetSubtype="0" fill="hold" grpId="1" nodeType="afterEffect">
                                  <p:stCondLst>
                                    <p:cond delay="500"/>
                                  </p:stCondLst>
                                  <p:childTnLst>
                                    <p:animRot by="5400000">
                                      <p:cBhvr>
                                        <p:cTn id="49" dur="1000" fill="hold"/>
                                        <p:tgtEl>
                                          <p:spTgt spid="8"/>
                                        </p:tgtEl>
                                        <p:attrNameLst>
                                          <p:attrName>r</p:attrName>
                                        </p:attrNameLst>
                                      </p:cBhvr>
                                    </p:animRo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1000"/>
                                        <p:tgtEl>
                                          <p:spTgt spid="16"/>
                                        </p:tgtEl>
                                      </p:cBhvr>
                                    </p:animEffect>
                                  </p:childTnLst>
                                </p:cTn>
                              </p:par>
                              <p:par>
                                <p:cTn id="54" presetID="22" presetClass="entr" presetSubtype="1" fill="hold" grpId="0" nodeType="with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par>
                          <p:cTn id="65" fill="hold">
                            <p:stCondLst>
                              <p:cond delay="500"/>
                            </p:stCondLst>
                            <p:childTnLst>
                              <p:par>
                                <p:cTn id="66" presetID="8" presetClass="emph" presetSubtype="0" fill="hold" grpId="1" nodeType="afterEffect">
                                  <p:stCondLst>
                                    <p:cond delay="500"/>
                                  </p:stCondLst>
                                  <p:childTnLst>
                                    <p:animRot by="5400000">
                                      <p:cBhvr>
                                        <p:cTn id="67" dur="1000" fill="hold"/>
                                        <p:tgtEl>
                                          <p:spTgt spid="10"/>
                                        </p:tgtEl>
                                        <p:attrNameLst>
                                          <p:attrName>r</p:attrName>
                                        </p:attrNameLst>
                                      </p:cBhvr>
                                    </p:animRot>
                                  </p:childTnLst>
                                </p:cTn>
                              </p:par>
                            </p:childTnLst>
                          </p:cTn>
                        </p:par>
                        <p:par>
                          <p:cTn id="68" fill="hold">
                            <p:stCondLst>
                              <p:cond delay="2000"/>
                            </p:stCondLst>
                            <p:childTnLst>
                              <p:par>
                                <p:cTn id="69" presetID="22" presetClass="entr" presetSubtype="4"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par>
                                <p:cTn id="72" presetID="22" presetClass="entr" presetSubtype="1" fill="hold" grpId="0" nodeType="withEffect">
                                  <p:stCondLst>
                                    <p:cond delay="250"/>
                                  </p:stCondLst>
                                  <p:childTnLst>
                                    <p:set>
                                      <p:cBhvr>
                                        <p:cTn id="73" dur="1" fill="hold">
                                          <p:stCondLst>
                                            <p:cond delay="0"/>
                                          </p:stCondLst>
                                        </p:cTn>
                                        <p:tgtEl>
                                          <p:spTgt spid="19"/>
                                        </p:tgtEl>
                                        <p:attrNameLst>
                                          <p:attrName>style.visibility</p:attrName>
                                        </p:attrNameLst>
                                      </p:cBhvr>
                                      <p:to>
                                        <p:strVal val="visible"/>
                                      </p:to>
                                    </p:set>
                                    <p:animEffect transition="in" filter="wipe(up)">
                                      <p:cBhvr>
                                        <p:cTn id="74" dur="10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500"/>
                                        <p:tgtEl>
                                          <p:spTgt spid="2"/>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par>
                          <p:cTn id="87" fill="hold">
                            <p:stCondLst>
                              <p:cond delay="1000"/>
                            </p:stCondLst>
                            <p:childTnLst>
                              <p:par>
                                <p:cTn id="88" presetID="8" presetClass="emph" presetSubtype="0" fill="hold" grpId="1" nodeType="afterEffect">
                                  <p:stCondLst>
                                    <p:cond delay="500"/>
                                  </p:stCondLst>
                                  <p:childTnLst>
                                    <p:animRot by="5400000">
                                      <p:cBhvr>
                                        <p:cTn id="89" dur="1000" fill="hold"/>
                                        <p:tgtEl>
                                          <p:spTgt spid="12"/>
                                        </p:tgtEl>
                                        <p:attrNameLst>
                                          <p:attrName>r</p:attrName>
                                        </p:attrNameLst>
                                      </p:cBhvr>
                                    </p:animRot>
                                  </p:childTnLst>
                                </p:cTn>
                              </p:par>
                            </p:childTnLst>
                          </p:cTn>
                        </p:par>
                        <p:par>
                          <p:cTn id="90" fill="hold">
                            <p:stCondLst>
                              <p:cond delay="2500"/>
                            </p:stCondLst>
                            <p:childTnLst>
                              <p:par>
                                <p:cTn id="91" presetID="22" presetClass="entr" presetSubtype="4"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down)">
                                      <p:cBhvr>
                                        <p:cTn id="93" dur="1000"/>
                                        <p:tgtEl>
                                          <p:spTgt spid="20"/>
                                        </p:tgtEl>
                                      </p:cBhvr>
                                    </p:animEffect>
                                  </p:childTnLst>
                                </p:cTn>
                              </p:par>
                              <p:par>
                                <p:cTn id="94" presetID="22" presetClass="entr" presetSubtype="1" fill="hold" grpId="0" nodeType="withEffect">
                                  <p:stCondLst>
                                    <p:cond delay="250"/>
                                  </p:stCondLst>
                                  <p:childTnLst>
                                    <p:set>
                                      <p:cBhvr>
                                        <p:cTn id="95" dur="1" fill="hold">
                                          <p:stCondLst>
                                            <p:cond delay="0"/>
                                          </p:stCondLst>
                                        </p:cTn>
                                        <p:tgtEl>
                                          <p:spTgt spid="21"/>
                                        </p:tgtEl>
                                        <p:attrNameLst>
                                          <p:attrName>style.visibility</p:attrName>
                                        </p:attrNameLst>
                                      </p:cBhvr>
                                      <p:to>
                                        <p:strVal val="visible"/>
                                      </p:to>
                                    </p:set>
                                    <p:animEffect transition="in" filter="wipe(up)">
                                      <p:cBhvr>
                                        <p:cTn id="9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p:bldP spid="16" grpId="0"/>
      <p:bldP spid="17"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611618-9140-5474-AEB9-69CE665929FC}"/>
              </a:ext>
            </a:extLst>
          </p:cNvPr>
          <p:cNvCxnSpPr>
            <a:cxnSpLocks/>
            <a:stCxn id="10" idx="3"/>
          </p:cNvCxnSpPr>
          <p:nvPr/>
        </p:nvCxnSpPr>
        <p:spPr>
          <a:xfrm>
            <a:off x="8460224" y="4509120"/>
            <a:ext cx="1280600" cy="0"/>
          </a:xfrm>
          <a:prstGeom prst="line">
            <a:avLst/>
          </a:prstGeom>
          <a:ln w="571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1267EBBA-DD71-01DE-4E9E-3862E806E6C9}"/>
              </a:ext>
            </a:extLst>
          </p:cNvPr>
          <p:cNvCxnSpPr>
            <a:cxnSpLocks/>
            <a:stCxn id="6" idx="3"/>
          </p:cNvCxnSpPr>
          <p:nvPr/>
        </p:nvCxnSpPr>
        <p:spPr>
          <a:xfrm>
            <a:off x="2613668" y="4509119"/>
            <a:ext cx="1779006" cy="0"/>
          </a:xfrm>
          <a:prstGeom prst="line">
            <a:avLst/>
          </a:prstGeom>
          <a:ln w="5715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6" name="Diamond 5">
            <a:extLst>
              <a:ext uri="{FF2B5EF4-FFF2-40B4-BE49-F238E27FC236}">
                <a16:creationId xmlns:a16="http://schemas.microsoft.com/office/drawing/2014/main" id="{95F33C17-49A7-2A3B-7A78-31C68A29893B}"/>
              </a:ext>
            </a:extLst>
          </p:cNvPr>
          <p:cNvSpPr/>
          <p:nvPr/>
        </p:nvSpPr>
        <p:spPr>
          <a:xfrm>
            <a:off x="813468" y="3609019"/>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 name="Diamond 6">
            <a:extLst>
              <a:ext uri="{FF2B5EF4-FFF2-40B4-BE49-F238E27FC236}">
                <a16:creationId xmlns:a16="http://schemas.microsoft.com/office/drawing/2014/main" id="{6F8370BB-8875-3553-7508-AC9A34625495}"/>
              </a:ext>
            </a:extLst>
          </p:cNvPr>
          <p:cNvSpPr/>
          <p:nvPr/>
        </p:nvSpPr>
        <p:spPr>
          <a:xfrm>
            <a:off x="1119208"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Diamond 7">
            <a:extLst>
              <a:ext uri="{FF2B5EF4-FFF2-40B4-BE49-F238E27FC236}">
                <a16:creationId xmlns:a16="http://schemas.microsoft.com/office/drawing/2014/main" id="{261C59AE-3043-3F66-6778-28421B5B4C67}"/>
              </a:ext>
            </a:extLst>
          </p:cNvPr>
          <p:cNvSpPr/>
          <p:nvPr/>
        </p:nvSpPr>
        <p:spPr>
          <a:xfrm>
            <a:off x="3736746" y="3609020"/>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Diamond 8">
            <a:extLst>
              <a:ext uri="{FF2B5EF4-FFF2-40B4-BE49-F238E27FC236}">
                <a16:creationId xmlns:a16="http://schemas.microsoft.com/office/drawing/2014/main" id="{4E62530B-5820-3DB1-4E77-C486197D23EB}"/>
              </a:ext>
            </a:extLst>
          </p:cNvPr>
          <p:cNvSpPr/>
          <p:nvPr/>
        </p:nvSpPr>
        <p:spPr>
          <a:xfrm>
            <a:off x="4037650"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Diamond 9">
            <a:extLst>
              <a:ext uri="{FF2B5EF4-FFF2-40B4-BE49-F238E27FC236}">
                <a16:creationId xmlns:a16="http://schemas.microsoft.com/office/drawing/2014/main" id="{327F1236-4210-6609-BF12-C79E9B15FEA9}"/>
              </a:ext>
            </a:extLst>
          </p:cNvPr>
          <p:cNvSpPr/>
          <p:nvPr/>
        </p:nvSpPr>
        <p:spPr>
          <a:xfrm>
            <a:off x="6660024" y="3609020"/>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Diamond 10">
            <a:extLst>
              <a:ext uri="{FF2B5EF4-FFF2-40B4-BE49-F238E27FC236}">
                <a16:creationId xmlns:a16="http://schemas.microsoft.com/office/drawing/2014/main" id="{881EE9EF-A69D-EE18-380A-DF5D221E8745}"/>
              </a:ext>
            </a:extLst>
          </p:cNvPr>
          <p:cNvSpPr/>
          <p:nvPr/>
        </p:nvSpPr>
        <p:spPr>
          <a:xfrm>
            <a:off x="6976034"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Diamond 11">
            <a:extLst>
              <a:ext uri="{FF2B5EF4-FFF2-40B4-BE49-F238E27FC236}">
                <a16:creationId xmlns:a16="http://schemas.microsoft.com/office/drawing/2014/main" id="{90257ED9-9B78-30D4-DFD9-F4939B8FA16B}"/>
              </a:ext>
            </a:extLst>
          </p:cNvPr>
          <p:cNvSpPr/>
          <p:nvPr/>
        </p:nvSpPr>
        <p:spPr>
          <a:xfrm>
            <a:off x="9583303" y="3609020"/>
            <a:ext cx="1800200" cy="18002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Diamond 12">
            <a:extLst>
              <a:ext uri="{FF2B5EF4-FFF2-40B4-BE49-F238E27FC236}">
                <a16:creationId xmlns:a16="http://schemas.microsoft.com/office/drawing/2014/main" id="{08004FB4-9510-48C3-16A2-8D5788C8FC6D}"/>
              </a:ext>
            </a:extLst>
          </p:cNvPr>
          <p:cNvSpPr/>
          <p:nvPr/>
        </p:nvSpPr>
        <p:spPr>
          <a:xfrm>
            <a:off x="9889043" y="3914759"/>
            <a:ext cx="1188720" cy="1188720"/>
          </a:xfrm>
          <a:prstGeom prst="diamond">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TextBox 13">
            <a:extLst>
              <a:ext uri="{FF2B5EF4-FFF2-40B4-BE49-F238E27FC236}">
                <a16:creationId xmlns:a16="http://schemas.microsoft.com/office/drawing/2014/main" id="{ACE69B99-72A5-C786-0C5D-0D0649B3F49B}"/>
              </a:ext>
            </a:extLst>
          </p:cNvPr>
          <p:cNvSpPr txBox="1"/>
          <p:nvPr/>
        </p:nvSpPr>
        <p:spPr>
          <a:xfrm>
            <a:off x="756827" y="5742366"/>
            <a:ext cx="1913482" cy="461665"/>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That</a:t>
            </a:r>
            <a:r>
              <a:rPr lang="en-US" sz="2400" dirty="0">
                <a:latin typeface="Calibri" panose="020F0502020204030204" pitchFamily="34" charset="0"/>
                <a:cs typeface="Calibri" panose="020F0502020204030204" pitchFamily="34" charset="0"/>
              </a:rPr>
              <a:t> is a hen.</a:t>
            </a:r>
            <a:endParaRPr lang="en-SG"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3251950-EAAE-3881-73FD-B933B7F66000}"/>
              </a:ext>
            </a:extLst>
          </p:cNvPr>
          <p:cNvSpPr txBox="1"/>
          <p:nvPr/>
        </p:nvSpPr>
        <p:spPr>
          <a:xfrm>
            <a:off x="3378434" y="1935936"/>
            <a:ext cx="2507151" cy="1569660"/>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That</a:t>
            </a:r>
            <a:r>
              <a:rPr lang="en-US" sz="2400" dirty="0">
                <a:latin typeface="Calibri" panose="020F0502020204030204" pitchFamily="34" charset="0"/>
                <a:cs typeface="Calibri" panose="020F0502020204030204" pitchFamily="34" charset="0"/>
              </a:rPr>
              <a:t> is used to refer to a singular noun that is far from the speaker.</a:t>
            </a:r>
            <a:endParaRPr lang="en-SG" sz="2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7E13E2D-C5ED-102F-1EEF-ADB26DDD7C98}"/>
              </a:ext>
            </a:extLst>
          </p:cNvPr>
          <p:cNvSpPr txBox="1"/>
          <p:nvPr/>
        </p:nvSpPr>
        <p:spPr>
          <a:xfrm>
            <a:off x="3618627" y="5507519"/>
            <a:ext cx="2026763" cy="1200329"/>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That</a:t>
            </a:r>
            <a:r>
              <a:rPr lang="en-US" sz="2400" dirty="0">
                <a:latin typeface="Calibri" panose="020F0502020204030204" pitchFamily="34" charset="0"/>
                <a:cs typeface="Calibri" panose="020F0502020204030204" pitchFamily="34" charset="0"/>
              </a:rPr>
              <a:t> always comes with the word ‘is’.</a:t>
            </a:r>
          </a:p>
        </p:txBody>
      </p:sp>
      <p:sp>
        <p:nvSpPr>
          <p:cNvPr id="19" name="TextBox 18">
            <a:extLst>
              <a:ext uri="{FF2B5EF4-FFF2-40B4-BE49-F238E27FC236}">
                <a16:creationId xmlns:a16="http://schemas.microsoft.com/office/drawing/2014/main" id="{76E16B25-0197-E235-C0F7-312005BE7496}"/>
              </a:ext>
            </a:extLst>
          </p:cNvPr>
          <p:cNvSpPr txBox="1"/>
          <p:nvPr/>
        </p:nvSpPr>
        <p:spPr>
          <a:xfrm>
            <a:off x="6402494" y="5742366"/>
            <a:ext cx="2315057"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Those</a:t>
            </a:r>
            <a:r>
              <a:rPr lang="en-US" sz="2400" dirty="0">
                <a:latin typeface="Calibri" panose="020F0502020204030204" pitchFamily="34" charset="0"/>
                <a:cs typeface="Calibri" panose="020F0502020204030204" pitchFamily="34" charset="0"/>
              </a:rPr>
              <a:t> are books.</a:t>
            </a:r>
            <a:endParaRPr lang="en-SG" sz="24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02CDD155-27BE-846F-EDB4-6762EC841422}"/>
              </a:ext>
            </a:extLst>
          </p:cNvPr>
          <p:cNvSpPr txBox="1"/>
          <p:nvPr/>
        </p:nvSpPr>
        <p:spPr>
          <a:xfrm>
            <a:off x="9234463" y="1935936"/>
            <a:ext cx="2507151" cy="1569660"/>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Those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used to refer to a plural noun that is far from the speaker. </a:t>
            </a:r>
            <a:endParaRPr lang="en-SG" sz="24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09DD3DC-639B-4A1A-A2C0-0EABA5B26517}"/>
              </a:ext>
            </a:extLst>
          </p:cNvPr>
          <p:cNvSpPr txBox="1"/>
          <p:nvPr/>
        </p:nvSpPr>
        <p:spPr>
          <a:xfrm>
            <a:off x="9474658" y="5507519"/>
            <a:ext cx="2026763" cy="1200329"/>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Those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always comes with the word ‘are’.</a:t>
            </a:r>
          </a:p>
        </p:txBody>
      </p:sp>
      <p:sp>
        <p:nvSpPr>
          <p:cNvPr id="31" name="Google Shape;39;p2">
            <a:extLst>
              <a:ext uri="{FF2B5EF4-FFF2-40B4-BE49-F238E27FC236}">
                <a16:creationId xmlns:a16="http://schemas.microsoft.com/office/drawing/2014/main" id="{FC34F329-E877-D620-9C22-B848613A5FEA}"/>
              </a:ext>
            </a:extLst>
          </p:cNvPr>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Demonstrative Pronouns</a:t>
            </a:r>
            <a:endParaRPr dirty="0"/>
          </a:p>
        </p:txBody>
      </p:sp>
      <p:grpSp>
        <p:nvGrpSpPr>
          <p:cNvPr id="32" name="Group 31">
            <a:extLst>
              <a:ext uri="{FF2B5EF4-FFF2-40B4-BE49-F238E27FC236}">
                <a16:creationId xmlns:a16="http://schemas.microsoft.com/office/drawing/2014/main" id="{049F4AB0-0611-BBFD-E254-4FF08708B228}"/>
              </a:ext>
            </a:extLst>
          </p:cNvPr>
          <p:cNvGrpSpPr/>
          <p:nvPr/>
        </p:nvGrpSpPr>
        <p:grpSpPr>
          <a:xfrm>
            <a:off x="5329033" y="1060750"/>
            <a:ext cx="1647001" cy="470939"/>
            <a:chOff x="2344212" y="2146695"/>
            <a:chExt cx="1647001" cy="470939"/>
          </a:xfrm>
        </p:grpSpPr>
        <p:sp>
          <p:nvSpPr>
            <p:cNvPr id="33" name="Chevron 78">
              <a:extLst>
                <a:ext uri="{FF2B5EF4-FFF2-40B4-BE49-F238E27FC236}">
                  <a16:creationId xmlns:a16="http://schemas.microsoft.com/office/drawing/2014/main" id="{28F5A989-553A-4C52-4730-F05FDF1140EA}"/>
                </a:ext>
              </a:extLst>
            </p:cNvPr>
            <p:cNvSpPr/>
            <p:nvPr/>
          </p:nvSpPr>
          <p:spPr>
            <a:xfrm>
              <a:off x="2344212" y="2146695"/>
              <a:ext cx="1647001" cy="46462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70FAB17-3713-5F97-A7CD-1244A85D7CC5}"/>
                </a:ext>
              </a:extLst>
            </p:cNvPr>
            <p:cNvSpPr txBox="1"/>
            <p:nvPr/>
          </p:nvSpPr>
          <p:spPr>
            <a:xfrm>
              <a:off x="2576465" y="2155969"/>
              <a:ext cx="1179815" cy="461665"/>
            </a:xfrm>
            <a:prstGeom prst="rect">
              <a:avLst/>
            </a:prstGeom>
            <a:noFill/>
          </p:spPr>
          <p:txBody>
            <a:bodyPr wrap="square" rtlCol="0">
              <a:spAutoFit/>
            </a:bodyPr>
            <a:lstStyle/>
            <a:p>
              <a:pPr algn="ctr"/>
              <a:r>
                <a:rPr lang="en-US" altLang="ko-KR" sz="2400" dirty="0">
                  <a:solidFill>
                    <a:schemeClr val="bg1"/>
                  </a:solidFill>
                  <a:latin typeface="Calibri" panose="020F0502020204030204" pitchFamily="34" charset="0"/>
                  <a:cs typeface="Calibri" panose="020F0502020204030204" pitchFamily="34" charset="0"/>
                </a:rPr>
                <a:t>Far</a:t>
              </a:r>
              <a:endParaRPr lang="ko-KR" altLang="en-US" sz="2400" dirty="0">
                <a:solidFill>
                  <a:schemeClr val="bg1"/>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591624D-3935-759B-F0E1-8F6BC88E74A0}"/>
              </a:ext>
            </a:extLst>
          </p:cNvPr>
          <p:cNvGrpSpPr/>
          <p:nvPr/>
        </p:nvGrpSpPr>
        <p:grpSpPr>
          <a:xfrm>
            <a:off x="6887973" y="1060750"/>
            <a:ext cx="3875310" cy="464623"/>
            <a:chOff x="3843739" y="2146695"/>
            <a:chExt cx="3386139" cy="464623"/>
          </a:xfrm>
        </p:grpSpPr>
        <p:sp>
          <p:nvSpPr>
            <p:cNvPr id="36" name="Chevron 81">
              <a:extLst>
                <a:ext uri="{FF2B5EF4-FFF2-40B4-BE49-F238E27FC236}">
                  <a16:creationId xmlns:a16="http://schemas.microsoft.com/office/drawing/2014/main" id="{0E6EC977-D71D-0DB8-8726-166E11CE3140}"/>
                </a:ext>
              </a:extLst>
            </p:cNvPr>
            <p:cNvSpPr/>
            <p:nvPr/>
          </p:nvSpPr>
          <p:spPr>
            <a:xfrm>
              <a:off x="3843739" y="2146695"/>
              <a:ext cx="3386139" cy="46462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25A63898-8847-590E-6D56-FD806679D7B2}"/>
                </a:ext>
              </a:extLst>
            </p:cNvPr>
            <p:cNvSpPr txBox="1"/>
            <p:nvPr/>
          </p:nvSpPr>
          <p:spPr>
            <a:xfrm>
              <a:off x="4088290" y="2146695"/>
              <a:ext cx="2897036" cy="461665"/>
            </a:xfrm>
            <a:prstGeom prst="rect">
              <a:avLst/>
            </a:prstGeom>
            <a:noFill/>
          </p:spPr>
          <p:txBody>
            <a:bodyPr wrap="square" rtlCol="0">
              <a:spAutoFit/>
            </a:bodyPr>
            <a:lstStyle/>
            <a:p>
              <a:pPr algn="ctr"/>
              <a:r>
                <a:rPr lang="en-US" altLang="ko-KR" sz="2400" dirty="0">
                  <a:solidFill>
                    <a:schemeClr val="bg1"/>
                  </a:solidFill>
                  <a:latin typeface="Calibri" panose="020F0502020204030204" pitchFamily="34" charset="0"/>
                  <a:cs typeface="Calibri" panose="020F0502020204030204" pitchFamily="34" charset="0"/>
                </a:rPr>
                <a:t>Far in time or distance</a:t>
              </a:r>
              <a:endParaRPr lang="ko-KR" altLang="en-US" sz="2400" dirty="0">
                <a:solidFill>
                  <a:schemeClr val="bg1"/>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5F792F00-37FF-0BA9-966F-2310AC178C04}"/>
              </a:ext>
            </a:extLst>
          </p:cNvPr>
          <p:cNvGrpSpPr/>
          <p:nvPr/>
        </p:nvGrpSpPr>
        <p:grpSpPr>
          <a:xfrm>
            <a:off x="1466856" y="1060750"/>
            <a:ext cx="3935869" cy="470939"/>
            <a:chOff x="-1117968" y="2146695"/>
            <a:chExt cx="3609656" cy="470939"/>
          </a:xfrm>
        </p:grpSpPr>
        <p:sp>
          <p:nvSpPr>
            <p:cNvPr id="41" name="Chevron 2">
              <a:extLst>
                <a:ext uri="{FF2B5EF4-FFF2-40B4-BE49-F238E27FC236}">
                  <a16:creationId xmlns:a16="http://schemas.microsoft.com/office/drawing/2014/main" id="{A06A9F69-1768-6AE9-5272-49E44027CC9E}"/>
                </a:ext>
              </a:extLst>
            </p:cNvPr>
            <p:cNvSpPr/>
            <p:nvPr/>
          </p:nvSpPr>
          <p:spPr>
            <a:xfrm>
              <a:off x="-1117968" y="2146695"/>
              <a:ext cx="3609656" cy="46462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6E582E55-E802-9C00-E479-804FBC99F1C6}"/>
                </a:ext>
              </a:extLst>
            </p:cNvPr>
            <p:cNvSpPr txBox="1"/>
            <p:nvPr/>
          </p:nvSpPr>
          <p:spPr>
            <a:xfrm>
              <a:off x="-865762" y="2155969"/>
              <a:ext cx="3162533" cy="461665"/>
            </a:xfrm>
            <a:prstGeom prst="rect">
              <a:avLst/>
            </a:prstGeom>
            <a:noFill/>
          </p:spPr>
          <p:txBody>
            <a:bodyPr wrap="square" rtlCol="0">
              <a:spAutoFit/>
            </a:bodyPr>
            <a:lstStyle/>
            <a:p>
              <a:pPr algn="ctr"/>
              <a:r>
                <a:rPr lang="en-US" altLang="ko-KR" sz="2400" dirty="0">
                  <a:solidFill>
                    <a:schemeClr val="bg1"/>
                  </a:solidFill>
                  <a:latin typeface="Calibri" panose="020F0502020204030204" pitchFamily="34" charset="0"/>
                  <a:cs typeface="Calibri" panose="020F0502020204030204" pitchFamily="34" charset="0"/>
                </a:rPr>
                <a:t>Demonstrative Pronouns</a:t>
              </a:r>
              <a:endParaRPr lang="ko-KR" altLang="en-US" sz="2400" dirty="0">
                <a:solidFill>
                  <a:schemeClr val="bg1"/>
                </a:solidFill>
                <a:latin typeface="Calibri" panose="020F0502020204030204" pitchFamily="34" charset="0"/>
                <a:cs typeface="Calibri" panose="020F0502020204030204" pitchFamily="34" charset="0"/>
              </a:endParaRPr>
            </a:p>
          </p:txBody>
        </p:sp>
      </p:grpSp>
      <p:pic>
        <p:nvPicPr>
          <p:cNvPr id="5" name="Picture 4" descr="A colorful rooster with a black background&#10;&#10;Description automatically generated with low confidence">
            <a:extLst>
              <a:ext uri="{FF2B5EF4-FFF2-40B4-BE49-F238E27FC236}">
                <a16:creationId xmlns:a16="http://schemas.microsoft.com/office/drawing/2014/main" id="{0381EC34-8D7F-C4C4-B4EA-52F858A98256}"/>
              </a:ext>
            </a:extLst>
          </p:cNvPr>
          <p:cNvPicPr>
            <a:picLocks noChangeAspect="1"/>
          </p:cNvPicPr>
          <p:nvPr/>
        </p:nvPicPr>
        <p:blipFill>
          <a:blip r:embed="rId3"/>
          <a:stretch>
            <a:fillRect/>
          </a:stretch>
        </p:blipFill>
        <p:spPr>
          <a:xfrm>
            <a:off x="618674" y="1582596"/>
            <a:ext cx="2048665" cy="2048665"/>
          </a:xfrm>
          <a:prstGeom prst="rect">
            <a:avLst/>
          </a:prstGeom>
        </p:spPr>
      </p:pic>
      <p:pic>
        <p:nvPicPr>
          <p:cNvPr id="18" name="Picture 17" descr="A picture containing chart&#10;&#10;Description automatically generated">
            <a:extLst>
              <a:ext uri="{FF2B5EF4-FFF2-40B4-BE49-F238E27FC236}">
                <a16:creationId xmlns:a16="http://schemas.microsoft.com/office/drawing/2014/main" id="{46ED4D56-0CE9-CEE3-80CF-7DB5C9FB8543}"/>
              </a:ext>
            </a:extLst>
          </p:cNvPr>
          <p:cNvPicPr>
            <a:picLocks noChangeAspect="1"/>
          </p:cNvPicPr>
          <p:nvPr/>
        </p:nvPicPr>
        <p:blipFill>
          <a:blip r:embed="rId4"/>
          <a:stretch>
            <a:fillRect/>
          </a:stretch>
        </p:blipFill>
        <p:spPr>
          <a:xfrm>
            <a:off x="6480022" y="1601514"/>
            <a:ext cx="2160000" cy="2160000"/>
          </a:xfrm>
          <a:prstGeom prst="rect">
            <a:avLst/>
          </a:prstGeom>
        </p:spPr>
      </p:pic>
    </p:spTree>
    <p:extLst>
      <p:ext uri="{BB962C8B-B14F-4D97-AF65-F5344CB8AC3E}">
        <p14:creationId xmlns:p14="http://schemas.microsoft.com/office/powerpoint/2010/main" val="41290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8" presetClass="emph" presetSubtype="0" fill="hold" grpId="0" nodeType="afterEffect">
                                  <p:stCondLst>
                                    <p:cond delay="500"/>
                                  </p:stCondLst>
                                  <p:childTnLst>
                                    <p:animRot by="5400000">
                                      <p:cBhvr>
                                        <p:cTn id="26" dur="1000" fill="hold"/>
                                        <p:tgtEl>
                                          <p:spTgt spid="6"/>
                                        </p:tgtEl>
                                        <p:attrNameLst>
                                          <p:attrName>r</p:attrName>
                                        </p:attrNameLst>
                                      </p:cBhvr>
                                    </p:animRo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1000"/>
                            </p:stCondLst>
                            <p:childTnLst>
                              <p:par>
                                <p:cTn id="48" presetID="8" presetClass="emph" presetSubtype="0" fill="hold" grpId="1" nodeType="afterEffect">
                                  <p:stCondLst>
                                    <p:cond delay="500"/>
                                  </p:stCondLst>
                                  <p:childTnLst>
                                    <p:animRot by="5400000">
                                      <p:cBhvr>
                                        <p:cTn id="49" dur="1000" fill="hold"/>
                                        <p:tgtEl>
                                          <p:spTgt spid="8"/>
                                        </p:tgtEl>
                                        <p:attrNameLst>
                                          <p:attrName>r</p:attrName>
                                        </p:attrNameLst>
                                      </p:cBhvr>
                                    </p:animRo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1000"/>
                                        <p:tgtEl>
                                          <p:spTgt spid="16"/>
                                        </p:tgtEl>
                                      </p:cBhvr>
                                    </p:animEffect>
                                  </p:childTnLst>
                                </p:cTn>
                              </p:par>
                              <p:par>
                                <p:cTn id="54" presetID="22" presetClass="entr" presetSubtype="1" fill="hold" grpId="0" nodeType="with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par>
                          <p:cTn id="65" fill="hold">
                            <p:stCondLst>
                              <p:cond delay="500"/>
                            </p:stCondLst>
                            <p:childTnLst>
                              <p:par>
                                <p:cTn id="66" presetID="8" presetClass="emph" presetSubtype="0" fill="hold" grpId="1" nodeType="afterEffect">
                                  <p:stCondLst>
                                    <p:cond delay="500"/>
                                  </p:stCondLst>
                                  <p:childTnLst>
                                    <p:animRot by="5400000">
                                      <p:cBhvr>
                                        <p:cTn id="67" dur="1000" fill="hold"/>
                                        <p:tgtEl>
                                          <p:spTgt spid="10"/>
                                        </p:tgtEl>
                                        <p:attrNameLst>
                                          <p:attrName>r</p:attrName>
                                        </p:attrNameLst>
                                      </p:cBhvr>
                                    </p:animRot>
                                  </p:childTnLst>
                                </p:cTn>
                              </p:par>
                            </p:childTnLst>
                          </p:cTn>
                        </p:par>
                        <p:par>
                          <p:cTn id="68" fill="hold">
                            <p:stCondLst>
                              <p:cond delay="2000"/>
                            </p:stCondLst>
                            <p:childTnLst>
                              <p:par>
                                <p:cTn id="69" presetID="22" presetClass="entr" presetSubtype="4"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par>
                                <p:cTn id="72" presetID="22" presetClass="entr" presetSubtype="1" fill="hold" grpId="0" nodeType="withEffect">
                                  <p:stCondLst>
                                    <p:cond delay="250"/>
                                  </p:stCondLst>
                                  <p:childTnLst>
                                    <p:set>
                                      <p:cBhvr>
                                        <p:cTn id="73" dur="1" fill="hold">
                                          <p:stCondLst>
                                            <p:cond delay="0"/>
                                          </p:stCondLst>
                                        </p:cTn>
                                        <p:tgtEl>
                                          <p:spTgt spid="19"/>
                                        </p:tgtEl>
                                        <p:attrNameLst>
                                          <p:attrName>style.visibility</p:attrName>
                                        </p:attrNameLst>
                                      </p:cBhvr>
                                      <p:to>
                                        <p:strVal val="visible"/>
                                      </p:to>
                                    </p:set>
                                    <p:animEffect transition="in" filter="wipe(up)">
                                      <p:cBhvr>
                                        <p:cTn id="74" dur="10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500"/>
                                        <p:tgtEl>
                                          <p:spTgt spid="2"/>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par>
                          <p:cTn id="87" fill="hold">
                            <p:stCondLst>
                              <p:cond delay="1000"/>
                            </p:stCondLst>
                            <p:childTnLst>
                              <p:par>
                                <p:cTn id="88" presetID="8" presetClass="emph" presetSubtype="0" fill="hold" grpId="1" nodeType="afterEffect">
                                  <p:stCondLst>
                                    <p:cond delay="500"/>
                                  </p:stCondLst>
                                  <p:childTnLst>
                                    <p:animRot by="5400000">
                                      <p:cBhvr>
                                        <p:cTn id="89" dur="1000" fill="hold"/>
                                        <p:tgtEl>
                                          <p:spTgt spid="12"/>
                                        </p:tgtEl>
                                        <p:attrNameLst>
                                          <p:attrName>r</p:attrName>
                                        </p:attrNameLst>
                                      </p:cBhvr>
                                    </p:animRot>
                                  </p:childTnLst>
                                </p:cTn>
                              </p:par>
                            </p:childTnLst>
                          </p:cTn>
                        </p:par>
                        <p:par>
                          <p:cTn id="90" fill="hold">
                            <p:stCondLst>
                              <p:cond delay="2500"/>
                            </p:stCondLst>
                            <p:childTnLst>
                              <p:par>
                                <p:cTn id="91" presetID="22" presetClass="entr" presetSubtype="4"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down)">
                                      <p:cBhvr>
                                        <p:cTn id="93" dur="1000"/>
                                        <p:tgtEl>
                                          <p:spTgt spid="20"/>
                                        </p:tgtEl>
                                      </p:cBhvr>
                                    </p:animEffect>
                                  </p:childTnLst>
                                </p:cTn>
                              </p:par>
                              <p:par>
                                <p:cTn id="94" presetID="22" presetClass="entr" presetSubtype="1" fill="hold" grpId="0" nodeType="withEffect">
                                  <p:stCondLst>
                                    <p:cond delay="250"/>
                                  </p:stCondLst>
                                  <p:childTnLst>
                                    <p:set>
                                      <p:cBhvr>
                                        <p:cTn id="95" dur="1" fill="hold">
                                          <p:stCondLst>
                                            <p:cond delay="0"/>
                                          </p:stCondLst>
                                        </p:cTn>
                                        <p:tgtEl>
                                          <p:spTgt spid="21"/>
                                        </p:tgtEl>
                                        <p:attrNameLst>
                                          <p:attrName>style.visibility</p:attrName>
                                        </p:attrNameLst>
                                      </p:cBhvr>
                                      <p:to>
                                        <p:strVal val="visible"/>
                                      </p:to>
                                    </p:set>
                                    <p:animEffect transition="in" filter="wipe(up)">
                                      <p:cBhvr>
                                        <p:cTn id="9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p:bldP spid="16" grpId="0"/>
      <p:bldP spid="17"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More examples of ‘This’</a:t>
            </a:r>
            <a:endParaRPr dirty="0"/>
          </a:p>
        </p:txBody>
      </p:sp>
      <p:sp>
        <p:nvSpPr>
          <p:cNvPr id="3" name="TextBox 2">
            <a:extLst>
              <a:ext uri="{FF2B5EF4-FFF2-40B4-BE49-F238E27FC236}">
                <a16:creationId xmlns:a16="http://schemas.microsoft.com/office/drawing/2014/main" id="{6D82200D-0AD1-E2B6-78C9-E4085923AC8E}"/>
              </a:ext>
            </a:extLst>
          </p:cNvPr>
          <p:cNvSpPr txBox="1"/>
          <p:nvPr/>
        </p:nvSpPr>
        <p:spPr>
          <a:xfrm>
            <a:off x="4221522" y="1380647"/>
            <a:ext cx="4420761"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1. </a:t>
            </a:r>
            <a:r>
              <a:rPr lang="en-IN" sz="2400" dirty="0">
                <a:solidFill>
                  <a:srgbClr val="FF0000"/>
                </a:solidFill>
                <a:latin typeface="Calibri" panose="020F0502020204030204" pitchFamily="34" charset="0"/>
                <a:cs typeface="Calibri" panose="020F0502020204030204" pitchFamily="34" charset="0"/>
              </a:rPr>
              <a:t>This</a:t>
            </a:r>
            <a:r>
              <a:rPr lang="en-IN" sz="2400" dirty="0">
                <a:latin typeface="Calibri" panose="020F0502020204030204" pitchFamily="34" charset="0"/>
                <a:cs typeface="Calibri" panose="020F0502020204030204" pitchFamily="34" charset="0"/>
              </a:rPr>
              <a:t> is my grandparents’ house.</a:t>
            </a:r>
          </a:p>
        </p:txBody>
      </p:sp>
      <p:sp>
        <p:nvSpPr>
          <p:cNvPr id="4" name="TextBox 3">
            <a:extLst>
              <a:ext uri="{FF2B5EF4-FFF2-40B4-BE49-F238E27FC236}">
                <a16:creationId xmlns:a16="http://schemas.microsoft.com/office/drawing/2014/main" id="{E76DA233-45E7-1AD5-0F78-2F6A2F1D131B}"/>
              </a:ext>
            </a:extLst>
          </p:cNvPr>
          <p:cNvSpPr txBox="1"/>
          <p:nvPr/>
        </p:nvSpPr>
        <p:spPr>
          <a:xfrm>
            <a:off x="4221522" y="2464708"/>
            <a:ext cx="4495404"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2. </a:t>
            </a:r>
            <a:r>
              <a:rPr lang="en-IN" sz="2400" dirty="0">
                <a:solidFill>
                  <a:srgbClr val="FF0000"/>
                </a:solidFill>
                <a:latin typeface="Calibri" panose="020F0502020204030204" pitchFamily="34" charset="0"/>
                <a:cs typeface="Calibri" panose="020F0502020204030204" pitchFamily="34" charset="0"/>
              </a:rPr>
              <a:t>This</a:t>
            </a:r>
            <a:r>
              <a:rPr lang="en-IN" sz="2400" dirty="0">
                <a:latin typeface="Calibri" panose="020F0502020204030204" pitchFamily="34" charset="0"/>
                <a:cs typeface="Calibri" panose="020F0502020204030204" pitchFamily="34" charset="0"/>
              </a:rPr>
              <a:t> is a present from my friend.</a:t>
            </a:r>
          </a:p>
        </p:txBody>
      </p:sp>
      <p:sp>
        <p:nvSpPr>
          <p:cNvPr id="5" name="TextBox 4">
            <a:extLst>
              <a:ext uri="{FF2B5EF4-FFF2-40B4-BE49-F238E27FC236}">
                <a16:creationId xmlns:a16="http://schemas.microsoft.com/office/drawing/2014/main" id="{4D447730-4441-C4CA-4327-99CE2812702F}"/>
              </a:ext>
            </a:extLst>
          </p:cNvPr>
          <p:cNvSpPr txBox="1"/>
          <p:nvPr/>
        </p:nvSpPr>
        <p:spPr>
          <a:xfrm>
            <a:off x="4221523" y="3548769"/>
            <a:ext cx="3450376"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3. </a:t>
            </a:r>
            <a:r>
              <a:rPr lang="en-IN" sz="2400" dirty="0">
                <a:solidFill>
                  <a:srgbClr val="FF0000"/>
                </a:solidFill>
                <a:latin typeface="Calibri" panose="020F0502020204030204" pitchFamily="34" charset="0"/>
                <a:cs typeface="Calibri" panose="020F0502020204030204" pitchFamily="34" charset="0"/>
              </a:rPr>
              <a:t>This</a:t>
            </a:r>
            <a:r>
              <a:rPr lang="en-IN" sz="2400" dirty="0">
                <a:latin typeface="Calibri" panose="020F0502020204030204" pitchFamily="34" charset="0"/>
                <a:cs typeface="Calibri" panose="020F0502020204030204" pitchFamily="34" charset="0"/>
              </a:rPr>
              <a:t> is my friend’s glass.</a:t>
            </a:r>
          </a:p>
        </p:txBody>
      </p:sp>
      <p:sp>
        <p:nvSpPr>
          <p:cNvPr id="6" name="TextBox 5">
            <a:extLst>
              <a:ext uri="{FF2B5EF4-FFF2-40B4-BE49-F238E27FC236}">
                <a16:creationId xmlns:a16="http://schemas.microsoft.com/office/drawing/2014/main" id="{E7D49994-3F89-AC51-4D69-F89CE4335B13}"/>
              </a:ext>
            </a:extLst>
          </p:cNvPr>
          <p:cNvSpPr txBox="1"/>
          <p:nvPr/>
        </p:nvSpPr>
        <p:spPr>
          <a:xfrm>
            <a:off x="4221522" y="4632830"/>
            <a:ext cx="4262139"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4. </a:t>
            </a:r>
            <a:r>
              <a:rPr lang="en-IN" sz="2400" dirty="0">
                <a:solidFill>
                  <a:srgbClr val="FF0000"/>
                </a:solidFill>
                <a:latin typeface="Calibri" panose="020F0502020204030204" pitchFamily="34" charset="0"/>
                <a:cs typeface="Calibri" panose="020F0502020204030204" pitchFamily="34" charset="0"/>
              </a:rPr>
              <a:t>This</a:t>
            </a:r>
            <a:r>
              <a:rPr lang="en-IN" sz="2400" dirty="0">
                <a:latin typeface="Calibri" panose="020F0502020204030204" pitchFamily="34" charset="0"/>
                <a:cs typeface="Calibri" panose="020F0502020204030204" pitchFamily="34" charset="0"/>
              </a:rPr>
              <a:t> is the bottle I got as a gift.</a:t>
            </a:r>
          </a:p>
        </p:txBody>
      </p:sp>
      <p:sp>
        <p:nvSpPr>
          <p:cNvPr id="7" name="TextBox 6">
            <a:extLst>
              <a:ext uri="{FF2B5EF4-FFF2-40B4-BE49-F238E27FC236}">
                <a16:creationId xmlns:a16="http://schemas.microsoft.com/office/drawing/2014/main" id="{2F8BF19A-9EED-09C2-2984-0686BA441E11}"/>
              </a:ext>
            </a:extLst>
          </p:cNvPr>
          <p:cNvSpPr txBox="1"/>
          <p:nvPr/>
        </p:nvSpPr>
        <p:spPr>
          <a:xfrm>
            <a:off x="4221522" y="5716891"/>
            <a:ext cx="3720964"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5. </a:t>
            </a:r>
            <a:r>
              <a:rPr lang="en-IN" sz="2400" dirty="0">
                <a:solidFill>
                  <a:srgbClr val="FF0000"/>
                </a:solidFill>
                <a:latin typeface="Calibri" panose="020F0502020204030204" pitchFamily="34" charset="0"/>
                <a:cs typeface="Calibri" panose="020F0502020204030204" pitchFamily="34" charset="0"/>
              </a:rPr>
              <a:t>This</a:t>
            </a:r>
            <a:r>
              <a:rPr lang="en-IN" sz="2400" dirty="0">
                <a:latin typeface="Calibri" panose="020F0502020204030204" pitchFamily="34" charset="0"/>
                <a:cs typeface="Calibri" panose="020F0502020204030204" pitchFamily="34" charset="0"/>
              </a:rPr>
              <a:t> is my mother’s purse.</a:t>
            </a:r>
          </a:p>
        </p:txBody>
      </p:sp>
      <p:pic>
        <p:nvPicPr>
          <p:cNvPr id="10" name="Picture 9" descr="A picture containing text&#10;&#10;Description automatically generated">
            <a:extLst>
              <a:ext uri="{FF2B5EF4-FFF2-40B4-BE49-F238E27FC236}">
                <a16:creationId xmlns:a16="http://schemas.microsoft.com/office/drawing/2014/main" id="{944C06C9-28CD-DD5D-7CCB-68E142B66656}"/>
              </a:ext>
            </a:extLst>
          </p:cNvPr>
          <p:cNvPicPr>
            <a:picLocks noChangeAspect="1"/>
          </p:cNvPicPr>
          <p:nvPr/>
        </p:nvPicPr>
        <p:blipFill>
          <a:blip r:embed="rId3"/>
          <a:stretch>
            <a:fillRect/>
          </a:stretch>
        </p:blipFill>
        <p:spPr>
          <a:xfrm>
            <a:off x="68930" y="2056542"/>
            <a:ext cx="3891243" cy="3446118"/>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78595D91-67AF-B843-496A-00162A8399BB}"/>
              </a:ext>
            </a:extLst>
          </p:cNvPr>
          <p:cNvPicPr>
            <a:picLocks noChangeAspect="1"/>
          </p:cNvPicPr>
          <p:nvPr/>
        </p:nvPicPr>
        <p:blipFill>
          <a:blip r:embed="rId4"/>
          <a:stretch>
            <a:fillRect/>
          </a:stretch>
        </p:blipFill>
        <p:spPr>
          <a:xfrm>
            <a:off x="9253719" y="2213601"/>
            <a:ext cx="1996650" cy="3132000"/>
          </a:xfrm>
          <a:prstGeom prst="rect">
            <a:avLst/>
          </a:prstGeom>
        </p:spPr>
      </p:pic>
    </p:spTree>
    <p:extLst>
      <p:ext uri="{BB962C8B-B14F-4D97-AF65-F5344CB8AC3E}">
        <p14:creationId xmlns:p14="http://schemas.microsoft.com/office/powerpoint/2010/main" val="19017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More examples of ‘That’</a:t>
            </a:r>
            <a:endParaRPr dirty="0"/>
          </a:p>
        </p:txBody>
      </p:sp>
      <p:sp>
        <p:nvSpPr>
          <p:cNvPr id="3" name="TextBox 2">
            <a:extLst>
              <a:ext uri="{FF2B5EF4-FFF2-40B4-BE49-F238E27FC236}">
                <a16:creationId xmlns:a16="http://schemas.microsoft.com/office/drawing/2014/main" id="{6D82200D-0AD1-E2B6-78C9-E4085923AC8E}"/>
              </a:ext>
            </a:extLst>
          </p:cNvPr>
          <p:cNvSpPr txBox="1"/>
          <p:nvPr/>
        </p:nvSpPr>
        <p:spPr>
          <a:xfrm>
            <a:off x="4589167" y="1382622"/>
            <a:ext cx="4420761"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1. </a:t>
            </a:r>
            <a:r>
              <a:rPr lang="en-IN" sz="2400" dirty="0">
                <a:solidFill>
                  <a:srgbClr val="FF0000"/>
                </a:solidFill>
                <a:latin typeface="Calibri" panose="020F0502020204030204" pitchFamily="34" charset="0"/>
                <a:cs typeface="Calibri" panose="020F0502020204030204" pitchFamily="34" charset="0"/>
              </a:rPr>
              <a:t>That</a:t>
            </a:r>
            <a:r>
              <a:rPr lang="en-IN" sz="2400" dirty="0">
                <a:latin typeface="Calibri" panose="020F0502020204030204" pitchFamily="34" charset="0"/>
                <a:cs typeface="Calibri" panose="020F0502020204030204" pitchFamily="34" charset="0"/>
              </a:rPr>
              <a:t> is an aeroplane.</a:t>
            </a:r>
          </a:p>
        </p:txBody>
      </p:sp>
      <p:sp>
        <p:nvSpPr>
          <p:cNvPr id="4" name="TextBox 3">
            <a:extLst>
              <a:ext uri="{FF2B5EF4-FFF2-40B4-BE49-F238E27FC236}">
                <a16:creationId xmlns:a16="http://schemas.microsoft.com/office/drawing/2014/main" id="{E76DA233-45E7-1AD5-0F78-2F6A2F1D131B}"/>
              </a:ext>
            </a:extLst>
          </p:cNvPr>
          <p:cNvSpPr txBox="1"/>
          <p:nvPr/>
        </p:nvSpPr>
        <p:spPr>
          <a:xfrm>
            <a:off x="4586799" y="2489579"/>
            <a:ext cx="3882348"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2. </a:t>
            </a:r>
            <a:r>
              <a:rPr lang="en-IN" sz="2400" dirty="0">
                <a:solidFill>
                  <a:srgbClr val="FF0000"/>
                </a:solidFill>
                <a:latin typeface="Calibri" panose="020F0502020204030204" pitchFamily="34" charset="0"/>
                <a:cs typeface="Calibri" panose="020F0502020204030204" pitchFamily="34" charset="0"/>
              </a:rPr>
              <a:t>That</a:t>
            </a:r>
            <a:r>
              <a:rPr lang="en-IN" sz="2400" dirty="0">
                <a:latin typeface="Calibri" panose="020F0502020204030204" pitchFamily="34" charset="0"/>
                <a:cs typeface="Calibri" panose="020F0502020204030204" pitchFamily="34" charset="0"/>
              </a:rPr>
              <a:t> is the best thing to do.</a:t>
            </a:r>
          </a:p>
        </p:txBody>
      </p:sp>
      <p:sp>
        <p:nvSpPr>
          <p:cNvPr id="5" name="TextBox 4">
            <a:extLst>
              <a:ext uri="{FF2B5EF4-FFF2-40B4-BE49-F238E27FC236}">
                <a16:creationId xmlns:a16="http://schemas.microsoft.com/office/drawing/2014/main" id="{4D447730-4441-C4CA-4327-99CE2812702F}"/>
              </a:ext>
            </a:extLst>
          </p:cNvPr>
          <p:cNvSpPr txBox="1"/>
          <p:nvPr/>
        </p:nvSpPr>
        <p:spPr>
          <a:xfrm>
            <a:off x="4586799" y="3573146"/>
            <a:ext cx="3516587"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3. </a:t>
            </a:r>
            <a:r>
              <a:rPr lang="en-IN" sz="2400" dirty="0">
                <a:solidFill>
                  <a:srgbClr val="FF0000"/>
                </a:solidFill>
                <a:latin typeface="Calibri" panose="020F0502020204030204" pitchFamily="34" charset="0"/>
                <a:cs typeface="Calibri" panose="020F0502020204030204" pitchFamily="34" charset="0"/>
              </a:rPr>
              <a:t>That</a:t>
            </a:r>
            <a:r>
              <a:rPr lang="en-IN" sz="2400" dirty="0">
                <a:latin typeface="Calibri" panose="020F0502020204030204" pitchFamily="34" charset="0"/>
                <a:cs typeface="Calibri" panose="020F0502020204030204" pitchFamily="34" charset="0"/>
              </a:rPr>
              <a:t> is the flower I love.</a:t>
            </a:r>
          </a:p>
        </p:txBody>
      </p:sp>
      <p:sp>
        <p:nvSpPr>
          <p:cNvPr id="6" name="TextBox 5">
            <a:extLst>
              <a:ext uri="{FF2B5EF4-FFF2-40B4-BE49-F238E27FC236}">
                <a16:creationId xmlns:a16="http://schemas.microsoft.com/office/drawing/2014/main" id="{E7D49994-3F89-AC51-4D69-F89CE4335B13}"/>
              </a:ext>
            </a:extLst>
          </p:cNvPr>
          <p:cNvSpPr txBox="1"/>
          <p:nvPr/>
        </p:nvSpPr>
        <p:spPr>
          <a:xfrm>
            <a:off x="4586799" y="4656713"/>
            <a:ext cx="4262139"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4. </a:t>
            </a:r>
            <a:r>
              <a:rPr lang="en-IN" sz="2400" dirty="0">
                <a:solidFill>
                  <a:srgbClr val="FF0000"/>
                </a:solidFill>
                <a:latin typeface="Calibri" panose="020F0502020204030204" pitchFamily="34" charset="0"/>
                <a:cs typeface="Calibri" panose="020F0502020204030204" pitchFamily="34" charset="0"/>
              </a:rPr>
              <a:t>That</a:t>
            </a:r>
            <a:r>
              <a:rPr lang="en-IN" sz="2400" dirty="0">
                <a:latin typeface="Calibri" panose="020F0502020204030204" pitchFamily="34" charset="0"/>
                <a:cs typeface="Calibri" panose="020F0502020204030204" pitchFamily="34" charset="0"/>
              </a:rPr>
              <a:t> is our school.</a:t>
            </a:r>
          </a:p>
        </p:txBody>
      </p:sp>
      <p:sp>
        <p:nvSpPr>
          <p:cNvPr id="7" name="TextBox 6">
            <a:extLst>
              <a:ext uri="{FF2B5EF4-FFF2-40B4-BE49-F238E27FC236}">
                <a16:creationId xmlns:a16="http://schemas.microsoft.com/office/drawing/2014/main" id="{2F8BF19A-9EED-09C2-2984-0686BA441E11}"/>
              </a:ext>
            </a:extLst>
          </p:cNvPr>
          <p:cNvSpPr txBox="1"/>
          <p:nvPr/>
        </p:nvSpPr>
        <p:spPr>
          <a:xfrm>
            <a:off x="4586799" y="5763670"/>
            <a:ext cx="3720964"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5. </a:t>
            </a:r>
            <a:r>
              <a:rPr lang="en-IN" sz="2400" dirty="0">
                <a:solidFill>
                  <a:srgbClr val="FF0000"/>
                </a:solidFill>
                <a:latin typeface="Calibri" panose="020F0502020204030204" pitchFamily="34" charset="0"/>
                <a:cs typeface="Calibri" panose="020F0502020204030204" pitchFamily="34" charset="0"/>
              </a:rPr>
              <a:t>That</a:t>
            </a:r>
            <a:r>
              <a:rPr lang="en-IN" sz="2400" dirty="0">
                <a:latin typeface="Calibri" panose="020F0502020204030204" pitchFamily="34" charset="0"/>
                <a:cs typeface="Calibri" panose="020F0502020204030204" pitchFamily="34" charset="0"/>
              </a:rPr>
              <a:t> is an elephant.</a:t>
            </a:r>
          </a:p>
        </p:txBody>
      </p:sp>
      <p:grpSp>
        <p:nvGrpSpPr>
          <p:cNvPr id="12" name="Group 11">
            <a:extLst>
              <a:ext uri="{FF2B5EF4-FFF2-40B4-BE49-F238E27FC236}">
                <a16:creationId xmlns:a16="http://schemas.microsoft.com/office/drawing/2014/main" id="{33E4ECFA-9468-9A41-7273-8A6BD69EBE7D}"/>
              </a:ext>
            </a:extLst>
          </p:cNvPr>
          <p:cNvGrpSpPr/>
          <p:nvPr/>
        </p:nvGrpSpPr>
        <p:grpSpPr>
          <a:xfrm>
            <a:off x="8395470" y="2042707"/>
            <a:ext cx="3720963" cy="3720963"/>
            <a:chOff x="8395470" y="2042707"/>
            <a:chExt cx="3720963" cy="3720963"/>
          </a:xfrm>
        </p:grpSpPr>
        <p:pic>
          <p:nvPicPr>
            <p:cNvPr id="10" name="Picture 9" descr="A picture containing text, toy, vector graphics&#10;&#10;Description automatically generated">
              <a:extLst>
                <a:ext uri="{FF2B5EF4-FFF2-40B4-BE49-F238E27FC236}">
                  <a16:creationId xmlns:a16="http://schemas.microsoft.com/office/drawing/2014/main" id="{6629B297-5FD4-794A-216A-6D74CC0150B1}"/>
                </a:ext>
              </a:extLst>
            </p:cNvPr>
            <p:cNvPicPr>
              <a:picLocks noChangeAspect="1"/>
            </p:cNvPicPr>
            <p:nvPr/>
          </p:nvPicPr>
          <p:blipFill>
            <a:blip r:embed="rId3"/>
            <a:stretch>
              <a:fillRect/>
            </a:stretch>
          </p:blipFill>
          <p:spPr>
            <a:xfrm>
              <a:off x="8395470" y="2042707"/>
              <a:ext cx="3720963" cy="3720963"/>
            </a:xfrm>
            <a:prstGeom prst="rect">
              <a:avLst/>
            </a:prstGeom>
          </p:spPr>
        </p:pic>
        <p:sp>
          <p:nvSpPr>
            <p:cNvPr id="11" name="TextBox 10">
              <a:extLst>
                <a:ext uri="{FF2B5EF4-FFF2-40B4-BE49-F238E27FC236}">
                  <a16:creationId xmlns:a16="http://schemas.microsoft.com/office/drawing/2014/main" id="{C212D6A5-07CE-6DD2-F716-462798525511}"/>
                </a:ext>
              </a:extLst>
            </p:cNvPr>
            <p:cNvSpPr txBox="1"/>
            <p:nvPr/>
          </p:nvSpPr>
          <p:spPr>
            <a:xfrm>
              <a:off x="9326880" y="3071098"/>
              <a:ext cx="1516413" cy="369332"/>
            </a:xfrm>
            <a:prstGeom prst="rect">
              <a:avLst/>
            </a:prstGeom>
            <a:noFill/>
          </p:spPr>
          <p:txBody>
            <a:bodyPr wrap="square" rtlCol="0">
              <a:spAutoFit/>
            </a:bodyPr>
            <a:lstStyle/>
            <a:p>
              <a:pPr algn="ctr"/>
              <a:r>
                <a:rPr lang="en-IN" sz="1800" b="1" dirty="0">
                  <a:latin typeface="Calibri" panose="020F0502020204030204" pitchFamily="34" charset="0"/>
                  <a:cs typeface="Calibri" panose="020F0502020204030204" pitchFamily="34" charset="0"/>
                </a:rPr>
                <a:t>SCHOOL</a:t>
              </a:r>
            </a:p>
          </p:txBody>
        </p:sp>
      </p:grpSp>
      <p:pic>
        <p:nvPicPr>
          <p:cNvPr id="9" name="Picture 8" descr="A close-up of a knife&#10;&#10;Description automatically generated with low confidence">
            <a:extLst>
              <a:ext uri="{FF2B5EF4-FFF2-40B4-BE49-F238E27FC236}">
                <a16:creationId xmlns:a16="http://schemas.microsoft.com/office/drawing/2014/main" id="{B216ED8A-4FFF-060D-7F38-37C8C8D605CB}"/>
              </a:ext>
            </a:extLst>
          </p:cNvPr>
          <p:cNvPicPr>
            <a:picLocks noChangeAspect="1"/>
          </p:cNvPicPr>
          <p:nvPr/>
        </p:nvPicPr>
        <p:blipFill>
          <a:blip r:embed="rId4"/>
          <a:stretch>
            <a:fillRect/>
          </a:stretch>
        </p:blipFill>
        <p:spPr>
          <a:xfrm>
            <a:off x="219550" y="2382748"/>
            <a:ext cx="4033314" cy="2832773"/>
          </a:xfrm>
          <a:prstGeom prst="rect">
            <a:avLst/>
          </a:prstGeom>
        </p:spPr>
      </p:pic>
    </p:spTree>
    <p:extLst>
      <p:ext uri="{BB962C8B-B14F-4D97-AF65-F5344CB8AC3E}">
        <p14:creationId xmlns:p14="http://schemas.microsoft.com/office/powerpoint/2010/main" val="595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style.rotation</p:attrName>
                                        </p:attrNameLst>
                                      </p:cBhvr>
                                      <p:tavLst>
                                        <p:tav tm="0">
                                          <p:val>
                                            <p:fltVal val="90"/>
                                          </p:val>
                                        </p:tav>
                                        <p:tav tm="100000">
                                          <p:val>
                                            <p:fltVal val="0"/>
                                          </p:val>
                                        </p:tav>
                                      </p:tavLst>
                                    </p:anim>
                                    <p:animEffect transition="in" filter="fade">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More examples of ‘These’</a:t>
            </a:r>
            <a:endParaRPr dirty="0"/>
          </a:p>
        </p:txBody>
      </p:sp>
      <p:sp>
        <p:nvSpPr>
          <p:cNvPr id="3" name="TextBox 2">
            <a:extLst>
              <a:ext uri="{FF2B5EF4-FFF2-40B4-BE49-F238E27FC236}">
                <a16:creationId xmlns:a16="http://schemas.microsoft.com/office/drawing/2014/main" id="{6D82200D-0AD1-E2B6-78C9-E4085923AC8E}"/>
              </a:ext>
            </a:extLst>
          </p:cNvPr>
          <p:cNvSpPr txBox="1"/>
          <p:nvPr/>
        </p:nvSpPr>
        <p:spPr>
          <a:xfrm>
            <a:off x="4389855" y="1395591"/>
            <a:ext cx="4420761"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1. </a:t>
            </a:r>
            <a:r>
              <a:rPr lang="en-IN" sz="2400" dirty="0">
                <a:solidFill>
                  <a:srgbClr val="FF0000"/>
                </a:solidFill>
                <a:latin typeface="Calibri" panose="020F0502020204030204" pitchFamily="34" charset="0"/>
                <a:cs typeface="Calibri" panose="020F0502020204030204" pitchFamily="34" charset="0"/>
              </a:rPr>
              <a:t>These</a:t>
            </a:r>
            <a:r>
              <a:rPr lang="en-IN" sz="2400" dirty="0">
                <a:latin typeface="Calibri" panose="020F0502020204030204" pitchFamily="34" charset="0"/>
                <a:cs typeface="Calibri" panose="020F0502020204030204" pitchFamily="34" charset="0"/>
              </a:rPr>
              <a:t> are my cupcakes.</a:t>
            </a:r>
          </a:p>
        </p:txBody>
      </p:sp>
      <p:sp>
        <p:nvSpPr>
          <p:cNvPr id="4" name="TextBox 3">
            <a:extLst>
              <a:ext uri="{FF2B5EF4-FFF2-40B4-BE49-F238E27FC236}">
                <a16:creationId xmlns:a16="http://schemas.microsoft.com/office/drawing/2014/main" id="{E76DA233-45E7-1AD5-0F78-2F6A2F1D131B}"/>
              </a:ext>
            </a:extLst>
          </p:cNvPr>
          <p:cNvSpPr txBox="1"/>
          <p:nvPr/>
        </p:nvSpPr>
        <p:spPr>
          <a:xfrm>
            <a:off x="4389855" y="2472673"/>
            <a:ext cx="3914753"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2. </a:t>
            </a:r>
            <a:r>
              <a:rPr lang="en-IN" sz="2400" dirty="0">
                <a:solidFill>
                  <a:srgbClr val="FF0000"/>
                </a:solidFill>
                <a:latin typeface="Calibri" panose="020F0502020204030204" pitchFamily="34" charset="0"/>
                <a:cs typeface="Calibri" panose="020F0502020204030204" pitchFamily="34" charset="0"/>
              </a:rPr>
              <a:t>These</a:t>
            </a:r>
            <a:r>
              <a:rPr lang="en-IN" sz="2400" dirty="0">
                <a:latin typeface="Calibri" panose="020F0502020204030204" pitchFamily="34" charset="0"/>
                <a:cs typeface="Calibri" panose="020F0502020204030204" pitchFamily="34" charset="0"/>
              </a:rPr>
              <a:t> papers belong to me.</a:t>
            </a:r>
          </a:p>
        </p:txBody>
      </p:sp>
      <p:sp>
        <p:nvSpPr>
          <p:cNvPr id="5" name="TextBox 4">
            <a:extLst>
              <a:ext uri="{FF2B5EF4-FFF2-40B4-BE49-F238E27FC236}">
                <a16:creationId xmlns:a16="http://schemas.microsoft.com/office/drawing/2014/main" id="{4D447730-4441-C4CA-4327-99CE2812702F}"/>
              </a:ext>
            </a:extLst>
          </p:cNvPr>
          <p:cNvSpPr txBox="1"/>
          <p:nvPr/>
        </p:nvSpPr>
        <p:spPr>
          <a:xfrm>
            <a:off x="4389855" y="3556240"/>
            <a:ext cx="4040483"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3. </a:t>
            </a:r>
            <a:r>
              <a:rPr lang="en-IN" sz="2400" dirty="0">
                <a:solidFill>
                  <a:srgbClr val="FF0000"/>
                </a:solidFill>
                <a:latin typeface="Calibri" panose="020F0502020204030204" pitchFamily="34" charset="0"/>
                <a:cs typeface="Calibri" panose="020F0502020204030204" pitchFamily="34" charset="0"/>
              </a:rPr>
              <a:t>These</a:t>
            </a:r>
            <a:r>
              <a:rPr lang="en-IN" sz="2400" dirty="0">
                <a:latin typeface="Calibri" panose="020F0502020204030204" pitchFamily="34" charset="0"/>
                <a:cs typeface="Calibri" panose="020F0502020204030204" pitchFamily="34" charset="0"/>
              </a:rPr>
              <a:t> are my friend’s books.</a:t>
            </a:r>
          </a:p>
        </p:txBody>
      </p:sp>
      <p:sp>
        <p:nvSpPr>
          <p:cNvPr id="6" name="TextBox 5">
            <a:extLst>
              <a:ext uri="{FF2B5EF4-FFF2-40B4-BE49-F238E27FC236}">
                <a16:creationId xmlns:a16="http://schemas.microsoft.com/office/drawing/2014/main" id="{E7D49994-3F89-AC51-4D69-F89CE4335B13}"/>
              </a:ext>
            </a:extLst>
          </p:cNvPr>
          <p:cNvSpPr txBox="1"/>
          <p:nvPr/>
        </p:nvSpPr>
        <p:spPr>
          <a:xfrm>
            <a:off x="4389856" y="4639807"/>
            <a:ext cx="4262139"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4. Are </a:t>
            </a:r>
            <a:r>
              <a:rPr lang="en-IN" sz="2400" dirty="0">
                <a:solidFill>
                  <a:srgbClr val="FF0000"/>
                </a:solidFill>
                <a:latin typeface="Calibri" panose="020F0502020204030204" pitchFamily="34" charset="0"/>
                <a:cs typeface="Calibri" panose="020F0502020204030204" pitchFamily="34" charset="0"/>
              </a:rPr>
              <a:t>these</a:t>
            </a:r>
            <a:r>
              <a:rPr lang="en-IN" sz="2400" dirty="0">
                <a:latin typeface="Calibri" panose="020F0502020204030204" pitchFamily="34" charset="0"/>
                <a:cs typeface="Calibri" panose="020F0502020204030204" pitchFamily="34" charset="0"/>
              </a:rPr>
              <a:t> your guests?</a:t>
            </a:r>
          </a:p>
        </p:txBody>
      </p:sp>
      <p:sp>
        <p:nvSpPr>
          <p:cNvPr id="7" name="TextBox 6">
            <a:extLst>
              <a:ext uri="{FF2B5EF4-FFF2-40B4-BE49-F238E27FC236}">
                <a16:creationId xmlns:a16="http://schemas.microsoft.com/office/drawing/2014/main" id="{2F8BF19A-9EED-09C2-2984-0686BA441E11}"/>
              </a:ext>
            </a:extLst>
          </p:cNvPr>
          <p:cNvSpPr txBox="1"/>
          <p:nvPr/>
        </p:nvSpPr>
        <p:spPr>
          <a:xfrm>
            <a:off x="4389855" y="5716890"/>
            <a:ext cx="5457803"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5. </a:t>
            </a:r>
            <a:r>
              <a:rPr lang="en-IN" sz="2400" dirty="0">
                <a:solidFill>
                  <a:srgbClr val="FF0000"/>
                </a:solidFill>
                <a:latin typeface="Calibri" panose="020F0502020204030204" pitchFamily="34" charset="0"/>
                <a:cs typeface="Calibri" panose="020F0502020204030204" pitchFamily="34" charset="0"/>
              </a:rPr>
              <a:t>These</a:t>
            </a:r>
            <a:r>
              <a:rPr lang="en-IN" sz="2400" dirty="0">
                <a:latin typeface="Calibri" panose="020F0502020204030204" pitchFamily="34" charset="0"/>
                <a:cs typeface="Calibri" panose="020F0502020204030204" pitchFamily="34" charset="0"/>
              </a:rPr>
              <a:t> are the dresses my mother made.</a:t>
            </a:r>
          </a:p>
        </p:txBody>
      </p:sp>
      <p:pic>
        <p:nvPicPr>
          <p:cNvPr id="8" name="Picture 7" descr="A person holding a computer&#10;&#10;Description automatically generated with low confidence">
            <a:extLst>
              <a:ext uri="{FF2B5EF4-FFF2-40B4-BE49-F238E27FC236}">
                <a16:creationId xmlns:a16="http://schemas.microsoft.com/office/drawing/2014/main" id="{A5E24D9D-91B1-2DCA-3472-D79647273678}"/>
              </a:ext>
            </a:extLst>
          </p:cNvPr>
          <p:cNvPicPr>
            <a:picLocks noChangeAspect="1"/>
          </p:cNvPicPr>
          <p:nvPr/>
        </p:nvPicPr>
        <p:blipFill rotWithShape="1">
          <a:blip r:embed="rId3"/>
          <a:srcRect b="6167"/>
          <a:stretch/>
        </p:blipFill>
        <p:spPr>
          <a:xfrm>
            <a:off x="8810616" y="2270177"/>
            <a:ext cx="3346108" cy="3139765"/>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26720A08-751B-D5E4-8FD1-865DF3808F35}"/>
              </a:ext>
            </a:extLst>
          </p:cNvPr>
          <p:cNvPicPr>
            <a:picLocks noChangeAspect="1"/>
          </p:cNvPicPr>
          <p:nvPr/>
        </p:nvPicPr>
        <p:blipFill rotWithShape="1">
          <a:blip r:embed="rId4"/>
          <a:srcRect l="5204" r="5797" b="4294"/>
          <a:stretch/>
        </p:blipFill>
        <p:spPr>
          <a:xfrm>
            <a:off x="35276" y="2025840"/>
            <a:ext cx="4195958" cy="3384102"/>
          </a:xfrm>
          <a:prstGeom prst="rect">
            <a:avLst/>
          </a:prstGeom>
        </p:spPr>
      </p:pic>
    </p:spTree>
    <p:extLst>
      <p:ext uri="{BB962C8B-B14F-4D97-AF65-F5344CB8AC3E}">
        <p14:creationId xmlns:p14="http://schemas.microsoft.com/office/powerpoint/2010/main" val="22240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More examples of ‘Those’</a:t>
            </a:r>
            <a:endParaRPr dirty="0"/>
          </a:p>
        </p:txBody>
      </p:sp>
      <p:sp>
        <p:nvSpPr>
          <p:cNvPr id="3" name="TextBox 2">
            <a:extLst>
              <a:ext uri="{FF2B5EF4-FFF2-40B4-BE49-F238E27FC236}">
                <a16:creationId xmlns:a16="http://schemas.microsoft.com/office/drawing/2014/main" id="{6D82200D-0AD1-E2B6-78C9-E4085923AC8E}"/>
              </a:ext>
            </a:extLst>
          </p:cNvPr>
          <p:cNvSpPr txBox="1"/>
          <p:nvPr/>
        </p:nvSpPr>
        <p:spPr>
          <a:xfrm>
            <a:off x="3897630" y="1394052"/>
            <a:ext cx="4420761"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1. </a:t>
            </a:r>
            <a:r>
              <a:rPr lang="en-IN" sz="2400" dirty="0">
                <a:solidFill>
                  <a:srgbClr val="FF0000"/>
                </a:solidFill>
                <a:latin typeface="Calibri" panose="020F0502020204030204" pitchFamily="34" charset="0"/>
                <a:cs typeface="Calibri" panose="020F0502020204030204" pitchFamily="34" charset="0"/>
              </a:rPr>
              <a:t>Those</a:t>
            </a:r>
            <a:r>
              <a:rPr lang="en-IN" sz="2400" dirty="0">
                <a:latin typeface="Calibri" panose="020F0502020204030204" pitchFamily="34" charset="0"/>
                <a:cs typeface="Calibri" panose="020F0502020204030204" pitchFamily="34" charset="0"/>
              </a:rPr>
              <a:t> are my neighbour’s dogs.</a:t>
            </a:r>
          </a:p>
        </p:txBody>
      </p:sp>
      <p:sp>
        <p:nvSpPr>
          <p:cNvPr id="4" name="TextBox 3">
            <a:extLst>
              <a:ext uri="{FF2B5EF4-FFF2-40B4-BE49-F238E27FC236}">
                <a16:creationId xmlns:a16="http://schemas.microsoft.com/office/drawing/2014/main" id="{E76DA233-45E7-1AD5-0F78-2F6A2F1D131B}"/>
              </a:ext>
            </a:extLst>
          </p:cNvPr>
          <p:cNvSpPr txBox="1"/>
          <p:nvPr/>
        </p:nvSpPr>
        <p:spPr>
          <a:xfrm>
            <a:off x="3897630" y="2477619"/>
            <a:ext cx="5457803"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2. </a:t>
            </a:r>
            <a:r>
              <a:rPr lang="en-IN" sz="2400" dirty="0">
                <a:solidFill>
                  <a:schemeClr val="tx1"/>
                </a:solidFill>
                <a:latin typeface="Calibri" panose="020F0502020204030204" pitchFamily="34" charset="0"/>
                <a:cs typeface="Calibri" panose="020F0502020204030204" pitchFamily="34" charset="0"/>
              </a:rPr>
              <a:t>These</a:t>
            </a:r>
            <a:r>
              <a:rPr lang="en-IN" sz="2400" dirty="0">
                <a:latin typeface="Calibri" panose="020F0502020204030204" pitchFamily="34" charset="0"/>
                <a:cs typeface="Calibri" panose="020F0502020204030204" pitchFamily="34" charset="0"/>
              </a:rPr>
              <a:t> are cakes, and </a:t>
            </a:r>
            <a:r>
              <a:rPr lang="en-IN" sz="2400" dirty="0">
                <a:solidFill>
                  <a:srgbClr val="FF0000"/>
                </a:solidFill>
                <a:latin typeface="Calibri" panose="020F0502020204030204" pitchFamily="34" charset="0"/>
                <a:cs typeface="Calibri" panose="020F0502020204030204" pitchFamily="34" charset="0"/>
              </a:rPr>
              <a:t>those</a:t>
            </a:r>
            <a:r>
              <a:rPr lang="en-IN" sz="2400" dirty="0">
                <a:latin typeface="Calibri" panose="020F0502020204030204" pitchFamily="34" charset="0"/>
                <a:cs typeface="Calibri" panose="020F0502020204030204" pitchFamily="34" charset="0"/>
              </a:rPr>
              <a:t> are pastries.</a:t>
            </a:r>
          </a:p>
        </p:txBody>
      </p:sp>
      <p:sp>
        <p:nvSpPr>
          <p:cNvPr id="5" name="TextBox 4">
            <a:extLst>
              <a:ext uri="{FF2B5EF4-FFF2-40B4-BE49-F238E27FC236}">
                <a16:creationId xmlns:a16="http://schemas.microsoft.com/office/drawing/2014/main" id="{4D447730-4441-C4CA-4327-99CE2812702F}"/>
              </a:ext>
            </a:extLst>
          </p:cNvPr>
          <p:cNvSpPr txBox="1"/>
          <p:nvPr/>
        </p:nvSpPr>
        <p:spPr>
          <a:xfrm>
            <a:off x="3897630" y="3561186"/>
            <a:ext cx="4040483"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3. Are </a:t>
            </a:r>
            <a:r>
              <a:rPr lang="en-IN" sz="2400" dirty="0">
                <a:solidFill>
                  <a:srgbClr val="FF0000"/>
                </a:solidFill>
                <a:latin typeface="Calibri" panose="020F0502020204030204" pitchFamily="34" charset="0"/>
                <a:cs typeface="Calibri" panose="020F0502020204030204" pitchFamily="34" charset="0"/>
              </a:rPr>
              <a:t>those</a:t>
            </a:r>
            <a:r>
              <a:rPr lang="en-IN" sz="2400" dirty="0">
                <a:latin typeface="Calibri" panose="020F0502020204030204" pitchFamily="34" charset="0"/>
                <a:cs typeface="Calibri" panose="020F0502020204030204" pitchFamily="34" charset="0"/>
              </a:rPr>
              <a:t> your classmates?</a:t>
            </a:r>
          </a:p>
        </p:txBody>
      </p:sp>
      <p:sp>
        <p:nvSpPr>
          <p:cNvPr id="6" name="TextBox 5">
            <a:extLst>
              <a:ext uri="{FF2B5EF4-FFF2-40B4-BE49-F238E27FC236}">
                <a16:creationId xmlns:a16="http://schemas.microsoft.com/office/drawing/2014/main" id="{E7D49994-3F89-AC51-4D69-F89CE4335B13}"/>
              </a:ext>
            </a:extLst>
          </p:cNvPr>
          <p:cNvSpPr txBox="1"/>
          <p:nvPr/>
        </p:nvSpPr>
        <p:spPr>
          <a:xfrm>
            <a:off x="3897631" y="4644753"/>
            <a:ext cx="4262139"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4. </a:t>
            </a:r>
            <a:r>
              <a:rPr lang="en-IN" sz="2400" dirty="0">
                <a:solidFill>
                  <a:srgbClr val="FF0000"/>
                </a:solidFill>
                <a:latin typeface="Calibri" panose="020F0502020204030204" pitchFamily="34" charset="0"/>
                <a:cs typeface="Calibri" panose="020F0502020204030204" pitchFamily="34" charset="0"/>
              </a:rPr>
              <a:t>Those</a:t>
            </a:r>
            <a:r>
              <a:rPr lang="en-IN" sz="2400" dirty="0">
                <a:latin typeface="Calibri" panose="020F0502020204030204" pitchFamily="34" charset="0"/>
                <a:cs typeface="Calibri" panose="020F0502020204030204" pitchFamily="34" charset="0"/>
              </a:rPr>
              <a:t> were beautiful flowers.</a:t>
            </a:r>
          </a:p>
        </p:txBody>
      </p:sp>
      <p:sp>
        <p:nvSpPr>
          <p:cNvPr id="7" name="TextBox 6">
            <a:extLst>
              <a:ext uri="{FF2B5EF4-FFF2-40B4-BE49-F238E27FC236}">
                <a16:creationId xmlns:a16="http://schemas.microsoft.com/office/drawing/2014/main" id="{2F8BF19A-9EED-09C2-2984-0686BA441E11}"/>
              </a:ext>
            </a:extLst>
          </p:cNvPr>
          <p:cNvSpPr txBox="1"/>
          <p:nvPr/>
        </p:nvSpPr>
        <p:spPr>
          <a:xfrm>
            <a:off x="3897630" y="5728320"/>
            <a:ext cx="5457803" cy="461665"/>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5. </a:t>
            </a:r>
            <a:r>
              <a:rPr lang="en-IN" sz="2400" dirty="0">
                <a:solidFill>
                  <a:srgbClr val="FF0000"/>
                </a:solidFill>
                <a:latin typeface="Calibri" panose="020F0502020204030204" pitchFamily="34" charset="0"/>
                <a:cs typeface="Calibri" panose="020F0502020204030204" pitchFamily="34" charset="0"/>
              </a:rPr>
              <a:t>Those</a:t>
            </a:r>
            <a:r>
              <a:rPr lang="en-IN" sz="2400" dirty="0">
                <a:latin typeface="Calibri" panose="020F0502020204030204" pitchFamily="34" charset="0"/>
                <a:cs typeface="Calibri" panose="020F0502020204030204" pitchFamily="34" charset="0"/>
              </a:rPr>
              <a:t> boys gave me chocolate.</a:t>
            </a:r>
          </a:p>
        </p:txBody>
      </p:sp>
      <p:pic>
        <p:nvPicPr>
          <p:cNvPr id="8" name="Picture 7" descr="A picture containing vector graphics&#10;&#10;Description automatically generated">
            <a:extLst>
              <a:ext uri="{FF2B5EF4-FFF2-40B4-BE49-F238E27FC236}">
                <a16:creationId xmlns:a16="http://schemas.microsoft.com/office/drawing/2014/main" id="{EDC5D1BE-32D8-FECB-6832-243895CB1182}"/>
              </a:ext>
            </a:extLst>
          </p:cNvPr>
          <p:cNvPicPr>
            <a:picLocks noChangeAspect="1"/>
          </p:cNvPicPr>
          <p:nvPr/>
        </p:nvPicPr>
        <p:blipFill rotWithShape="1">
          <a:blip r:embed="rId3"/>
          <a:srcRect l="15445" t="15034" r="17889" b="14975"/>
          <a:stretch/>
        </p:blipFill>
        <p:spPr>
          <a:xfrm>
            <a:off x="308610" y="1896611"/>
            <a:ext cx="3589020" cy="3767954"/>
          </a:xfrm>
          <a:prstGeom prst="rect">
            <a:avLst/>
          </a:prstGeom>
        </p:spPr>
      </p:pic>
      <p:pic>
        <p:nvPicPr>
          <p:cNvPr id="10" name="Picture 9" descr="A picture containing flower, plant&#10;&#10;Description automatically generated">
            <a:extLst>
              <a:ext uri="{FF2B5EF4-FFF2-40B4-BE49-F238E27FC236}">
                <a16:creationId xmlns:a16="http://schemas.microsoft.com/office/drawing/2014/main" id="{6C8A85ED-93CD-2285-D216-B61CE441F595}"/>
              </a:ext>
            </a:extLst>
          </p:cNvPr>
          <p:cNvPicPr>
            <a:picLocks noChangeAspect="1"/>
          </p:cNvPicPr>
          <p:nvPr/>
        </p:nvPicPr>
        <p:blipFill>
          <a:blip r:embed="rId4"/>
          <a:stretch>
            <a:fillRect/>
          </a:stretch>
        </p:blipFill>
        <p:spPr>
          <a:xfrm>
            <a:off x="9927968" y="2121388"/>
            <a:ext cx="1670630" cy="3341260"/>
          </a:xfrm>
          <a:prstGeom prst="rect">
            <a:avLst/>
          </a:prstGeom>
        </p:spPr>
      </p:pic>
    </p:spTree>
    <p:extLst>
      <p:ext uri="{BB962C8B-B14F-4D97-AF65-F5344CB8AC3E}">
        <p14:creationId xmlns:p14="http://schemas.microsoft.com/office/powerpoint/2010/main" val="364521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1393</Words>
  <Application>Microsoft Macintosh PowerPoint</Application>
  <PresentationFormat>Widescreen</PresentationFormat>
  <Paragraphs>163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Noto Sans Symbols</vt:lpstr>
      <vt:lpstr>DD</vt:lpstr>
      <vt:lpstr>Use Demonstrative Pronouns</vt:lpstr>
      <vt:lpstr>Introduction</vt:lpstr>
      <vt:lpstr>Demonstrative Pronouns</vt:lpstr>
      <vt:lpstr>Demonstrative Pronouns</vt:lpstr>
      <vt:lpstr>Demonstrative Pronouns</vt:lpstr>
      <vt:lpstr>More examples of ‘This’</vt:lpstr>
      <vt:lpstr>More examples of ‘That’</vt:lpstr>
      <vt:lpstr>More examples of ‘These’</vt:lpstr>
      <vt:lpstr>More examples of ‘Those’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124</cp:revision>
  <dcterms:created xsi:type="dcterms:W3CDTF">2020-08-28T09:38:22Z</dcterms:created>
  <dcterms:modified xsi:type="dcterms:W3CDTF">2023-05-15T22:50:50Z</dcterms:modified>
</cp:coreProperties>
</file>