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9" r:id="rId3"/>
    <p:sldId id="264" r:id="rId4"/>
    <p:sldId id="261" r:id="rId5"/>
    <p:sldId id="265" r:id="rId6"/>
    <p:sldId id="263" r:id="rId7"/>
    <p:sldId id="270" r:id="rId8"/>
    <p:sldId id="267" r:id="rId9"/>
    <p:sldId id="271" r:id="rId10"/>
    <p:sldId id="258"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99FFCC"/>
    <a:srgbClr val="FFCC66"/>
    <a:srgbClr val="FFCC00"/>
    <a:srgbClr val="FF9999"/>
    <a:srgbClr val="FF99FF"/>
    <a:srgbClr val="CC99FF"/>
    <a:srgbClr val="FF9900"/>
    <a:srgbClr val="CC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94" autoAdjust="0"/>
    <p:restoredTop sz="69782" autoAdjust="0"/>
  </p:normalViewPr>
  <p:slideViewPr>
    <p:cSldViewPr>
      <p:cViewPr varScale="1">
        <p:scale>
          <a:sx n="77" d="100"/>
          <a:sy n="77" d="100"/>
        </p:scale>
        <p:origin x="1548" y="8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8038C4-BF72-4988-81DB-5A7A33E682F0}" type="datetimeFigureOut">
              <a:rPr lang="en-US" smtClean="0"/>
              <a:pPr/>
              <a:t>5/8/2023</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B85EF6-E28C-49A7-8AAB-FE1184C01F95}" type="slidenum">
              <a:rPr lang="en-IN" smtClean="0"/>
              <a:pPr/>
              <a:t>‹#›</a:t>
            </a:fld>
            <a:endParaRPr lang="en-IN"/>
          </a:p>
        </p:txBody>
      </p:sp>
    </p:spTree>
    <p:extLst>
      <p:ext uri="{BB962C8B-B14F-4D97-AF65-F5344CB8AC3E}">
        <p14:creationId xmlns:p14="http://schemas.microsoft.com/office/powerpoint/2010/main" val="4132500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228600" indent="-228600" rtl="0">
              <a:buAutoNum type="arabicPeriod"/>
            </a:pPr>
            <a:r>
              <a:rPr lang="en-IN" sz="1200" b="0" i="0" u="none" strike="noStrike" kern="1200" baseline="0" dirty="0">
                <a:solidFill>
                  <a:schemeClr val="tx1"/>
                </a:solidFill>
                <a:latin typeface="+mn-lt"/>
                <a:ea typeface="+mn-ea"/>
                <a:cs typeface="+mn-cs"/>
              </a:rPr>
              <a:t>Question mark- https://pixabay.com/cs/illustrations/otazn%c3%adk-ot%c3%a1zka-reakce-1020165/(Peggy und Marco </a:t>
            </a:r>
            <a:r>
              <a:rPr lang="en-IN" sz="1200" b="0" i="0" u="none" strike="noStrike" kern="1200" baseline="0" dirty="0" err="1">
                <a:solidFill>
                  <a:schemeClr val="tx1"/>
                </a:solidFill>
                <a:latin typeface="+mn-lt"/>
                <a:ea typeface="+mn-ea"/>
                <a:cs typeface="+mn-cs"/>
              </a:rPr>
              <a:t>Lachmann-Anke</a:t>
            </a:r>
            <a:r>
              <a:rPr lang="en-IN" sz="1200" b="0" i="0" u="none" strike="noStrike" kern="1200" baseline="0" dirty="0">
                <a:solidFill>
                  <a:schemeClr val="tx1"/>
                </a:solidFill>
                <a:latin typeface="+mn-lt"/>
                <a:ea typeface="+mn-ea"/>
                <a:cs typeface="+mn-cs"/>
              </a:rPr>
              <a:t>)</a:t>
            </a:r>
          </a:p>
          <a:p>
            <a:pPr marL="228600" indent="-228600" rtl="0">
              <a:buAutoNum type="arabicPeriod"/>
            </a:pPr>
            <a:r>
              <a:rPr lang="en-IN" sz="1200" b="0" i="0" u="none" strike="noStrike" kern="1200" baseline="0" dirty="0">
                <a:solidFill>
                  <a:schemeClr val="tx1"/>
                </a:solidFill>
                <a:latin typeface="+mn-lt"/>
                <a:ea typeface="+mn-ea"/>
                <a:cs typeface="+mn-cs"/>
              </a:rPr>
              <a:t>Question words- https://pixabay.com/illustrations/question-who-how-what-where-when-2415069/(Gerd </a:t>
            </a:r>
            <a:r>
              <a:rPr lang="en-IN" sz="1200" b="0" i="0" u="none" strike="noStrike" kern="1200" baseline="0" dirty="0" err="1">
                <a:solidFill>
                  <a:schemeClr val="tx1"/>
                </a:solidFill>
                <a:latin typeface="+mn-lt"/>
                <a:ea typeface="+mn-ea"/>
                <a:cs typeface="+mn-cs"/>
              </a:rPr>
              <a:t>Altmann</a:t>
            </a:r>
            <a:r>
              <a:rPr lang="en-IN" sz="1200" b="0" i="0" u="none" strike="noStrike" kern="1200" baseline="0" dirty="0">
                <a:solidFill>
                  <a:schemeClr val="tx1"/>
                </a:solidFill>
                <a:latin typeface="+mn-lt"/>
                <a:ea typeface="+mn-ea"/>
                <a:cs typeface="+mn-cs"/>
              </a:rPr>
              <a:t>)</a:t>
            </a:r>
          </a:p>
          <a:p>
            <a:pPr marL="228600" indent="-228600" rtl="0">
              <a:buAutoNum type="arabicPeriod"/>
            </a:pPr>
            <a:endParaRPr lang="en-IN" b="0" dirty="0"/>
          </a:p>
          <a:p>
            <a:pPr rtl="0"/>
            <a:br>
              <a:rPr lang="en-IN" b="0" dirty="0"/>
            </a:br>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1</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10</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11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a:t>
            </a:r>
          </a:p>
          <a:p>
            <a:pPr rtl="0"/>
            <a:r>
              <a:rPr lang="en-US" dirty="0"/>
              <a:t>a.</a:t>
            </a:r>
            <a:r>
              <a:rPr lang="en-US" baseline="0" dirty="0"/>
              <a:t> </a:t>
            </a:r>
            <a:r>
              <a:rPr lang="en-US" dirty="0"/>
              <a:t>This asset starts with IQ and seamlessly flows into the MS. The teacher could start the class by asking the students to frame a few sentences with the pronouns which they have already learnt  in the class. She/he could then write down the sentences spoken by the students. She/he may then underline the Pronouns in those sentences and ask the students the kind of pronouns used. She/he can then  recap the pronouns already learnt (he, she, it, we, my, her, his, </a:t>
            </a:r>
            <a:r>
              <a:rPr lang="en-US" dirty="0" err="1"/>
              <a:t>we,his</a:t>
            </a:r>
            <a:r>
              <a:rPr lang="en-US" dirty="0"/>
              <a:t>, hers, theirs, they, this, that, those, these etc.) and start the MS. The PPT may be used for clarity. Alternatively, the teacher may choose to prepare placards or reading cards with sentences  as given in the TLM. </a:t>
            </a:r>
          </a:p>
          <a:p>
            <a:pPr rtl="0"/>
            <a:r>
              <a:rPr lang="en-US" dirty="0"/>
              <a:t>b. The teacher can ask the students the meaning and usage of WHOSE in the 5th sentence and what it stands for. Then the teacher introduces the students to Relative Pronouns. </a:t>
            </a:r>
          </a:p>
          <a:p>
            <a:pPr marL="228600" indent="-228600" rtl="0">
              <a:buAutoNum type="arabicPeriod"/>
            </a:pPr>
            <a:r>
              <a:rPr lang="en-US" dirty="0"/>
              <a:t>The dog in Basket- https://pixabay.com/cs/photos/%c5%a1t%c4%9bn%c4%9b-pes-zlat%c3%bd-ko%c5%a1%c3%adk-mazl%c3%ad%c4%8dek-14685/(PublicDomainPictures)</a:t>
            </a:r>
          </a:p>
          <a:p>
            <a:pPr marL="228600" indent="-228600" rtl="0">
              <a:buAutoNum type="arabicPeriod"/>
            </a:pPr>
            <a:r>
              <a:rPr lang="en-US" dirty="0"/>
              <a:t>Girl- https://pixabay.com/cs/vectors/d%c3%advka-%c5%a1%c5%a5astn%c3%bd-usm%c4%9bj-se-312518/ (</a:t>
            </a:r>
            <a:r>
              <a:rPr lang="en-US" dirty="0" err="1"/>
              <a:t>Clker</a:t>
            </a:r>
            <a:r>
              <a:rPr lang="en-US" dirty="0"/>
              <a:t>-Free-Vector-Images)</a:t>
            </a:r>
          </a:p>
          <a:p>
            <a:pPr marL="228600" indent="-228600" rtl="0">
              <a:buAutoNum type="arabicPeriod"/>
            </a:pPr>
            <a:endParaRPr lang="en-US" dirty="0"/>
          </a:p>
          <a:p>
            <a:pPr rtl="0"/>
            <a:endParaRPr lang="en-IN" dirty="0"/>
          </a:p>
        </p:txBody>
      </p:sp>
      <p:sp>
        <p:nvSpPr>
          <p:cNvPr id="4" name="Slide Number Placeholder 3"/>
          <p:cNvSpPr>
            <a:spLocks noGrp="1"/>
          </p:cNvSpPr>
          <p:nvPr>
            <p:ph type="sldNum" sz="quarter" idx="5"/>
          </p:nvPr>
        </p:nvSpPr>
        <p:spPr/>
        <p:txBody>
          <a:bodyPr/>
          <a:lstStyle/>
          <a:p>
            <a:fld id="{D7B85EF6-E28C-49A7-8AAB-FE1184C01F95}" type="slidenum">
              <a:rPr lang="en-IN" smtClean="0"/>
              <a:pPr/>
              <a:t>2</a:t>
            </a:fld>
            <a:endParaRPr lang="en-IN"/>
          </a:p>
        </p:txBody>
      </p:sp>
    </p:spTree>
    <p:extLst>
      <p:ext uri="{BB962C8B-B14F-4D97-AF65-F5344CB8AC3E}">
        <p14:creationId xmlns:p14="http://schemas.microsoft.com/office/powerpoint/2010/main" val="4278998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Dresses- https://pixabay.com/cs/vectors/oble%c4%8den%c3%ad-rou%c5%a1ka-%c5%a1aty-%c5%beensk%c3%bd-od%c4%9bv-2027688/(OpenClipart-Vectors)</a:t>
            </a:r>
          </a:p>
          <a:p>
            <a:pPr marL="228600" indent="-228600">
              <a:buAutoNum type="arabicPeriod"/>
            </a:pPr>
            <a:r>
              <a:rPr lang="en-US" dirty="0"/>
              <a:t>Dresses- https://pixabay.com/cs/vectors/tkanina-oble%c4%8den%c3%ad-%c5%a1aty-%c5%beensk%c3%bd-pan%c3%ad-1294908/(OpenClipart-Vectors)</a:t>
            </a:r>
          </a:p>
          <a:p>
            <a:pPr marL="228600" indent="-228600">
              <a:buAutoNum type="arabicPeriod"/>
            </a:pPr>
            <a:r>
              <a:rPr lang="en-US" dirty="0"/>
              <a:t>pen- https://pixabay.com/cs/vectors/pero-vektor-ilustrace-design-1481138/(lucasfernandes)</a:t>
            </a:r>
          </a:p>
        </p:txBody>
      </p:sp>
      <p:sp>
        <p:nvSpPr>
          <p:cNvPr id="4" name="Slide Number Placeholder 3"/>
          <p:cNvSpPr>
            <a:spLocks noGrp="1"/>
          </p:cNvSpPr>
          <p:nvPr>
            <p:ph type="sldNum" sz="quarter" idx="10"/>
          </p:nvPr>
        </p:nvSpPr>
        <p:spPr/>
        <p:txBody>
          <a:bodyPr/>
          <a:lstStyle/>
          <a:p>
            <a:fld id="{D7B85EF6-E28C-49A7-8AAB-FE1184C01F95}" type="slidenum">
              <a:rPr lang="en-IN" smtClean="0"/>
              <a:pPr/>
              <a:t>3</a:t>
            </a:fld>
            <a:endParaRPr lang="en-IN"/>
          </a:p>
        </p:txBody>
      </p:sp>
    </p:spTree>
    <p:extLst>
      <p:ext uri="{BB962C8B-B14F-4D97-AF65-F5344CB8AC3E}">
        <p14:creationId xmlns:p14="http://schemas.microsoft.com/office/powerpoint/2010/main" val="2474058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Girl pointing …”That”- https://pixabay.com/cs/vectors/d%c3%advka-r%c5%af%c5%beov%c3%bd-ukazuj%c3%adc%c3%ad-roztomil%c3%bd-303667/ (</a:t>
            </a:r>
            <a:r>
              <a:rPr lang="en-US" dirty="0" err="1"/>
              <a:t>Clker</a:t>
            </a:r>
            <a:r>
              <a:rPr lang="en-US" dirty="0"/>
              <a:t>-Free-Vector-Images / 29538 images)</a:t>
            </a:r>
          </a:p>
          <a:p>
            <a:pPr marL="228600" indent="-228600">
              <a:buAutoNum type="arabicPeriod"/>
            </a:pPr>
            <a:r>
              <a:rPr lang="en-US" dirty="0"/>
              <a:t>Boy asking(who, whom, whose, which, when, where)…- https://pixabay.com/cs/illustrations/ot%c3%a1zka-zmaten%c3%bd-chlapec-mu%c5%be-mu%c5%besk%c3%bd-5663412/ (</a:t>
            </a:r>
            <a:r>
              <a:rPr lang="en-US" dirty="0" err="1"/>
              <a:t>HtcHnm</a:t>
            </a:r>
            <a:r>
              <a:rPr lang="en-US" dirty="0"/>
              <a:t> / 228 images)</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4</a:t>
            </a:fld>
            <a:endParaRPr lang="en-IN"/>
          </a:p>
        </p:txBody>
      </p:sp>
    </p:spTree>
    <p:extLst>
      <p:ext uri="{BB962C8B-B14F-4D97-AF65-F5344CB8AC3E}">
        <p14:creationId xmlns:p14="http://schemas.microsoft.com/office/powerpoint/2010/main" val="943282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https://</a:t>
            </a:r>
            <a:r>
              <a:rPr lang="en-US" dirty="0" err="1"/>
              <a:t>pixabay.com</a:t>
            </a:r>
            <a:r>
              <a:rPr lang="en-US" dirty="0"/>
              <a:t>/vectors/boy-glasses-book-school-smile-310099/ By </a:t>
            </a:r>
            <a:r>
              <a:rPr lang="en-US" dirty="0" err="1"/>
              <a:t>Clker</a:t>
            </a:r>
            <a:r>
              <a:rPr lang="en-US" dirty="0"/>
              <a:t>-Free-Vector-Images</a:t>
            </a:r>
          </a:p>
        </p:txBody>
      </p:sp>
      <p:sp>
        <p:nvSpPr>
          <p:cNvPr id="4" name="Slide Number Placeholder 3"/>
          <p:cNvSpPr>
            <a:spLocks noGrp="1"/>
          </p:cNvSpPr>
          <p:nvPr>
            <p:ph type="sldNum" sz="quarter" idx="10"/>
          </p:nvPr>
        </p:nvSpPr>
        <p:spPr/>
        <p:txBody>
          <a:bodyPr/>
          <a:lstStyle/>
          <a:p>
            <a:fld id="{D7B85EF6-E28C-49A7-8AAB-FE1184C01F95}" type="slidenum">
              <a:rPr lang="en-IN" smtClean="0"/>
              <a:pPr/>
              <a:t>5</a:t>
            </a:fld>
            <a:endParaRPr lang="en-IN"/>
          </a:p>
        </p:txBody>
      </p:sp>
    </p:spTree>
    <p:extLst>
      <p:ext uri="{BB962C8B-B14F-4D97-AF65-F5344CB8AC3E}">
        <p14:creationId xmlns:p14="http://schemas.microsoft.com/office/powerpoint/2010/main" val="1167167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Teacher: The teacher may use the above sentences as and when required.</a:t>
            </a:r>
          </a:p>
          <a:p>
            <a:r>
              <a:rPr lang="en-US" dirty="0"/>
              <a:t>1. Shoes- https://pixabay.com/illustrations/blue-shoes-kids-footwear-fashion-927282/ (</a:t>
            </a:r>
            <a:r>
              <a:rPr lang="en-US" dirty="0" err="1"/>
              <a:t>ArtsyBee</a:t>
            </a:r>
            <a:r>
              <a:rPr lang="en-US" dirty="0"/>
              <a:t>)</a:t>
            </a:r>
          </a:p>
          <a:p>
            <a:r>
              <a:rPr lang="en-US" dirty="0"/>
              <a:t>2.</a:t>
            </a:r>
            <a:r>
              <a:rPr lang="en-US" baseline="0" dirty="0"/>
              <a:t> doctor- https://pixabay.com/vectors/cartoon-checkup-clinic-comic-2027771/ (</a:t>
            </a:r>
            <a:r>
              <a:rPr lang="en-US" baseline="0" dirty="0" err="1"/>
              <a:t>OpenClipart</a:t>
            </a:r>
            <a:r>
              <a:rPr lang="en-US" baseline="0" dirty="0"/>
              <a:t>-Vectors)</a:t>
            </a:r>
          </a:p>
          <a:p>
            <a:r>
              <a:rPr lang="en-US" baseline="0" dirty="0"/>
              <a:t>3. uncle- https://pixabay.com/vectors/man-old-smile-wave-beckon-hair-160973/ (</a:t>
            </a:r>
            <a:r>
              <a:rPr lang="en-US" baseline="0" dirty="0" err="1"/>
              <a:t>OpenClipart</a:t>
            </a:r>
            <a:r>
              <a:rPr lang="en-US" baseline="0" dirty="0"/>
              <a:t>-Vectors)</a:t>
            </a:r>
            <a:endParaRPr lang="en-US" dirty="0"/>
          </a:p>
          <a:p>
            <a:r>
              <a:rPr lang="en-US" dirty="0"/>
              <a:t>4. bag- https://pixabay.com/vectors/shopping-bag-tote-bag-tote-sack-30543/ (</a:t>
            </a:r>
            <a:r>
              <a:rPr lang="en-US" dirty="0" err="1"/>
              <a:t>Clker</a:t>
            </a:r>
            <a:r>
              <a:rPr lang="en-US" dirty="0"/>
              <a:t>-Free-Vector-Images)</a:t>
            </a:r>
          </a:p>
          <a:p>
            <a:r>
              <a:rPr lang="en-US" dirty="0"/>
              <a:t>5. dictionary- https://pixabay.com/vectors/dictionary-book-english-school-155951/ (</a:t>
            </a:r>
            <a:r>
              <a:rPr lang="en-US" dirty="0" err="1"/>
              <a:t>OpenClipart</a:t>
            </a:r>
            <a:r>
              <a:rPr lang="en-US" dirty="0"/>
              <a:t>-Vectors)</a:t>
            </a:r>
          </a:p>
          <a:p>
            <a:endParaRPr lang="en-US"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6</a:t>
            </a:fld>
            <a:endParaRPr lang="en-IN"/>
          </a:p>
        </p:txBody>
      </p:sp>
    </p:spTree>
    <p:extLst>
      <p:ext uri="{BB962C8B-B14F-4D97-AF65-F5344CB8AC3E}">
        <p14:creationId xmlns:p14="http://schemas.microsoft.com/office/powerpoint/2010/main" val="2070526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Teacher: The teacher may use the above sentences as and when required.</a:t>
            </a:r>
          </a:p>
          <a:p>
            <a:r>
              <a:rPr lang="en-US" dirty="0"/>
              <a:t>1. Shoes- https://pixabay.com/illustrations/blue-shoes-kids-footwear-fashion-927282/ (</a:t>
            </a:r>
            <a:r>
              <a:rPr lang="en-US" dirty="0" err="1"/>
              <a:t>ArtsyBee</a:t>
            </a:r>
            <a:r>
              <a:rPr lang="en-US" dirty="0"/>
              <a:t>)</a:t>
            </a:r>
          </a:p>
          <a:p>
            <a:r>
              <a:rPr lang="en-US" dirty="0"/>
              <a:t>2.</a:t>
            </a:r>
            <a:r>
              <a:rPr lang="en-US" baseline="0" dirty="0"/>
              <a:t> doctor- https://pixabay.com/vectors/cartoon-checkup-clinic-comic-2027771/ (</a:t>
            </a:r>
            <a:r>
              <a:rPr lang="en-US" baseline="0" dirty="0" err="1"/>
              <a:t>OpenClipart</a:t>
            </a:r>
            <a:r>
              <a:rPr lang="en-US" baseline="0" dirty="0"/>
              <a:t>-Vectors)</a:t>
            </a:r>
          </a:p>
          <a:p>
            <a:r>
              <a:rPr lang="en-US" baseline="0" dirty="0"/>
              <a:t>3. uncle- https://pixabay.com/vectors/man-old-smile-wave-beckon-hair-160973/ (</a:t>
            </a:r>
            <a:r>
              <a:rPr lang="en-US" baseline="0" dirty="0" err="1"/>
              <a:t>OpenClipart</a:t>
            </a:r>
            <a:r>
              <a:rPr lang="en-US" baseline="0" dirty="0"/>
              <a:t>-Vectors)</a:t>
            </a:r>
            <a:endParaRPr lang="en-US" dirty="0"/>
          </a:p>
          <a:p>
            <a:r>
              <a:rPr lang="en-US" dirty="0"/>
              <a:t>4. bag- https://pixabay.com/vectors/shopping-bag-tote-bag-tote-sack-30543/ (</a:t>
            </a:r>
            <a:r>
              <a:rPr lang="en-US" dirty="0" err="1"/>
              <a:t>Clker</a:t>
            </a:r>
            <a:r>
              <a:rPr lang="en-US" dirty="0"/>
              <a:t>-Free-Vector-Images)</a:t>
            </a:r>
          </a:p>
          <a:p>
            <a:r>
              <a:rPr lang="en-US" dirty="0"/>
              <a:t>5. dictionary- https://pixabay.com/vectors/dictionary-book-english-school-155951/ (</a:t>
            </a:r>
            <a:r>
              <a:rPr lang="en-US" dirty="0" err="1"/>
              <a:t>OpenClipart</a:t>
            </a:r>
            <a:r>
              <a:rPr lang="en-US" dirty="0"/>
              <a:t>-Vectors)</a:t>
            </a:r>
          </a:p>
          <a:p>
            <a:endParaRPr lang="en-US"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7</a:t>
            </a:fld>
            <a:endParaRPr lang="en-IN"/>
          </a:p>
        </p:txBody>
      </p:sp>
    </p:spTree>
    <p:extLst>
      <p:ext uri="{BB962C8B-B14F-4D97-AF65-F5344CB8AC3E}">
        <p14:creationId xmlns:p14="http://schemas.microsoft.com/office/powerpoint/2010/main" val="4198593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dictionary- https://pixabay.com/vectors/dictionary-book-english-school-155951/ (</a:t>
            </a:r>
            <a:r>
              <a:rPr lang="en-US" dirty="0" err="1"/>
              <a:t>OpenClipart</a:t>
            </a:r>
            <a:r>
              <a:rPr lang="en-US" dirty="0"/>
              <a:t>-Vectors)</a:t>
            </a:r>
          </a:p>
          <a:p>
            <a:pPr marL="228600" indent="-228600">
              <a:buAutoNum type="arabicPeriod"/>
            </a:pPr>
            <a:r>
              <a:rPr lang="en-US" dirty="0"/>
              <a:t>hotel- https://pixabay.com/vectors/hotel-3d-building-isonometriche-3584086/ (Jean Lambert </a:t>
            </a:r>
            <a:r>
              <a:rPr lang="en-US" dirty="0" err="1"/>
              <a:t>Salvatori</a:t>
            </a:r>
            <a:r>
              <a:rPr lang="en-US" dirty="0"/>
              <a:t>)</a:t>
            </a:r>
          </a:p>
          <a:p>
            <a:pPr marL="228600" indent="-228600">
              <a:buAutoNum type="arabicPeriod"/>
            </a:pPr>
            <a:r>
              <a:rPr lang="en-US" dirty="0"/>
              <a:t>Friends- https://pixabay.com/vectors/kids-students-back-to-school-boy-160168/ (</a:t>
            </a:r>
            <a:r>
              <a:rPr lang="en-US" dirty="0" err="1"/>
              <a:t>OpenClipart</a:t>
            </a:r>
            <a:r>
              <a:rPr lang="en-US" dirty="0"/>
              <a:t>-Vectors)</a:t>
            </a:r>
          </a:p>
          <a:p>
            <a:pPr marL="0" indent="0">
              <a:buNone/>
            </a:pPr>
            <a:endParaRPr lang="en-US"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8</a:t>
            </a:fld>
            <a:endParaRPr lang="en-IN"/>
          </a:p>
        </p:txBody>
      </p:sp>
    </p:spTree>
    <p:extLst>
      <p:ext uri="{BB962C8B-B14F-4D97-AF65-F5344CB8AC3E}">
        <p14:creationId xmlns:p14="http://schemas.microsoft.com/office/powerpoint/2010/main" val="3471927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dictionary- https://pixabay.com/vectors/dictionary-book-english-school-155951/ (</a:t>
            </a:r>
            <a:r>
              <a:rPr lang="en-US" dirty="0" err="1"/>
              <a:t>OpenClipart</a:t>
            </a:r>
            <a:r>
              <a:rPr lang="en-US" dirty="0"/>
              <a:t>-Vectors)</a:t>
            </a:r>
          </a:p>
          <a:p>
            <a:pPr marL="228600" indent="-228600">
              <a:buAutoNum type="arabicPeriod"/>
            </a:pPr>
            <a:r>
              <a:rPr lang="en-US" dirty="0"/>
              <a:t>hotel- https://pixabay.com/vectors/hotel-3d-building-isonometriche-3584086/ (Jean Lambert </a:t>
            </a:r>
            <a:r>
              <a:rPr lang="en-US" dirty="0" err="1"/>
              <a:t>Salvatori</a:t>
            </a:r>
            <a:r>
              <a:rPr lang="en-US" dirty="0"/>
              <a:t>)</a:t>
            </a:r>
          </a:p>
          <a:p>
            <a:pPr marL="228600" indent="-228600">
              <a:buAutoNum type="arabicPeriod"/>
            </a:pPr>
            <a:r>
              <a:rPr lang="en-US" dirty="0"/>
              <a:t>Friends- https://pixabay.com/vectors/kids-students-back-to-school-boy-160168/ (</a:t>
            </a:r>
            <a:r>
              <a:rPr lang="en-US" dirty="0" err="1"/>
              <a:t>OpenClipart</a:t>
            </a:r>
            <a:r>
              <a:rPr lang="en-US" dirty="0"/>
              <a:t>-Vectors)</a:t>
            </a:r>
          </a:p>
          <a:p>
            <a:pPr marL="0" indent="0">
              <a:buNone/>
            </a:pPr>
            <a:endParaRPr lang="en-US"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9</a:t>
            </a:fld>
            <a:endParaRPr lang="en-IN"/>
          </a:p>
        </p:txBody>
      </p:sp>
    </p:spTree>
    <p:extLst>
      <p:ext uri="{BB962C8B-B14F-4D97-AF65-F5344CB8AC3E}">
        <p14:creationId xmlns:p14="http://schemas.microsoft.com/office/powerpoint/2010/main" val="340048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981069"/>
            <a:ext cx="10363200" cy="1655843"/>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996952"/>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dirty="0">
                <a:solidFill>
                  <a:srgbClr val="0000CC"/>
                </a:solidFill>
                <a:latin typeface="Calibri"/>
                <a:ea typeface="Calibri"/>
                <a:cs typeface="Calibri"/>
                <a:sym typeface="Calibri"/>
              </a:rPr>
              <a:t>© Sri Sathya Sai Central Trust</a:t>
            </a:r>
            <a:endParaRPr sz="1100" b="1" i="0" u="none" strike="noStrike" cap="none" dirty="0">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428BD76F-BD24-44AD-BEDE-7058FCE91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522" y="95208"/>
            <a:ext cx="678726" cy="720000"/>
          </a:xfrm>
          <a:prstGeom prst="rect">
            <a:avLst/>
          </a:prstGeom>
        </p:spPr>
      </p:pic>
      <p:pic>
        <p:nvPicPr>
          <p:cNvPr id="19" name="Picture 18" descr="A picture containing text, light&#10;&#10;Description automatically generated">
            <a:extLst>
              <a:ext uri="{FF2B5EF4-FFF2-40B4-BE49-F238E27FC236}">
                <a16:creationId xmlns:a16="http://schemas.microsoft.com/office/drawing/2014/main" id="{D3D53DF3-BD88-4C6D-9E85-C8E61E5F24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11473" y="6064332"/>
            <a:ext cx="720000" cy="720000"/>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9CE2D3C8-E81A-4774-AE86-696A10FEE4E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338052" y="95208"/>
            <a:ext cx="738701" cy="720000"/>
          </a:xfrm>
          <a:prstGeom prst="rect">
            <a:avLst/>
          </a:prstGeom>
        </p:spPr>
      </p:pic>
      <p:sp>
        <p:nvSpPr>
          <p:cNvPr id="4" name="TextBox 3">
            <a:extLst>
              <a:ext uri="{FF2B5EF4-FFF2-40B4-BE49-F238E27FC236}">
                <a16:creationId xmlns:a16="http://schemas.microsoft.com/office/drawing/2014/main" id="{A5880E23-A228-8B87-7BE3-9F32A1CC58BB}"/>
              </a:ext>
            </a:extLst>
          </p:cNvPr>
          <p:cNvSpPr txBox="1"/>
          <p:nvPr userDrawn="1"/>
        </p:nvSpPr>
        <p:spPr>
          <a:xfrm>
            <a:off x="1285827" y="5448685"/>
            <a:ext cx="9620345" cy="954107"/>
          </a:xfrm>
          <a:prstGeom prst="rect">
            <a:avLst/>
          </a:prstGeom>
          <a:noFill/>
          <a:ln w="19050">
            <a:solidFill>
              <a:srgbClr val="FF0000"/>
            </a:solidFill>
            <a:prstDash val="sysDash"/>
          </a:ln>
        </p:spPr>
        <p:txBody>
          <a:bodyPr wrap="square">
            <a:spAutoFit/>
          </a:bodyPr>
          <a:lstStyle/>
          <a:p>
            <a:pPr marL="2286000" algn="l"/>
            <a:r>
              <a:rPr lang="en-IN" sz="800" u="none" dirty="0">
                <a:effectLst/>
                <a:latin typeface="Arial" panose="020B0604020202020204" pitchFamily="34" charset="0"/>
                <a:ea typeface="Times New Roman" panose="02020603050405020304" pitchFamily="18" charset="0"/>
                <a:cs typeface="Times New Roman" panose="02020603050405020304" pitchFamily="18" charset="0"/>
              </a:rPr>
              <a:t>                                    </a:t>
            </a:r>
            <a:r>
              <a:rPr lang="en-IN" sz="800" b="1" u="sng" dirty="0">
                <a:effectLst/>
                <a:latin typeface="Arial" panose="020B0604020202020204" pitchFamily="34" charset="0"/>
                <a:ea typeface="Times New Roman" panose="02020603050405020304" pitchFamily="18" charset="0"/>
                <a:cs typeface="Times New Roman" panose="02020603050405020304" pitchFamily="18" charset="0"/>
              </a:rPr>
              <a:t>COPYRIGHT Cum DISCLAIMER NOTICE</a:t>
            </a:r>
            <a:endParaRPr lang="en-IN" sz="800" b="1" u="sng"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buFont typeface="Wingdings" panose="05000000000000000000" pitchFamily="2" charset="2"/>
              <a:buChar char="ü"/>
            </a:pPr>
            <a:r>
              <a:rPr lang="en-IN" sz="800" dirty="0">
                <a:effectLst/>
                <a:latin typeface="Arial" panose="020B0604020202020204" pitchFamily="34" charset="0"/>
                <a:ea typeface="Times New Roman" panose="02020603050405020304" pitchFamily="18" charset="0"/>
                <a:cs typeface="Arial" panose="020B0604020202020204" pitchFamily="34" charset="0"/>
              </a:rPr>
              <a:t>Content owned by Sri Sathya Sai Central Trust, Prashanthi Nilayam, Puttaparthi, Sathya Sai District, Andhra Pradesh, India. </a:t>
            </a:r>
            <a:endParaRPr lang="en-IN" sz="800" dirty="0">
              <a:effectLst/>
              <a:latin typeface="Calibri" panose="020F0502020204030204" pitchFamily="34" charset="0"/>
              <a:ea typeface="Times New Roman" panose="02020603050405020304" pitchFamily="18" charset="0"/>
              <a:cs typeface="Arial" panose="020B0604020202020204" pitchFamily="34" charset="0"/>
            </a:endParaRPr>
          </a:p>
          <a:p>
            <a:pPr marL="171450" lvl="0" indent="-171450" algn="just">
              <a:buFont typeface="Wingdings" panose="05000000000000000000" pitchFamily="2" charset="2"/>
              <a:buChar char="ü"/>
            </a:pPr>
            <a:r>
              <a:rPr lang="en-IN" sz="800" dirty="0">
                <a:effectLst/>
                <a:latin typeface="Arial" panose="020B0604020202020204" pitchFamily="34" charset="0"/>
                <a:ea typeface="Times New Roman" panose="02020603050405020304" pitchFamily="18" charset="0"/>
                <a:cs typeface="Arial" panose="020B0604020202020204" pitchFamily="34" charset="0"/>
              </a:rPr>
              <a:t>Strictly not for Commercial Use, excluding content that falls in Public Domain or common knowledge facts.</a:t>
            </a:r>
            <a:endParaRPr lang="en-IN" sz="800" dirty="0">
              <a:effectLst/>
              <a:latin typeface="Calibri" panose="020F0502020204030204" pitchFamily="34" charset="0"/>
              <a:ea typeface="Times New Roman" panose="02020603050405020304" pitchFamily="18" charset="0"/>
              <a:cs typeface="Arial" panose="020B0604020202020204" pitchFamily="34" charset="0"/>
            </a:endParaRPr>
          </a:p>
          <a:p>
            <a:pPr marL="171450" lvl="0" indent="-171450" algn="just">
              <a:buFont typeface="Wingdings" panose="05000000000000000000" pitchFamily="2" charset="2"/>
              <a:buChar char="ü"/>
            </a:pPr>
            <a:r>
              <a:rPr lang="en-IN" sz="800" dirty="0">
                <a:effectLst/>
                <a:latin typeface="Arial" panose="020B0604020202020204" pitchFamily="34" charset="0"/>
                <a:ea typeface="Times New Roman" panose="02020603050405020304" pitchFamily="18" charset="0"/>
                <a:cs typeface="Arial" panose="020B0604020202020204" pitchFamily="34" charset="0"/>
              </a:rPr>
              <a:t>Content can be downloaded and used for personal, educational, informational and other non-commercial purposes, subject to attribution in the name of ‘Sri Sathya Sai Central Trust, Prashanthi Nilayam, Puttaparthi’ only. Any attempt to remove, alter, circumvent, or distort the data that is accessed is illegal and strictly prohibited.</a:t>
            </a:r>
            <a:endParaRPr lang="en-IN" sz="800" dirty="0">
              <a:effectLst/>
              <a:latin typeface="Calibri" panose="020F0502020204030204" pitchFamily="34" charset="0"/>
              <a:ea typeface="Times New Roman" panose="02020603050405020304" pitchFamily="18" charset="0"/>
              <a:cs typeface="Arial" panose="020B0604020202020204" pitchFamily="34" charset="0"/>
            </a:endParaRPr>
          </a:p>
          <a:p>
            <a:pPr marL="171450" lvl="0" indent="-171450" algn="just">
              <a:buFont typeface="Wingdings" panose="05000000000000000000" pitchFamily="2" charset="2"/>
              <a:buChar char="ü"/>
            </a:pPr>
            <a:r>
              <a:rPr lang="en-IN" sz="800" dirty="0">
                <a:effectLst/>
                <a:latin typeface="Arial" panose="020B0604020202020204" pitchFamily="34" charset="0"/>
                <a:ea typeface="Times New Roman" panose="02020603050405020304" pitchFamily="18" charset="0"/>
                <a:cs typeface="Arial" panose="020B0604020202020204" pitchFamily="34" charset="0"/>
              </a:rPr>
              <a:t>Some of the content is owned by Third Parties and are used in compliance with their licensing conditions. Anyone infringing the Copyright of such Third Parties will be doing so at their own risks and costs.</a:t>
            </a:r>
            <a:endParaRPr lang="en-IN" sz="800" dirty="0">
              <a:effectLst/>
              <a:latin typeface="Calibri" panose="020F0502020204030204" pitchFamily="34" charset="0"/>
              <a:ea typeface="Times New Roman" panose="02020603050405020304" pitchFamily="18" charset="0"/>
              <a:cs typeface="Arial" panose="020B0604020202020204" pitchFamily="34" charset="0"/>
            </a:endParaRPr>
          </a:p>
          <a:p>
            <a:pPr algn="ctr">
              <a:spcAft>
                <a:spcPts val="600"/>
              </a:spcAft>
              <a:buFont typeface="Wingdings" pitchFamily="2" charset="2"/>
              <a:buChar char="ü"/>
            </a:pPr>
            <a:endParaRPr lang="en-US" sz="800" dirty="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dirty="0">
                <a:solidFill>
                  <a:srgbClr val="0000CC"/>
                </a:solidFill>
                <a:latin typeface="Calibri"/>
                <a:ea typeface="Calibri"/>
                <a:cs typeface="Calibri"/>
                <a:sym typeface="Calibri"/>
              </a:rPr>
              <a:t>© Sri Sathya Sai Central Trust</a:t>
            </a:r>
            <a:endParaRPr sz="1100" b="1" i="0" u="none" strike="noStrike" cap="none" dirty="0">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3" name="Picture 2" descr="A picture containing text, light&#10;&#10;Description automatically generated">
            <a:extLst>
              <a:ext uri="{FF2B5EF4-FFF2-40B4-BE49-F238E27FC236}">
                <a16:creationId xmlns:a16="http://schemas.microsoft.com/office/drawing/2014/main" id="{1716D0EA-6595-0DDF-A11C-967389A9B8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1473" y="6064332"/>
            <a:ext cx="720000" cy="720000"/>
          </a:xfrm>
          <a:prstGeom prst="rect">
            <a:avLst/>
          </a:prstGeom>
        </p:spPr>
      </p:pic>
      <p:pic>
        <p:nvPicPr>
          <p:cNvPr id="4" name="Picture 3" descr="Calendar&#10;&#10;Description automatically generated with low confidence">
            <a:extLst>
              <a:ext uri="{FF2B5EF4-FFF2-40B4-BE49-F238E27FC236}">
                <a16:creationId xmlns:a16="http://schemas.microsoft.com/office/drawing/2014/main" id="{7FAECEB2-1ECA-B3BF-148C-B228983D687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38052" y="95208"/>
            <a:ext cx="738701" cy="720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dirty="0">
                <a:solidFill>
                  <a:srgbClr val="0000CC"/>
                </a:solidFill>
                <a:latin typeface="Calibri"/>
                <a:ea typeface="Calibri"/>
                <a:cs typeface="Calibri"/>
                <a:sym typeface="Calibri"/>
              </a:rPr>
              <a:t>© Sri Sathya Sai Central Trust</a:t>
            </a:r>
            <a:endParaRPr sz="1100" b="1" i="0" u="none" strike="noStrike" cap="none" dirty="0">
              <a:solidFill>
                <a:srgbClr val="0000CC"/>
              </a:solidFill>
              <a:latin typeface="Calibri"/>
              <a:ea typeface="Calibri"/>
              <a:cs typeface="Calibri"/>
              <a:sym typeface="Calibri"/>
            </a:endParaRPr>
          </a:p>
        </p:txBody>
      </p:sp>
      <p:pic>
        <p:nvPicPr>
          <p:cNvPr id="3" name="Picture 2" descr="A picture containing text, light&#10;&#10;Description automatically generated">
            <a:extLst>
              <a:ext uri="{FF2B5EF4-FFF2-40B4-BE49-F238E27FC236}">
                <a16:creationId xmlns:a16="http://schemas.microsoft.com/office/drawing/2014/main" id="{98FC515C-74C0-6C54-7807-BC2FE2A64EA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11473" y="6064332"/>
            <a:ext cx="720000" cy="720000"/>
          </a:xfrm>
          <a:prstGeom prst="rect">
            <a:avLst/>
          </a:prstGeom>
        </p:spPr>
      </p:pic>
      <p:pic>
        <p:nvPicPr>
          <p:cNvPr id="4" name="Picture 3" descr="Calendar&#10;&#10;Description automatically generated with low confidence">
            <a:extLst>
              <a:ext uri="{FF2B5EF4-FFF2-40B4-BE49-F238E27FC236}">
                <a16:creationId xmlns:a16="http://schemas.microsoft.com/office/drawing/2014/main" id="{F895204D-23B7-8FBD-30C1-DC654857B88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38052" y="95208"/>
            <a:ext cx="738701" cy="720000"/>
          </a:xfrm>
          <a:prstGeom prst="rect">
            <a:avLst/>
          </a:prstGeom>
        </p:spPr>
      </p:pic>
      <p:sp>
        <p:nvSpPr>
          <p:cNvPr id="2" name="Google Shape;48;p3">
            <a:extLst>
              <a:ext uri="{FF2B5EF4-FFF2-40B4-BE49-F238E27FC236}">
                <a16:creationId xmlns:a16="http://schemas.microsoft.com/office/drawing/2014/main" id="{5E09F74A-E80A-184B-D01E-21E7F09A29D5}"/>
              </a:ext>
            </a:extLst>
          </p:cNvPr>
          <p:cNvSpPr txBox="1"/>
          <p:nvPr userDrawn="1"/>
        </p:nvSpPr>
        <p:spPr>
          <a:xfrm>
            <a:off x="1285827" y="5448685"/>
            <a:ext cx="9620400" cy="954300"/>
          </a:xfrm>
          <a:prstGeom prst="rect">
            <a:avLst/>
          </a:prstGeom>
          <a:noFill/>
          <a:ln w="19050" cap="flat" cmpd="sng">
            <a:solidFill>
              <a:srgbClr val="FF0000"/>
            </a:solidFill>
            <a:prstDash val="dash"/>
            <a:round/>
            <a:headEnd type="none" w="sm" len="sm"/>
            <a:tailEnd type="none" w="sm" len="sm"/>
          </a:ln>
        </p:spPr>
        <p:txBody>
          <a:bodyPr spcFirstLastPara="1" wrap="square" lIns="91425" tIns="45700" rIns="91425" bIns="45700" anchor="t" anchorCtr="0">
            <a:spAutoFit/>
          </a:bodyPr>
          <a:lstStyle/>
          <a:p>
            <a:pPr marL="2286000" marR="0" lvl="0" indent="0" algn="l" rtl="0">
              <a:spcBef>
                <a:spcPts val="0"/>
              </a:spcBef>
              <a:spcAft>
                <a:spcPts val="0"/>
              </a:spcAft>
              <a:buNone/>
            </a:pPr>
            <a:r>
              <a:rPr lang="en-IN" sz="800" b="0" i="0" u="none" strike="noStrike" cap="none">
                <a:solidFill>
                  <a:srgbClr val="000000"/>
                </a:solidFill>
                <a:latin typeface="Arial"/>
                <a:ea typeface="Arial"/>
                <a:cs typeface="Arial"/>
                <a:sym typeface="Arial"/>
              </a:rPr>
              <a:t>                                    </a:t>
            </a:r>
            <a:r>
              <a:rPr lang="en-IN" sz="800" b="1" i="0" u="sng" strike="noStrike" cap="none">
                <a:solidFill>
                  <a:srgbClr val="000000"/>
                </a:solidFill>
                <a:latin typeface="Arial"/>
                <a:ea typeface="Arial"/>
                <a:cs typeface="Arial"/>
                <a:sym typeface="Arial"/>
              </a:rPr>
              <a:t>COPYRIGHT Cum DISCLAIMER NOTICE</a:t>
            </a:r>
            <a:endParaRPr sz="800" b="1" i="0" u="sng" strike="noStrike" cap="none">
              <a:solidFill>
                <a:srgbClr val="000000"/>
              </a:solidFill>
              <a:latin typeface="Calibri"/>
              <a:ea typeface="Calibri"/>
              <a:cs typeface="Calibri"/>
              <a:sym typeface="Calibri"/>
            </a:endParaRPr>
          </a:p>
          <a:p>
            <a:pPr marL="171450" marR="0" lvl="0" indent="-171450" algn="just" rtl="0">
              <a:spcBef>
                <a:spcPts val="0"/>
              </a:spcBef>
              <a:spcAft>
                <a:spcPts val="0"/>
              </a:spcAft>
              <a:buClr>
                <a:srgbClr val="000000"/>
              </a:buClr>
              <a:buSzPts val="800"/>
              <a:buFont typeface="Noto Sans Symbols"/>
              <a:buChar char="✔"/>
            </a:pPr>
            <a:r>
              <a:rPr lang="en-IN" sz="800" b="0" i="0" u="none" strike="noStrike" cap="none">
                <a:solidFill>
                  <a:srgbClr val="000000"/>
                </a:solidFill>
                <a:latin typeface="Arial"/>
                <a:ea typeface="Arial"/>
                <a:cs typeface="Arial"/>
                <a:sym typeface="Arial"/>
              </a:rPr>
              <a:t>Content owned by Sri Sathya Sai Central Trust, Prashanthi Nilayam, Puttaparthi, Sathya Sai District, Andhra Pradesh, India. </a:t>
            </a:r>
            <a:endParaRPr sz="800" b="0" i="0" u="none" strike="noStrike" cap="none">
              <a:solidFill>
                <a:srgbClr val="000000"/>
              </a:solidFill>
              <a:latin typeface="Calibri"/>
              <a:ea typeface="Calibri"/>
              <a:cs typeface="Calibri"/>
              <a:sym typeface="Calibri"/>
            </a:endParaRPr>
          </a:p>
          <a:p>
            <a:pPr marL="171450" marR="0" lvl="0" indent="-171450" algn="just" rtl="0">
              <a:spcBef>
                <a:spcPts val="0"/>
              </a:spcBef>
              <a:spcAft>
                <a:spcPts val="0"/>
              </a:spcAft>
              <a:buClr>
                <a:srgbClr val="000000"/>
              </a:buClr>
              <a:buSzPts val="800"/>
              <a:buFont typeface="Noto Sans Symbols"/>
              <a:buChar char="✔"/>
            </a:pPr>
            <a:r>
              <a:rPr lang="en-IN" sz="800" b="0" i="0" u="none" strike="noStrike" cap="none">
                <a:solidFill>
                  <a:srgbClr val="000000"/>
                </a:solidFill>
                <a:latin typeface="Arial"/>
                <a:ea typeface="Arial"/>
                <a:cs typeface="Arial"/>
                <a:sym typeface="Arial"/>
              </a:rPr>
              <a:t>Strictly not for Commercial Use, excluding content that falls in Public Domain or common knowledge facts.</a:t>
            </a:r>
            <a:endParaRPr sz="800" b="0" i="0" u="none" strike="noStrike" cap="none">
              <a:solidFill>
                <a:srgbClr val="000000"/>
              </a:solidFill>
              <a:latin typeface="Calibri"/>
              <a:ea typeface="Calibri"/>
              <a:cs typeface="Calibri"/>
              <a:sym typeface="Calibri"/>
            </a:endParaRPr>
          </a:p>
          <a:p>
            <a:pPr marL="171450" marR="0" lvl="0" indent="-171450" algn="just" rtl="0">
              <a:spcBef>
                <a:spcPts val="0"/>
              </a:spcBef>
              <a:spcAft>
                <a:spcPts val="0"/>
              </a:spcAft>
              <a:buClr>
                <a:srgbClr val="000000"/>
              </a:buClr>
              <a:buSzPts val="800"/>
              <a:buFont typeface="Noto Sans Symbols"/>
              <a:buChar char="✔"/>
            </a:pPr>
            <a:r>
              <a:rPr lang="en-IN" sz="800" b="0" i="0" u="none" strike="noStrike" cap="none">
                <a:solidFill>
                  <a:srgbClr val="000000"/>
                </a:solidFill>
                <a:latin typeface="Arial"/>
                <a:ea typeface="Arial"/>
                <a:cs typeface="Arial"/>
                <a:sym typeface="Arial"/>
              </a:rPr>
              <a:t>Content can be downloaded and used for personal, educational, informational and other non-commercial purposes, subject to attribution in the name of ‘Sri Sathya Sai Central Trust, Prashanthi Nilayam, Puttaparthi’ only. Any attempt to remove, alter, circumvent, or distort the data that is accessed is illegal and strictly prohibited.</a:t>
            </a:r>
            <a:endParaRPr sz="800" b="0" i="0" u="none" strike="noStrike" cap="none">
              <a:solidFill>
                <a:srgbClr val="000000"/>
              </a:solidFill>
              <a:latin typeface="Calibri"/>
              <a:ea typeface="Calibri"/>
              <a:cs typeface="Calibri"/>
              <a:sym typeface="Calibri"/>
            </a:endParaRPr>
          </a:p>
          <a:p>
            <a:pPr marL="171450" marR="0" lvl="0" indent="-171450" algn="just" rtl="0">
              <a:spcBef>
                <a:spcPts val="0"/>
              </a:spcBef>
              <a:spcAft>
                <a:spcPts val="0"/>
              </a:spcAft>
              <a:buClr>
                <a:srgbClr val="000000"/>
              </a:buClr>
              <a:buSzPts val="800"/>
              <a:buFont typeface="Noto Sans Symbols"/>
              <a:buChar char="✔"/>
            </a:pPr>
            <a:r>
              <a:rPr lang="en-IN" sz="800" b="0" i="0" u="none" strike="noStrike" cap="none">
                <a:solidFill>
                  <a:srgbClr val="000000"/>
                </a:solidFill>
                <a:latin typeface="Arial"/>
                <a:ea typeface="Arial"/>
                <a:cs typeface="Arial"/>
                <a:sym typeface="Arial"/>
              </a:rPr>
              <a:t>Some of the content is owned by Third Parties and are used in compliance with their licensing conditions. Anyone infringing the Copyright of such Third Parties will be doing so at their own risks and costs.</a:t>
            </a:r>
            <a:endParaRPr sz="800" b="0" i="0" u="none" strike="noStrike" cap="none">
              <a:solidFill>
                <a:srgbClr val="000000"/>
              </a:solidFill>
              <a:latin typeface="Calibri"/>
              <a:ea typeface="Calibri"/>
              <a:cs typeface="Calibri"/>
              <a:sym typeface="Calibri"/>
            </a:endParaRPr>
          </a:p>
          <a:p>
            <a:pPr marL="0" marR="0" lvl="0" indent="0" algn="ctr" rtl="0">
              <a:spcBef>
                <a:spcPts val="0"/>
              </a:spcBef>
              <a:spcAft>
                <a:spcPts val="0"/>
              </a:spcAft>
              <a:buClr>
                <a:srgbClr val="000000"/>
              </a:buClr>
              <a:buSzPts val="800"/>
              <a:buFont typeface="Noto Sans Symbols"/>
              <a:buNone/>
            </a:pPr>
            <a:endParaRPr sz="800" b="0" i="0" u="none" strike="noStrike" cap="none">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jpeg"/><Relationship Id="rId12" Type="http://schemas.openxmlformats.org/officeDocument/2006/relationships/image" Target="../media/image38.png"/><Relationship Id="rId17" Type="http://schemas.openxmlformats.org/officeDocument/2006/relationships/image" Target="../media/image43.png"/><Relationship Id="rId2" Type="http://schemas.openxmlformats.org/officeDocument/2006/relationships/notesSlide" Target="../notesSlides/notesSlide10.xml"/><Relationship Id="rId16" Type="http://schemas.openxmlformats.org/officeDocument/2006/relationships/image" Target="../media/image42.png"/><Relationship Id="rId1" Type="http://schemas.openxmlformats.org/officeDocument/2006/relationships/slideLayout" Target="../slideLayouts/slideLayout3.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png"/><Relationship Id="rId10" Type="http://schemas.openxmlformats.org/officeDocument/2006/relationships/image" Target="../media/image36.png"/><Relationship Id="rId4" Type="http://schemas.openxmlformats.org/officeDocument/2006/relationships/image" Target="../media/image30.jpeg"/><Relationship Id="rId9" Type="http://schemas.openxmlformats.org/officeDocument/2006/relationships/image" Target="../media/image35.png"/><Relationship Id="rId14" Type="http://schemas.openxmlformats.org/officeDocument/2006/relationships/image" Target="../media/image40.png"/></Relationships>
</file>

<file path=ppt/slides/_rels/slide1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a:xfrm>
            <a:off x="950404" y="999532"/>
            <a:ext cx="10363200" cy="4248472"/>
          </a:xfrm>
          <a:ln>
            <a:solidFill>
              <a:schemeClr val="tx1"/>
            </a:solidFill>
          </a:ln>
        </p:spPr>
        <p:style>
          <a:lnRef idx="1">
            <a:schemeClr val="accent5"/>
          </a:lnRef>
          <a:fillRef idx="2">
            <a:schemeClr val="accent5"/>
          </a:fillRef>
          <a:effectRef idx="1">
            <a:schemeClr val="accent5"/>
          </a:effectRef>
          <a:fontRef idx="minor">
            <a:schemeClr val="dk1"/>
          </a:fontRef>
        </p:style>
        <p:txBody>
          <a:bodyPr/>
          <a:lstStyle/>
          <a:p>
            <a:r>
              <a:rPr lang="en-US" dirty="0">
                <a:solidFill>
                  <a:schemeClr val="tx1"/>
                </a:solidFill>
              </a:rPr>
              <a:t>Knowing Relative Pronouns</a:t>
            </a:r>
          </a:p>
        </p:txBody>
      </p:sp>
      <p:sp>
        <p:nvSpPr>
          <p:cNvPr id="2" name="Cloud Callout 1"/>
          <p:cNvSpPr/>
          <p:nvPr/>
        </p:nvSpPr>
        <p:spPr>
          <a:xfrm>
            <a:off x="9120335" y="3485442"/>
            <a:ext cx="2131609" cy="722151"/>
          </a:xfrm>
          <a:prstGeom prst="cloudCallout">
            <a:avLst>
              <a:gd name="adj1" fmla="val -75065"/>
              <a:gd name="adj2" fmla="val -57902"/>
            </a:avLst>
          </a:prstGeom>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800" dirty="0">
                <a:solidFill>
                  <a:srgbClr val="C00000"/>
                </a:solidFill>
              </a:rPr>
              <a:t>WHOM</a:t>
            </a:r>
          </a:p>
        </p:txBody>
      </p:sp>
      <p:sp>
        <p:nvSpPr>
          <p:cNvPr id="3" name="Cloud Callout 2"/>
          <p:cNvSpPr/>
          <p:nvPr/>
        </p:nvSpPr>
        <p:spPr>
          <a:xfrm rot="20462106">
            <a:off x="935343" y="3721149"/>
            <a:ext cx="1616412" cy="860315"/>
          </a:xfrm>
          <a:prstGeom prst="cloudCallout">
            <a:avLst>
              <a:gd name="adj1" fmla="val 84250"/>
              <a:gd name="adj2" fmla="val -18290"/>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a:solidFill>
                  <a:srgbClr val="C00000"/>
                </a:solidFill>
              </a:rPr>
              <a:t>WHO</a:t>
            </a:r>
          </a:p>
        </p:txBody>
      </p:sp>
      <p:sp>
        <p:nvSpPr>
          <p:cNvPr id="4" name="Cloud Callout 3"/>
          <p:cNvSpPr/>
          <p:nvPr/>
        </p:nvSpPr>
        <p:spPr>
          <a:xfrm>
            <a:off x="6396228" y="4376287"/>
            <a:ext cx="2016224" cy="773887"/>
          </a:xfrm>
          <a:prstGeom prst="cloudCallout">
            <a:avLst>
              <a:gd name="adj1" fmla="val -54633"/>
              <a:gd name="adj2" fmla="val -163792"/>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a:solidFill>
                  <a:srgbClr val="C00000"/>
                </a:solidFill>
              </a:rPr>
              <a:t>WHOSE</a:t>
            </a:r>
          </a:p>
        </p:txBody>
      </p:sp>
      <p:sp>
        <p:nvSpPr>
          <p:cNvPr id="5" name="Cloud Callout 4"/>
          <p:cNvSpPr/>
          <p:nvPr/>
        </p:nvSpPr>
        <p:spPr>
          <a:xfrm>
            <a:off x="2351583" y="3999966"/>
            <a:ext cx="2105419" cy="1150208"/>
          </a:xfrm>
          <a:prstGeom prst="cloudCallout">
            <a:avLst>
              <a:gd name="adj1" fmla="val 60701"/>
              <a:gd name="adj2" fmla="val -82082"/>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a:solidFill>
                  <a:srgbClr val="C00000"/>
                </a:solidFill>
              </a:rPr>
              <a:t>WHICH</a:t>
            </a:r>
          </a:p>
        </p:txBody>
      </p:sp>
      <p:sp>
        <p:nvSpPr>
          <p:cNvPr id="6" name="Cloud Callout 5"/>
          <p:cNvSpPr/>
          <p:nvPr/>
        </p:nvSpPr>
        <p:spPr>
          <a:xfrm>
            <a:off x="8498699" y="4232029"/>
            <a:ext cx="1699561" cy="1006192"/>
          </a:xfrm>
          <a:prstGeom prst="cloudCallout">
            <a:avLst>
              <a:gd name="adj1" fmla="val -77467"/>
              <a:gd name="adj2" fmla="val -83239"/>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a:solidFill>
                  <a:srgbClr val="C00000"/>
                </a:solidFill>
              </a:rPr>
              <a:t>THAT</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2320" y="3887287"/>
            <a:ext cx="1236332" cy="123633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7488" y="1052736"/>
            <a:ext cx="8856984" cy="1872208"/>
          </a:xfrm>
          <a:prstGeom prst="rect">
            <a:avLst/>
          </a:prstGeom>
        </p:spPr>
      </p:pic>
      <p:sp>
        <p:nvSpPr>
          <p:cNvPr id="9" name="TextBox 8"/>
          <p:cNvSpPr txBox="1"/>
          <p:nvPr/>
        </p:nvSpPr>
        <p:spPr>
          <a:xfrm>
            <a:off x="5955515" y="2248992"/>
            <a:ext cx="995916" cy="369332"/>
          </a:xfrm>
          <a:prstGeom prst="rect">
            <a:avLst/>
          </a:prstGeom>
          <a:solidFill>
            <a:srgbClr val="FFFF00"/>
          </a:solidFill>
          <a:effectLst>
            <a:softEdge rad="63500"/>
          </a:effectLst>
        </p:spPr>
        <p:txBody>
          <a:bodyPr wrap="square" rtlCol="0">
            <a:spAutoFit/>
          </a:bodyPr>
          <a:lstStyle/>
          <a:p>
            <a:r>
              <a:rPr lang="en-US" b="1" dirty="0"/>
              <a:t>Whose</a:t>
            </a:r>
          </a:p>
        </p:txBody>
      </p:sp>
      <p:sp>
        <p:nvSpPr>
          <p:cNvPr id="12" name="TextBox 11"/>
          <p:cNvSpPr txBox="1"/>
          <p:nvPr/>
        </p:nvSpPr>
        <p:spPr>
          <a:xfrm>
            <a:off x="1743549" y="2248992"/>
            <a:ext cx="904132" cy="369332"/>
          </a:xfrm>
          <a:prstGeom prst="rect">
            <a:avLst/>
          </a:prstGeom>
          <a:solidFill>
            <a:srgbClr val="FFFF00"/>
          </a:solidFill>
          <a:effectLst>
            <a:softEdge rad="63500"/>
          </a:effectLst>
        </p:spPr>
        <p:txBody>
          <a:bodyPr wrap="square" rtlCol="0">
            <a:spAutoFit/>
          </a:bodyPr>
          <a:lstStyle/>
          <a:p>
            <a:r>
              <a:rPr lang="en-US" b="1" dirty="0"/>
              <a:t>Whom</a:t>
            </a:r>
          </a:p>
        </p:txBody>
      </p:sp>
      <p:sp>
        <p:nvSpPr>
          <p:cNvPr id="13" name="TextBox 12"/>
          <p:cNvSpPr txBox="1"/>
          <p:nvPr/>
        </p:nvSpPr>
        <p:spPr>
          <a:xfrm>
            <a:off x="7150573" y="2248992"/>
            <a:ext cx="830318" cy="369332"/>
          </a:xfrm>
          <a:prstGeom prst="rect">
            <a:avLst/>
          </a:prstGeom>
          <a:solidFill>
            <a:srgbClr val="FFFF00"/>
          </a:solidFill>
          <a:effectLst>
            <a:softEdge rad="63500"/>
          </a:effectLst>
        </p:spPr>
        <p:txBody>
          <a:bodyPr wrap="square" rtlCol="0">
            <a:spAutoFit/>
          </a:bodyPr>
          <a:lstStyle/>
          <a:p>
            <a:r>
              <a:rPr lang="en-US" b="1" dirty="0"/>
              <a:t>Which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9547E40-1016-42B9-890A-A4F6921E12BD}"/>
              </a:ext>
            </a:extLst>
          </p:cNvPr>
          <p:cNvGraphicFramePr>
            <a:graphicFrameLocks noGrp="1"/>
          </p:cNvGraphicFramePr>
          <p:nvPr>
            <p:extLst>
              <p:ext uri="{D42A27DB-BD31-4B8C-83A1-F6EECF244321}">
                <p14:modId xmlns:p14="http://schemas.microsoft.com/office/powerpoint/2010/main" val="1518500140"/>
              </p:ext>
            </p:extLst>
          </p:nvPr>
        </p:nvGraphicFramePr>
        <p:xfrm>
          <a:off x="767408" y="843732"/>
          <a:ext cx="10297145" cy="4097436"/>
        </p:xfrm>
        <a:graphic>
          <a:graphicData uri="http://schemas.openxmlformats.org/drawingml/2006/table">
            <a:tbl>
              <a:tblPr firstRow="1" bandRow="1">
                <a:tableStyleId>{5C22544A-7EE6-4342-B048-85BDC9FD1C3A}</a:tableStyleId>
              </a:tblPr>
              <a:tblGrid>
                <a:gridCol w="970021">
                  <a:extLst>
                    <a:ext uri="{9D8B030D-6E8A-4147-A177-3AD203B41FA5}">
                      <a16:colId xmlns:a16="http://schemas.microsoft.com/office/drawing/2014/main" val="20000"/>
                    </a:ext>
                  </a:extLst>
                </a:gridCol>
                <a:gridCol w="1566957">
                  <a:extLst>
                    <a:ext uri="{9D8B030D-6E8A-4147-A177-3AD203B41FA5}">
                      <a16:colId xmlns:a16="http://schemas.microsoft.com/office/drawing/2014/main" val="20001"/>
                    </a:ext>
                  </a:extLst>
                </a:gridCol>
                <a:gridCol w="6118594">
                  <a:extLst>
                    <a:ext uri="{9D8B030D-6E8A-4147-A177-3AD203B41FA5}">
                      <a16:colId xmlns:a16="http://schemas.microsoft.com/office/drawing/2014/main" val="20002"/>
                    </a:ext>
                  </a:extLst>
                </a:gridCol>
                <a:gridCol w="1641573">
                  <a:extLst>
                    <a:ext uri="{9D8B030D-6E8A-4147-A177-3AD203B41FA5}">
                      <a16:colId xmlns:a16="http://schemas.microsoft.com/office/drawing/2014/main" val="2861519634"/>
                    </a:ext>
                  </a:extLst>
                </a:gridCol>
              </a:tblGrid>
              <a:tr h="381519">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a:t>
                      </a:r>
                    </a:p>
                  </a:txBody>
                  <a:tcPr/>
                </a:tc>
                <a:tc>
                  <a:txBody>
                    <a:bodyPr/>
                    <a:lstStyle/>
                    <a:p>
                      <a:pPr algn="ctr"/>
                      <a:r>
                        <a:rPr lang="en-IN" sz="2000" dirty="0"/>
                        <a:t>Author </a:t>
                      </a:r>
                    </a:p>
                  </a:txBody>
                  <a:tcPr/>
                </a:tc>
                <a:extLst>
                  <a:ext uri="{0D108BD9-81ED-4DB2-BD59-A6C34878D82A}">
                    <a16:rowId xmlns:a16="http://schemas.microsoft.com/office/drawing/2014/main" val="10000"/>
                  </a:ext>
                </a:extLst>
              </a:tr>
              <a:tr h="484236">
                <a:tc>
                  <a:txBody>
                    <a:bodyPr/>
                    <a:lstStyle/>
                    <a:p>
                      <a:r>
                        <a:rPr lang="en-IN" sz="900" dirty="0"/>
                        <a:t>1.</a:t>
                      </a:r>
                      <a:r>
                        <a:rPr lang="en-IN" sz="900" baseline="0" dirty="0"/>
                        <a:t> </a:t>
                      </a:r>
                      <a:endParaRPr lang="en-IN" sz="900" dirty="0"/>
                    </a:p>
                  </a:txBody>
                  <a:tcPr/>
                </a:tc>
                <a:tc>
                  <a:txBody>
                    <a:bodyPr/>
                    <a:lstStyle/>
                    <a:p>
                      <a:endParaRPr lang="en-IN" sz="900" dirty="0"/>
                    </a:p>
                  </a:txBody>
                  <a:tcPr/>
                </a:tc>
                <a:tc>
                  <a:txBody>
                    <a:bodyPr/>
                    <a:lstStyle/>
                    <a:p>
                      <a:r>
                        <a:rPr lang="de-DE" sz="900" dirty="0"/>
                        <a:t>1. Question mark- https://pixabay.com/cs/illustrations/otazn%c3%adk-ot%c3%a1zka-reakce-1020165/</a:t>
                      </a:r>
                    </a:p>
                    <a:p>
                      <a:r>
                        <a:rPr lang="de-DE" sz="900" dirty="0"/>
                        <a:t>2. Question words- https://pixabay.com/illustrations/question-who-how-what-where-when-2415069/</a:t>
                      </a:r>
                    </a:p>
                  </a:txBody>
                  <a:tcPr/>
                </a:tc>
                <a:tc>
                  <a:txBody>
                    <a:bodyPr/>
                    <a:lstStyle/>
                    <a:p>
                      <a:r>
                        <a:rPr lang="en-IN" sz="900" dirty="0"/>
                        <a:t>1. Peggy und Marco </a:t>
                      </a:r>
                      <a:r>
                        <a:rPr lang="en-IN" sz="900" dirty="0" err="1"/>
                        <a:t>Lachmann-Anke</a:t>
                      </a:r>
                      <a:endParaRPr lang="en-IN" sz="900" dirty="0"/>
                    </a:p>
                    <a:p>
                      <a:r>
                        <a:rPr lang="en-IN" sz="900" dirty="0"/>
                        <a:t>2. Gerd Altmann</a:t>
                      </a:r>
                    </a:p>
                  </a:txBody>
                  <a:tcPr/>
                </a:tc>
                <a:extLst>
                  <a:ext uri="{0D108BD9-81ED-4DB2-BD59-A6C34878D82A}">
                    <a16:rowId xmlns:a16="http://schemas.microsoft.com/office/drawing/2014/main" val="10001"/>
                  </a:ext>
                </a:extLst>
              </a:tr>
              <a:tr h="484236">
                <a:tc>
                  <a:txBody>
                    <a:bodyPr/>
                    <a:lstStyle/>
                    <a:p>
                      <a:r>
                        <a:rPr lang="en-IN" sz="900" dirty="0"/>
                        <a:t>2. </a:t>
                      </a:r>
                    </a:p>
                  </a:txBody>
                  <a:tcPr/>
                </a:tc>
                <a:tc>
                  <a:txBody>
                    <a:bodyPr/>
                    <a:lstStyle/>
                    <a:p>
                      <a:endParaRPr lang="en-IN" sz="900" dirty="0"/>
                    </a:p>
                  </a:txBody>
                  <a:tcPr/>
                </a:tc>
                <a:tc>
                  <a:txBody>
                    <a:bodyPr/>
                    <a:lstStyle/>
                    <a:p>
                      <a:r>
                        <a:rPr lang="en-US" sz="900" dirty="0"/>
                        <a:t>1. The dog in Basket- https://pixabay.com/cs/photos/%c5%a1t%c4%9bn%c4%9b-pes-zlat%c3%bd-ko%c5%a1%c3%adk-mazl%c3%ad%c4%8dek-14685/</a:t>
                      </a:r>
                    </a:p>
                    <a:p>
                      <a:r>
                        <a:rPr lang="en-US" sz="900" dirty="0"/>
                        <a:t>2. Girl- https://pixabay.com/cs/vectors/d%c3%advka-%c5%a1%c5%a5astn%c3%bd-usm%c4%9bj-se-312518/</a:t>
                      </a:r>
                    </a:p>
                  </a:txBody>
                  <a:tcPr/>
                </a:tc>
                <a:tc>
                  <a:txBody>
                    <a:bodyPr/>
                    <a:lstStyle/>
                    <a:p>
                      <a:pPr marL="228600" indent="-228600">
                        <a:buAutoNum type="arabicPeriod"/>
                      </a:pPr>
                      <a:r>
                        <a:rPr lang="en-IN" sz="900" dirty="0" err="1"/>
                        <a:t>PublicDomainPictures</a:t>
                      </a:r>
                      <a:endParaRPr lang="en-IN" sz="900" dirty="0"/>
                    </a:p>
                    <a:p>
                      <a:pPr marL="228600" indent="-228600">
                        <a:buAutoNum type="arabicPeriod"/>
                      </a:pPr>
                      <a:r>
                        <a:rPr lang="en-IN" sz="900" dirty="0" err="1"/>
                        <a:t>Clker</a:t>
                      </a:r>
                      <a:r>
                        <a:rPr lang="en-IN" sz="900" dirty="0"/>
                        <a:t>-Free-Vector-Image </a:t>
                      </a:r>
                    </a:p>
                  </a:txBody>
                  <a:tcPr/>
                </a:tc>
                <a:extLst>
                  <a:ext uri="{0D108BD9-81ED-4DB2-BD59-A6C34878D82A}">
                    <a16:rowId xmlns:a16="http://schemas.microsoft.com/office/drawing/2014/main" val="10002"/>
                  </a:ext>
                </a:extLst>
              </a:tr>
              <a:tr h="748364">
                <a:tc>
                  <a:txBody>
                    <a:bodyPr/>
                    <a:lstStyle/>
                    <a:p>
                      <a:r>
                        <a:rPr lang="en-IN" sz="900" dirty="0"/>
                        <a:t>3. </a:t>
                      </a:r>
                    </a:p>
                  </a:txBody>
                  <a:tcPr/>
                </a:tc>
                <a:tc>
                  <a:txBody>
                    <a:bodyPr/>
                    <a:lstStyle/>
                    <a:p>
                      <a:endParaRPr lang="en-IN" sz="900" dirty="0"/>
                    </a:p>
                  </a:txBody>
                  <a:tcPr/>
                </a:tc>
                <a:tc>
                  <a:txBody>
                    <a:bodyPr/>
                    <a:lstStyle/>
                    <a:p>
                      <a:r>
                        <a:rPr lang="en-IN" sz="900" dirty="0"/>
                        <a:t>1. Dresses- https://pixabay.com/cs/vectors/opble%c4%8den%c3%ad-rou%c5%a1ka-%c5%a1aty-%c5%beensk%c3%bd-od%c4%9bv-2027688/(OenClipart-Vectors)</a:t>
                      </a:r>
                    </a:p>
                    <a:p>
                      <a:r>
                        <a:rPr lang="en-IN" sz="900" dirty="0"/>
                        <a:t>2. Dresses- https://pixabay.com/cs/vectors/tkanina-oble%c4%8den%c3%ad-%c5%a1aty-%c5%beensk%c3%bd-pan%c3%ad-1294908/OpenClipart-Vectors)</a:t>
                      </a:r>
                    </a:p>
                    <a:p>
                      <a:r>
                        <a:rPr lang="en-IN" sz="900" dirty="0"/>
                        <a:t>3. pen- https://pixabay.com/cs/vectors/pero-vektor-ilustrace-design-1481138/lucasfernandes)</a:t>
                      </a:r>
                    </a:p>
                  </a:txBody>
                  <a:tcPr/>
                </a:tc>
                <a:tc>
                  <a:txBody>
                    <a:bodyPr/>
                    <a:lstStyle/>
                    <a:p>
                      <a:pPr marL="228600" indent="-228600">
                        <a:buAutoNum type="arabicPeriod"/>
                      </a:pPr>
                      <a:r>
                        <a:rPr lang="en-IN" sz="900" dirty="0" err="1"/>
                        <a:t>OenClipart</a:t>
                      </a:r>
                      <a:r>
                        <a:rPr lang="en-IN" sz="900" dirty="0"/>
                        <a:t>-Vectors</a:t>
                      </a:r>
                    </a:p>
                    <a:p>
                      <a:pPr marL="228600" indent="-228600">
                        <a:buAutoNum type="arabicPeriod"/>
                      </a:pPr>
                      <a:r>
                        <a:rPr lang="en-IN" sz="900" dirty="0" err="1"/>
                        <a:t>OpenClipart</a:t>
                      </a:r>
                      <a:r>
                        <a:rPr lang="en-IN" sz="900" dirty="0"/>
                        <a:t>-Vectors</a:t>
                      </a:r>
                    </a:p>
                    <a:p>
                      <a:pPr marL="0" indent="0">
                        <a:buNone/>
                      </a:pPr>
                      <a:endParaRPr lang="en-IN" sz="900" dirty="0"/>
                    </a:p>
                    <a:p>
                      <a:pPr marL="228600" indent="-228600">
                        <a:buAutoNum type="arabicPeriod"/>
                      </a:pPr>
                      <a:r>
                        <a:rPr lang="en-IN" sz="900" dirty="0" err="1"/>
                        <a:t>lucasfernandes</a:t>
                      </a:r>
                      <a:endParaRPr lang="en-IN" sz="900" dirty="0"/>
                    </a:p>
                  </a:txBody>
                  <a:tcPr/>
                </a:tc>
                <a:extLst>
                  <a:ext uri="{0D108BD9-81ED-4DB2-BD59-A6C34878D82A}">
                    <a16:rowId xmlns:a16="http://schemas.microsoft.com/office/drawing/2014/main" val="10003"/>
                  </a:ext>
                </a:extLst>
              </a:tr>
              <a:tr h="616300">
                <a:tc>
                  <a:txBody>
                    <a:bodyPr/>
                    <a:lstStyle/>
                    <a:p>
                      <a:r>
                        <a:rPr lang="en-IN" sz="900" dirty="0"/>
                        <a:t>4. </a:t>
                      </a:r>
                    </a:p>
                  </a:txBody>
                  <a:tcPr/>
                </a:tc>
                <a:tc>
                  <a:txBody>
                    <a:bodyPr/>
                    <a:lstStyle/>
                    <a:p>
                      <a:endParaRPr lang="en-IN" sz="900" dirty="0"/>
                    </a:p>
                  </a:txBody>
                  <a:tcPr/>
                </a:tc>
                <a:tc>
                  <a:txBody>
                    <a:bodyPr/>
                    <a:lstStyle/>
                    <a:p>
                      <a:r>
                        <a:rPr lang="en-US" sz="900" dirty="0"/>
                        <a:t>1. Girl pointing …”That”- https://pixabay.com/cs/vectors/d%c3%advka-r%c5%af%c5%beov%c3%bd-ukazuj%c3%adc%c3%ad-roztomil%c3%bd-303667/</a:t>
                      </a:r>
                    </a:p>
                    <a:p>
                      <a:r>
                        <a:rPr lang="en-US" sz="900" dirty="0"/>
                        <a:t>2. Boy - https://pixabay.com/cs/illustrations/ot%c3%a1zka-zmaten%c3%bd-chlapec-mu%c5%be-mu%c5%besk%c3%bd-5663412/</a:t>
                      </a:r>
                    </a:p>
                  </a:txBody>
                  <a:tcPr/>
                </a:tc>
                <a:tc>
                  <a:txBody>
                    <a:bodyPr/>
                    <a:lstStyle/>
                    <a:p>
                      <a:pPr marL="228600" indent="-228600">
                        <a:buAutoNum type="arabicPeriod"/>
                      </a:pPr>
                      <a:r>
                        <a:rPr lang="en-IN" sz="900" dirty="0" err="1"/>
                        <a:t>Clker</a:t>
                      </a:r>
                      <a:r>
                        <a:rPr lang="en-IN" sz="900" dirty="0"/>
                        <a:t>-Free-Vector-Images</a:t>
                      </a:r>
                    </a:p>
                    <a:p>
                      <a:pPr marL="228600" indent="-228600">
                        <a:buAutoNum type="arabicPeriod"/>
                      </a:pPr>
                      <a:r>
                        <a:rPr lang="en-IN" sz="900" dirty="0" err="1"/>
                        <a:t>HtcHnm</a:t>
                      </a:r>
                      <a:endParaRPr lang="en-IN" sz="900" dirty="0"/>
                    </a:p>
                  </a:txBody>
                  <a:tcPr/>
                </a:tc>
                <a:extLst>
                  <a:ext uri="{0D108BD9-81ED-4DB2-BD59-A6C34878D82A}">
                    <a16:rowId xmlns:a16="http://schemas.microsoft.com/office/drawing/2014/main" val="10004"/>
                  </a:ext>
                </a:extLst>
              </a:tr>
              <a:tr h="616300">
                <a:tc>
                  <a:txBody>
                    <a:bodyPr/>
                    <a:lstStyle/>
                    <a:p>
                      <a:r>
                        <a:rPr lang="en-IN" sz="900" dirty="0"/>
                        <a:t>5. </a:t>
                      </a:r>
                    </a:p>
                  </a:txBody>
                  <a:tcPr/>
                </a:tc>
                <a:tc>
                  <a:txBody>
                    <a:bodyPr/>
                    <a:lstStyle/>
                    <a:p>
                      <a:endParaRPr lang="en-IN" sz="900" dirty="0"/>
                    </a:p>
                  </a:txBody>
                  <a:tcPr/>
                </a:tc>
                <a:tc>
                  <a:txBody>
                    <a:bodyPr/>
                    <a:lstStyle/>
                    <a:p>
                      <a:r>
                        <a:rPr lang="en-US" sz="900" dirty="0"/>
                        <a:t>1. Boy - https://</a:t>
                      </a:r>
                      <a:r>
                        <a:rPr lang="en-US" sz="900" dirty="0" err="1"/>
                        <a:t>pixabay.com</a:t>
                      </a:r>
                      <a:r>
                        <a:rPr lang="en-US" sz="900" dirty="0"/>
                        <a:t>/vectors/boy-glasses-book-school-smile-310099/</a:t>
                      </a:r>
                    </a:p>
                    <a:p>
                      <a:r>
                        <a:rPr lang="en-US" sz="900" dirty="0"/>
                        <a:t>2. Cricket Bat- https://</a:t>
                      </a:r>
                      <a:r>
                        <a:rPr lang="en-US" sz="900" dirty="0" err="1"/>
                        <a:t>pixabay.com</a:t>
                      </a:r>
                      <a:r>
                        <a:rPr lang="en-US" sz="900" dirty="0"/>
                        <a:t>/cs/vectors/netop%c3%bdr-kriket-d%c5%99evo-n%c3%a1%c5%99ad%c3%ad-25749/</a:t>
                      </a:r>
                    </a:p>
                    <a:p>
                      <a:r>
                        <a:rPr lang="en-US" sz="900" dirty="0"/>
                        <a:t>3. Pen - https://</a:t>
                      </a:r>
                      <a:r>
                        <a:rPr lang="en-US" sz="900" dirty="0" err="1"/>
                        <a:t>pixabay.com</a:t>
                      </a:r>
                      <a:r>
                        <a:rPr lang="en-US" sz="900" dirty="0"/>
                        <a:t>/cs/vectors/%c4%8dm%c3%a1ranice-pero-napsat-skica-zelen%c3%a1-23629/</a:t>
                      </a:r>
                    </a:p>
                    <a:p>
                      <a:endParaRPr lang="en-IN" sz="900" dirty="0"/>
                    </a:p>
                  </a:txBody>
                  <a:tcPr/>
                </a:tc>
                <a:tc>
                  <a:txBody>
                    <a:bodyPr/>
                    <a:lstStyle/>
                    <a:p>
                      <a:pPr marL="228600" indent="-228600">
                        <a:buAutoNum type="arabicPeriod"/>
                      </a:pPr>
                      <a:r>
                        <a:rPr lang="en-IN" sz="900" baseline="0" dirty="0" err="1"/>
                        <a:t>Clker</a:t>
                      </a:r>
                      <a:r>
                        <a:rPr lang="en-IN" sz="900" baseline="0" dirty="0"/>
                        <a:t>-Free-Vector-Images</a:t>
                      </a:r>
                    </a:p>
                    <a:p>
                      <a:pPr marL="228600" indent="-228600">
                        <a:buAutoNum type="arabicPeriod"/>
                      </a:pPr>
                      <a:r>
                        <a:rPr lang="en-IN" sz="900" dirty="0" err="1"/>
                        <a:t>Clker</a:t>
                      </a:r>
                      <a:r>
                        <a:rPr lang="en-IN" sz="900" dirty="0"/>
                        <a:t>-Free-Vector-Images</a:t>
                      </a:r>
                    </a:p>
                    <a:p>
                      <a:pPr marL="228600" indent="-228600">
                        <a:buAutoNum type="arabicPeriod"/>
                      </a:pPr>
                      <a:r>
                        <a:rPr lang="en-IN" sz="900" dirty="0" err="1"/>
                        <a:t>Clker</a:t>
                      </a:r>
                      <a:r>
                        <a:rPr lang="en-IN" sz="900" dirty="0"/>
                        <a:t>-Free-Vector-Images</a:t>
                      </a:r>
                    </a:p>
                  </a:txBody>
                  <a:tcPr/>
                </a:tc>
                <a:extLst>
                  <a:ext uri="{0D108BD9-81ED-4DB2-BD59-A6C34878D82A}">
                    <a16:rowId xmlns:a16="http://schemas.microsoft.com/office/drawing/2014/main" val="10005"/>
                  </a:ext>
                </a:extLst>
              </a:tr>
              <a:tr h="637956">
                <a:tc>
                  <a:txBody>
                    <a:bodyPr/>
                    <a:lstStyle/>
                    <a:p>
                      <a:r>
                        <a:rPr lang="en-IN" sz="900" dirty="0"/>
                        <a:t>6.</a:t>
                      </a:r>
                    </a:p>
                  </a:txBody>
                  <a:tcPr/>
                </a:tc>
                <a:tc>
                  <a:txBody>
                    <a:bodyPr/>
                    <a:lstStyle/>
                    <a:p>
                      <a:endParaRPr lang="en-IN" sz="900" dirty="0"/>
                    </a:p>
                  </a:txBody>
                  <a:tcPr/>
                </a:tc>
                <a:tc>
                  <a:txBody>
                    <a:bodyPr/>
                    <a:lstStyle/>
                    <a:p>
                      <a:r>
                        <a:rPr lang="da-DK" sz="900" dirty="0"/>
                        <a:t>1. Pink Bag- https://pixabay.com/cs/vectors/kabelka-k%c5%af%c5%bee-luxus-r%c5%af%c5%beov%c3%bd-1300262/</a:t>
                      </a:r>
                    </a:p>
                    <a:p>
                      <a:r>
                        <a:rPr lang="da-DK" sz="900" dirty="0"/>
                        <a:t>2. Boy- https://pixabay.com/cs/vectors/kabelka-k%c5%af%c5%bee-luxus-r%c5%af%c5%beov%c3%bd-1300262/</a:t>
                      </a:r>
                    </a:p>
                    <a:p>
                      <a:endParaRPr lang="en-IN" sz="900" dirty="0"/>
                    </a:p>
                  </a:txBody>
                  <a:tcPr/>
                </a:tc>
                <a:tc>
                  <a:txBody>
                    <a:bodyPr/>
                    <a:lstStyle/>
                    <a:p>
                      <a:pPr marL="228600" indent="-228600">
                        <a:buAutoNum type="arabicPeriod"/>
                      </a:pPr>
                      <a:r>
                        <a:rPr lang="en-IN" sz="900" dirty="0" err="1"/>
                        <a:t>OpenClipart</a:t>
                      </a:r>
                      <a:r>
                        <a:rPr lang="en-IN" sz="900" dirty="0"/>
                        <a:t>-Vectors</a:t>
                      </a:r>
                    </a:p>
                    <a:p>
                      <a:pPr marL="228600" indent="-228600">
                        <a:buAutoNum type="arabicPeriod"/>
                      </a:pPr>
                      <a:r>
                        <a:rPr lang="en-IN" sz="900" dirty="0" err="1"/>
                        <a:t>Katillustrationlondon</a:t>
                      </a:r>
                      <a:r>
                        <a:rPr lang="en-IN" sz="900" dirty="0"/>
                        <a:t> </a:t>
                      </a:r>
                    </a:p>
                    <a:p>
                      <a:pPr marL="228600" indent="-228600">
                        <a:buAutoNum type="arabicPeriod"/>
                      </a:pPr>
                      <a:endParaRPr lang="en-IN" sz="900" dirty="0"/>
                    </a:p>
                  </a:txBody>
                  <a:tcPr/>
                </a:tc>
                <a:extLst>
                  <a:ext uri="{0D108BD9-81ED-4DB2-BD59-A6C34878D82A}">
                    <a16:rowId xmlns:a16="http://schemas.microsoft.com/office/drawing/2014/main" val="10006"/>
                  </a:ext>
                </a:extLst>
              </a:tr>
            </a:tbl>
          </a:graphicData>
        </a:graphic>
      </p:graphicFrame>
      <p:sp>
        <p:nvSpPr>
          <p:cNvPr id="5" name="Title 1">
            <a:extLst>
              <a:ext uri="{FF2B5EF4-FFF2-40B4-BE49-F238E27FC236}">
                <a16:creationId xmlns:a16="http://schemas.microsoft.com/office/drawing/2014/main" id="{B8945A06-9906-EFE3-68D5-23506ABF20A2}"/>
              </a:ext>
            </a:extLst>
          </p:cNvPr>
          <p:cNvSpPr txBox="1">
            <a:spLocks/>
          </p:cNvSpPr>
          <p:nvPr/>
        </p:nvSpPr>
        <p:spPr>
          <a:xfrm>
            <a:off x="3549975" y="116632"/>
            <a:ext cx="5092048" cy="500042"/>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600" dirty="0"/>
              <a:t>Attribution / Citation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7074" y="1438009"/>
            <a:ext cx="681306" cy="14401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3528" y="1268759"/>
            <a:ext cx="338499" cy="33849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86188" y="1772816"/>
            <a:ext cx="246909" cy="34352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4075" y="1747713"/>
            <a:ext cx="371443" cy="237376"/>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73528" y="1813556"/>
            <a:ext cx="298055" cy="302786"/>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94614" y="2276872"/>
            <a:ext cx="312788" cy="312788"/>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49865" y="2296030"/>
            <a:ext cx="178548" cy="357095"/>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34000" y="2411814"/>
            <a:ext cx="221103" cy="205730"/>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43574" y="3022928"/>
            <a:ext cx="441002" cy="464072"/>
          </a:xfrm>
          <a:prstGeom prst="rect">
            <a:avLst/>
          </a:prstGeom>
        </p:spPr>
      </p:pic>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93687" y="3109397"/>
            <a:ext cx="361416" cy="537100"/>
          </a:xfrm>
          <a:prstGeom prst="rect">
            <a:avLst/>
          </a:prstGeom>
        </p:spPr>
      </p:pic>
      <p:pic>
        <p:nvPicPr>
          <p:cNvPr id="16" name="Picture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204242">
            <a:off x="2392579" y="3794227"/>
            <a:ext cx="236910" cy="348126"/>
          </a:xfrm>
          <a:prstGeom prst="rect">
            <a:avLst/>
          </a:prstGeom>
        </p:spPr>
      </p:pic>
      <p:pic>
        <p:nvPicPr>
          <p:cNvPr id="17" name="Picture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859064" y="3763987"/>
            <a:ext cx="212600" cy="425200"/>
          </a:xfrm>
          <a:prstGeom prst="rect">
            <a:avLst/>
          </a:prstGeom>
        </p:spPr>
      </p:pic>
      <p:pic>
        <p:nvPicPr>
          <p:cNvPr id="18" name="Picture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569683" y="4435109"/>
            <a:ext cx="183743" cy="320423"/>
          </a:xfrm>
          <a:prstGeom prst="rect">
            <a:avLst/>
          </a:prstGeom>
        </p:spPr>
      </p:pic>
      <p:pic>
        <p:nvPicPr>
          <p:cNvPr id="19" name="Picture 1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869462" y="4403778"/>
            <a:ext cx="351754" cy="351754"/>
          </a:xfrm>
          <a:prstGeom prst="rect">
            <a:avLst/>
          </a:prstGeom>
        </p:spPr>
      </p:pic>
      <p:pic>
        <p:nvPicPr>
          <p:cNvPr id="1026" name="Picture 2" descr="Chlapec, Brýle, Rezervovat, Škola, Usměj Se, Přátelský">
            <a:extLst>
              <a:ext uri="{FF2B5EF4-FFF2-40B4-BE49-F238E27FC236}">
                <a16:creationId xmlns:a16="http://schemas.microsoft.com/office/drawing/2014/main" id="{FA7ABB60-E647-E848-93D4-E3EB73AEDA0A}"/>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866333" y="3780102"/>
            <a:ext cx="376101" cy="3930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9547E40-1016-42B9-890A-A4F6921E12BD}"/>
              </a:ext>
            </a:extLst>
          </p:cNvPr>
          <p:cNvGraphicFramePr>
            <a:graphicFrameLocks noGrp="1"/>
          </p:cNvGraphicFramePr>
          <p:nvPr>
            <p:extLst>
              <p:ext uri="{D42A27DB-BD31-4B8C-83A1-F6EECF244321}">
                <p14:modId xmlns:p14="http://schemas.microsoft.com/office/powerpoint/2010/main" val="1132588995"/>
              </p:ext>
            </p:extLst>
          </p:nvPr>
        </p:nvGraphicFramePr>
        <p:xfrm>
          <a:off x="767408" y="843732"/>
          <a:ext cx="10297145" cy="2634436"/>
        </p:xfrm>
        <a:graphic>
          <a:graphicData uri="http://schemas.openxmlformats.org/drawingml/2006/table">
            <a:tbl>
              <a:tblPr firstRow="1" bandRow="1">
                <a:tableStyleId>{5C22544A-7EE6-4342-B048-85BDC9FD1C3A}</a:tableStyleId>
              </a:tblPr>
              <a:tblGrid>
                <a:gridCol w="970021">
                  <a:extLst>
                    <a:ext uri="{9D8B030D-6E8A-4147-A177-3AD203B41FA5}">
                      <a16:colId xmlns:a16="http://schemas.microsoft.com/office/drawing/2014/main" val="20000"/>
                    </a:ext>
                  </a:extLst>
                </a:gridCol>
                <a:gridCol w="1566957">
                  <a:extLst>
                    <a:ext uri="{9D8B030D-6E8A-4147-A177-3AD203B41FA5}">
                      <a16:colId xmlns:a16="http://schemas.microsoft.com/office/drawing/2014/main" val="20001"/>
                    </a:ext>
                  </a:extLst>
                </a:gridCol>
                <a:gridCol w="6118594">
                  <a:extLst>
                    <a:ext uri="{9D8B030D-6E8A-4147-A177-3AD203B41FA5}">
                      <a16:colId xmlns:a16="http://schemas.microsoft.com/office/drawing/2014/main" val="20002"/>
                    </a:ext>
                  </a:extLst>
                </a:gridCol>
                <a:gridCol w="1641573">
                  <a:extLst>
                    <a:ext uri="{9D8B030D-6E8A-4147-A177-3AD203B41FA5}">
                      <a16:colId xmlns:a16="http://schemas.microsoft.com/office/drawing/2014/main" val="2861519634"/>
                    </a:ext>
                  </a:extLst>
                </a:gridCol>
              </a:tblGrid>
              <a:tr h="381519">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a:t>
                      </a:r>
                    </a:p>
                  </a:txBody>
                  <a:tcPr/>
                </a:tc>
                <a:tc>
                  <a:txBody>
                    <a:bodyPr/>
                    <a:lstStyle/>
                    <a:p>
                      <a:pPr algn="ctr"/>
                      <a:r>
                        <a:rPr lang="en-IN" sz="2000" dirty="0"/>
                        <a:t>Author </a:t>
                      </a:r>
                    </a:p>
                  </a:txBody>
                  <a:tcPr/>
                </a:tc>
                <a:extLst>
                  <a:ext uri="{0D108BD9-81ED-4DB2-BD59-A6C34878D82A}">
                    <a16:rowId xmlns:a16="http://schemas.microsoft.com/office/drawing/2014/main" val="10000"/>
                  </a:ext>
                </a:extLst>
              </a:tr>
              <a:tr h="820876">
                <a:tc>
                  <a:txBody>
                    <a:bodyPr/>
                    <a:lstStyle/>
                    <a:p>
                      <a:r>
                        <a:rPr lang="en-IN" sz="900" dirty="0"/>
                        <a:t>7.</a:t>
                      </a:r>
                    </a:p>
                  </a:txBody>
                  <a:tcPr/>
                </a:tc>
                <a:tc>
                  <a:txBody>
                    <a:bodyPr/>
                    <a:lstStyle/>
                    <a:p>
                      <a:endParaRPr lang="en-IN" sz="900" dirty="0"/>
                    </a:p>
                  </a:txBody>
                  <a:tcPr/>
                </a:tc>
                <a:tc>
                  <a:txBody>
                    <a:bodyPr/>
                    <a:lstStyle/>
                    <a:p>
                      <a:r>
                        <a:rPr lang="en-US" sz="900" dirty="0"/>
                        <a:t>1. Shoes- https://pixabay.com/illustrations/blue-shoes-kids-footwear-fashion-927282/ (</a:t>
                      </a:r>
                      <a:r>
                        <a:rPr lang="en-US" sz="900" dirty="0" err="1"/>
                        <a:t>ArtsyBee</a:t>
                      </a:r>
                      <a:r>
                        <a:rPr lang="en-US" sz="900" dirty="0"/>
                        <a:t>)</a:t>
                      </a:r>
                    </a:p>
                    <a:p>
                      <a:r>
                        <a:rPr lang="en-US" sz="900" dirty="0"/>
                        <a:t>2. doctor- https://pixabay.com/vectors/cartoon-checkup-clinic-comic-2027771/ (</a:t>
                      </a:r>
                      <a:r>
                        <a:rPr lang="en-US" sz="900" dirty="0" err="1"/>
                        <a:t>OpenClipart</a:t>
                      </a:r>
                      <a:r>
                        <a:rPr lang="en-US" sz="900" dirty="0"/>
                        <a:t>-Vectors)</a:t>
                      </a:r>
                    </a:p>
                    <a:p>
                      <a:r>
                        <a:rPr lang="en-US" sz="900" dirty="0"/>
                        <a:t>3. uncle- https://pixabay.com/vectors/man-old-smile-wave-beckon-hair-160973/ (</a:t>
                      </a:r>
                      <a:r>
                        <a:rPr lang="en-US" sz="900" dirty="0" err="1"/>
                        <a:t>OpenClipart</a:t>
                      </a:r>
                      <a:r>
                        <a:rPr lang="en-US" sz="900" dirty="0"/>
                        <a:t>-Vectors)</a:t>
                      </a:r>
                    </a:p>
                    <a:p>
                      <a:r>
                        <a:rPr lang="en-US" sz="900" dirty="0"/>
                        <a:t>4. bag- https://pixabay.com/vectors/shopping-bag-tote-bag-tote-sack-30543/ (</a:t>
                      </a:r>
                      <a:r>
                        <a:rPr lang="en-US" sz="900" dirty="0" err="1"/>
                        <a:t>Clker</a:t>
                      </a:r>
                      <a:r>
                        <a:rPr lang="en-US" sz="900" dirty="0"/>
                        <a:t>-Free-Vector-Images)</a:t>
                      </a:r>
                    </a:p>
                    <a:p>
                      <a:r>
                        <a:rPr lang="en-US" sz="900" dirty="0"/>
                        <a:t>5. dictionary- https://pixabay.com/vectors/dictionary-book-english-school-155951/ (</a:t>
                      </a:r>
                      <a:r>
                        <a:rPr lang="en-US" sz="900" dirty="0" err="1"/>
                        <a:t>OpenClipart</a:t>
                      </a:r>
                      <a:r>
                        <a:rPr lang="en-US" sz="900" dirty="0"/>
                        <a:t>-Vectors)</a:t>
                      </a:r>
                    </a:p>
                  </a:txBody>
                  <a:tcPr/>
                </a:tc>
                <a:tc>
                  <a:txBody>
                    <a:bodyPr/>
                    <a:lstStyle/>
                    <a:p>
                      <a:pPr marL="228600" indent="-228600">
                        <a:buAutoNum type="arabicPeriod"/>
                      </a:pPr>
                      <a:r>
                        <a:rPr lang="en-US" sz="900" dirty="0" err="1"/>
                        <a:t>ArtsyBee</a:t>
                      </a:r>
                      <a:r>
                        <a:rPr lang="en-US" sz="900" dirty="0"/>
                        <a:t>)</a:t>
                      </a:r>
                    </a:p>
                    <a:p>
                      <a:pPr marL="228600" indent="-228600">
                        <a:buAutoNum type="arabicPeriod"/>
                      </a:pPr>
                      <a:r>
                        <a:rPr lang="en-US" sz="900" dirty="0" err="1"/>
                        <a:t>OpenClipart</a:t>
                      </a:r>
                      <a:r>
                        <a:rPr lang="en-US" sz="900" dirty="0"/>
                        <a:t>-Vectors</a:t>
                      </a:r>
                    </a:p>
                    <a:p>
                      <a:pPr marL="228600" indent="-228600">
                        <a:buAutoNum type="arabicPeriod"/>
                      </a:pPr>
                      <a:r>
                        <a:rPr lang="en-US" sz="900" dirty="0" err="1"/>
                        <a:t>OpenClipart</a:t>
                      </a:r>
                      <a:r>
                        <a:rPr lang="en-US" sz="900" dirty="0"/>
                        <a:t>-Vectors</a:t>
                      </a:r>
                    </a:p>
                    <a:p>
                      <a:pPr marL="228600" indent="-228600">
                        <a:buAutoNum type="arabicPeriod"/>
                      </a:pPr>
                      <a:r>
                        <a:rPr lang="en-US" sz="900" dirty="0" err="1"/>
                        <a:t>Clker</a:t>
                      </a:r>
                      <a:r>
                        <a:rPr lang="en-US" sz="900" dirty="0"/>
                        <a:t>-Free-Vector-Images</a:t>
                      </a:r>
                    </a:p>
                    <a:p>
                      <a:pPr marL="228600" indent="-228600">
                        <a:buAutoNum type="arabicPeriod"/>
                      </a:pPr>
                      <a:r>
                        <a:rPr lang="en-US" sz="900" dirty="0" err="1"/>
                        <a:t>OpenClipart</a:t>
                      </a:r>
                      <a:r>
                        <a:rPr lang="en-US" sz="900" dirty="0"/>
                        <a:t>-Vectors</a:t>
                      </a:r>
                    </a:p>
                  </a:txBody>
                  <a:tcPr/>
                </a:tc>
                <a:extLst>
                  <a:ext uri="{0D108BD9-81ED-4DB2-BD59-A6C34878D82A}">
                    <a16:rowId xmlns:a16="http://schemas.microsoft.com/office/drawing/2014/main" val="10001"/>
                  </a:ext>
                </a:extLst>
              </a:tr>
              <a:tr h="576064">
                <a:tc>
                  <a:txBody>
                    <a:bodyPr/>
                    <a:lstStyle/>
                    <a:p>
                      <a:r>
                        <a:rPr lang="en-IN" sz="900" dirty="0"/>
                        <a:t>8. </a:t>
                      </a:r>
                    </a:p>
                  </a:txBody>
                  <a:tcPr/>
                </a:tc>
                <a:tc>
                  <a:txBody>
                    <a:bodyPr/>
                    <a:lstStyle/>
                    <a:p>
                      <a:endParaRPr lang="en-IN" sz="900" dirty="0"/>
                    </a:p>
                  </a:txBody>
                  <a:tcPr/>
                </a:tc>
                <a:tc>
                  <a:txBody>
                    <a:bodyPr/>
                    <a:lstStyle/>
                    <a:p>
                      <a:pPr marL="0" indent="0">
                        <a:buNone/>
                      </a:pPr>
                      <a:r>
                        <a:rPr lang="en-US" sz="900" dirty="0"/>
                        <a:t>1. dictionary- https://pixabay.com/vectors/dictionary-book-english-school-155951/ (</a:t>
                      </a:r>
                      <a:r>
                        <a:rPr lang="en-US" sz="900" dirty="0" err="1"/>
                        <a:t>OpenClipart</a:t>
                      </a:r>
                      <a:r>
                        <a:rPr lang="en-US" sz="900" dirty="0"/>
                        <a:t>-Vectors)</a:t>
                      </a:r>
                    </a:p>
                    <a:p>
                      <a:r>
                        <a:rPr lang="en-US" sz="900" dirty="0"/>
                        <a:t>2.</a:t>
                      </a:r>
                      <a:r>
                        <a:rPr lang="en-US" sz="900" baseline="0" dirty="0"/>
                        <a:t> </a:t>
                      </a:r>
                      <a:r>
                        <a:rPr lang="en-US" sz="900" dirty="0"/>
                        <a:t>hotel- https://pixabay.com/vectors/hotel-3d-building-isonometriche-3584086/ (Jean Lambert </a:t>
                      </a:r>
                      <a:r>
                        <a:rPr lang="en-US" sz="900" dirty="0" err="1"/>
                        <a:t>Salvatori</a:t>
                      </a:r>
                      <a:r>
                        <a:rPr lang="en-US" sz="900" dirty="0"/>
                        <a:t>)</a:t>
                      </a:r>
                    </a:p>
                    <a:p>
                      <a:r>
                        <a:rPr lang="en-US" sz="900" dirty="0"/>
                        <a:t>3. Friends- https://pixabay.com/vectors/kids-students-back-to-school-boy-160168/ (</a:t>
                      </a:r>
                      <a:r>
                        <a:rPr lang="en-US" sz="900" dirty="0" err="1"/>
                        <a:t>OpenClipart</a:t>
                      </a:r>
                      <a:r>
                        <a:rPr lang="en-US" sz="900" dirty="0"/>
                        <a:t>-Vectors)</a:t>
                      </a:r>
                    </a:p>
                    <a:p>
                      <a:endParaRPr lang="en-US" sz="900" dirty="0"/>
                    </a:p>
                  </a:txBody>
                  <a:tcPr/>
                </a:tc>
                <a:tc>
                  <a:txBody>
                    <a:bodyPr/>
                    <a:lstStyle/>
                    <a:p>
                      <a:pPr marL="228600" indent="-228600">
                        <a:buAutoNum type="arabicPeriod"/>
                      </a:pPr>
                      <a:r>
                        <a:rPr lang="en-US" sz="900" dirty="0" err="1"/>
                        <a:t>OpenClipart</a:t>
                      </a:r>
                      <a:r>
                        <a:rPr lang="en-US" sz="900" dirty="0"/>
                        <a:t>-Vectors</a:t>
                      </a:r>
                    </a:p>
                    <a:p>
                      <a:pPr marL="228600" indent="-228600">
                        <a:buAutoNum type="arabicPeriod"/>
                      </a:pPr>
                      <a:r>
                        <a:rPr lang="en-US" sz="900" dirty="0"/>
                        <a:t>Jean Lambert </a:t>
                      </a:r>
                      <a:r>
                        <a:rPr lang="en-US" sz="900" dirty="0" err="1"/>
                        <a:t>Salvatori</a:t>
                      </a:r>
                      <a:endParaRPr lang="en-US" sz="900" dirty="0"/>
                    </a:p>
                    <a:p>
                      <a:pPr marL="228600" indent="-228600">
                        <a:buAutoNum type="arabicPeriod"/>
                      </a:pPr>
                      <a:r>
                        <a:rPr lang="en-US" sz="900" dirty="0" err="1"/>
                        <a:t>OpenClipart</a:t>
                      </a:r>
                      <a:r>
                        <a:rPr lang="en-US" sz="900" dirty="0"/>
                        <a:t>-Vectors</a:t>
                      </a:r>
                    </a:p>
                  </a:txBody>
                  <a:tcPr/>
                </a:tc>
                <a:extLst>
                  <a:ext uri="{0D108BD9-81ED-4DB2-BD59-A6C34878D82A}">
                    <a16:rowId xmlns:a16="http://schemas.microsoft.com/office/drawing/2014/main" val="10002"/>
                  </a:ext>
                </a:extLst>
              </a:tr>
              <a:tr h="656064">
                <a:tc>
                  <a:txBody>
                    <a:bodyPr/>
                    <a:lstStyle/>
                    <a:p>
                      <a:r>
                        <a:rPr lang="en-IN" sz="900" dirty="0"/>
                        <a:t>9.</a:t>
                      </a:r>
                    </a:p>
                  </a:txBody>
                  <a:tcPr/>
                </a:tc>
                <a:tc>
                  <a:txBody>
                    <a:bodyPr/>
                    <a:lstStyle/>
                    <a:p>
                      <a:endParaRPr lang="en-IN" sz="900" dirty="0"/>
                    </a:p>
                  </a:txBody>
                  <a:tcPr/>
                </a:tc>
                <a:tc>
                  <a:txBody>
                    <a:bodyPr/>
                    <a:lstStyle/>
                    <a:p>
                      <a:r>
                        <a:rPr lang="en-US" sz="900" dirty="0"/>
                        <a:t>1. Pink frock- https://pixabay.com/vectors/girl-dress-little-girl-happy-6989654/(Susan </a:t>
                      </a:r>
                      <a:r>
                        <a:rPr lang="en-US" sz="900" dirty="0" err="1"/>
                        <a:t>Cipriano</a:t>
                      </a:r>
                      <a:r>
                        <a:rPr lang="en-US" sz="900" dirty="0"/>
                        <a:t>)</a:t>
                      </a:r>
                    </a:p>
                    <a:p>
                      <a:r>
                        <a:rPr lang="en-US" sz="900" dirty="0"/>
                        <a:t>2. Boy- https://pixabay.com/vectors/school-boy-student-showing-7571912/(BeezeeStock )</a:t>
                      </a:r>
                    </a:p>
                    <a:p>
                      <a:r>
                        <a:rPr lang="en-US" sz="900" dirty="0"/>
                        <a:t>3. Girl- https://pixabay.com/illustrations/school-girl-book-reading-education-4152931/(Katherine </a:t>
                      </a:r>
                      <a:r>
                        <a:rPr lang="en-US" sz="900" dirty="0" err="1"/>
                        <a:t>Ab</a:t>
                      </a:r>
                      <a:r>
                        <a:rPr lang="en-US" sz="900" dirty="0"/>
                        <a:t>)</a:t>
                      </a:r>
                    </a:p>
                    <a:p>
                      <a:endParaRPr lang="en-US" dirty="0"/>
                    </a:p>
                  </a:txBody>
                  <a:tcPr/>
                </a:tc>
                <a:tc>
                  <a:txBody>
                    <a:bodyPr/>
                    <a:lstStyle/>
                    <a:p>
                      <a:pPr marL="228600" indent="-228600">
                        <a:buAutoNum type="arabicPeriod"/>
                      </a:pPr>
                      <a:r>
                        <a:rPr lang="en-US" sz="900" dirty="0"/>
                        <a:t>Susan </a:t>
                      </a:r>
                      <a:r>
                        <a:rPr lang="en-US" sz="900" dirty="0" err="1"/>
                        <a:t>Cipriano</a:t>
                      </a:r>
                      <a:endParaRPr lang="en-US" sz="900" dirty="0"/>
                    </a:p>
                    <a:p>
                      <a:pPr marL="228600" indent="-228600">
                        <a:buAutoNum type="arabicPeriod"/>
                      </a:pPr>
                      <a:r>
                        <a:rPr lang="en-US" sz="900" dirty="0" err="1"/>
                        <a:t>BeezeeStock</a:t>
                      </a:r>
                      <a:r>
                        <a:rPr lang="en-US" sz="900" dirty="0"/>
                        <a:t> </a:t>
                      </a:r>
                    </a:p>
                    <a:p>
                      <a:pPr marL="228600" indent="-228600">
                        <a:buAutoNum type="arabicPeriod"/>
                      </a:pPr>
                      <a:r>
                        <a:rPr lang="en-US" sz="900" dirty="0"/>
                        <a:t>Katherine </a:t>
                      </a:r>
                      <a:r>
                        <a:rPr lang="en-US" sz="900" dirty="0" err="1"/>
                        <a:t>Ab</a:t>
                      </a:r>
                      <a:endParaRPr lang="en-US" sz="900" dirty="0"/>
                    </a:p>
                    <a:p>
                      <a:endParaRPr lang="en-US" sz="900" dirty="0"/>
                    </a:p>
                  </a:txBody>
                  <a:tcPr/>
                </a:tc>
                <a:extLst>
                  <a:ext uri="{0D108BD9-81ED-4DB2-BD59-A6C34878D82A}">
                    <a16:rowId xmlns:a16="http://schemas.microsoft.com/office/drawing/2014/main" val="10003"/>
                  </a:ext>
                </a:extLst>
              </a:tr>
            </a:tbl>
          </a:graphicData>
        </a:graphic>
      </p:graphicFrame>
      <p:sp>
        <p:nvSpPr>
          <p:cNvPr id="5" name="Title 1">
            <a:extLst>
              <a:ext uri="{FF2B5EF4-FFF2-40B4-BE49-F238E27FC236}">
                <a16:creationId xmlns:a16="http://schemas.microsoft.com/office/drawing/2014/main" id="{B8945A06-9906-EFE3-68D5-23506ABF20A2}"/>
              </a:ext>
            </a:extLst>
          </p:cNvPr>
          <p:cNvSpPr txBox="1">
            <a:spLocks/>
          </p:cNvSpPr>
          <p:nvPr/>
        </p:nvSpPr>
        <p:spPr>
          <a:xfrm>
            <a:off x="3549975" y="116632"/>
            <a:ext cx="5092048" cy="500042"/>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600" dirty="0"/>
              <a:t>Attribution / Citation</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2647" y="1368065"/>
            <a:ext cx="278268" cy="148265"/>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0916" y="1322172"/>
            <a:ext cx="356080" cy="476759"/>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5036" y="1338617"/>
            <a:ext cx="633629" cy="355426"/>
          </a:xfrm>
          <a:prstGeom prst="rect">
            <a:avLst/>
          </a:prstGeom>
          <a:scene3d>
            <a:camera prst="orthographicFront">
              <a:rot lat="0" lon="10200000" rev="0"/>
            </a:camera>
            <a:lightRig rig="threePt" dir="t"/>
          </a:scene3d>
        </p:spPr>
      </p:pic>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8451" y="1542098"/>
            <a:ext cx="207974" cy="303889"/>
          </a:xfrm>
          <a:prstGeom prst="rect">
            <a:avLst/>
          </a:prstGeom>
        </p:spPr>
      </p:pic>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36074" y="2270139"/>
            <a:ext cx="367232" cy="336510"/>
          </a:xfrm>
          <a:prstGeom prst="rect">
            <a:avLst/>
          </a:prstGeom>
        </p:spPr>
      </p:pic>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98956" y="2187204"/>
            <a:ext cx="442248" cy="419445"/>
          </a:xfrm>
          <a:prstGeom prst="rect">
            <a:avLst/>
          </a:prstGeom>
        </p:spPr>
      </p:pic>
      <p:pic>
        <p:nvPicPr>
          <p:cNvPr id="26" name="Pictur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41204" y="2231885"/>
            <a:ext cx="522576" cy="402179"/>
          </a:xfrm>
          <a:prstGeom prst="rect">
            <a:avLst/>
          </a:prstGeom>
        </p:spPr>
      </p:pic>
      <p:pic>
        <p:nvPicPr>
          <p:cNvPr id="27" name="Picture 2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11224" y="2846349"/>
            <a:ext cx="309691" cy="429418"/>
          </a:xfrm>
          <a:prstGeom prst="rect">
            <a:avLst/>
          </a:prstGeom>
        </p:spPr>
      </p:pic>
      <p:pic>
        <p:nvPicPr>
          <p:cNvPr id="28" name="Picture 2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98956" y="2846349"/>
            <a:ext cx="249801" cy="429509"/>
          </a:xfrm>
          <a:prstGeom prst="rect">
            <a:avLst/>
          </a:prstGeom>
        </p:spPr>
      </p:pic>
      <p:pic>
        <p:nvPicPr>
          <p:cNvPr id="29" name="Picture 2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99447" y="2846349"/>
            <a:ext cx="463984" cy="459246"/>
          </a:xfrm>
          <a:prstGeom prst="rect">
            <a:avLst/>
          </a:prstGeom>
        </p:spPr>
      </p:pic>
    </p:spTree>
    <p:extLst>
      <p:ext uri="{BB962C8B-B14F-4D97-AF65-F5344CB8AC3E}">
        <p14:creationId xmlns:p14="http://schemas.microsoft.com/office/powerpoint/2010/main" val="1530552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3B29C-95B5-AAC3-7C2A-4E50B0EC68C6}"/>
              </a:ext>
            </a:extLst>
          </p:cNvPr>
          <p:cNvSpPr>
            <a:spLocks noGrp="1"/>
          </p:cNvSpPr>
          <p:nvPr>
            <p:ph type="title"/>
          </p:nvPr>
        </p:nvSpPr>
        <p:spPr>
          <a:xfrm>
            <a:off x="2927648" y="110672"/>
            <a:ext cx="6336703" cy="654032"/>
          </a:xfrm>
          <a:solidFill>
            <a:schemeClr val="accent5">
              <a:lumMod val="40000"/>
              <a:lumOff val="60000"/>
            </a:schemeClr>
          </a:solidFill>
          <a:ln>
            <a:solidFill>
              <a:srgbClr val="C00000"/>
            </a:solidFill>
          </a:ln>
        </p:spPr>
        <p:style>
          <a:lnRef idx="2">
            <a:schemeClr val="accent2"/>
          </a:lnRef>
          <a:fillRef idx="1">
            <a:schemeClr val="lt1"/>
          </a:fillRef>
          <a:effectRef idx="0">
            <a:schemeClr val="accent2"/>
          </a:effectRef>
          <a:fontRef idx="minor">
            <a:schemeClr val="dk1"/>
          </a:fontRef>
        </p:style>
        <p:txBody>
          <a:bodyPr>
            <a:noAutofit/>
          </a:bodyPr>
          <a:lstStyle/>
          <a:p>
            <a:r>
              <a:rPr lang="en-IN" dirty="0"/>
              <a:t>Introducing Relative Pronouns</a:t>
            </a:r>
          </a:p>
        </p:txBody>
      </p:sp>
      <p:sp>
        <p:nvSpPr>
          <p:cNvPr id="4" name="TextBox 3"/>
          <p:cNvSpPr txBox="1"/>
          <p:nvPr/>
        </p:nvSpPr>
        <p:spPr>
          <a:xfrm>
            <a:off x="632108" y="1052315"/>
            <a:ext cx="4248472" cy="954107"/>
          </a:xfrm>
          <a:prstGeom prst="rect">
            <a:avLst/>
          </a:prstGeom>
          <a:solidFill>
            <a:schemeClr val="accent5">
              <a:lumMod val="40000"/>
              <a:lumOff val="60000"/>
            </a:schemeClr>
          </a:solidFill>
          <a:ln>
            <a:solidFill>
              <a:srgbClr val="C0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800" dirty="0"/>
              <a:t>Underline the Pronouns in </a:t>
            </a:r>
          </a:p>
          <a:p>
            <a:r>
              <a:rPr lang="en-US" sz="2800" dirty="0"/>
              <a:t>       following sentences:  </a:t>
            </a:r>
          </a:p>
        </p:txBody>
      </p:sp>
      <p:sp>
        <p:nvSpPr>
          <p:cNvPr id="5" name="TextBox 4"/>
          <p:cNvSpPr txBox="1"/>
          <p:nvPr/>
        </p:nvSpPr>
        <p:spPr>
          <a:xfrm>
            <a:off x="6960096" y="1267759"/>
            <a:ext cx="1656184" cy="523220"/>
          </a:xfrm>
          <a:prstGeom prst="rect">
            <a:avLst/>
          </a:prstGeom>
          <a:solidFill>
            <a:schemeClr val="accent5">
              <a:lumMod val="40000"/>
              <a:lumOff val="60000"/>
            </a:schemeClr>
          </a:solidFill>
          <a:ln>
            <a:solidFill>
              <a:srgbClr val="C0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800" dirty="0"/>
              <a:t>  Answers</a:t>
            </a:r>
          </a:p>
        </p:txBody>
      </p:sp>
      <p:sp>
        <p:nvSpPr>
          <p:cNvPr id="15" name="TextBox 14"/>
          <p:cNvSpPr txBox="1"/>
          <p:nvPr/>
        </p:nvSpPr>
        <p:spPr>
          <a:xfrm>
            <a:off x="632108" y="2232087"/>
            <a:ext cx="3988208" cy="461665"/>
          </a:xfrm>
          <a:prstGeom prst="rect">
            <a:avLst/>
          </a:prstGeom>
          <a:noFill/>
        </p:spPr>
        <p:txBody>
          <a:bodyPr wrap="none" rtlCol="0">
            <a:spAutoFit/>
          </a:bodyPr>
          <a:lstStyle/>
          <a:p>
            <a:r>
              <a:rPr lang="en-US" sz="2400" dirty="0"/>
              <a:t>1. The dog in the basket is his. </a:t>
            </a:r>
          </a:p>
        </p:txBody>
      </p:sp>
      <p:sp>
        <p:nvSpPr>
          <p:cNvPr id="16" name="TextBox 15"/>
          <p:cNvSpPr txBox="1"/>
          <p:nvPr/>
        </p:nvSpPr>
        <p:spPr>
          <a:xfrm>
            <a:off x="1942813" y="3460942"/>
            <a:ext cx="2433487" cy="461665"/>
          </a:xfrm>
          <a:prstGeom prst="rect">
            <a:avLst/>
          </a:prstGeom>
          <a:noFill/>
        </p:spPr>
        <p:txBody>
          <a:bodyPr wrap="none" rtlCol="0">
            <a:spAutoFit/>
          </a:bodyPr>
          <a:lstStyle/>
          <a:p>
            <a:r>
              <a:rPr lang="en-US" sz="2400" dirty="0"/>
              <a:t>2. She is my sister.</a:t>
            </a:r>
          </a:p>
        </p:txBody>
      </p:sp>
      <p:sp>
        <p:nvSpPr>
          <p:cNvPr id="17" name="TextBox 16"/>
          <p:cNvSpPr txBox="1"/>
          <p:nvPr/>
        </p:nvSpPr>
        <p:spPr>
          <a:xfrm>
            <a:off x="689177" y="4556432"/>
            <a:ext cx="2701702" cy="461665"/>
          </a:xfrm>
          <a:prstGeom prst="rect">
            <a:avLst/>
          </a:prstGeom>
          <a:noFill/>
        </p:spPr>
        <p:txBody>
          <a:bodyPr wrap="none" rtlCol="0">
            <a:spAutoFit/>
          </a:bodyPr>
          <a:lstStyle/>
          <a:p>
            <a:r>
              <a:rPr lang="en-US" sz="2400" dirty="0"/>
              <a:t>3. That is his house. </a:t>
            </a:r>
          </a:p>
        </p:txBody>
      </p:sp>
      <p:sp>
        <p:nvSpPr>
          <p:cNvPr id="21" name="TextBox 20"/>
          <p:cNvSpPr txBox="1"/>
          <p:nvPr/>
        </p:nvSpPr>
        <p:spPr>
          <a:xfrm>
            <a:off x="6852106" y="2232087"/>
            <a:ext cx="2142125" cy="461665"/>
          </a:xfrm>
          <a:prstGeom prst="rect">
            <a:avLst/>
          </a:prstGeom>
          <a:noFill/>
        </p:spPr>
        <p:txBody>
          <a:bodyPr wrap="none" rtlCol="0">
            <a:spAutoFit/>
          </a:bodyPr>
          <a:lstStyle/>
          <a:p>
            <a:r>
              <a:rPr lang="en-US" sz="2400" u="sng" dirty="0">
                <a:solidFill>
                  <a:srgbClr val="FF0000"/>
                </a:solidFill>
              </a:rPr>
              <a:t>His</a:t>
            </a:r>
            <a:r>
              <a:rPr lang="en-US" sz="2400" dirty="0"/>
              <a:t> (possessive)</a:t>
            </a:r>
          </a:p>
        </p:txBody>
      </p:sp>
      <p:sp>
        <p:nvSpPr>
          <p:cNvPr id="22" name="TextBox 21"/>
          <p:cNvSpPr txBox="1"/>
          <p:nvPr/>
        </p:nvSpPr>
        <p:spPr>
          <a:xfrm>
            <a:off x="6781866" y="3397094"/>
            <a:ext cx="4155552" cy="461665"/>
          </a:xfrm>
          <a:prstGeom prst="rect">
            <a:avLst/>
          </a:prstGeom>
          <a:noFill/>
        </p:spPr>
        <p:txBody>
          <a:bodyPr wrap="square" rtlCol="0">
            <a:spAutoFit/>
          </a:bodyPr>
          <a:lstStyle/>
          <a:p>
            <a:r>
              <a:rPr lang="en-US" sz="2400" u="sng" dirty="0">
                <a:solidFill>
                  <a:srgbClr val="FF0000"/>
                </a:solidFill>
              </a:rPr>
              <a:t>She</a:t>
            </a:r>
            <a:r>
              <a:rPr lang="en-US" sz="2400" dirty="0"/>
              <a:t> (personal), </a:t>
            </a:r>
            <a:r>
              <a:rPr lang="en-US" sz="2400" u="sng" dirty="0">
                <a:solidFill>
                  <a:srgbClr val="FF0000"/>
                </a:solidFill>
              </a:rPr>
              <a:t>my</a:t>
            </a:r>
            <a:r>
              <a:rPr lang="en-US" sz="2400" dirty="0"/>
              <a:t> (possessive)</a:t>
            </a:r>
          </a:p>
        </p:txBody>
      </p:sp>
      <p:sp>
        <p:nvSpPr>
          <p:cNvPr id="23" name="TextBox 22"/>
          <p:cNvSpPr txBox="1"/>
          <p:nvPr/>
        </p:nvSpPr>
        <p:spPr>
          <a:xfrm>
            <a:off x="6672064" y="4570331"/>
            <a:ext cx="4954498" cy="461665"/>
          </a:xfrm>
          <a:prstGeom prst="rect">
            <a:avLst/>
          </a:prstGeom>
          <a:noFill/>
        </p:spPr>
        <p:txBody>
          <a:bodyPr wrap="none" rtlCol="0">
            <a:spAutoFit/>
          </a:bodyPr>
          <a:lstStyle/>
          <a:p>
            <a:r>
              <a:rPr lang="en-US" sz="2400" dirty="0"/>
              <a:t> </a:t>
            </a:r>
            <a:r>
              <a:rPr lang="en-US" sz="2400" u="sng" dirty="0">
                <a:solidFill>
                  <a:srgbClr val="FF0000"/>
                </a:solidFill>
              </a:rPr>
              <a:t>That</a:t>
            </a:r>
            <a:r>
              <a:rPr lang="en-US" sz="2400" dirty="0"/>
              <a:t> (demonstrative), </a:t>
            </a:r>
            <a:r>
              <a:rPr lang="en-US" sz="2400" u="sng" dirty="0">
                <a:solidFill>
                  <a:srgbClr val="FF0000"/>
                </a:solidFill>
              </a:rPr>
              <a:t>his</a:t>
            </a:r>
            <a:r>
              <a:rPr lang="en-US" sz="2400" dirty="0"/>
              <a:t> (possessive)</a:t>
            </a:r>
          </a:p>
        </p:txBody>
      </p:sp>
      <p:cxnSp>
        <p:nvCxnSpPr>
          <p:cNvPr id="28" name="Straight Arrow Connector 27"/>
          <p:cNvCxnSpPr/>
          <p:nvPr/>
        </p:nvCxnSpPr>
        <p:spPr>
          <a:xfrm>
            <a:off x="5208073" y="2497948"/>
            <a:ext cx="108012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p:cNvCxnSpPr/>
          <p:nvPr/>
        </p:nvCxnSpPr>
        <p:spPr>
          <a:xfrm>
            <a:off x="5208073" y="3691774"/>
            <a:ext cx="108012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6" name="Straight Arrow Connector 35"/>
          <p:cNvCxnSpPr/>
          <p:nvPr/>
        </p:nvCxnSpPr>
        <p:spPr>
          <a:xfrm>
            <a:off x="5208073" y="4803690"/>
            <a:ext cx="108012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62775" y="1779415"/>
            <a:ext cx="1017829" cy="103398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108" y="2959736"/>
            <a:ext cx="1052305" cy="1464076"/>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94231" y="4787265"/>
            <a:ext cx="2970868" cy="1898570"/>
          </a:xfrm>
          <a:prstGeom prst="rect">
            <a:avLst/>
          </a:prstGeom>
        </p:spPr>
      </p:pic>
    </p:spTree>
    <p:extLst>
      <p:ext uri="{BB962C8B-B14F-4D97-AF65-F5344CB8AC3E}">
        <p14:creationId xmlns:p14="http://schemas.microsoft.com/office/powerpoint/2010/main" val="341253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5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par>
                                <p:cTn id="8" presetID="16" presetClass="entr" presetSubtype="26" fill="hold" nodeType="withEffect">
                                  <p:stCondLst>
                                    <p:cond delay="750"/>
                                  </p:stCondLst>
                                  <p:childTnLst>
                                    <p:set>
                                      <p:cBhvr>
                                        <p:cTn id="9" dur="1" fill="hold">
                                          <p:stCondLst>
                                            <p:cond delay="0"/>
                                          </p:stCondLst>
                                        </p:cTn>
                                        <p:tgtEl>
                                          <p:spTgt spid="8"/>
                                        </p:tgtEl>
                                        <p:attrNameLst>
                                          <p:attrName>style.visibility</p:attrName>
                                        </p:attrNameLst>
                                      </p:cBhvr>
                                      <p:to>
                                        <p:strVal val="visible"/>
                                      </p:to>
                                    </p:set>
                                    <p:animEffect transition="in" filter="barn(inHorizontal)">
                                      <p:cBhvr>
                                        <p:cTn id="10" dur="750"/>
                                        <p:tgtEl>
                                          <p:spTgt spid="8"/>
                                        </p:tgtEl>
                                      </p:cBhvr>
                                    </p:animEffect>
                                  </p:childTnLst>
                                </p:cTn>
                              </p:par>
                            </p:childTnLst>
                          </p:cTn>
                        </p:par>
                        <p:par>
                          <p:cTn id="11" fill="hold">
                            <p:stCondLst>
                              <p:cond delay="1500"/>
                            </p:stCondLst>
                            <p:childTnLst>
                              <p:par>
                                <p:cTn id="12" presetID="22" presetClass="entr" presetSubtype="8" fill="hold" nodeType="afterEffect">
                                  <p:stCondLst>
                                    <p:cond delay="750"/>
                                  </p:stCondLst>
                                  <p:childTnLst>
                                    <p:set>
                                      <p:cBhvr>
                                        <p:cTn id="13" dur="1" fill="hold">
                                          <p:stCondLst>
                                            <p:cond delay="0"/>
                                          </p:stCondLst>
                                        </p:cTn>
                                        <p:tgtEl>
                                          <p:spTgt spid="28"/>
                                        </p:tgtEl>
                                        <p:attrNameLst>
                                          <p:attrName>style.visibility</p:attrName>
                                        </p:attrNameLst>
                                      </p:cBhvr>
                                      <p:to>
                                        <p:strVal val="visible"/>
                                      </p:to>
                                    </p:set>
                                    <p:animEffect transition="in" filter="wipe(left)">
                                      <p:cBhvr>
                                        <p:cTn id="14" dur="750"/>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75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750"/>
                                        <p:tgtEl>
                                          <p:spTgt spid="21"/>
                                        </p:tgtEl>
                                      </p:cBhvr>
                                    </p:animEffect>
                                  </p:childTnLst>
                                </p:cTn>
                              </p:par>
                            </p:childTnLst>
                          </p:cTn>
                        </p:par>
                        <p:par>
                          <p:cTn id="20" fill="hold">
                            <p:stCondLst>
                              <p:cond delay="1500"/>
                            </p:stCondLst>
                            <p:childTnLst>
                              <p:par>
                                <p:cTn id="21" presetID="22" presetClass="entr" presetSubtype="8" fill="hold" grpId="0" nodeType="afterEffect">
                                  <p:stCondLst>
                                    <p:cond delay="75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750"/>
                                        <p:tgtEl>
                                          <p:spTgt spid="16"/>
                                        </p:tgtEl>
                                      </p:cBhvr>
                                    </p:animEffect>
                                  </p:childTnLst>
                                </p:cTn>
                              </p:par>
                              <p:par>
                                <p:cTn id="24" presetID="16" presetClass="entr" presetSubtype="26" fill="hold" nodeType="withEffect">
                                  <p:stCondLst>
                                    <p:cond delay="750"/>
                                  </p:stCondLst>
                                  <p:childTnLst>
                                    <p:set>
                                      <p:cBhvr>
                                        <p:cTn id="25" dur="1" fill="hold">
                                          <p:stCondLst>
                                            <p:cond delay="0"/>
                                          </p:stCondLst>
                                        </p:cTn>
                                        <p:tgtEl>
                                          <p:spTgt spid="9"/>
                                        </p:tgtEl>
                                        <p:attrNameLst>
                                          <p:attrName>style.visibility</p:attrName>
                                        </p:attrNameLst>
                                      </p:cBhvr>
                                      <p:to>
                                        <p:strVal val="visible"/>
                                      </p:to>
                                    </p:set>
                                    <p:animEffect transition="in" filter="barn(inHorizontal)">
                                      <p:cBhvr>
                                        <p:cTn id="26" dur="750"/>
                                        <p:tgtEl>
                                          <p:spTgt spid="9"/>
                                        </p:tgtEl>
                                      </p:cBhvr>
                                    </p:animEffect>
                                  </p:childTnLst>
                                </p:cTn>
                              </p:par>
                            </p:childTnLst>
                          </p:cTn>
                        </p:par>
                        <p:par>
                          <p:cTn id="27" fill="hold">
                            <p:stCondLst>
                              <p:cond delay="3000"/>
                            </p:stCondLst>
                            <p:childTnLst>
                              <p:par>
                                <p:cTn id="28" presetID="22" presetClass="entr" presetSubtype="8" fill="hold" nodeType="afterEffect">
                                  <p:stCondLst>
                                    <p:cond delay="75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75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75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750"/>
                                        <p:tgtEl>
                                          <p:spTgt spid="22"/>
                                        </p:tgtEl>
                                      </p:cBhvr>
                                    </p:animEffect>
                                  </p:childTnLst>
                                </p:cTn>
                              </p:par>
                            </p:childTnLst>
                          </p:cTn>
                        </p:par>
                        <p:par>
                          <p:cTn id="36" fill="hold">
                            <p:stCondLst>
                              <p:cond delay="1500"/>
                            </p:stCondLst>
                            <p:childTnLst>
                              <p:par>
                                <p:cTn id="37" presetID="22" presetClass="entr" presetSubtype="8" fill="hold" grpId="0" nodeType="afterEffect">
                                  <p:stCondLst>
                                    <p:cond delay="75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750"/>
                                        <p:tgtEl>
                                          <p:spTgt spid="17"/>
                                        </p:tgtEl>
                                      </p:cBhvr>
                                    </p:animEffect>
                                  </p:childTnLst>
                                </p:cTn>
                              </p:par>
                              <p:par>
                                <p:cTn id="40" presetID="16" presetClass="entr" presetSubtype="26" fill="hold" nodeType="withEffect">
                                  <p:stCondLst>
                                    <p:cond delay="750"/>
                                  </p:stCondLst>
                                  <p:childTnLst>
                                    <p:set>
                                      <p:cBhvr>
                                        <p:cTn id="41" dur="1" fill="hold">
                                          <p:stCondLst>
                                            <p:cond delay="0"/>
                                          </p:stCondLst>
                                        </p:cTn>
                                        <p:tgtEl>
                                          <p:spTgt spid="10"/>
                                        </p:tgtEl>
                                        <p:attrNameLst>
                                          <p:attrName>style.visibility</p:attrName>
                                        </p:attrNameLst>
                                      </p:cBhvr>
                                      <p:to>
                                        <p:strVal val="visible"/>
                                      </p:to>
                                    </p:set>
                                    <p:animEffect transition="in" filter="barn(inHorizontal)">
                                      <p:cBhvr>
                                        <p:cTn id="42" dur="750"/>
                                        <p:tgtEl>
                                          <p:spTgt spid="10"/>
                                        </p:tgtEl>
                                      </p:cBhvr>
                                    </p:animEffect>
                                  </p:childTnLst>
                                </p:cTn>
                              </p:par>
                            </p:childTnLst>
                          </p:cTn>
                        </p:par>
                        <p:par>
                          <p:cTn id="43" fill="hold">
                            <p:stCondLst>
                              <p:cond delay="3000"/>
                            </p:stCondLst>
                            <p:childTnLst>
                              <p:par>
                                <p:cTn id="44" presetID="22" presetClass="entr" presetSubtype="8" fill="hold" nodeType="afterEffect">
                                  <p:stCondLst>
                                    <p:cond delay="750"/>
                                  </p:stCondLst>
                                  <p:childTnLst>
                                    <p:set>
                                      <p:cBhvr>
                                        <p:cTn id="45" dur="1" fill="hold">
                                          <p:stCondLst>
                                            <p:cond delay="0"/>
                                          </p:stCondLst>
                                        </p:cTn>
                                        <p:tgtEl>
                                          <p:spTgt spid="36"/>
                                        </p:tgtEl>
                                        <p:attrNameLst>
                                          <p:attrName>style.visibility</p:attrName>
                                        </p:attrNameLst>
                                      </p:cBhvr>
                                      <p:to>
                                        <p:strVal val="visible"/>
                                      </p:to>
                                    </p:set>
                                    <p:animEffect transition="in" filter="wipe(left)">
                                      <p:cBhvr>
                                        <p:cTn id="46" dur="750"/>
                                        <p:tgtEl>
                                          <p:spTgt spid="3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75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7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21" grpId="0"/>
      <p:bldP spid="22"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1A3B29C-95B5-AAC3-7C2A-4E50B0EC68C6}"/>
              </a:ext>
            </a:extLst>
          </p:cNvPr>
          <p:cNvSpPr>
            <a:spLocks noGrp="1"/>
          </p:cNvSpPr>
          <p:nvPr>
            <p:ph type="title"/>
          </p:nvPr>
        </p:nvSpPr>
        <p:spPr>
          <a:xfrm>
            <a:off x="2939224" y="129289"/>
            <a:ext cx="6336703" cy="654032"/>
          </a:xfrm>
          <a:solidFill>
            <a:schemeClr val="accent5">
              <a:lumMod val="40000"/>
              <a:lumOff val="60000"/>
            </a:schemeClr>
          </a:solidFill>
          <a:ln>
            <a:solidFill>
              <a:srgbClr val="C00000"/>
            </a:solidFill>
          </a:ln>
        </p:spPr>
        <p:style>
          <a:lnRef idx="2">
            <a:schemeClr val="accent2"/>
          </a:lnRef>
          <a:fillRef idx="1">
            <a:schemeClr val="lt1"/>
          </a:fillRef>
          <a:effectRef idx="0">
            <a:schemeClr val="accent2"/>
          </a:effectRef>
          <a:fontRef idx="minor">
            <a:schemeClr val="dk1"/>
          </a:fontRef>
        </p:style>
        <p:txBody>
          <a:bodyPr>
            <a:noAutofit/>
          </a:bodyPr>
          <a:lstStyle/>
          <a:p>
            <a:r>
              <a:rPr lang="en-IN" dirty="0"/>
              <a:t>Introducing Relative Pronouns</a:t>
            </a:r>
          </a:p>
        </p:txBody>
      </p:sp>
      <p:sp>
        <p:nvSpPr>
          <p:cNvPr id="7" name="TextBox 6"/>
          <p:cNvSpPr txBox="1"/>
          <p:nvPr/>
        </p:nvSpPr>
        <p:spPr>
          <a:xfrm>
            <a:off x="263352" y="1052316"/>
            <a:ext cx="4248472" cy="954107"/>
          </a:xfrm>
          <a:prstGeom prst="rect">
            <a:avLst/>
          </a:prstGeom>
          <a:solidFill>
            <a:schemeClr val="accent5">
              <a:lumMod val="40000"/>
              <a:lumOff val="60000"/>
            </a:schemeClr>
          </a:solidFill>
          <a:ln>
            <a:solidFill>
              <a:srgbClr val="C0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800" dirty="0"/>
              <a:t>Underline the Pronouns in </a:t>
            </a:r>
          </a:p>
          <a:p>
            <a:r>
              <a:rPr lang="en-US" sz="2800" dirty="0"/>
              <a:t>       following sentences:  </a:t>
            </a:r>
          </a:p>
        </p:txBody>
      </p:sp>
      <p:sp>
        <p:nvSpPr>
          <p:cNvPr id="8" name="TextBox 7"/>
          <p:cNvSpPr txBox="1"/>
          <p:nvPr/>
        </p:nvSpPr>
        <p:spPr>
          <a:xfrm>
            <a:off x="7788188" y="1267759"/>
            <a:ext cx="1656184" cy="523220"/>
          </a:xfrm>
          <a:prstGeom prst="rect">
            <a:avLst/>
          </a:prstGeom>
          <a:solidFill>
            <a:schemeClr val="accent5">
              <a:lumMod val="40000"/>
              <a:lumOff val="60000"/>
            </a:schemeClr>
          </a:solidFill>
          <a:ln>
            <a:solidFill>
              <a:srgbClr val="C0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800" dirty="0"/>
              <a:t>  Answers</a:t>
            </a:r>
          </a:p>
        </p:txBody>
      </p:sp>
      <p:sp>
        <p:nvSpPr>
          <p:cNvPr id="9" name="TextBox 8"/>
          <p:cNvSpPr txBox="1"/>
          <p:nvPr/>
        </p:nvSpPr>
        <p:spPr>
          <a:xfrm>
            <a:off x="263351" y="2132856"/>
            <a:ext cx="4460195" cy="461665"/>
          </a:xfrm>
          <a:prstGeom prst="rect">
            <a:avLst/>
          </a:prstGeom>
          <a:noFill/>
        </p:spPr>
        <p:txBody>
          <a:bodyPr wrap="none" rtlCol="0">
            <a:spAutoFit/>
          </a:bodyPr>
          <a:lstStyle/>
          <a:p>
            <a:r>
              <a:rPr lang="en-US" sz="2400" dirty="0"/>
              <a:t>4. Those are my mother’s dresses. </a:t>
            </a:r>
          </a:p>
        </p:txBody>
      </p:sp>
      <p:sp>
        <p:nvSpPr>
          <p:cNvPr id="10" name="TextBox 9"/>
          <p:cNvSpPr txBox="1"/>
          <p:nvPr/>
        </p:nvSpPr>
        <p:spPr>
          <a:xfrm>
            <a:off x="395006" y="4351175"/>
            <a:ext cx="2900153" cy="461665"/>
          </a:xfrm>
          <a:prstGeom prst="rect">
            <a:avLst/>
          </a:prstGeom>
          <a:noFill/>
        </p:spPr>
        <p:txBody>
          <a:bodyPr wrap="none" rtlCol="0">
            <a:spAutoFit/>
          </a:bodyPr>
          <a:lstStyle/>
          <a:p>
            <a:r>
              <a:rPr lang="en-US" sz="2400" dirty="0"/>
              <a:t>5. Whose pen is this? </a:t>
            </a:r>
          </a:p>
        </p:txBody>
      </p:sp>
      <p:cxnSp>
        <p:nvCxnSpPr>
          <p:cNvPr id="11" name="Straight Arrow Connector 10"/>
          <p:cNvCxnSpPr/>
          <p:nvPr/>
        </p:nvCxnSpPr>
        <p:spPr>
          <a:xfrm>
            <a:off x="5433778" y="2395765"/>
            <a:ext cx="108012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a:off x="5337892" y="4573851"/>
            <a:ext cx="108012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6781863" y="2164932"/>
            <a:ext cx="5100755" cy="461665"/>
          </a:xfrm>
          <a:prstGeom prst="rect">
            <a:avLst/>
          </a:prstGeom>
          <a:noFill/>
        </p:spPr>
        <p:txBody>
          <a:bodyPr wrap="none" rtlCol="0">
            <a:spAutoFit/>
          </a:bodyPr>
          <a:lstStyle/>
          <a:p>
            <a:r>
              <a:rPr lang="en-US" sz="2400" dirty="0"/>
              <a:t> </a:t>
            </a:r>
            <a:r>
              <a:rPr lang="en-US" sz="2400" u="sng" dirty="0">
                <a:solidFill>
                  <a:srgbClr val="FF0000"/>
                </a:solidFill>
              </a:rPr>
              <a:t>Those</a:t>
            </a:r>
            <a:r>
              <a:rPr lang="en-US" sz="2400" dirty="0"/>
              <a:t> (demonstrative), </a:t>
            </a:r>
            <a:r>
              <a:rPr lang="en-US" sz="2400" u="sng" dirty="0">
                <a:solidFill>
                  <a:srgbClr val="FF0000"/>
                </a:solidFill>
              </a:rPr>
              <a:t>my</a:t>
            </a:r>
            <a:r>
              <a:rPr lang="en-US" sz="2400" dirty="0"/>
              <a:t>(possessive)</a:t>
            </a:r>
          </a:p>
        </p:txBody>
      </p:sp>
      <p:sp>
        <p:nvSpPr>
          <p:cNvPr id="14" name="TextBox 13"/>
          <p:cNvSpPr txBox="1"/>
          <p:nvPr/>
        </p:nvSpPr>
        <p:spPr>
          <a:xfrm>
            <a:off x="6916313" y="4343018"/>
            <a:ext cx="3399931" cy="461665"/>
          </a:xfrm>
          <a:prstGeom prst="rect">
            <a:avLst/>
          </a:prstGeom>
          <a:noFill/>
        </p:spPr>
        <p:txBody>
          <a:bodyPr wrap="square" rtlCol="0">
            <a:spAutoFit/>
          </a:bodyPr>
          <a:lstStyle/>
          <a:p>
            <a:r>
              <a:rPr lang="en-US" sz="2400" u="sng" dirty="0">
                <a:solidFill>
                  <a:srgbClr val="FF0000"/>
                </a:solidFill>
              </a:rPr>
              <a:t>Whose</a:t>
            </a:r>
            <a:r>
              <a:rPr lang="en-US" sz="2400" dirty="0"/>
              <a:t> (relative pronoun)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3712" y="2694173"/>
            <a:ext cx="711289" cy="1422577"/>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3472" y="2684164"/>
            <a:ext cx="1409979" cy="1409979"/>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3554" y="4573850"/>
            <a:ext cx="1632991" cy="1519446"/>
          </a:xfrm>
          <a:prstGeom prst="rect">
            <a:avLst/>
          </a:prstGeom>
        </p:spPr>
      </p:pic>
    </p:spTree>
    <p:extLst>
      <p:ext uri="{BB962C8B-B14F-4D97-AF65-F5344CB8AC3E}">
        <p14:creationId xmlns:p14="http://schemas.microsoft.com/office/powerpoint/2010/main" val="128362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par>
                                <p:cTn id="8" presetID="16" presetClass="entr" presetSubtype="26" fill="hold" nodeType="withEffect">
                                  <p:stCondLst>
                                    <p:cond delay="750"/>
                                  </p:stCondLst>
                                  <p:childTnLst>
                                    <p:set>
                                      <p:cBhvr>
                                        <p:cTn id="9" dur="1" fill="hold">
                                          <p:stCondLst>
                                            <p:cond delay="0"/>
                                          </p:stCondLst>
                                        </p:cTn>
                                        <p:tgtEl>
                                          <p:spTgt spid="3"/>
                                        </p:tgtEl>
                                        <p:attrNameLst>
                                          <p:attrName>style.visibility</p:attrName>
                                        </p:attrNameLst>
                                      </p:cBhvr>
                                      <p:to>
                                        <p:strVal val="visible"/>
                                      </p:to>
                                    </p:set>
                                    <p:animEffect transition="in" filter="barn(inHorizontal)">
                                      <p:cBhvr>
                                        <p:cTn id="10" dur="750"/>
                                        <p:tgtEl>
                                          <p:spTgt spid="3"/>
                                        </p:tgtEl>
                                      </p:cBhvr>
                                    </p:animEffect>
                                  </p:childTnLst>
                                </p:cTn>
                              </p:par>
                              <p:par>
                                <p:cTn id="11" presetID="16" presetClass="entr" presetSubtype="26" fill="hold" nodeType="withEffect">
                                  <p:stCondLst>
                                    <p:cond delay="750"/>
                                  </p:stCondLst>
                                  <p:childTnLst>
                                    <p:set>
                                      <p:cBhvr>
                                        <p:cTn id="12" dur="1" fill="hold">
                                          <p:stCondLst>
                                            <p:cond delay="0"/>
                                          </p:stCondLst>
                                        </p:cTn>
                                        <p:tgtEl>
                                          <p:spTgt spid="2"/>
                                        </p:tgtEl>
                                        <p:attrNameLst>
                                          <p:attrName>style.visibility</p:attrName>
                                        </p:attrNameLst>
                                      </p:cBhvr>
                                      <p:to>
                                        <p:strVal val="visible"/>
                                      </p:to>
                                    </p:set>
                                    <p:animEffect transition="in" filter="barn(inHorizontal)">
                                      <p:cBhvr>
                                        <p:cTn id="13" dur="750"/>
                                        <p:tgtEl>
                                          <p:spTgt spid="2"/>
                                        </p:tgtEl>
                                      </p:cBhvr>
                                    </p:animEffect>
                                  </p:childTnLst>
                                </p:cTn>
                              </p:par>
                            </p:childTnLst>
                          </p:cTn>
                        </p:par>
                        <p:par>
                          <p:cTn id="14" fill="hold">
                            <p:stCondLst>
                              <p:cond delay="1500"/>
                            </p:stCondLst>
                            <p:childTnLst>
                              <p:par>
                                <p:cTn id="15" presetID="22" presetClass="entr" presetSubtype="8" fill="hold" nodeType="afterEffect">
                                  <p:stCondLst>
                                    <p:cond delay="75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75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750"/>
                                        <p:tgtEl>
                                          <p:spTgt spid="13"/>
                                        </p:tgtEl>
                                      </p:cBhvr>
                                    </p:animEffect>
                                  </p:childTnLst>
                                </p:cTn>
                              </p:par>
                            </p:childTnLst>
                          </p:cTn>
                        </p:par>
                        <p:par>
                          <p:cTn id="23" fill="hold">
                            <p:stCondLst>
                              <p:cond delay="750"/>
                            </p:stCondLst>
                            <p:childTnLst>
                              <p:par>
                                <p:cTn id="24" presetID="22" presetClass="entr" presetSubtype="8" fill="hold" grpId="0" nodeType="afterEffect">
                                  <p:stCondLst>
                                    <p:cond delay="75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750"/>
                                        <p:tgtEl>
                                          <p:spTgt spid="10"/>
                                        </p:tgtEl>
                                      </p:cBhvr>
                                    </p:animEffect>
                                  </p:childTnLst>
                                </p:cTn>
                              </p:par>
                              <p:par>
                                <p:cTn id="27" presetID="16" presetClass="entr" presetSubtype="26" fill="hold" nodeType="withEffect">
                                  <p:stCondLst>
                                    <p:cond delay="750"/>
                                  </p:stCondLst>
                                  <p:childTnLst>
                                    <p:set>
                                      <p:cBhvr>
                                        <p:cTn id="28" dur="1" fill="hold">
                                          <p:stCondLst>
                                            <p:cond delay="0"/>
                                          </p:stCondLst>
                                        </p:cTn>
                                        <p:tgtEl>
                                          <p:spTgt spid="5"/>
                                        </p:tgtEl>
                                        <p:attrNameLst>
                                          <p:attrName>style.visibility</p:attrName>
                                        </p:attrNameLst>
                                      </p:cBhvr>
                                      <p:to>
                                        <p:strVal val="visible"/>
                                      </p:to>
                                    </p:set>
                                    <p:animEffect transition="in" filter="barn(inHorizontal)">
                                      <p:cBhvr>
                                        <p:cTn id="29" dur="750"/>
                                        <p:tgtEl>
                                          <p:spTgt spid="5"/>
                                        </p:tgtEl>
                                      </p:cBhvr>
                                    </p:animEffect>
                                  </p:childTnLst>
                                </p:cTn>
                              </p:par>
                            </p:childTnLst>
                          </p:cTn>
                        </p:par>
                        <p:par>
                          <p:cTn id="30" fill="hold">
                            <p:stCondLst>
                              <p:cond delay="2250"/>
                            </p:stCondLst>
                            <p:childTnLst>
                              <p:par>
                                <p:cTn id="31" presetID="22" presetClass="entr" presetSubtype="8" fill="hold" nodeType="afterEffect">
                                  <p:stCondLst>
                                    <p:cond delay="75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75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3239" y="106139"/>
            <a:ext cx="6048672" cy="654032"/>
          </a:xfrm>
          <a:solidFill>
            <a:schemeClr val="accent5">
              <a:lumMod val="40000"/>
              <a:lumOff val="60000"/>
            </a:schemeClr>
          </a:solidFill>
          <a:ln/>
        </p:spPr>
        <p:style>
          <a:lnRef idx="2">
            <a:schemeClr val="accent2"/>
          </a:lnRef>
          <a:fillRef idx="1">
            <a:schemeClr val="lt1"/>
          </a:fillRef>
          <a:effectRef idx="0">
            <a:schemeClr val="accent2"/>
          </a:effectRef>
          <a:fontRef idx="minor">
            <a:schemeClr val="dk1"/>
          </a:fontRef>
        </p:style>
        <p:txBody>
          <a:bodyPr/>
          <a:lstStyle/>
          <a:p>
            <a:r>
              <a:rPr lang="en-US" dirty="0"/>
              <a:t>What is a Relative Pronoun?</a:t>
            </a:r>
          </a:p>
        </p:txBody>
      </p:sp>
      <p:sp>
        <p:nvSpPr>
          <p:cNvPr id="4" name="TextBox 3"/>
          <p:cNvSpPr txBox="1"/>
          <p:nvPr/>
        </p:nvSpPr>
        <p:spPr>
          <a:xfrm>
            <a:off x="1643358" y="1095127"/>
            <a:ext cx="8928992" cy="461665"/>
          </a:xfrm>
          <a:prstGeom prst="rect">
            <a:avLst/>
          </a:prstGeom>
          <a:solidFill>
            <a:schemeClr val="accent5">
              <a:lumMod val="40000"/>
              <a:lumOff val="60000"/>
            </a:schemeClr>
          </a:solidFill>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dirty="0"/>
              <a:t>Relative Pronoun is a word which is used to introduce a relative clause.</a:t>
            </a:r>
          </a:p>
        </p:txBody>
      </p:sp>
      <p:sp>
        <p:nvSpPr>
          <p:cNvPr id="8" name="TextBox 7"/>
          <p:cNvSpPr txBox="1"/>
          <p:nvPr/>
        </p:nvSpPr>
        <p:spPr>
          <a:xfrm>
            <a:off x="1338225" y="1882318"/>
            <a:ext cx="9559161" cy="830997"/>
          </a:xfrm>
          <a:prstGeom prst="rect">
            <a:avLst/>
          </a:prstGeom>
          <a:solidFill>
            <a:schemeClr val="accent5">
              <a:lumMod val="40000"/>
              <a:lumOff val="60000"/>
            </a:schemeClr>
          </a:solidFill>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dirty="0"/>
              <a:t>Relative pronouns are used to provide more information about the subject (Noun/Pronoun) it relates to. </a:t>
            </a:r>
          </a:p>
        </p:txBody>
      </p:sp>
      <p:sp>
        <p:nvSpPr>
          <p:cNvPr id="9" name="Right Arrow 8"/>
          <p:cNvSpPr/>
          <p:nvPr/>
        </p:nvSpPr>
        <p:spPr>
          <a:xfrm>
            <a:off x="479376" y="3177174"/>
            <a:ext cx="3168352" cy="1800200"/>
          </a:xfrm>
          <a:prstGeom prst="rightArrow">
            <a:avLst/>
          </a:prstGeom>
          <a:solidFill>
            <a:schemeClr val="accent5">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Examples of relative pronouns include </a:t>
            </a:r>
          </a:p>
        </p:txBody>
      </p:sp>
      <p:sp>
        <p:nvSpPr>
          <p:cNvPr id="14" name="Rectangle 13"/>
          <p:cNvSpPr/>
          <p:nvPr/>
        </p:nvSpPr>
        <p:spPr>
          <a:xfrm>
            <a:off x="4288859" y="2975832"/>
            <a:ext cx="1152128" cy="2808312"/>
          </a:xfrm>
          <a:prstGeom prst="rect">
            <a:avLst/>
          </a:prstGeom>
          <a:solidFill>
            <a:schemeClr val="accent5">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a:p>
            <a:r>
              <a:rPr lang="en-US" sz="2400" dirty="0">
                <a:solidFill>
                  <a:schemeClr val="tx1"/>
                </a:solidFill>
              </a:rPr>
              <a:t>Who</a:t>
            </a:r>
          </a:p>
          <a:p>
            <a:r>
              <a:rPr lang="en-US" sz="2400" dirty="0">
                <a:solidFill>
                  <a:schemeClr val="tx1"/>
                </a:solidFill>
              </a:rPr>
              <a:t>Whom</a:t>
            </a:r>
          </a:p>
          <a:p>
            <a:r>
              <a:rPr lang="en-US" sz="2400" dirty="0">
                <a:solidFill>
                  <a:schemeClr val="tx1"/>
                </a:solidFill>
              </a:rPr>
              <a:t>Whose</a:t>
            </a:r>
          </a:p>
          <a:p>
            <a:r>
              <a:rPr lang="en-US" sz="2400" dirty="0">
                <a:solidFill>
                  <a:schemeClr val="tx1"/>
                </a:solidFill>
              </a:rPr>
              <a:t>Which</a:t>
            </a:r>
          </a:p>
          <a:p>
            <a:r>
              <a:rPr lang="en-US" sz="2400" dirty="0">
                <a:solidFill>
                  <a:schemeClr val="tx1"/>
                </a:solidFill>
              </a:rPr>
              <a:t>When</a:t>
            </a:r>
          </a:p>
          <a:p>
            <a:r>
              <a:rPr lang="en-US" sz="2400" dirty="0">
                <a:solidFill>
                  <a:schemeClr val="tx1"/>
                </a:solidFill>
              </a:rPr>
              <a:t>Where</a:t>
            </a:r>
          </a:p>
          <a:p>
            <a:r>
              <a:rPr lang="en-US" sz="2400" dirty="0">
                <a:solidFill>
                  <a:schemeClr val="tx1"/>
                </a:solidFill>
              </a:rPr>
              <a:t>That</a:t>
            </a:r>
          </a:p>
          <a:p>
            <a:pPr algn="ctr"/>
            <a:endParaRPr lang="en-US" dirty="0"/>
          </a:p>
        </p:txBody>
      </p:sp>
      <p:cxnSp>
        <p:nvCxnSpPr>
          <p:cNvPr id="16" name="Straight Arrow Connector 15"/>
          <p:cNvCxnSpPr/>
          <p:nvPr/>
        </p:nvCxnSpPr>
        <p:spPr>
          <a:xfrm>
            <a:off x="3679016" y="4077274"/>
            <a:ext cx="609843" cy="0"/>
          </a:xfrm>
          <a:prstGeom prst="straightConnector1">
            <a:avLst/>
          </a:prstGeom>
          <a:ln>
            <a:solidFill>
              <a:srgbClr val="C00000"/>
            </a:solidFill>
            <a:tailEnd type="arrow"/>
          </a:ln>
        </p:spPr>
        <p:style>
          <a:lnRef idx="3">
            <a:schemeClr val="dk1"/>
          </a:lnRef>
          <a:fillRef idx="0">
            <a:schemeClr val="dk1"/>
          </a:fillRef>
          <a:effectRef idx="2">
            <a:schemeClr val="dk1"/>
          </a:effectRef>
          <a:fontRef idx="minor">
            <a:schemeClr val="tx1"/>
          </a:fontRef>
        </p:style>
      </p:cxn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8488" y="4077274"/>
            <a:ext cx="1287567" cy="1913452"/>
          </a:xfrm>
          <a:prstGeom prst="rect">
            <a:avLst/>
          </a:prstGeom>
        </p:spPr>
      </p:pic>
      <p:sp>
        <p:nvSpPr>
          <p:cNvPr id="6" name="Cloud Callout 5"/>
          <p:cNvSpPr/>
          <p:nvPr/>
        </p:nvSpPr>
        <p:spPr>
          <a:xfrm>
            <a:off x="10044891" y="2975832"/>
            <a:ext cx="1091799" cy="855130"/>
          </a:xfrm>
          <a:prstGeom prst="cloudCallout">
            <a:avLst>
              <a:gd name="adj1" fmla="val 21881"/>
              <a:gd name="adj2" fmla="val 10624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That</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9264" y="3990096"/>
            <a:ext cx="1901172" cy="2000629"/>
          </a:xfrm>
          <a:prstGeom prst="rect">
            <a:avLst/>
          </a:prstGeom>
        </p:spPr>
      </p:pic>
      <p:sp>
        <p:nvSpPr>
          <p:cNvPr id="10" name="Cloud Callout 9"/>
          <p:cNvSpPr/>
          <p:nvPr/>
        </p:nvSpPr>
        <p:spPr>
          <a:xfrm rot="19118165">
            <a:off x="5932218" y="3713121"/>
            <a:ext cx="1144597" cy="641943"/>
          </a:xfrm>
          <a:prstGeom prst="cloudCallout">
            <a:avLst>
              <a:gd name="adj1" fmla="val 23691"/>
              <a:gd name="adj2" fmla="val 9593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which</a:t>
            </a:r>
          </a:p>
        </p:txBody>
      </p:sp>
      <p:sp>
        <p:nvSpPr>
          <p:cNvPr id="11" name="Cloud Callout 10"/>
          <p:cNvSpPr/>
          <p:nvPr/>
        </p:nvSpPr>
        <p:spPr>
          <a:xfrm rot="20551516">
            <a:off x="6823099" y="2879327"/>
            <a:ext cx="1189710" cy="629368"/>
          </a:xfrm>
          <a:prstGeom prst="cloudCallout">
            <a:avLst>
              <a:gd name="adj1" fmla="val 8862"/>
              <a:gd name="adj2" fmla="val 13989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where</a:t>
            </a:r>
          </a:p>
        </p:txBody>
      </p:sp>
      <p:sp>
        <p:nvSpPr>
          <p:cNvPr id="12" name="Cloud Callout 11"/>
          <p:cNvSpPr/>
          <p:nvPr/>
        </p:nvSpPr>
        <p:spPr>
          <a:xfrm rot="654047">
            <a:off x="8094978" y="2813607"/>
            <a:ext cx="1098941" cy="612648"/>
          </a:xfrm>
          <a:prstGeom prst="cloudCallout">
            <a:avLst>
              <a:gd name="adj1" fmla="val 2643"/>
              <a:gd name="adj2" fmla="val 14116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when</a:t>
            </a:r>
          </a:p>
        </p:txBody>
      </p:sp>
      <p:sp>
        <p:nvSpPr>
          <p:cNvPr id="17" name="Cloud Callout 16"/>
          <p:cNvSpPr/>
          <p:nvPr/>
        </p:nvSpPr>
        <p:spPr>
          <a:xfrm rot="2660719">
            <a:off x="9040035" y="3339435"/>
            <a:ext cx="914400" cy="612648"/>
          </a:xfrm>
          <a:prstGeom prst="cloudCallout">
            <a:avLst>
              <a:gd name="adj1" fmla="val -23884"/>
              <a:gd name="adj2" fmla="val 14251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who</a:t>
            </a:r>
          </a:p>
        </p:txBody>
      </p:sp>
      <p:sp>
        <p:nvSpPr>
          <p:cNvPr id="18" name="Cloud Callout 17"/>
          <p:cNvSpPr/>
          <p:nvPr/>
        </p:nvSpPr>
        <p:spPr>
          <a:xfrm rot="17918380">
            <a:off x="5663420" y="4679206"/>
            <a:ext cx="1214804" cy="1025491"/>
          </a:xfrm>
          <a:prstGeom prst="cloudCallout">
            <a:avLst>
              <a:gd name="adj1" fmla="val 77687"/>
              <a:gd name="adj2" fmla="val 7801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whose</a:t>
            </a:r>
          </a:p>
        </p:txBody>
      </p:sp>
      <p:sp>
        <p:nvSpPr>
          <p:cNvPr id="19" name="Cloud Callout 18"/>
          <p:cNvSpPr/>
          <p:nvPr/>
        </p:nvSpPr>
        <p:spPr>
          <a:xfrm rot="4069692">
            <a:off x="9382970" y="4417051"/>
            <a:ext cx="1194365" cy="612648"/>
          </a:xfrm>
          <a:prstGeom prst="cloudCallout">
            <a:avLst>
              <a:gd name="adj1" fmla="val -40992"/>
              <a:gd name="adj2" fmla="val 14140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whom</a:t>
            </a:r>
          </a:p>
        </p:txBody>
      </p:sp>
    </p:spTree>
    <p:extLst>
      <p:ext uri="{BB962C8B-B14F-4D97-AF65-F5344CB8AC3E}">
        <p14:creationId xmlns:p14="http://schemas.microsoft.com/office/powerpoint/2010/main" val="232525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75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750"/>
                                        <p:tgtEl>
                                          <p:spTgt spid="8"/>
                                        </p:tgtEl>
                                      </p:cBhvr>
                                    </p:animEffect>
                                  </p:childTnLst>
                                </p:cTn>
                              </p:par>
                            </p:childTnLst>
                          </p:cTn>
                        </p:par>
                        <p:par>
                          <p:cTn id="8" fill="hold">
                            <p:stCondLst>
                              <p:cond delay="1500"/>
                            </p:stCondLst>
                            <p:childTnLst>
                              <p:par>
                                <p:cTn id="9" presetID="22" presetClass="entr" presetSubtype="8" fill="hold" grpId="0" nodeType="afterEffect">
                                  <p:stCondLst>
                                    <p:cond delay="75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3000"/>
                            </p:stCondLst>
                            <p:childTnLst>
                              <p:par>
                                <p:cTn id="13" presetID="22" presetClass="entr" presetSubtype="8" fill="hold" nodeType="afterEffect">
                                  <p:stCondLst>
                                    <p:cond delay="75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750"/>
                                        <p:tgtEl>
                                          <p:spTgt spid="16"/>
                                        </p:tgtEl>
                                      </p:cBhvr>
                                    </p:animEffect>
                                  </p:childTnLst>
                                </p:cTn>
                              </p:par>
                            </p:childTnLst>
                          </p:cTn>
                        </p:par>
                        <p:par>
                          <p:cTn id="16" fill="hold">
                            <p:stCondLst>
                              <p:cond delay="4500"/>
                            </p:stCondLst>
                            <p:childTnLst>
                              <p:par>
                                <p:cTn id="17" presetID="22" presetClass="entr" presetSubtype="1" fill="hold" grpId="0" nodeType="afterEffect">
                                  <p:stCondLst>
                                    <p:cond delay="75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750"/>
                                        <p:tgtEl>
                                          <p:spTgt spid="14"/>
                                        </p:tgtEl>
                                      </p:cBhvr>
                                    </p:animEffect>
                                  </p:childTnLst>
                                </p:cTn>
                              </p:par>
                            </p:childTnLst>
                          </p:cTn>
                        </p:par>
                        <p:par>
                          <p:cTn id="20" fill="hold">
                            <p:stCondLst>
                              <p:cond delay="6000"/>
                            </p:stCondLst>
                            <p:childTnLst>
                              <p:par>
                                <p:cTn id="21" presetID="16" presetClass="entr" presetSubtype="37"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outVertical)">
                                      <p:cBhvr>
                                        <p:cTn id="23" dur="750"/>
                                        <p:tgtEl>
                                          <p:spTgt spid="7"/>
                                        </p:tgtEl>
                                      </p:cBhvr>
                                    </p:animEffect>
                                  </p:childTnLst>
                                </p:cTn>
                              </p:par>
                            </p:childTnLst>
                          </p:cTn>
                        </p:par>
                        <p:par>
                          <p:cTn id="24" fill="hold">
                            <p:stCondLst>
                              <p:cond delay="6750"/>
                            </p:stCondLst>
                            <p:childTnLst>
                              <p:par>
                                <p:cTn id="25" presetID="22" presetClass="entr" presetSubtype="2"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right)">
                                      <p:cBhvr>
                                        <p:cTn id="27" dur="500"/>
                                        <p:tgtEl>
                                          <p:spTgt spid="18"/>
                                        </p:tgtEl>
                                      </p:cBhvr>
                                    </p:animEffect>
                                  </p:childTnLst>
                                </p:cTn>
                              </p:par>
                            </p:childTnLst>
                          </p:cTn>
                        </p:par>
                        <p:par>
                          <p:cTn id="28" fill="hold">
                            <p:stCondLst>
                              <p:cond delay="7250"/>
                            </p:stCondLst>
                            <p:childTnLst>
                              <p:par>
                                <p:cTn id="29" presetID="2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right)">
                                      <p:cBhvr>
                                        <p:cTn id="31" dur="500"/>
                                        <p:tgtEl>
                                          <p:spTgt spid="10"/>
                                        </p:tgtEl>
                                      </p:cBhvr>
                                    </p:animEffect>
                                  </p:childTnLst>
                                </p:cTn>
                              </p:par>
                            </p:childTnLst>
                          </p:cTn>
                        </p:par>
                        <p:par>
                          <p:cTn id="32" fill="hold">
                            <p:stCondLst>
                              <p:cond delay="7750"/>
                            </p:stCondLst>
                            <p:childTnLst>
                              <p:par>
                                <p:cTn id="33" presetID="22" presetClass="entr" presetSubtype="4"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par>
                          <p:cTn id="36" fill="hold">
                            <p:stCondLst>
                              <p:cond delay="8250"/>
                            </p:stCondLst>
                            <p:childTnLst>
                              <p:par>
                                <p:cTn id="37" presetID="22" presetClass="entr" presetSubtype="4"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cTn>
                              </p:par>
                            </p:childTnLst>
                          </p:cTn>
                        </p:par>
                        <p:par>
                          <p:cTn id="40" fill="hold">
                            <p:stCondLst>
                              <p:cond delay="8750"/>
                            </p:stCondLst>
                            <p:childTnLst>
                              <p:par>
                                <p:cTn id="41" presetID="22" presetClass="entr" presetSubtype="4"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childTnLst>
                          </p:cTn>
                        </p:par>
                        <p:par>
                          <p:cTn id="44" fill="hold">
                            <p:stCondLst>
                              <p:cond delay="9250"/>
                            </p:stCondLst>
                            <p:childTnLst>
                              <p:par>
                                <p:cTn id="45" presetID="22" presetClass="entr" presetSubtype="8"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par>
                          <p:cTn id="48" fill="hold">
                            <p:stCondLst>
                              <p:cond delay="9750"/>
                            </p:stCondLst>
                            <p:childTnLst>
                              <p:par>
                                <p:cTn id="49" presetID="16" presetClass="entr" presetSubtype="37" fill="hold"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barn(outVertical)">
                                      <p:cBhvr>
                                        <p:cTn id="51" dur="750"/>
                                        <p:tgtEl>
                                          <p:spTgt spid="5"/>
                                        </p:tgtEl>
                                      </p:cBhvr>
                                    </p:animEffect>
                                  </p:childTnLst>
                                </p:cTn>
                              </p:par>
                            </p:childTnLst>
                          </p:cTn>
                        </p:par>
                        <p:par>
                          <p:cTn id="52" fill="hold">
                            <p:stCondLst>
                              <p:cond delay="10500"/>
                            </p:stCondLst>
                            <p:childTnLst>
                              <p:par>
                                <p:cTn id="53" presetID="22" presetClass="entr" presetSubtype="4" fill="hold" grpId="0" nodeType="afterEffect">
                                  <p:stCondLst>
                                    <p:cond delay="500"/>
                                  </p:stCondLst>
                                  <p:childTnLst>
                                    <p:set>
                                      <p:cBhvr>
                                        <p:cTn id="54" dur="1" fill="hold">
                                          <p:stCondLst>
                                            <p:cond delay="0"/>
                                          </p:stCondLst>
                                        </p:cTn>
                                        <p:tgtEl>
                                          <p:spTgt spid="6"/>
                                        </p:tgtEl>
                                        <p:attrNameLst>
                                          <p:attrName>style.visibility</p:attrName>
                                        </p:attrNameLst>
                                      </p:cBhvr>
                                      <p:to>
                                        <p:strVal val="visible"/>
                                      </p:to>
                                    </p:set>
                                    <p:animEffect transition="in" filter="wipe(down)">
                                      <p:cBhvr>
                                        <p:cTn id="5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4" grpId="0" animBg="1"/>
      <p:bldP spid="6" grpId="0" animBg="1"/>
      <p:bldP spid="10" grpId="0" animBg="1"/>
      <p:bldP spid="11" grpId="0" animBg="1"/>
      <p:bldP spid="12" grpId="0" animBg="1"/>
      <p:bldP spid="17"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137287F3-74E4-7455-A09F-2473003E9C98}"/>
              </a:ext>
            </a:extLst>
          </p:cNvPr>
          <p:cNvSpPr txBox="1">
            <a:spLocks/>
          </p:cNvSpPr>
          <p:nvPr/>
        </p:nvSpPr>
        <p:spPr>
          <a:xfrm>
            <a:off x="4259022" y="143422"/>
            <a:ext cx="3722814" cy="549274"/>
          </a:xfrm>
          <a:prstGeom prst="rect">
            <a:avLst/>
          </a:prstGeom>
          <a:solidFill>
            <a:schemeClr val="accent5">
              <a:lumMod val="40000"/>
              <a:lumOff val="60000"/>
            </a:schemeClr>
          </a:solidFill>
          <a:ln>
            <a:solidFill>
              <a:srgbClr val="C00000"/>
            </a:solidFill>
          </a:ln>
        </p:spPr>
        <p:style>
          <a:lnRef idx="2">
            <a:schemeClr val="accent2"/>
          </a:lnRef>
          <a:fillRef idx="1">
            <a:schemeClr val="lt1"/>
          </a:fillRef>
          <a:effectRef idx="0">
            <a:schemeClr val="accent2"/>
          </a:effectRef>
          <a:fontRef idx="minor">
            <a:schemeClr val="dk1"/>
          </a:fontRef>
        </p:style>
        <p:txBody>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600" dirty="0"/>
              <a:t>Relative Pronouns</a:t>
            </a:r>
          </a:p>
        </p:txBody>
      </p:sp>
      <p:sp>
        <p:nvSpPr>
          <p:cNvPr id="20" name="Pentagon 4">
            <a:extLst>
              <a:ext uri="{FF2B5EF4-FFF2-40B4-BE49-F238E27FC236}">
                <a16:creationId xmlns:a16="http://schemas.microsoft.com/office/drawing/2014/main" id="{F21FE36E-DA99-3C6B-31D3-05E7279F6D6C}"/>
              </a:ext>
            </a:extLst>
          </p:cNvPr>
          <p:cNvSpPr/>
          <p:nvPr/>
        </p:nvSpPr>
        <p:spPr>
          <a:xfrm>
            <a:off x="383818" y="820840"/>
            <a:ext cx="4852637" cy="1285864"/>
          </a:xfrm>
          <a:prstGeom prst="homePlat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It is used to refer to the </a:t>
            </a:r>
            <a:r>
              <a:rPr lang="en-US" sz="2400" dirty="0">
                <a:solidFill>
                  <a:schemeClr val="bg1"/>
                </a:solidFill>
              </a:rPr>
              <a:t>PEOPLE</a:t>
            </a:r>
          </a:p>
          <a:p>
            <a:r>
              <a:rPr lang="en-US" sz="2400" dirty="0">
                <a:solidFill>
                  <a:schemeClr val="tx1"/>
                </a:solidFill>
              </a:rPr>
              <a:t>Ex-The boy </a:t>
            </a:r>
            <a:r>
              <a:rPr lang="en-US" sz="2400" dirty="0">
                <a:solidFill>
                  <a:schemeClr val="bg1"/>
                </a:solidFill>
              </a:rPr>
              <a:t>who </a:t>
            </a:r>
            <a:r>
              <a:rPr lang="en-US" sz="2400" dirty="0">
                <a:solidFill>
                  <a:schemeClr val="tx1"/>
                </a:solidFill>
              </a:rPr>
              <a:t>studies in my school is very kind.</a:t>
            </a:r>
          </a:p>
        </p:txBody>
      </p:sp>
      <p:sp>
        <p:nvSpPr>
          <p:cNvPr id="21" name="Pentagon 5">
            <a:extLst>
              <a:ext uri="{FF2B5EF4-FFF2-40B4-BE49-F238E27FC236}">
                <a16:creationId xmlns:a16="http://schemas.microsoft.com/office/drawing/2014/main" id="{4A3B16D3-41C4-A0B9-65CC-57A01AC808A1}"/>
              </a:ext>
            </a:extLst>
          </p:cNvPr>
          <p:cNvSpPr/>
          <p:nvPr/>
        </p:nvSpPr>
        <p:spPr>
          <a:xfrm>
            <a:off x="422768" y="2716547"/>
            <a:ext cx="4831737" cy="1390943"/>
          </a:xfrm>
          <a:prstGeom prst="homePlate">
            <a:avLst/>
          </a:prstGeom>
          <a:solidFill>
            <a:srgbClr val="FFFF66">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300" dirty="0">
                <a:solidFill>
                  <a:schemeClr val="tx1"/>
                </a:solidFill>
              </a:rPr>
              <a:t>It is used to refer to </a:t>
            </a:r>
            <a:r>
              <a:rPr lang="en-US" sz="2300" dirty="0">
                <a:solidFill>
                  <a:srgbClr val="FF0000"/>
                </a:solidFill>
              </a:rPr>
              <a:t>ANIMALS and OBJECTS</a:t>
            </a:r>
            <a:r>
              <a:rPr lang="en-US" sz="2300" dirty="0">
                <a:solidFill>
                  <a:schemeClr val="tx1"/>
                </a:solidFill>
              </a:rPr>
              <a:t>.</a:t>
            </a:r>
          </a:p>
          <a:p>
            <a:r>
              <a:rPr lang="en-US" sz="2300" dirty="0">
                <a:solidFill>
                  <a:schemeClr val="tx1"/>
                </a:solidFill>
              </a:rPr>
              <a:t>Ex- Rahul has the cricket bat</a:t>
            </a:r>
            <a:r>
              <a:rPr lang="en-US" sz="2300" dirty="0">
                <a:solidFill>
                  <a:srgbClr val="FF0000"/>
                </a:solidFill>
              </a:rPr>
              <a:t> which</a:t>
            </a:r>
            <a:r>
              <a:rPr lang="en-US" sz="2300" dirty="0">
                <a:solidFill>
                  <a:schemeClr val="tx1"/>
                </a:solidFill>
              </a:rPr>
              <a:t> his father has bought.</a:t>
            </a:r>
          </a:p>
        </p:txBody>
      </p:sp>
      <p:sp>
        <p:nvSpPr>
          <p:cNvPr id="22" name="Pentagon 6">
            <a:extLst>
              <a:ext uri="{FF2B5EF4-FFF2-40B4-BE49-F238E27FC236}">
                <a16:creationId xmlns:a16="http://schemas.microsoft.com/office/drawing/2014/main" id="{FB0371EE-D3B0-5A65-A9EA-FF8E587A2B7B}"/>
              </a:ext>
            </a:extLst>
          </p:cNvPr>
          <p:cNvSpPr/>
          <p:nvPr/>
        </p:nvSpPr>
        <p:spPr>
          <a:xfrm>
            <a:off x="402818" y="4633524"/>
            <a:ext cx="4852637" cy="1315944"/>
          </a:xfrm>
          <a:prstGeom prst="homePlate">
            <a:avLst/>
          </a:prstGeom>
          <a:solidFill>
            <a:srgbClr val="FF5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It is used to refer to possession of </a:t>
            </a:r>
            <a:r>
              <a:rPr lang="en-US" sz="2400" dirty="0">
                <a:solidFill>
                  <a:schemeClr val="bg1"/>
                </a:solidFill>
              </a:rPr>
              <a:t>PEOPLE or THINGS</a:t>
            </a:r>
            <a:r>
              <a:rPr lang="en-US" sz="2400" dirty="0">
                <a:solidFill>
                  <a:schemeClr val="tx1"/>
                </a:solidFill>
              </a:rPr>
              <a:t>.</a:t>
            </a:r>
          </a:p>
          <a:p>
            <a:r>
              <a:rPr lang="en-US" sz="2400" dirty="0">
                <a:solidFill>
                  <a:schemeClr val="tx1"/>
                </a:solidFill>
              </a:rPr>
              <a:t>Ex- </a:t>
            </a:r>
            <a:r>
              <a:rPr lang="en-US" sz="2400" dirty="0">
                <a:solidFill>
                  <a:schemeClr val="bg1"/>
                </a:solidFill>
              </a:rPr>
              <a:t>Whose </a:t>
            </a:r>
            <a:r>
              <a:rPr lang="en-US" sz="2400" dirty="0">
                <a:solidFill>
                  <a:schemeClr val="tx1"/>
                </a:solidFill>
              </a:rPr>
              <a:t>pen is that?</a:t>
            </a:r>
          </a:p>
        </p:txBody>
      </p:sp>
      <p:sp>
        <p:nvSpPr>
          <p:cNvPr id="25" name="Right Arrow 9">
            <a:extLst>
              <a:ext uri="{FF2B5EF4-FFF2-40B4-BE49-F238E27FC236}">
                <a16:creationId xmlns:a16="http://schemas.microsoft.com/office/drawing/2014/main" id="{54FFA534-BAF4-D39C-9B69-5B69EA6571A3}"/>
              </a:ext>
            </a:extLst>
          </p:cNvPr>
          <p:cNvSpPr/>
          <p:nvPr/>
        </p:nvSpPr>
        <p:spPr>
          <a:xfrm>
            <a:off x="6745186" y="1342614"/>
            <a:ext cx="1296144" cy="242316"/>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10">
            <a:extLst>
              <a:ext uri="{FF2B5EF4-FFF2-40B4-BE49-F238E27FC236}">
                <a16:creationId xmlns:a16="http://schemas.microsoft.com/office/drawing/2014/main" id="{39CAE47E-E380-1117-A1C3-E6D79C46B724}"/>
              </a:ext>
            </a:extLst>
          </p:cNvPr>
          <p:cNvSpPr/>
          <p:nvPr/>
        </p:nvSpPr>
        <p:spPr>
          <a:xfrm>
            <a:off x="6793907" y="3169702"/>
            <a:ext cx="1296144" cy="242316"/>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11">
            <a:extLst>
              <a:ext uri="{FF2B5EF4-FFF2-40B4-BE49-F238E27FC236}">
                <a16:creationId xmlns:a16="http://schemas.microsoft.com/office/drawing/2014/main" id="{744EF47B-F12A-D2BA-0225-EA6CD9C7F1FA}"/>
              </a:ext>
            </a:extLst>
          </p:cNvPr>
          <p:cNvSpPr/>
          <p:nvPr/>
        </p:nvSpPr>
        <p:spPr>
          <a:xfrm>
            <a:off x="6798926" y="5050516"/>
            <a:ext cx="1296144" cy="242316"/>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loud 29">
            <a:extLst>
              <a:ext uri="{FF2B5EF4-FFF2-40B4-BE49-F238E27FC236}">
                <a16:creationId xmlns:a16="http://schemas.microsoft.com/office/drawing/2014/main" id="{CD4791B4-5886-C9A9-B601-122248617AF1}"/>
              </a:ext>
            </a:extLst>
          </p:cNvPr>
          <p:cNvSpPr/>
          <p:nvPr/>
        </p:nvSpPr>
        <p:spPr>
          <a:xfrm>
            <a:off x="8853452" y="1045220"/>
            <a:ext cx="1440160" cy="914400"/>
          </a:xfrm>
          <a:prstGeom prst="cloud">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a:t>WHO</a:t>
            </a:r>
          </a:p>
        </p:txBody>
      </p:sp>
      <p:sp>
        <p:nvSpPr>
          <p:cNvPr id="31" name="Cloud 30">
            <a:extLst>
              <a:ext uri="{FF2B5EF4-FFF2-40B4-BE49-F238E27FC236}">
                <a16:creationId xmlns:a16="http://schemas.microsoft.com/office/drawing/2014/main" id="{C75795F1-CCE1-24C4-F4A2-3EA817403496}"/>
              </a:ext>
            </a:extLst>
          </p:cNvPr>
          <p:cNvSpPr/>
          <p:nvPr/>
        </p:nvSpPr>
        <p:spPr>
          <a:xfrm>
            <a:off x="8855775" y="2712502"/>
            <a:ext cx="1680984" cy="914400"/>
          </a:xfrm>
          <a:prstGeom prst="cloud">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a:t>WHICH</a:t>
            </a:r>
          </a:p>
        </p:txBody>
      </p:sp>
      <p:sp>
        <p:nvSpPr>
          <p:cNvPr id="32" name="Cloud 31">
            <a:extLst>
              <a:ext uri="{FF2B5EF4-FFF2-40B4-BE49-F238E27FC236}">
                <a16:creationId xmlns:a16="http://schemas.microsoft.com/office/drawing/2014/main" id="{C532F677-3C30-73BD-BCC6-58B4FA66D741}"/>
              </a:ext>
            </a:extLst>
          </p:cNvPr>
          <p:cNvSpPr/>
          <p:nvPr/>
        </p:nvSpPr>
        <p:spPr>
          <a:xfrm>
            <a:off x="8704832" y="4714474"/>
            <a:ext cx="1800200" cy="914400"/>
          </a:xfrm>
          <a:prstGeom prst="cloud">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a:t>WHOSE</a:t>
            </a:r>
          </a:p>
        </p:txBody>
      </p:sp>
      <p:pic>
        <p:nvPicPr>
          <p:cNvPr id="35" name="Picture 34">
            <a:extLst>
              <a:ext uri="{FF2B5EF4-FFF2-40B4-BE49-F238E27FC236}">
                <a16:creationId xmlns:a16="http://schemas.microsoft.com/office/drawing/2014/main" id="{5165F370-7651-FCF0-FF63-F067C0C9527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375920" y="970659"/>
            <a:ext cx="1186512" cy="1238773"/>
          </a:xfrm>
          <a:prstGeom prst="rect">
            <a:avLst/>
          </a:prstGeom>
        </p:spPr>
      </p:pic>
      <p:pic>
        <p:nvPicPr>
          <p:cNvPr id="36" name="Picture 35">
            <a:extLst>
              <a:ext uri="{FF2B5EF4-FFF2-40B4-BE49-F238E27FC236}">
                <a16:creationId xmlns:a16="http://schemas.microsoft.com/office/drawing/2014/main" id="{D5F1F58C-4641-954E-8846-CE69C80AAF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4242">
            <a:off x="5576552" y="2893069"/>
            <a:ext cx="611124" cy="1222248"/>
          </a:xfrm>
          <a:prstGeom prst="rect">
            <a:avLst/>
          </a:prstGeom>
        </p:spPr>
      </p:pic>
      <p:pic>
        <p:nvPicPr>
          <p:cNvPr id="37" name="Picture 36">
            <a:extLst>
              <a:ext uri="{FF2B5EF4-FFF2-40B4-BE49-F238E27FC236}">
                <a16:creationId xmlns:a16="http://schemas.microsoft.com/office/drawing/2014/main" id="{C1834C24-9254-7509-8D27-23CEA9E29D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85952" y="4757541"/>
            <a:ext cx="626785" cy="1253570"/>
          </a:xfrm>
          <a:prstGeom prst="rect">
            <a:avLst/>
          </a:prstGeom>
        </p:spPr>
      </p:pic>
    </p:spTree>
    <p:extLst>
      <p:ext uri="{BB962C8B-B14F-4D97-AF65-F5344CB8AC3E}">
        <p14:creationId xmlns:p14="http://schemas.microsoft.com/office/powerpoint/2010/main" val="1616818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5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par>
                                <p:cTn id="8" presetID="22" presetClass="entr" presetSubtype="1" fill="hold" nodeType="withEffect">
                                  <p:stCondLst>
                                    <p:cond delay="750"/>
                                  </p:stCondLst>
                                  <p:childTnLst>
                                    <p:set>
                                      <p:cBhvr>
                                        <p:cTn id="9" dur="1" fill="hold">
                                          <p:stCondLst>
                                            <p:cond delay="0"/>
                                          </p:stCondLst>
                                        </p:cTn>
                                        <p:tgtEl>
                                          <p:spTgt spid="35"/>
                                        </p:tgtEl>
                                        <p:attrNameLst>
                                          <p:attrName>style.visibility</p:attrName>
                                        </p:attrNameLst>
                                      </p:cBhvr>
                                      <p:to>
                                        <p:strVal val="visible"/>
                                      </p:to>
                                    </p:set>
                                    <p:animEffect transition="in" filter="wipe(up)">
                                      <p:cBhvr>
                                        <p:cTn id="10" dur="750"/>
                                        <p:tgtEl>
                                          <p:spTgt spid="35"/>
                                        </p:tgtEl>
                                      </p:cBhvr>
                                    </p:animEffect>
                                  </p:childTnLst>
                                </p:cTn>
                              </p:par>
                            </p:childTnLst>
                          </p:cTn>
                        </p:par>
                        <p:par>
                          <p:cTn id="11" fill="hold">
                            <p:stCondLst>
                              <p:cond delay="1500"/>
                            </p:stCondLst>
                            <p:childTnLst>
                              <p:par>
                                <p:cTn id="12" presetID="22" presetClass="entr" presetSubtype="8" fill="hold" grpId="0" nodeType="afterEffect">
                                  <p:stCondLst>
                                    <p:cond delay="750"/>
                                  </p:stCondLst>
                                  <p:childTnLst>
                                    <p:set>
                                      <p:cBhvr>
                                        <p:cTn id="13" dur="1" fill="hold">
                                          <p:stCondLst>
                                            <p:cond delay="0"/>
                                          </p:stCondLst>
                                        </p:cTn>
                                        <p:tgtEl>
                                          <p:spTgt spid="25"/>
                                        </p:tgtEl>
                                        <p:attrNameLst>
                                          <p:attrName>style.visibility</p:attrName>
                                        </p:attrNameLst>
                                      </p:cBhvr>
                                      <p:to>
                                        <p:strVal val="visible"/>
                                      </p:to>
                                    </p:set>
                                    <p:animEffect transition="in" filter="wipe(left)">
                                      <p:cBhvr>
                                        <p:cTn id="14" dur="75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750"/>
                                  </p:stCondLst>
                                  <p:childTnLst>
                                    <p:set>
                                      <p:cBhvr>
                                        <p:cTn id="18" dur="1" fill="hold">
                                          <p:stCondLst>
                                            <p:cond delay="0"/>
                                          </p:stCondLst>
                                        </p:cTn>
                                        <p:tgtEl>
                                          <p:spTgt spid="30"/>
                                        </p:tgtEl>
                                        <p:attrNameLst>
                                          <p:attrName>style.visibility</p:attrName>
                                        </p:attrNameLst>
                                      </p:cBhvr>
                                      <p:to>
                                        <p:strVal val="visible"/>
                                      </p:to>
                                    </p:set>
                                    <p:animEffect transition="in" filter="barn(inVertical)">
                                      <p:cBhvr>
                                        <p:cTn id="19" dur="750"/>
                                        <p:tgtEl>
                                          <p:spTgt spid="30"/>
                                        </p:tgtEl>
                                      </p:cBhvr>
                                    </p:animEffect>
                                  </p:childTnLst>
                                </p:cTn>
                              </p:par>
                            </p:childTnLst>
                          </p:cTn>
                        </p:par>
                        <p:par>
                          <p:cTn id="20" fill="hold">
                            <p:stCondLst>
                              <p:cond delay="1500"/>
                            </p:stCondLst>
                            <p:childTnLst>
                              <p:par>
                                <p:cTn id="21" presetID="22" presetClass="entr" presetSubtype="8" fill="hold" grpId="0" nodeType="afterEffect">
                                  <p:stCondLst>
                                    <p:cond delay="750"/>
                                  </p:stCondLst>
                                  <p:childTnLst>
                                    <p:set>
                                      <p:cBhvr>
                                        <p:cTn id="22" dur="1" fill="hold">
                                          <p:stCondLst>
                                            <p:cond delay="0"/>
                                          </p:stCondLst>
                                        </p:cTn>
                                        <p:tgtEl>
                                          <p:spTgt spid="21"/>
                                        </p:tgtEl>
                                        <p:attrNameLst>
                                          <p:attrName>style.visibility</p:attrName>
                                        </p:attrNameLst>
                                      </p:cBhvr>
                                      <p:to>
                                        <p:strVal val="visible"/>
                                      </p:to>
                                    </p:set>
                                    <p:animEffect transition="in" filter="wipe(left)">
                                      <p:cBhvr>
                                        <p:cTn id="23" dur="750"/>
                                        <p:tgtEl>
                                          <p:spTgt spid="21"/>
                                        </p:tgtEl>
                                      </p:cBhvr>
                                    </p:animEffect>
                                  </p:childTnLst>
                                </p:cTn>
                              </p:par>
                              <p:par>
                                <p:cTn id="24" presetID="22" presetClass="entr" presetSubtype="1" fill="hold" nodeType="withEffect">
                                  <p:stCondLst>
                                    <p:cond delay="750"/>
                                  </p:stCondLst>
                                  <p:childTnLst>
                                    <p:set>
                                      <p:cBhvr>
                                        <p:cTn id="25" dur="1" fill="hold">
                                          <p:stCondLst>
                                            <p:cond delay="0"/>
                                          </p:stCondLst>
                                        </p:cTn>
                                        <p:tgtEl>
                                          <p:spTgt spid="36"/>
                                        </p:tgtEl>
                                        <p:attrNameLst>
                                          <p:attrName>style.visibility</p:attrName>
                                        </p:attrNameLst>
                                      </p:cBhvr>
                                      <p:to>
                                        <p:strVal val="visible"/>
                                      </p:to>
                                    </p:set>
                                    <p:animEffect transition="in" filter="wipe(up)">
                                      <p:cBhvr>
                                        <p:cTn id="26" dur="750"/>
                                        <p:tgtEl>
                                          <p:spTgt spid="36"/>
                                        </p:tgtEl>
                                      </p:cBhvr>
                                    </p:animEffect>
                                  </p:childTnLst>
                                </p:cTn>
                              </p:par>
                            </p:childTnLst>
                          </p:cTn>
                        </p:par>
                        <p:par>
                          <p:cTn id="27" fill="hold">
                            <p:stCondLst>
                              <p:cond delay="3000"/>
                            </p:stCondLst>
                            <p:childTnLst>
                              <p:par>
                                <p:cTn id="28" presetID="22" presetClass="entr" presetSubtype="8" fill="hold" grpId="0" nodeType="afterEffect">
                                  <p:stCondLst>
                                    <p:cond delay="75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75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750"/>
                                  </p:stCondLst>
                                  <p:childTnLst>
                                    <p:set>
                                      <p:cBhvr>
                                        <p:cTn id="34" dur="1" fill="hold">
                                          <p:stCondLst>
                                            <p:cond delay="0"/>
                                          </p:stCondLst>
                                        </p:cTn>
                                        <p:tgtEl>
                                          <p:spTgt spid="31"/>
                                        </p:tgtEl>
                                        <p:attrNameLst>
                                          <p:attrName>style.visibility</p:attrName>
                                        </p:attrNameLst>
                                      </p:cBhvr>
                                      <p:to>
                                        <p:strVal val="visible"/>
                                      </p:to>
                                    </p:set>
                                    <p:animEffect transition="in" filter="barn(inVertical)">
                                      <p:cBhvr>
                                        <p:cTn id="35" dur="750"/>
                                        <p:tgtEl>
                                          <p:spTgt spid="31"/>
                                        </p:tgtEl>
                                      </p:cBhvr>
                                    </p:animEffect>
                                  </p:childTnLst>
                                </p:cTn>
                              </p:par>
                            </p:childTnLst>
                          </p:cTn>
                        </p:par>
                        <p:par>
                          <p:cTn id="36" fill="hold">
                            <p:stCondLst>
                              <p:cond delay="1500"/>
                            </p:stCondLst>
                            <p:childTnLst>
                              <p:par>
                                <p:cTn id="37" presetID="22" presetClass="entr" presetSubtype="8" fill="hold" grpId="0" nodeType="afterEffect">
                                  <p:stCondLst>
                                    <p:cond delay="75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750"/>
                                        <p:tgtEl>
                                          <p:spTgt spid="22"/>
                                        </p:tgtEl>
                                      </p:cBhvr>
                                    </p:animEffect>
                                  </p:childTnLst>
                                </p:cTn>
                              </p:par>
                              <p:par>
                                <p:cTn id="40" presetID="22" presetClass="entr" presetSubtype="1" fill="hold" nodeType="withEffect">
                                  <p:stCondLst>
                                    <p:cond delay="750"/>
                                  </p:stCondLst>
                                  <p:childTnLst>
                                    <p:set>
                                      <p:cBhvr>
                                        <p:cTn id="41" dur="1" fill="hold">
                                          <p:stCondLst>
                                            <p:cond delay="0"/>
                                          </p:stCondLst>
                                        </p:cTn>
                                        <p:tgtEl>
                                          <p:spTgt spid="37"/>
                                        </p:tgtEl>
                                        <p:attrNameLst>
                                          <p:attrName>style.visibility</p:attrName>
                                        </p:attrNameLst>
                                      </p:cBhvr>
                                      <p:to>
                                        <p:strVal val="visible"/>
                                      </p:to>
                                    </p:set>
                                    <p:animEffect transition="in" filter="wipe(up)">
                                      <p:cBhvr>
                                        <p:cTn id="42" dur="750"/>
                                        <p:tgtEl>
                                          <p:spTgt spid="37"/>
                                        </p:tgtEl>
                                      </p:cBhvr>
                                    </p:animEffect>
                                  </p:childTnLst>
                                </p:cTn>
                              </p:par>
                            </p:childTnLst>
                          </p:cTn>
                        </p:par>
                        <p:par>
                          <p:cTn id="43" fill="hold">
                            <p:stCondLst>
                              <p:cond delay="3000"/>
                            </p:stCondLst>
                            <p:childTnLst>
                              <p:par>
                                <p:cTn id="44" presetID="22" presetClass="entr" presetSubtype="8" fill="hold" grpId="0" nodeType="afterEffect">
                                  <p:stCondLst>
                                    <p:cond delay="750"/>
                                  </p:stCondLst>
                                  <p:childTnLst>
                                    <p:set>
                                      <p:cBhvr>
                                        <p:cTn id="45" dur="1" fill="hold">
                                          <p:stCondLst>
                                            <p:cond delay="0"/>
                                          </p:stCondLst>
                                        </p:cTn>
                                        <p:tgtEl>
                                          <p:spTgt spid="27"/>
                                        </p:tgtEl>
                                        <p:attrNameLst>
                                          <p:attrName>style.visibility</p:attrName>
                                        </p:attrNameLst>
                                      </p:cBhvr>
                                      <p:to>
                                        <p:strVal val="visible"/>
                                      </p:to>
                                    </p:set>
                                    <p:animEffect transition="in" filter="wipe(left)">
                                      <p:cBhvr>
                                        <p:cTn id="46" dur="75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750"/>
                                  </p:stCondLst>
                                  <p:childTnLst>
                                    <p:set>
                                      <p:cBhvr>
                                        <p:cTn id="50" dur="1" fill="hold">
                                          <p:stCondLst>
                                            <p:cond delay="0"/>
                                          </p:stCondLst>
                                        </p:cTn>
                                        <p:tgtEl>
                                          <p:spTgt spid="32"/>
                                        </p:tgtEl>
                                        <p:attrNameLst>
                                          <p:attrName>style.visibility</p:attrName>
                                        </p:attrNameLst>
                                      </p:cBhvr>
                                      <p:to>
                                        <p:strVal val="visible"/>
                                      </p:to>
                                    </p:set>
                                    <p:animEffect transition="in" filter="barn(inVertical)">
                                      <p:cBhvr>
                                        <p:cTn id="51"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5" grpId="0" animBg="1"/>
      <p:bldP spid="26" grpId="0" animBg="1"/>
      <p:bldP spid="27" grpId="0" animBg="1"/>
      <p:bldP spid="30" grpId="0" animBg="1"/>
      <p:bldP spid="31"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8CF3F-4114-4700-AE72-9F208041D656}"/>
              </a:ext>
            </a:extLst>
          </p:cNvPr>
          <p:cNvSpPr txBox="1">
            <a:spLocks/>
          </p:cNvSpPr>
          <p:nvPr/>
        </p:nvSpPr>
        <p:spPr>
          <a:xfrm>
            <a:off x="4259022" y="143422"/>
            <a:ext cx="3722814" cy="549274"/>
          </a:xfrm>
          <a:prstGeom prst="rect">
            <a:avLst/>
          </a:prstGeom>
          <a:solidFill>
            <a:schemeClr val="accent5">
              <a:lumMod val="40000"/>
              <a:lumOff val="60000"/>
            </a:schemeClr>
          </a:solidFill>
          <a:ln>
            <a:solidFill>
              <a:srgbClr val="C00000"/>
            </a:solidFill>
          </a:ln>
        </p:spPr>
        <p:style>
          <a:lnRef idx="2">
            <a:schemeClr val="accent2"/>
          </a:lnRef>
          <a:fillRef idx="1">
            <a:schemeClr val="lt1"/>
          </a:fillRef>
          <a:effectRef idx="0">
            <a:schemeClr val="accent2"/>
          </a:effectRef>
          <a:fontRef idx="minor">
            <a:schemeClr val="dk1"/>
          </a:fontRef>
        </p:style>
        <p:txBody>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600" dirty="0"/>
              <a:t>Relative Pronouns</a:t>
            </a:r>
          </a:p>
        </p:txBody>
      </p:sp>
      <p:sp>
        <p:nvSpPr>
          <p:cNvPr id="3" name="Pentagon 7">
            <a:extLst>
              <a:ext uri="{FF2B5EF4-FFF2-40B4-BE49-F238E27FC236}">
                <a16:creationId xmlns:a16="http://schemas.microsoft.com/office/drawing/2014/main" id="{63BC218E-75F3-EB30-46C8-99B048D72F8E}"/>
              </a:ext>
            </a:extLst>
          </p:cNvPr>
          <p:cNvSpPr/>
          <p:nvPr/>
        </p:nvSpPr>
        <p:spPr>
          <a:xfrm>
            <a:off x="306197" y="1311955"/>
            <a:ext cx="5314911" cy="2108538"/>
          </a:xfrm>
          <a:prstGeom prst="homePlate">
            <a:avLst/>
          </a:prstGeom>
          <a:solidFill>
            <a:srgbClr val="FFFF66">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It is used to refer to </a:t>
            </a:r>
            <a:r>
              <a:rPr lang="en-US" sz="2400" dirty="0">
                <a:solidFill>
                  <a:srgbClr val="FF0000"/>
                </a:solidFill>
              </a:rPr>
              <a:t>PEOPLE, ANIMALS and THINGS</a:t>
            </a:r>
            <a:r>
              <a:rPr lang="en-US" sz="2400" dirty="0">
                <a:solidFill>
                  <a:schemeClr val="tx1"/>
                </a:solidFill>
              </a:rPr>
              <a:t>. It can replace WHO or WHICH</a:t>
            </a:r>
          </a:p>
          <a:p>
            <a:r>
              <a:rPr lang="en-US" sz="2400" dirty="0">
                <a:solidFill>
                  <a:schemeClr val="tx1"/>
                </a:solidFill>
              </a:rPr>
              <a:t>Ex- The pink bag </a:t>
            </a:r>
            <a:r>
              <a:rPr lang="en-US" sz="2400" dirty="0">
                <a:solidFill>
                  <a:srgbClr val="FF0000"/>
                </a:solidFill>
              </a:rPr>
              <a:t>which</a:t>
            </a:r>
            <a:r>
              <a:rPr lang="en-US" sz="2400" dirty="0">
                <a:solidFill>
                  <a:schemeClr val="tx1"/>
                </a:solidFill>
              </a:rPr>
              <a:t> she is holding is mine.</a:t>
            </a:r>
          </a:p>
        </p:txBody>
      </p:sp>
      <p:sp>
        <p:nvSpPr>
          <p:cNvPr id="6" name="Pentagon 8">
            <a:extLst>
              <a:ext uri="{FF2B5EF4-FFF2-40B4-BE49-F238E27FC236}">
                <a16:creationId xmlns:a16="http://schemas.microsoft.com/office/drawing/2014/main" id="{188C87AB-E5F5-4F31-1574-A4999EDCFE02}"/>
              </a:ext>
            </a:extLst>
          </p:cNvPr>
          <p:cNvSpPr/>
          <p:nvPr/>
        </p:nvSpPr>
        <p:spPr>
          <a:xfrm>
            <a:off x="306197" y="4352665"/>
            <a:ext cx="5314911" cy="1159697"/>
          </a:xfrm>
          <a:prstGeom prst="homePlat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rPr>
              <a:t>It is used to refer to </a:t>
            </a:r>
            <a:r>
              <a:rPr lang="en-US" sz="2400" dirty="0">
                <a:solidFill>
                  <a:schemeClr val="bg1"/>
                </a:solidFill>
              </a:rPr>
              <a:t>PEOPLE</a:t>
            </a:r>
            <a:r>
              <a:rPr lang="en-US" sz="2400" dirty="0">
                <a:solidFill>
                  <a:schemeClr val="tx1"/>
                </a:solidFill>
              </a:rPr>
              <a:t>. </a:t>
            </a:r>
          </a:p>
          <a:p>
            <a:r>
              <a:rPr lang="en-US" sz="2400" dirty="0">
                <a:solidFill>
                  <a:schemeClr val="tx1"/>
                </a:solidFill>
              </a:rPr>
              <a:t>Ex- The boy </a:t>
            </a:r>
            <a:r>
              <a:rPr lang="en-US" sz="2400" dirty="0">
                <a:solidFill>
                  <a:schemeClr val="bg1"/>
                </a:solidFill>
              </a:rPr>
              <a:t>whom</a:t>
            </a:r>
            <a:r>
              <a:rPr lang="en-US" sz="2400" dirty="0">
                <a:solidFill>
                  <a:schemeClr val="tx1"/>
                </a:solidFill>
              </a:rPr>
              <a:t> I met is his  brother.</a:t>
            </a:r>
          </a:p>
        </p:txBody>
      </p:sp>
      <p:pic>
        <p:nvPicPr>
          <p:cNvPr id="7" name="Picture 6">
            <a:extLst>
              <a:ext uri="{FF2B5EF4-FFF2-40B4-BE49-F238E27FC236}">
                <a16:creationId xmlns:a16="http://schemas.microsoft.com/office/drawing/2014/main" id="{F035A777-BA4F-F08E-E650-B9814FF42C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3747" y="1556792"/>
            <a:ext cx="928317" cy="1618863"/>
          </a:xfrm>
          <a:prstGeom prst="rect">
            <a:avLst/>
          </a:prstGeom>
        </p:spPr>
      </p:pic>
      <p:pic>
        <p:nvPicPr>
          <p:cNvPr id="8" name="Picture 7">
            <a:extLst>
              <a:ext uri="{FF2B5EF4-FFF2-40B4-BE49-F238E27FC236}">
                <a16:creationId xmlns:a16="http://schemas.microsoft.com/office/drawing/2014/main" id="{5CA69EF8-468A-3EDB-65DF-6CB9BABF24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76171" y="4461517"/>
            <a:ext cx="941992" cy="941992"/>
          </a:xfrm>
          <a:prstGeom prst="rect">
            <a:avLst/>
          </a:prstGeom>
        </p:spPr>
      </p:pic>
      <p:sp>
        <p:nvSpPr>
          <p:cNvPr id="9" name="Right Arrow 12">
            <a:extLst>
              <a:ext uri="{FF2B5EF4-FFF2-40B4-BE49-F238E27FC236}">
                <a16:creationId xmlns:a16="http://schemas.microsoft.com/office/drawing/2014/main" id="{0237209F-C1F7-C967-83F9-4A454DDC0006}"/>
              </a:ext>
            </a:extLst>
          </p:cNvPr>
          <p:cNvSpPr/>
          <p:nvPr/>
        </p:nvSpPr>
        <p:spPr>
          <a:xfrm>
            <a:off x="7518231" y="4657699"/>
            <a:ext cx="1296144" cy="242316"/>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12">
            <a:extLst>
              <a:ext uri="{FF2B5EF4-FFF2-40B4-BE49-F238E27FC236}">
                <a16:creationId xmlns:a16="http://schemas.microsoft.com/office/drawing/2014/main" id="{D4FDDAF3-994F-AD30-85CC-A7351FE57F75}"/>
              </a:ext>
            </a:extLst>
          </p:cNvPr>
          <p:cNvSpPr/>
          <p:nvPr/>
        </p:nvSpPr>
        <p:spPr>
          <a:xfrm>
            <a:off x="7536160" y="2278118"/>
            <a:ext cx="1296144" cy="242316"/>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loud 11">
            <a:extLst>
              <a:ext uri="{FF2B5EF4-FFF2-40B4-BE49-F238E27FC236}">
                <a16:creationId xmlns:a16="http://schemas.microsoft.com/office/drawing/2014/main" id="{4FC4BAF0-FD3A-FCCF-507B-442F829D2D3D}"/>
              </a:ext>
            </a:extLst>
          </p:cNvPr>
          <p:cNvSpPr/>
          <p:nvPr/>
        </p:nvSpPr>
        <p:spPr>
          <a:xfrm>
            <a:off x="9480376" y="1942076"/>
            <a:ext cx="1307584" cy="914400"/>
          </a:xfrm>
          <a:prstGeom prst="cloud">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t>THAT</a:t>
            </a:r>
          </a:p>
        </p:txBody>
      </p:sp>
      <p:sp>
        <p:nvSpPr>
          <p:cNvPr id="16" name="Cloud 15">
            <a:extLst>
              <a:ext uri="{FF2B5EF4-FFF2-40B4-BE49-F238E27FC236}">
                <a16:creationId xmlns:a16="http://schemas.microsoft.com/office/drawing/2014/main" id="{6C75F345-F0ED-D872-FAA7-D134BE4B5F05}"/>
              </a:ext>
            </a:extLst>
          </p:cNvPr>
          <p:cNvSpPr/>
          <p:nvPr/>
        </p:nvSpPr>
        <p:spPr>
          <a:xfrm>
            <a:off x="9234068" y="4363246"/>
            <a:ext cx="1800200" cy="1057396"/>
          </a:xfrm>
          <a:prstGeom prst="cloud">
            <a:avLst/>
          </a:prstGeom>
          <a:ln>
            <a:solidFill>
              <a:schemeClr val="tx1"/>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a:t>WHOM</a:t>
            </a:r>
          </a:p>
        </p:txBody>
      </p:sp>
    </p:spTree>
    <p:extLst>
      <p:ext uri="{BB962C8B-B14F-4D97-AF65-F5344CB8AC3E}">
        <p14:creationId xmlns:p14="http://schemas.microsoft.com/office/powerpoint/2010/main" val="2815309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5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750"/>
                                        <p:tgtEl>
                                          <p:spTgt spid="3"/>
                                        </p:tgtEl>
                                      </p:cBhvr>
                                    </p:animEffect>
                                  </p:childTnLst>
                                </p:cTn>
                              </p:par>
                              <p:par>
                                <p:cTn id="8" presetID="22" presetClass="entr" presetSubtype="1" fill="hold" nodeType="withEffect">
                                  <p:stCondLst>
                                    <p:cond delay="75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750"/>
                                        <p:tgtEl>
                                          <p:spTgt spid="7"/>
                                        </p:tgtEl>
                                      </p:cBhvr>
                                    </p:animEffect>
                                  </p:childTnLst>
                                </p:cTn>
                              </p:par>
                            </p:childTnLst>
                          </p:cTn>
                        </p:par>
                        <p:par>
                          <p:cTn id="11" fill="hold">
                            <p:stCondLst>
                              <p:cond delay="1500"/>
                            </p:stCondLst>
                            <p:childTnLst>
                              <p:par>
                                <p:cTn id="12" presetID="22" presetClass="entr" presetSubtype="8" fill="hold" grpId="0" nodeType="afterEffect">
                                  <p:stCondLst>
                                    <p:cond delay="75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75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75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750"/>
                                        <p:tgtEl>
                                          <p:spTgt spid="12"/>
                                        </p:tgtEl>
                                      </p:cBhvr>
                                    </p:animEffect>
                                  </p:childTnLst>
                                </p:cTn>
                              </p:par>
                            </p:childTnLst>
                          </p:cTn>
                        </p:par>
                        <p:par>
                          <p:cTn id="20" fill="hold">
                            <p:stCondLst>
                              <p:cond delay="1500"/>
                            </p:stCondLst>
                            <p:childTnLst>
                              <p:par>
                                <p:cTn id="21" presetID="22" presetClass="entr" presetSubtype="8" fill="hold" grpId="0" nodeType="afterEffect">
                                  <p:stCondLst>
                                    <p:cond delay="75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750"/>
                                        <p:tgtEl>
                                          <p:spTgt spid="6"/>
                                        </p:tgtEl>
                                      </p:cBhvr>
                                    </p:animEffect>
                                  </p:childTnLst>
                                </p:cTn>
                              </p:par>
                              <p:par>
                                <p:cTn id="24" presetID="22" presetClass="entr" presetSubtype="1" fill="hold" nodeType="withEffect">
                                  <p:stCondLst>
                                    <p:cond delay="750"/>
                                  </p:stCondLst>
                                  <p:childTnLst>
                                    <p:set>
                                      <p:cBhvr>
                                        <p:cTn id="25" dur="1" fill="hold">
                                          <p:stCondLst>
                                            <p:cond delay="0"/>
                                          </p:stCondLst>
                                        </p:cTn>
                                        <p:tgtEl>
                                          <p:spTgt spid="8"/>
                                        </p:tgtEl>
                                        <p:attrNameLst>
                                          <p:attrName>style.visibility</p:attrName>
                                        </p:attrNameLst>
                                      </p:cBhvr>
                                      <p:to>
                                        <p:strVal val="visible"/>
                                      </p:to>
                                    </p:set>
                                    <p:animEffect transition="in" filter="wipe(up)">
                                      <p:cBhvr>
                                        <p:cTn id="26" dur="750"/>
                                        <p:tgtEl>
                                          <p:spTgt spid="8"/>
                                        </p:tgtEl>
                                      </p:cBhvr>
                                    </p:animEffect>
                                  </p:childTnLst>
                                </p:cTn>
                              </p:par>
                            </p:childTnLst>
                          </p:cTn>
                        </p:par>
                        <p:par>
                          <p:cTn id="27" fill="hold">
                            <p:stCondLst>
                              <p:cond delay="3000"/>
                            </p:stCondLst>
                            <p:childTnLst>
                              <p:par>
                                <p:cTn id="28" presetID="22" presetClass="entr" presetSubtype="8" fill="hold" grpId="0" nodeType="afterEffect">
                                  <p:stCondLst>
                                    <p:cond delay="75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75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750"/>
                                  </p:stCondLst>
                                  <p:childTnLst>
                                    <p:set>
                                      <p:cBhvr>
                                        <p:cTn id="34" dur="1" fill="hold">
                                          <p:stCondLst>
                                            <p:cond delay="0"/>
                                          </p:stCondLst>
                                        </p:cTn>
                                        <p:tgtEl>
                                          <p:spTgt spid="16"/>
                                        </p:tgtEl>
                                        <p:attrNameLst>
                                          <p:attrName>style.visibility</p:attrName>
                                        </p:attrNameLst>
                                      </p:cBhvr>
                                      <p:to>
                                        <p:strVal val="visible"/>
                                      </p:to>
                                    </p:set>
                                    <p:animEffect transition="in" filter="barn(inVertical)">
                                      <p:cBhvr>
                                        <p:cTn id="35"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9" grpId="0" animBg="1"/>
      <p:bldP spid="10" grpId="0" animBg="1"/>
      <p:bldP spid="12"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59022" y="102618"/>
            <a:ext cx="3722814" cy="549274"/>
          </a:xfrm>
          <a:prstGeom prst="rect">
            <a:avLst/>
          </a:prstGeom>
          <a:solidFill>
            <a:schemeClr val="accent5">
              <a:lumMod val="40000"/>
              <a:lumOff val="60000"/>
            </a:schemeClr>
          </a:solidFill>
          <a:ln>
            <a:solidFill>
              <a:srgbClr val="C00000"/>
            </a:solidFill>
          </a:ln>
        </p:spPr>
        <p:style>
          <a:lnRef idx="2">
            <a:schemeClr val="accent2"/>
          </a:lnRef>
          <a:fillRef idx="1">
            <a:schemeClr val="lt1"/>
          </a:fillRef>
          <a:effectRef idx="0">
            <a:schemeClr val="accent2"/>
          </a:effectRef>
          <a:fontRef idx="minor">
            <a:schemeClr val="dk1"/>
          </a:fontRef>
        </p:style>
        <p:txBody>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600" dirty="0"/>
              <a:t>Relative Pronouns</a:t>
            </a:r>
          </a:p>
        </p:txBody>
      </p:sp>
      <p:sp>
        <p:nvSpPr>
          <p:cNvPr id="5" name="Rectangle 4"/>
          <p:cNvSpPr/>
          <p:nvPr/>
        </p:nvSpPr>
        <p:spPr>
          <a:xfrm>
            <a:off x="2279576" y="908720"/>
            <a:ext cx="7632848" cy="576064"/>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a:solidFill>
                  <a:schemeClr val="bg1"/>
                </a:solidFill>
              </a:rPr>
              <a:t>Some more examples of sentences with Relative Pronouns:</a:t>
            </a:r>
          </a:p>
        </p:txBody>
      </p:sp>
      <p:sp>
        <p:nvSpPr>
          <p:cNvPr id="11" name="TextBox 10"/>
          <p:cNvSpPr txBox="1"/>
          <p:nvPr/>
        </p:nvSpPr>
        <p:spPr>
          <a:xfrm>
            <a:off x="3115702" y="1966981"/>
            <a:ext cx="5963684" cy="461665"/>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a:t>1. I love the shoes that my mother bought me.</a:t>
            </a:r>
          </a:p>
        </p:txBody>
      </p:sp>
      <p:sp>
        <p:nvSpPr>
          <p:cNvPr id="13" name="TextBox 12"/>
          <p:cNvSpPr txBox="1"/>
          <p:nvPr/>
        </p:nvSpPr>
        <p:spPr>
          <a:xfrm>
            <a:off x="3078673" y="3207610"/>
            <a:ext cx="6246325" cy="461665"/>
          </a:xfrm>
          <a:prstGeom prst="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2400" dirty="0"/>
              <a:t>2</a:t>
            </a:r>
            <a:r>
              <a:rPr lang="en-US" dirty="0"/>
              <a:t>. </a:t>
            </a:r>
            <a:r>
              <a:rPr lang="en-US" sz="2400" dirty="0"/>
              <a:t>Latha, who is a doctor, </a:t>
            </a:r>
            <a:r>
              <a:rPr lang="en-US" sz="2400"/>
              <a:t>has treated </a:t>
            </a:r>
            <a:r>
              <a:rPr lang="en-US" sz="2400" dirty="0"/>
              <a:t>my brother.</a:t>
            </a:r>
            <a:endParaRPr lang="en-US" dirty="0"/>
          </a:p>
        </p:txBody>
      </p:sp>
      <p:sp>
        <p:nvSpPr>
          <p:cNvPr id="14" name="TextBox 13"/>
          <p:cNvSpPr txBox="1"/>
          <p:nvPr/>
        </p:nvSpPr>
        <p:spPr>
          <a:xfrm>
            <a:off x="2655384" y="4448239"/>
            <a:ext cx="6884321"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400" dirty="0"/>
              <a:t>3. This is my uncle, whose daughter is your classmate.</a:t>
            </a:r>
          </a:p>
        </p:txBody>
      </p:sp>
      <p:sp>
        <p:nvSpPr>
          <p:cNvPr id="15" name="TextBox 14"/>
          <p:cNvSpPr txBox="1"/>
          <p:nvPr/>
        </p:nvSpPr>
        <p:spPr>
          <a:xfrm>
            <a:off x="1847529" y="5688867"/>
            <a:ext cx="8064896" cy="461665"/>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a:t>4. My mom asked me to clean the bag which was given by her.</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4" y="1590462"/>
            <a:ext cx="2279791" cy="1214701"/>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54375" y="2508292"/>
            <a:ext cx="1026201" cy="1373992"/>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8080" y="3584126"/>
            <a:ext cx="2534518" cy="1421706"/>
          </a:xfrm>
          <a:prstGeom prst="rect">
            <a:avLst/>
          </a:prstGeom>
          <a:scene3d>
            <a:camera prst="orthographicFront">
              <a:rot lat="0" lon="10200000" rev="0"/>
            </a:camera>
            <a:lightRig rig="threePt" dir="t"/>
          </a:scene3d>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64889" y="4853303"/>
            <a:ext cx="1143679" cy="1671129"/>
          </a:xfrm>
          <a:prstGeom prst="rect">
            <a:avLst/>
          </a:prstGeom>
        </p:spPr>
      </p:pic>
    </p:spTree>
    <p:extLst>
      <p:ext uri="{BB962C8B-B14F-4D97-AF65-F5344CB8AC3E}">
        <p14:creationId xmlns:p14="http://schemas.microsoft.com/office/powerpoint/2010/main" val="429321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5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par>
                                <p:cTn id="8" presetID="22" presetClass="entr" presetSubtype="1" fill="hold" nodeType="withEffect">
                                  <p:stCondLst>
                                    <p:cond delay="750"/>
                                  </p:stCondLst>
                                  <p:childTnLst>
                                    <p:set>
                                      <p:cBhvr>
                                        <p:cTn id="9" dur="1" fill="hold">
                                          <p:stCondLst>
                                            <p:cond delay="0"/>
                                          </p:stCondLst>
                                        </p:cTn>
                                        <p:tgtEl>
                                          <p:spTgt spid="17"/>
                                        </p:tgtEl>
                                        <p:attrNameLst>
                                          <p:attrName>style.visibility</p:attrName>
                                        </p:attrNameLst>
                                      </p:cBhvr>
                                      <p:to>
                                        <p:strVal val="visible"/>
                                      </p:to>
                                    </p:set>
                                    <p:animEffect transition="in" filter="wipe(up)">
                                      <p:cBhvr>
                                        <p:cTn id="10" dur="750"/>
                                        <p:tgtEl>
                                          <p:spTgt spid="17"/>
                                        </p:tgtEl>
                                      </p:cBhvr>
                                    </p:animEffect>
                                  </p:childTnLst>
                                </p:cTn>
                              </p:par>
                            </p:childTnLst>
                          </p:cTn>
                        </p:par>
                        <p:par>
                          <p:cTn id="11" fill="hold">
                            <p:stCondLst>
                              <p:cond delay="1500"/>
                            </p:stCondLst>
                            <p:childTnLst>
                              <p:par>
                                <p:cTn id="12" presetID="22" presetClass="entr" presetSubtype="8" fill="hold" grpId="0" nodeType="afterEffect">
                                  <p:stCondLst>
                                    <p:cond delay="75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750"/>
                                        <p:tgtEl>
                                          <p:spTgt spid="13"/>
                                        </p:tgtEl>
                                      </p:cBhvr>
                                    </p:animEffect>
                                  </p:childTnLst>
                                </p:cTn>
                              </p:par>
                              <p:par>
                                <p:cTn id="15" presetID="22" presetClass="entr" presetSubtype="1" fill="hold" nodeType="withEffect">
                                  <p:stCondLst>
                                    <p:cond delay="75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750"/>
                                        <p:tgtEl>
                                          <p:spTgt spid="19"/>
                                        </p:tgtEl>
                                      </p:cBhvr>
                                    </p:animEffect>
                                  </p:childTnLst>
                                </p:cTn>
                              </p:par>
                            </p:childTnLst>
                          </p:cTn>
                        </p:par>
                        <p:par>
                          <p:cTn id="18" fill="hold">
                            <p:stCondLst>
                              <p:cond delay="3000"/>
                            </p:stCondLst>
                            <p:childTnLst>
                              <p:par>
                                <p:cTn id="19" presetID="22" presetClass="entr" presetSubtype="8" fill="hold" grpId="0" nodeType="afterEffect">
                                  <p:stCondLst>
                                    <p:cond delay="75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750"/>
                                        <p:tgtEl>
                                          <p:spTgt spid="14"/>
                                        </p:tgtEl>
                                      </p:cBhvr>
                                    </p:animEffect>
                                  </p:childTnLst>
                                </p:cTn>
                              </p:par>
                              <p:par>
                                <p:cTn id="22" presetID="22" presetClass="entr" presetSubtype="1" fill="hold" nodeType="withEffect">
                                  <p:stCondLst>
                                    <p:cond delay="750"/>
                                  </p:stCondLst>
                                  <p:childTnLst>
                                    <p:set>
                                      <p:cBhvr>
                                        <p:cTn id="23" dur="1" fill="hold">
                                          <p:stCondLst>
                                            <p:cond delay="0"/>
                                          </p:stCondLst>
                                        </p:cTn>
                                        <p:tgtEl>
                                          <p:spTgt spid="20"/>
                                        </p:tgtEl>
                                        <p:attrNameLst>
                                          <p:attrName>style.visibility</p:attrName>
                                        </p:attrNameLst>
                                      </p:cBhvr>
                                      <p:to>
                                        <p:strVal val="visible"/>
                                      </p:to>
                                    </p:set>
                                    <p:animEffect transition="in" filter="wipe(up)">
                                      <p:cBhvr>
                                        <p:cTn id="24" dur="750"/>
                                        <p:tgtEl>
                                          <p:spTgt spid="20"/>
                                        </p:tgtEl>
                                      </p:cBhvr>
                                    </p:animEffect>
                                  </p:childTnLst>
                                </p:cTn>
                              </p:par>
                            </p:childTnLst>
                          </p:cTn>
                        </p:par>
                        <p:par>
                          <p:cTn id="25" fill="hold">
                            <p:stCondLst>
                              <p:cond delay="4500"/>
                            </p:stCondLst>
                            <p:childTnLst>
                              <p:par>
                                <p:cTn id="26" presetID="22" presetClass="entr" presetSubtype="8" fill="hold" grpId="0" nodeType="afterEffect">
                                  <p:stCondLst>
                                    <p:cond delay="75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750"/>
                                        <p:tgtEl>
                                          <p:spTgt spid="15"/>
                                        </p:tgtEl>
                                      </p:cBhvr>
                                    </p:animEffect>
                                  </p:childTnLst>
                                </p:cTn>
                              </p:par>
                              <p:par>
                                <p:cTn id="29" presetID="22" presetClass="entr" presetSubtype="1" fill="hold" nodeType="withEffect">
                                  <p:stCondLst>
                                    <p:cond delay="750"/>
                                  </p:stCondLst>
                                  <p:childTnLst>
                                    <p:set>
                                      <p:cBhvr>
                                        <p:cTn id="30" dur="1" fill="hold">
                                          <p:stCondLst>
                                            <p:cond delay="0"/>
                                          </p:stCondLst>
                                        </p:cTn>
                                        <p:tgtEl>
                                          <p:spTgt spid="21"/>
                                        </p:tgtEl>
                                        <p:attrNameLst>
                                          <p:attrName>style.visibility</p:attrName>
                                        </p:attrNameLst>
                                      </p:cBhvr>
                                      <p:to>
                                        <p:strVal val="visible"/>
                                      </p:to>
                                    </p:set>
                                    <p:animEffect transition="in" filter="wipe(up)">
                                      <p:cBhvr>
                                        <p:cTn id="31"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259022" y="102618"/>
            <a:ext cx="3722814" cy="549274"/>
          </a:xfrm>
          <a:prstGeom prst="rect">
            <a:avLst/>
          </a:prstGeom>
          <a:solidFill>
            <a:schemeClr val="accent5">
              <a:lumMod val="40000"/>
              <a:lumOff val="60000"/>
            </a:schemeClr>
          </a:solidFill>
          <a:ln>
            <a:solidFill>
              <a:srgbClr val="C00000"/>
            </a:solidFill>
          </a:ln>
        </p:spPr>
        <p:style>
          <a:lnRef idx="2">
            <a:schemeClr val="accent2"/>
          </a:lnRef>
          <a:fillRef idx="1">
            <a:schemeClr val="lt1"/>
          </a:fillRef>
          <a:effectRef idx="0">
            <a:schemeClr val="accent2"/>
          </a:effectRef>
          <a:fontRef idx="minor">
            <a:schemeClr val="dk1"/>
          </a:fontRef>
        </p:style>
        <p:txBody>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600" dirty="0"/>
              <a:t>Relative Pronouns</a:t>
            </a:r>
          </a:p>
        </p:txBody>
      </p:sp>
      <p:sp>
        <p:nvSpPr>
          <p:cNvPr id="5" name="Rectangle 4"/>
          <p:cNvSpPr/>
          <p:nvPr/>
        </p:nvSpPr>
        <p:spPr>
          <a:xfrm>
            <a:off x="2279576" y="908720"/>
            <a:ext cx="7632848" cy="576064"/>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dirty="0">
                <a:solidFill>
                  <a:schemeClr val="bg1"/>
                </a:solidFill>
              </a:rPr>
              <a:t>Some more examples of sentences with Relative Pronouns:</a:t>
            </a:r>
          </a:p>
        </p:txBody>
      </p:sp>
      <p:sp>
        <p:nvSpPr>
          <p:cNvPr id="9" name="TextBox 8"/>
          <p:cNvSpPr txBox="1"/>
          <p:nvPr/>
        </p:nvSpPr>
        <p:spPr>
          <a:xfrm>
            <a:off x="2952543" y="3792333"/>
            <a:ext cx="6286914" cy="461665"/>
          </a:xfrm>
          <a:prstGeom prst="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wrap="none" rtlCol="0">
            <a:spAutoFit/>
          </a:bodyPr>
          <a:lstStyle/>
          <a:p>
            <a:r>
              <a:rPr lang="en-US" sz="2400" dirty="0"/>
              <a:t>6. The hotel that we went to last week was good.</a:t>
            </a:r>
          </a:p>
        </p:txBody>
      </p:sp>
      <p:sp>
        <p:nvSpPr>
          <p:cNvPr id="10" name="TextBox 9"/>
          <p:cNvSpPr txBox="1"/>
          <p:nvPr/>
        </p:nvSpPr>
        <p:spPr>
          <a:xfrm>
            <a:off x="3186935" y="5356302"/>
            <a:ext cx="5895075" cy="461665"/>
          </a:xfrm>
          <a:prstGeom prst="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2400" dirty="0"/>
              <a:t>7. Whom did you go with, to visit your friend?</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45" y="2546014"/>
            <a:ext cx="2474840" cy="2267795"/>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45832" y="4509120"/>
            <a:ext cx="2078860" cy="1599908"/>
          </a:xfrm>
          <a:prstGeom prst="rect">
            <a:avLst/>
          </a:prstGeom>
        </p:spPr>
      </p:pic>
      <p:sp>
        <p:nvSpPr>
          <p:cNvPr id="19" name="TextBox 18"/>
          <p:cNvSpPr txBox="1"/>
          <p:nvPr/>
        </p:nvSpPr>
        <p:spPr>
          <a:xfrm>
            <a:off x="4263511" y="2228365"/>
            <a:ext cx="3664978" cy="461665"/>
          </a:xfrm>
          <a:prstGeom prst="rect">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2400" dirty="0"/>
              <a:t>5. Whose dictionary is that?</a:t>
            </a:r>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40860" y="1599505"/>
            <a:ext cx="1509169" cy="1431352"/>
          </a:xfrm>
          <a:prstGeom prst="rect">
            <a:avLst/>
          </a:prstGeom>
        </p:spPr>
      </p:pic>
    </p:spTree>
    <p:extLst>
      <p:ext uri="{BB962C8B-B14F-4D97-AF65-F5344CB8AC3E}">
        <p14:creationId xmlns:p14="http://schemas.microsoft.com/office/powerpoint/2010/main" val="385743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5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par>
                                <p:cTn id="8" presetID="22" presetClass="entr" presetSubtype="1" fill="hold" nodeType="withEffect">
                                  <p:stCondLst>
                                    <p:cond delay="750"/>
                                  </p:stCondLst>
                                  <p:childTnLst>
                                    <p:set>
                                      <p:cBhvr>
                                        <p:cTn id="9" dur="1" fill="hold">
                                          <p:stCondLst>
                                            <p:cond delay="0"/>
                                          </p:stCondLst>
                                        </p:cTn>
                                        <p:tgtEl>
                                          <p:spTgt spid="20"/>
                                        </p:tgtEl>
                                        <p:attrNameLst>
                                          <p:attrName>style.visibility</p:attrName>
                                        </p:attrNameLst>
                                      </p:cBhvr>
                                      <p:to>
                                        <p:strVal val="visible"/>
                                      </p:to>
                                    </p:set>
                                    <p:animEffect transition="in" filter="wipe(up)">
                                      <p:cBhvr>
                                        <p:cTn id="10" dur="750"/>
                                        <p:tgtEl>
                                          <p:spTgt spid="20"/>
                                        </p:tgtEl>
                                      </p:cBhvr>
                                    </p:animEffect>
                                  </p:childTnLst>
                                </p:cTn>
                              </p:par>
                            </p:childTnLst>
                          </p:cTn>
                        </p:par>
                        <p:par>
                          <p:cTn id="11" fill="hold">
                            <p:stCondLst>
                              <p:cond delay="1500"/>
                            </p:stCondLst>
                            <p:childTnLst>
                              <p:par>
                                <p:cTn id="12" presetID="22" presetClass="entr" presetSubtype="8" fill="hold" grpId="0" nodeType="afterEffect">
                                  <p:stCondLst>
                                    <p:cond delay="75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750"/>
                                        <p:tgtEl>
                                          <p:spTgt spid="9"/>
                                        </p:tgtEl>
                                      </p:cBhvr>
                                    </p:animEffect>
                                  </p:childTnLst>
                                </p:cTn>
                              </p:par>
                              <p:par>
                                <p:cTn id="15" presetID="22" presetClass="entr" presetSubtype="1" fill="hold" nodeType="withEffect">
                                  <p:stCondLst>
                                    <p:cond delay="75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3000"/>
                            </p:stCondLst>
                            <p:childTnLst>
                              <p:par>
                                <p:cTn id="19" presetID="22" presetClass="entr" presetSubtype="8" fill="hold" grpId="0" nodeType="afterEffect">
                                  <p:stCondLst>
                                    <p:cond delay="75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750"/>
                                        <p:tgtEl>
                                          <p:spTgt spid="10"/>
                                        </p:tgtEl>
                                      </p:cBhvr>
                                    </p:animEffect>
                                  </p:childTnLst>
                                </p:cTn>
                              </p:par>
                              <p:par>
                                <p:cTn id="22" presetID="22" presetClass="entr" presetSubtype="1" fill="hold" nodeType="withEffect">
                                  <p:stCondLst>
                                    <p:cond delay="750"/>
                                  </p:stCondLst>
                                  <p:childTnLst>
                                    <p:set>
                                      <p:cBhvr>
                                        <p:cTn id="23" dur="1" fill="hold">
                                          <p:stCondLst>
                                            <p:cond delay="0"/>
                                          </p:stCondLst>
                                        </p:cTn>
                                        <p:tgtEl>
                                          <p:spTgt spid="17"/>
                                        </p:tgtEl>
                                        <p:attrNameLst>
                                          <p:attrName>style.visibility</p:attrName>
                                        </p:attrNameLst>
                                      </p:cBhvr>
                                      <p:to>
                                        <p:strVal val="visible"/>
                                      </p:to>
                                    </p:set>
                                    <p:animEffect transition="in" filter="wipe(up)">
                                      <p:cBhvr>
                                        <p:cTn id="24"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C967C-D776-BC3B-7834-68EAFAE25A46}"/>
              </a:ext>
            </a:extLst>
          </p:cNvPr>
          <p:cNvSpPr txBox="1">
            <a:spLocks/>
          </p:cNvSpPr>
          <p:nvPr/>
        </p:nvSpPr>
        <p:spPr>
          <a:xfrm>
            <a:off x="4259022" y="102618"/>
            <a:ext cx="3722814" cy="549274"/>
          </a:xfrm>
          <a:prstGeom prst="rect">
            <a:avLst/>
          </a:prstGeom>
          <a:solidFill>
            <a:schemeClr val="accent5">
              <a:lumMod val="40000"/>
              <a:lumOff val="60000"/>
            </a:schemeClr>
          </a:solidFill>
          <a:ln>
            <a:solidFill>
              <a:srgbClr val="C00000"/>
            </a:solidFill>
          </a:ln>
        </p:spPr>
        <p:style>
          <a:lnRef idx="2">
            <a:schemeClr val="accent2"/>
          </a:lnRef>
          <a:fillRef idx="1">
            <a:schemeClr val="lt1"/>
          </a:fillRef>
          <a:effectRef idx="0">
            <a:schemeClr val="accent2"/>
          </a:effectRef>
          <a:fontRef idx="minor">
            <a:schemeClr val="dk1"/>
          </a:fontRef>
        </p:style>
        <p:txBody>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US" sz="3600" dirty="0"/>
              <a:t>Relative Pronouns</a:t>
            </a:r>
          </a:p>
        </p:txBody>
      </p:sp>
      <p:sp>
        <p:nvSpPr>
          <p:cNvPr id="3" name="Rectangle 2">
            <a:extLst>
              <a:ext uri="{FF2B5EF4-FFF2-40B4-BE49-F238E27FC236}">
                <a16:creationId xmlns:a16="http://schemas.microsoft.com/office/drawing/2014/main" id="{4EC5737A-766C-1536-1082-11DD854999D0}"/>
              </a:ext>
            </a:extLst>
          </p:cNvPr>
          <p:cNvSpPr/>
          <p:nvPr/>
        </p:nvSpPr>
        <p:spPr>
          <a:xfrm>
            <a:off x="2272321" y="1628800"/>
            <a:ext cx="7632848" cy="576064"/>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dirty="0">
                <a:solidFill>
                  <a:schemeClr val="bg1"/>
                </a:solidFill>
              </a:rPr>
              <a:t>Some more examples of sentences with Relative Pronouns:</a:t>
            </a:r>
          </a:p>
        </p:txBody>
      </p:sp>
      <p:sp>
        <p:nvSpPr>
          <p:cNvPr id="6" name="TextBox 5">
            <a:extLst>
              <a:ext uri="{FF2B5EF4-FFF2-40B4-BE49-F238E27FC236}">
                <a16:creationId xmlns:a16="http://schemas.microsoft.com/office/drawing/2014/main" id="{D09ABDDA-8797-A165-F470-ED635E928F25}"/>
              </a:ext>
            </a:extLst>
          </p:cNvPr>
          <p:cNvSpPr txBox="1"/>
          <p:nvPr/>
        </p:nvSpPr>
        <p:spPr>
          <a:xfrm>
            <a:off x="3218504" y="5301988"/>
            <a:ext cx="5740482" cy="461665"/>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wrap="none" rtlCol="0">
            <a:spAutoFit/>
          </a:bodyPr>
          <a:lstStyle/>
          <a:p>
            <a:r>
              <a:rPr lang="en-US" sz="2400" dirty="0"/>
              <a:t>10. </a:t>
            </a:r>
            <a:r>
              <a:rPr lang="en-US" sz="2400" dirty="0" err="1"/>
              <a:t>Sanaya</a:t>
            </a:r>
            <a:r>
              <a:rPr lang="en-US" sz="2400" dirty="0"/>
              <a:t> is the girl who gave me this book.</a:t>
            </a:r>
          </a:p>
        </p:txBody>
      </p:sp>
      <p:sp>
        <p:nvSpPr>
          <p:cNvPr id="7" name="TextBox 6">
            <a:extLst>
              <a:ext uri="{FF2B5EF4-FFF2-40B4-BE49-F238E27FC236}">
                <a16:creationId xmlns:a16="http://schemas.microsoft.com/office/drawing/2014/main" id="{DC0C4BFE-F2AE-F9FA-C48D-F0A73B80D2CB}"/>
              </a:ext>
            </a:extLst>
          </p:cNvPr>
          <p:cNvSpPr txBox="1"/>
          <p:nvPr/>
        </p:nvSpPr>
        <p:spPr>
          <a:xfrm>
            <a:off x="2370387" y="4056863"/>
            <a:ext cx="7544245" cy="461665"/>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a:t>9. Rahul was the boy whom you met last week in my house.</a:t>
            </a:r>
          </a:p>
        </p:txBody>
      </p:sp>
      <p:sp>
        <p:nvSpPr>
          <p:cNvPr id="8" name="TextBox 7">
            <a:extLst>
              <a:ext uri="{FF2B5EF4-FFF2-40B4-BE49-F238E27FC236}">
                <a16:creationId xmlns:a16="http://schemas.microsoft.com/office/drawing/2014/main" id="{B08F30C6-7DDA-8394-9598-1074ED416821}"/>
              </a:ext>
            </a:extLst>
          </p:cNvPr>
          <p:cNvSpPr txBox="1"/>
          <p:nvPr/>
        </p:nvSpPr>
        <p:spPr>
          <a:xfrm>
            <a:off x="1657212" y="2811737"/>
            <a:ext cx="8951233" cy="461665"/>
          </a:xfrm>
          <a:prstGeom prst="rect">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wrap="none" rtlCol="0">
            <a:spAutoFit/>
          </a:bodyPr>
          <a:lstStyle/>
          <a:p>
            <a:r>
              <a:rPr lang="en-US" sz="2400" dirty="0"/>
              <a:t>8. That pink frock which she is wearing was gifted to her by my mother.</a:t>
            </a:r>
          </a:p>
        </p:txBody>
      </p:sp>
      <p:pic>
        <p:nvPicPr>
          <p:cNvPr id="11" name="Picture 10">
            <a:extLst>
              <a:ext uri="{FF2B5EF4-FFF2-40B4-BE49-F238E27FC236}">
                <a16:creationId xmlns:a16="http://schemas.microsoft.com/office/drawing/2014/main" id="{3F02097F-9EA6-6FFC-7BC1-D7DAFADEC4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2504" y="1295984"/>
            <a:ext cx="1426088" cy="1977418"/>
          </a:xfrm>
          <a:prstGeom prst="rect">
            <a:avLst/>
          </a:prstGeom>
        </p:spPr>
      </p:pic>
      <p:pic>
        <p:nvPicPr>
          <p:cNvPr id="12" name="Picture 11">
            <a:extLst>
              <a:ext uri="{FF2B5EF4-FFF2-40B4-BE49-F238E27FC236}">
                <a16:creationId xmlns:a16="http://schemas.microsoft.com/office/drawing/2014/main" id="{7083674A-BC34-7D06-95A2-DACBA80850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368" y="3569457"/>
            <a:ext cx="1049058" cy="1803759"/>
          </a:xfrm>
          <a:prstGeom prst="rect">
            <a:avLst/>
          </a:prstGeom>
        </p:spPr>
      </p:pic>
      <p:pic>
        <p:nvPicPr>
          <p:cNvPr id="13" name="Picture 12">
            <a:extLst>
              <a:ext uri="{FF2B5EF4-FFF2-40B4-BE49-F238E27FC236}">
                <a16:creationId xmlns:a16="http://schemas.microsoft.com/office/drawing/2014/main" id="{FD7ABE06-064C-2F29-D490-0E3C029AE1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36554" y="4553930"/>
            <a:ext cx="1627998" cy="1611374"/>
          </a:xfrm>
          <a:prstGeom prst="rect">
            <a:avLst/>
          </a:prstGeom>
        </p:spPr>
      </p:pic>
    </p:spTree>
    <p:extLst>
      <p:ext uri="{BB962C8B-B14F-4D97-AF65-F5344CB8AC3E}">
        <p14:creationId xmlns:p14="http://schemas.microsoft.com/office/powerpoint/2010/main" val="220599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5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par>
                                <p:cTn id="8" presetID="22" presetClass="entr" presetSubtype="1" fill="hold" nodeType="withEffect">
                                  <p:stCondLst>
                                    <p:cond delay="75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750"/>
                                        <p:tgtEl>
                                          <p:spTgt spid="11"/>
                                        </p:tgtEl>
                                      </p:cBhvr>
                                    </p:animEffect>
                                  </p:childTnLst>
                                </p:cTn>
                              </p:par>
                            </p:childTnLst>
                          </p:cTn>
                        </p:par>
                        <p:par>
                          <p:cTn id="11" fill="hold">
                            <p:stCondLst>
                              <p:cond delay="1500"/>
                            </p:stCondLst>
                            <p:childTnLst>
                              <p:par>
                                <p:cTn id="12" presetID="22" presetClass="entr" presetSubtype="8" fill="hold" grpId="0" nodeType="afterEffect">
                                  <p:stCondLst>
                                    <p:cond delay="75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750"/>
                                        <p:tgtEl>
                                          <p:spTgt spid="7"/>
                                        </p:tgtEl>
                                      </p:cBhvr>
                                    </p:animEffect>
                                  </p:childTnLst>
                                </p:cTn>
                              </p:par>
                              <p:par>
                                <p:cTn id="15" presetID="22" presetClass="entr" presetSubtype="1" fill="hold" nodeType="withEffect">
                                  <p:stCondLst>
                                    <p:cond delay="750"/>
                                  </p:stCondLst>
                                  <p:childTnLst>
                                    <p:set>
                                      <p:cBhvr>
                                        <p:cTn id="16" dur="1" fill="hold">
                                          <p:stCondLst>
                                            <p:cond delay="0"/>
                                          </p:stCondLst>
                                        </p:cTn>
                                        <p:tgtEl>
                                          <p:spTgt spid="12"/>
                                        </p:tgtEl>
                                        <p:attrNameLst>
                                          <p:attrName>style.visibility</p:attrName>
                                        </p:attrNameLst>
                                      </p:cBhvr>
                                      <p:to>
                                        <p:strVal val="visible"/>
                                      </p:to>
                                    </p:set>
                                    <p:animEffect transition="in" filter="wipe(up)">
                                      <p:cBhvr>
                                        <p:cTn id="17" dur="750"/>
                                        <p:tgtEl>
                                          <p:spTgt spid="12"/>
                                        </p:tgtEl>
                                      </p:cBhvr>
                                    </p:animEffect>
                                  </p:childTnLst>
                                </p:cTn>
                              </p:par>
                            </p:childTnLst>
                          </p:cTn>
                        </p:par>
                        <p:par>
                          <p:cTn id="18" fill="hold">
                            <p:stCondLst>
                              <p:cond delay="3000"/>
                            </p:stCondLst>
                            <p:childTnLst>
                              <p:par>
                                <p:cTn id="19" presetID="22" presetClass="entr" presetSubtype="8" fill="hold" grpId="0" nodeType="afterEffect">
                                  <p:stCondLst>
                                    <p:cond delay="75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750"/>
                                        <p:tgtEl>
                                          <p:spTgt spid="6"/>
                                        </p:tgtEl>
                                      </p:cBhvr>
                                    </p:animEffect>
                                  </p:childTnLst>
                                </p:cTn>
                              </p:par>
                              <p:par>
                                <p:cTn id="22" presetID="22" presetClass="entr" presetSubtype="1" fill="hold" nodeType="withEffect">
                                  <p:stCondLst>
                                    <p:cond delay="75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Main Script Presentation Template</Template>
  <TotalTime>97</TotalTime>
  <Words>2056</Words>
  <Application>Microsoft Office PowerPoint</Application>
  <PresentationFormat>Widescreen</PresentationFormat>
  <Paragraphs>199</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Noto Sans Symbols</vt:lpstr>
      <vt:lpstr>Wingdings</vt:lpstr>
      <vt:lpstr>DD</vt:lpstr>
      <vt:lpstr>Knowing Relative Pronouns</vt:lpstr>
      <vt:lpstr>Introducing Relative Pronouns</vt:lpstr>
      <vt:lpstr>Introducing Relative Pronouns</vt:lpstr>
      <vt:lpstr>What is a Relative Pronoun?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Ruby Huria</cp:lastModifiedBy>
  <cp:revision>110</cp:revision>
  <dcterms:created xsi:type="dcterms:W3CDTF">2020-08-28T09:38:22Z</dcterms:created>
  <dcterms:modified xsi:type="dcterms:W3CDTF">2023-05-08T16:20:51Z</dcterms:modified>
</cp:coreProperties>
</file>