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9" r:id="rId3"/>
    <p:sldId id="258"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hEwf4zKoSrI9VK0InNJqL5fYjn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4297A2-811B-47ED-8092-229EEA59F8F7}">
  <a:tblStyle styleId="{0D4297A2-811B-47ED-8092-229EEA59F8F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4"/>
  </p:normalViewPr>
  <p:slideViewPr>
    <p:cSldViewPr snapToGrid="0">
      <p:cViewPr varScale="1">
        <p:scale>
          <a:sx n="57" d="100"/>
          <a:sy n="57" d="100"/>
        </p:scale>
        <p:origin x="924" y="36"/>
      </p:cViewPr>
      <p:guideLst>
        <p:guide orient="horz" pos="2160"/>
        <p:guide pos="3840"/>
      </p:guideLst>
    </p:cSldViewPr>
  </p:slideViewPr>
  <p:notesTextViewPr>
    <p:cViewPr>
      <p:scale>
        <a:sx n="1" d="1"/>
        <a:sy n="1" d="1"/>
      </p:scale>
      <p:origin x="0" y="-56"/>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notesMaster" Target="notesMasters/notesMaster1.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extLst>
      <p:ext uri="{BB962C8B-B14F-4D97-AF65-F5344CB8AC3E}">
        <p14:creationId xmlns:p14="http://schemas.microsoft.com/office/powerpoint/2010/main" val="3043797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914400" y="981069"/>
            <a:ext cx="10363200" cy="165584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2996952"/>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05522" y="95208"/>
            <a:ext cx="678726" cy="720000"/>
          </a:xfrm>
          <a:prstGeom prst="rect">
            <a:avLst/>
          </a:prstGeom>
          <a:noFill/>
          <a:ln>
            <a:noFill/>
          </a:ln>
        </p:spPr>
      </p:pic>
      <p:pic>
        <p:nvPicPr>
          <p:cNvPr id="16" name="Google Shape;16;p5" descr="A picture containing text, light&#10;&#10;Description automatically generated"/>
          <p:cNvPicPr preferRelativeResize="0"/>
          <p:nvPr/>
        </p:nvPicPr>
        <p:blipFill rotWithShape="1">
          <a:blip r:embed="rId3">
            <a:alphaModFix/>
          </a:blip>
          <a:srcRect/>
          <a:stretch/>
        </p:blipFill>
        <p:spPr>
          <a:xfrm>
            <a:off x="11311473" y="606433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38052" y="95208"/>
            <a:ext cx="738701" cy="720000"/>
          </a:xfrm>
          <a:prstGeom prst="rect">
            <a:avLst/>
          </a:prstGeom>
          <a:noFill/>
          <a:ln>
            <a:noFill/>
          </a:ln>
        </p:spPr>
      </p:pic>
      <p:sp>
        <p:nvSpPr>
          <p:cNvPr id="18" name="Google Shape;18;p5"/>
          <p:cNvSpPr txBox="1"/>
          <p:nvPr/>
        </p:nvSpPr>
        <p:spPr>
          <a:xfrm>
            <a:off x="1285827" y="5448685"/>
            <a:ext cx="9620345" cy="954107"/>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a:hlinkClick r:id="rId5"/>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1"/>
          <p:cNvSpPr txBox="1">
            <a:spLocks noGrp="1"/>
          </p:cNvSpPr>
          <p:nvPr>
            <p:ph type="ctrTitle"/>
          </p:nvPr>
        </p:nvSpPr>
        <p:spPr>
          <a:xfrm>
            <a:off x="385089" y="1674848"/>
            <a:ext cx="11399520" cy="2120647"/>
          </a:xfrm>
          <a:prstGeom prst="rect">
            <a:avLst/>
          </a:prstGeom>
          <a:blipFill>
            <a:blip r:embed="rId3"/>
            <a:tile tx="0" ty="0" sx="100000" sy="100000" flip="none" algn="tl"/>
          </a:blip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US" dirty="0"/>
              <a:t>Summary</a:t>
            </a:r>
            <a:br>
              <a:rPr lang="en-US" dirty="0"/>
            </a:br>
            <a:r>
              <a:rPr lang="en-US" dirty="0"/>
              <a:t>Demonstrative and Relative Pronouns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6" y="82565"/>
            <a:ext cx="9296427" cy="654032"/>
          </a:xfrm>
          <a:prstGeom prst="rect">
            <a:avLst/>
          </a:prstGeom>
          <a:solidFill>
            <a:schemeClr val="accent6"/>
          </a:solid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US" dirty="0"/>
              <a:t>Demonstrative and Relative Pronouns</a:t>
            </a:r>
            <a:endParaRPr dirty="0"/>
          </a:p>
        </p:txBody>
      </p:sp>
      <p:sp>
        <p:nvSpPr>
          <p:cNvPr id="7" name="Rectangle 6">
            <a:extLst>
              <a:ext uri="{FF2B5EF4-FFF2-40B4-BE49-F238E27FC236}">
                <a16:creationId xmlns:a16="http://schemas.microsoft.com/office/drawing/2014/main" id="{C9DD4BFB-C65A-48E8-60AE-3EE03247C384}"/>
              </a:ext>
            </a:extLst>
          </p:cNvPr>
          <p:cNvSpPr/>
          <p:nvPr/>
        </p:nvSpPr>
        <p:spPr>
          <a:xfrm>
            <a:off x="3915237" y="1033530"/>
            <a:ext cx="8138160" cy="822960"/>
          </a:xfrm>
          <a:prstGeom prst="rect">
            <a:avLst/>
          </a:prstGeom>
          <a:solidFill>
            <a:schemeClr val="accent2">
              <a:lumMod val="60000"/>
              <a:lumOff val="40000"/>
            </a:schemeClr>
          </a:solidFill>
          <a:ln w="9525" cap="flat" cmpd="sng">
            <a:solidFill>
              <a:srgbClr val="0000FF"/>
            </a:solidFill>
            <a:prstDash val="solid"/>
            <a:round/>
            <a:headEnd type="none" w="sm" len="sm"/>
            <a:tailEnd type="none" w="sm" len="sm"/>
          </a:ln>
        </p:spPr>
        <p:txBody>
          <a:bodyPr spcFirstLastPara="1" wrap="square" lIns="91440" tIns="0" rIns="91425" bIns="274320" anchor="ctr" anchorCtr="0">
            <a:noAutofit/>
          </a:bodyPr>
          <a:lstStyle/>
          <a:p>
            <a:pPr marL="0" marR="0" indent="-228600" algn="ctr">
              <a:lnSpc>
                <a:spcPct val="114000"/>
              </a:lnSpc>
              <a:spcBef>
                <a:spcPts val="1200"/>
              </a:spcBef>
              <a:spcAft>
                <a:spcPts val="1200"/>
              </a:spcAft>
            </a:pPr>
            <a:r>
              <a:rPr lang="en-IE" sz="24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a:t>
            </a:r>
            <a:r>
              <a:rPr lang="en-IE"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IE" sz="2400" b="1"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marR="0" indent="-228600" algn="ctr">
              <a:lnSpc>
                <a:spcPct val="114000"/>
              </a:lnSpc>
              <a:spcBef>
                <a:spcPts val="1200"/>
              </a:spcBef>
              <a:spcAft>
                <a:spcPts val="1200"/>
              </a:spcAft>
            </a:pPr>
            <a:r>
              <a:rPr lang="en-IE" sz="2400" b="1" dirty="0">
                <a:solidFill>
                  <a:srgbClr val="000000"/>
                </a:solidFill>
                <a:effectLst/>
                <a:latin typeface="Calibri" panose="020F0502020204030204" pitchFamily="34" charset="0"/>
                <a:ea typeface="Arial" panose="020B0604020202020204" pitchFamily="34" charset="0"/>
                <a:cs typeface="Calibri" panose="020F0502020204030204" pitchFamily="34" charset="0"/>
              </a:rPr>
              <a:t>Demonstrative Pronouns point to something specific.</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marR="0" algn="ctr">
              <a:spcBef>
                <a:spcPts val="0"/>
              </a:spcBef>
              <a:spcAft>
                <a:spcPts val="0"/>
              </a:spcAft>
            </a:pPr>
            <a:r>
              <a:rPr lang="en-IE" sz="2400" dirty="0">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380DB061-B22F-641E-E569-F12E92CB24D9}"/>
              </a:ext>
            </a:extLst>
          </p:cNvPr>
          <p:cNvSpPr/>
          <p:nvPr/>
        </p:nvSpPr>
        <p:spPr>
          <a:xfrm>
            <a:off x="3915237" y="2048985"/>
            <a:ext cx="8138160" cy="822960"/>
          </a:xfrm>
          <a:prstGeom prst="rect">
            <a:avLst/>
          </a:prstGeom>
          <a:solidFill>
            <a:schemeClr val="accent2">
              <a:lumMod val="60000"/>
              <a:lumOff val="40000"/>
            </a:schemeClr>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algn="ctr">
              <a:spcBef>
                <a:spcPts val="0"/>
              </a:spcBef>
              <a:spcAft>
                <a:spcPts val="0"/>
              </a:spcAft>
            </a:pPr>
            <a:r>
              <a:rPr lang="en-IE"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Pronouns can be used for either near or far in distance or time.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9" name="Rectangle 8">
            <a:extLst>
              <a:ext uri="{FF2B5EF4-FFF2-40B4-BE49-F238E27FC236}">
                <a16:creationId xmlns:a16="http://schemas.microsoft.com/office/drawing/2014/main" id="{98D9E096-1B06-2180-AA7E-42EEA3B3C751}"/>
              </a:ext>
            </a:extLst>
          </p:cNvPr>
          <p:cNvSpPr/>
          <p:nvPr/>
        </p:nvSpPr>
        <p:spPr>
          <a:xfrm>
            <a:off x="3915237" y="3064440"/>
            <a:ext cx="8138160" cy="822960"/>
          </a:xfrm>
          <a:prstGeom prst="rect">
            <a:avLst/>
          </a:prstGeom>
          <a:solidFill>
            <a:schemeClr val="accent2">
              <a:lumMod val="60000"/>
              <a:lumOff val="40000"/>
            </a:schemeClr>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algn="ctr">
              <a:spcBef>
                <a:spcPts val="0"/>
              </a:spcBef>
              <a:spcAft>
                <a:spcPts val="0"/>
              </a:spcAft>
            </a:pPr>
            <a:r>
              <a:rPr lang="en-IE"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That, These, Those.</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3CA95EF5-7328-2362-72E7-96E51C2576E4}"/>
              </a:ext>
            </a:extLst>
          </p:cNvPr>
          <p:cNvSpPr/>
          <p:nvPr/>
        </p:nvSpPr>
        <p:spPr>
          <a:xfrm>
            <a:off x="3915237" y="4258311"/>
            <a:ext cx="8138160" cy="822960"/>
          </a:xfrm>
          <a:prstGeom prst="rect">
            <a:avLst/>
          </a:prstGeom>
          <a:solidFill>
            <a:schemeClr val="accent5">
              <a:lumMod val="60000"/>
              <a:lumOff val="40000"/>
            </a:schemeClr>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algn="ctr">
              <a:spcBef>
                <a:spcPts val="0"/>
              </a:spcBef>
              <a:spcAft>
                <a:spcPts val="0"/>
              </a:spcAft>
            </a:pPr>
            <a:r>
              <a:rPr lang="en-IE"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Relative Pronouns provide more information about the subject it relates to.</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779D8D21-5AE8-2EEB-A343-4D4E3CBE559E}"/>
              </a:ext>
            </a:extLst>
          </p:cNvPr>
          <p:cNvSpPr/>
          <p:nvPr/>
        </p:nvSpPr>
        <p:spPr>
          <a:xfrm>
            <a:off x="3915237" y="5251463"/>
            <a:ext cx="8138160" cy="822960"/>
          </a:xfrm>
          <a:prstGeom prst="rect">
            <a:avLst/>
          </a:prstGeom>
          <a:solidFill>
            <a:schemeClr val="accent5">
              <a:lumMod val="60000"/>
              <a:lumOff val="40000"/>
            </a:schemeClr>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algn="ctr">
              <a:spcBef>
                <a:spcPts val="0"/>
              </a:spcBef>
              <a:spcAft>
                <a:spcPts val="0"/>
              </a:spcAft>
            </a:pPr>
            <a:r>
              <a:rPr lang="en-IE" sz="2400" b="1" dirty="0">
                <a:solidFill>
                  <a:srgbClr val="000000"/>
                </a:solidFill>
                <a:effectLst/>
                <a:latin typeface="Calibri" panose="020F0502020204030204" pitchFamily="34" charset="0"/>
                <a:ea typeface="Arial" panose="020B0604020202020204" pitchFamily="34" charset="0"/>
                <a:cs typeface="Calibri" panose="020F0502020204030204" pitchFamily="34" charset="0"/>
              </a:rPr>
              <a:t>             Who, Whom</a:t>
            </a:r>
            <a:r>
              <a:rPr lang="en-IE" sz="2400" b="1">
                <a:solidFill>
                  <a:srgbClr val="000000"/>
                </a:solidFill>
                <a:effectLst/>
                <a:latin typeface="Calibri" panose="020F0502020204030204" pitchFamily="34" charset="0"/>
                <a:ea typeface="Arial" panose="020B0604020202020204" pitchFamily="34" charset="0"/>
                <a:cs typeface="Calibri" panose="020F0502020204030204" pitchFamily="34" charset="0"/>
              </a:rPr>
              <a:t>,</a:t>
            </a:r>
            <a:r>
              <a:rPr lang="en-IE" sz="2400">
                <a:solidFill>
                  <a:srgbClr val="000000"/>
                </a:solidFill>
                <a:effectLst/>
                <a:latin typeface="Calibri" panose="020F0502020204030204" pitchFamily="34" charset="0"/>
                <a:ea typeface="Arial" panose="020B0604020202020204" pitchFamily="34" charset="0"/>
                <a:cs typeface="Calibri" panose="020F0502020204030204" pitchFamily="34" charset="0"/>
              </a:rPr>
              <a:t> </a:t>
            </a:r>
            <a:r>
              <a:rPr lang="en-IE" sz="2400" b="1" dirty="0">
                <a:latin typeface="Calibri" panose="020F0502020204030204" pitchFamily="34" charset="0"/>
                <a:ea typeface="Arial" panose="020B0604020202020204" pitchFamily="34" charset="0"/>
                <a:cs typeface="Calibri" panose="020F0502020204030204" pitchFamily="34" charset="0"/>
              </a:rPr>
              <a:t>W</a:t>
            </a:r>
            <a:r>
              <a:rPr lang="en-IE" sz="2400" b="1">
                <a:solidFill>
                  <a:srgbClr val="000000"/>
                </a:solidFill>
                <a:effectLst/>
                <a:latin typeface="Calibri" panose="020F0502020204030204" pitchFamily="34" charset="0"/>
                <a:ea typeface="Arial" panose="020B0604020202020204" pitchFamily="34" charset="0"/>
                <a:cs typeface="Calibri" panose="020F0502020204030204" pitchFamily="34" charset="0"/>
              </a:rPr>
              <a:t>hose</a:t>
            </a:r>
            <a:r>
              <a:rPr lang="en-IE" sz="2400" b="1" dirty="0">
                <a:solidFill>
                  <a:srgbClr val="000000"/>
                </a:solidFill>
                <a:effectLst/>
                <a:latin typeface="Calibri" panose="020F0502020204030204" pitchFamily="34" charset="0"/>
                <a:ea typeface="Arial" panose="020B0604020202020204" pitchFamily="34" charset="0"/>
                <a:cs typeface="Calibri" panose="020F0502020204030204" pitchFamily="34" charset="0"/>
              </a:rPr>
              <a:t>, Which </a:t>
            </a:r>
            <a:r>
              <a:rPr lang="en-IE" sz="24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and </a:t>
            </a:r>
            <a:r>
              <a:rPr lang="en-IE" sz="2400" b="1" dirty="0">
                <a:solidFill>
                  <a:srgbClr val="000000"/>
                </a:solidFill>
                <a:effectLst/>
                <a:latin typeface="Calibri" panose="020F0502020204030204" pitchFamily="34" charset="0"/>
                <a:ea typeface="Arial" panose="020B0604020202020204" pitchFamily="34" charset="0"/>
                <a:cs typeface="Calibri" panose="020F0502020204030204" pitchFamily="34" charset="0"/>
              </a:rPr>
              <a:t>That</a:t>
            </a:r>
            <a:r>
              <a:rPr lang="en-IE" sz="24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grpSp>
        <p:nvGrpSpPr>
          <p:cNvPr id="14" name="Group 13">
            <a:extLst>
              <a:ext uri="{FF2B5EF4-FFF2-40B4-BE49-F238E27FC236}">
                <a16:creationId xmlns:a16="http://schemas.microsoft.com/office/drawing/2014/main" id="{6FD74CE2-5740-E219-E6BB-D31C30C8A75B}"/>
              </a:ext>
            </a:extLst>
          </p:cNvPr>
          <p:cNvGrpSpPr/>
          <p:nvPr/>
        </p:nvGrpSpPr>
        <p:grpSpPr>
          <a:xfrm>
            <a:off x="49214" y="1770869"/>
            <a:ext cx="3841676" cy="1777406"/>
            <a:chOff x="49214" y="1926983"/>
            <a:chExt cx="3841676" cy="1777406"/>
          </a:xfrm>
        </p:grpSpPr>
        <p:sp>
          <p:nvSpPr>
            <p:cNvPr id="5" name="Arrow: Right 4">
              <a:extLst>
                <a:ext uri="{FF2B5EF4-FFF2-40B4-BE49-F238E27FC236}">
                  <a16:creationId xmlns:a16="http://schemas.microsoft.com/office/drawing/2014/main" id="{60DAF90E-BCB9-1611-B345-C14C447C4517}"/>
                </a:ext>
              </a:extLst>
            </p:cNvPr>
            <p:cNvSpPr/>
            <p:nvPr/>
          </p:nvSpPr>
          <p:spPr>
            <a:xfrm>
              <a:off x="49214" y="1926983"/>
              <a:ext cx="3841676" cy="1777406"/>
            </a:xfrm>
            <a:prstGeom prst="rightArrow">
              <a:avLst>
                <a:gd name="adj1" fmla="val 50000"/>
                <a:gd name="adj2" fmla="val 50000"/>
              </a:avLst>
            </a:prstGeom>
            <a:solidFill>
              <a:schemeClr val="accent2">
                <a:lumMod val="60000"/>
                <a:lumOff val="40000"/>
              </a:schemeClr>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a:spcBef>
                  <a:spcPts val="0"/>
                </a:spcBef>
                <a:spcAft>
                  <a:spcPts val="0"/>
                </a:spcAft>
              </a:pPr>
              <a:r>
                <a:rPr lang="en-IE" sz="1000" dirty="0">
                  <a:effectLst/>
                  <a:latin typeface="Calibri" panose="020F0502020204030204" pitchFamily="34" charset="0"/>
                  <a:ea typeface="Calibri" panose="020F0502020204030204" pitchFamily="34" charset="0"/>
                </a:rPr>
                <a:t> </a:t>
              </a:r>
              <a:endParaRPr lang="en-US" sz="1000" dirty="0">
                <a:effectLst/>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9E5CB3E2-858D-C4BB-9CF9-710FB3F4B819}"/>
                </a:ext>
              </a:extLst>
            </p:cNvPr>
            <p:cNvSpPr txBox="1"/>
            <p:nvPr/>
          </p:nvSpPr>
          <p:spPr>
            <a:xfrm>
              <a:off x="231934" y="2513331"/>
              <a:ext cx="2669635" cy="609625"/>
            </a:xfrm>
            <a:prstGeom prst="rect">
              <a:avLst/>
            </a:prstGeom>
            <a:solidFill>
              <a:schemeClr val="accent2">
                <a:lumMod val="60000"/>
                <a:lumOff val="40000"/>
              </a:schemeClr>
            </a:solidFill>
          </p:spPr>
          <p:txBody>
            <a:bodyPr wrap="square" anchor="ctr">
              <a:spAutoFit/>
            </a:bodyPr>
            <a:lstStyle/>
            <a:p>
              <a:pPr marL="0" marR="0" algn="ctr">
                <a:spcBef>
                  <a:spcPts val="0"/>
                </a:spcBef>
                <a:spcAft>
                  <a:spcPts val="0"/>
                </a:spcAft>
              </a:pPr>
              <a:r>
                <a:rPr lang="en-IE" sz="2600" b="1" dirty="0">
                  <a:solidFill>
                    <a:srgbClr val="000000"/>
                  </a:solidFill>
                  <a:effectLst/>
                  <a:latin typeface="Calibri" panose="020F0502020204030204" pitchFamily="34" charset="0"/>
                  <a:ea typeface="Arial" panose="020B0604020202020204" pitchFamily="34" charset="0"/>
                  <a:cs typeface="Calibri" panose="020F0502020204030204" pitchFamily="34" charset="0"/>
                </a:rPr>
                <a:t>Demonstrative Pronouns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p:txBody>
        </p:sp>
      </p:grpSp>
      <p:grpSp>
        <p:nvGrpSpPr>
          <p:cNvPr id="15" name="Group 14">
            <a:extLst>
              <a:ext uri="{FF2B5EF4-FFF2-40B4-BE49-F238E27FC236}">
                <a16:creationId xmlns:a16="http://schemas.microsoft.com/office/drawing/2014/main" id="{D6DE3D18-3863-486A-BC65-BA4D671897FB}"/>
              </a:ext>
            </a:extLst>
          </p:cNvPr>
          <p:cNvGrpSpPr/>
          <p:nvPr/>
        </p:nvGrpSpPr>
        <p:grpSpPr>
          <a:xfrm>
            <a:off x="12042" y="4276164"/>
            <a:ext cx="3841676" cy="1777406"/>
            <a:chOff x="891" y="3908181"/>
            <a:chExt cx="3841676" cy="1777406"/>
          </a:xfrm>
        </p:grpSpPr>
        <p:sp>
          <p:nvSpPr>
            <p:cNvPr id="12" name="Arrow: Right 11">
              <a:extLst>
                <a:ext uri="{FF2B5EF4-FFF2-40B4-BE49-F238E27FC236}">
                  <a16:creationId xmlns:a16="http://schemas.microsoft.com/office/drawing/2014/main" id="{58DAB00D-E350-5787-691C-E2E2ED75A40C}"/>
                </a:ext>
              </a:extLst>
            </p:cNvPr>
            <p:cNvSpPr/>
            <p:nvPr/>
          </p:nvSpPr>
          <p:spPr>
            <a:xfrm>
              <a:off x="891" y="3908181"/>
              <a:ext cx="3841676" cy="1777406"/>
            </a:xfrm>
            <a:prstGeom prst="rightArrow">
              <a:avLst>
                <a:gd name="adj1" fmla="val 50000"/>
                <a:gd name="adj2" fmla="val 50000"/>
              </a:avLst>
            </a:prstGeom>
            <a:solidFill>
              <a:schemeClr val="accent5">
                <a:lumMod val="60000"/>
                <a:lumOff val="40000"/>
              </a:schemeClr>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a:spcBef>
                  <a:spcPts val="0"/>
                </a:spcBef>
                <a:spcAft>
                  <a:spcPts val="0"/>
                </a:spcAft>
              </a:pPr>
              <a:r>
                <a:rPr lang="en-IE" sz="1000" dirty="0">
                  <a:effectLst/>
                  <a:latin typeface="Calibri" panose="020F0502020204030204" pitchFamily="34" charset="0"/>
                  <a:ea typeface="Calibri" panose="020F0502020204030204" pitchFamily="34" charset="0"/>
                </a:rPr>
                <a:t> </a:t>
              </a:r>
              <a:endParaRPr lang="en-US" sz="1000" dirty="0">
                <a:effectLst/>
                <a:latin typeface="Calibri" panose="020F0502020204030204" pitchFamily="34" charset="0"/>
                <a:ea typeface="Calibri" panose="020F0502020204030204" pitchFamily="34" charset="0"/>
              </a:endParaRPr>
            </a:p>
          </p:txBody>
        </p:sp>
        <p:sp>
          <p:nvSpPr>
            <p:cNvPr id="13" name="TextBox 12">
              <a:extLst>
                <a:ext uri="{FF2B5EF4-FFF2-40B4-BE49-F238E27FC236}">
                  <a16:creationId xmlns:a16="http://schemas.microsoft.com/office/drawing/2014/main" id="{7A558B74-077A-93AC-DE41-3356CCB925A9}"/>
                </a:ext>
              </a:extLst>
            </p:cNvPr>
            <p:cNvSpPr txBox="1"/>
            <p:nvPr/>
          </p:nvSpPr>
          <p:spPr>
            <a:xfrm>
              <a:off x="306277" y="4375368"/>
              <a:ext cx="2669635" cy="892552"/>
            </a:xfrm>
            <a:prstGeom prst="rect">
              <a:avLst/>
            </a:prstGeom>
            <a:solidFill>
              <a:schemeClr val="accent5">
                <a:lumMod val="60000"/>
                <a:lumOff val="40000"/>
              </a:schemeClr>
            </a:solidFill>
          </p:spPr>
          <p:txBody>
            <a:bodyPr wrap="square" anchor="ctr">
              <a:spAutoFit/>
            </a:bodyPr>
            <a:lstStyle/>
            <a:p>
              <a:pPr marL="0" marR="0" algn="ctr">
                <a:spcBef>
                  <a:spcPts val="0"/>
                </a:spcBef>
                <a:spcAft>
                  <a:spcPts val="0"/>
                </a:spcAft>
              </a:pPr>
              <a:r>
                <a:rPr lang="en-IE" sz="2600" b="1" dirty="0">
                  <a:solidFill>
                    <a:srgbClr val="000000"/>
                  </a:solidFill>
                  <a:effectLst/>
                  <a:latin typeface="Calibri" panose="020F0502020204030204" pitchFamily="34" charset="0"/>
                  <a:ea typeface="Arial" panose="020B0604020202020204" pitchFamily="34" charset="0"/>
                  <a:cs typeface="Calibri" panose="020F0502020204030204" pitchFamily="34" charset="0"/>
                </a:rPr>
                <a:t>Relative Pronouns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77280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750"/>
                                        <p:tgtEl>
                                          <p:spTgt spid="1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1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1000"/>
                                        <p:tgtEl>
                                          <p:spTgt spid="15"/>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graphicFrame>
        <p:nvGraphicFramePr>
          <p:cNvPr id="46" name="Google Shape;46;p3"/>
          <p:cNvGraphicFramePr/>
          <p:nvPr/>
        </p:nvGraphicFramePr>
        <p:xfrm>
          <a:off x="1127448" y="700345"/>
          <a:ext cx="9937100" cy="4289500"/>
        </p:xfrm>
        <a:graphic>
          <a:graphicData uri="http://schemas.openxmlformats.org/drawingml/2006/table">
            <a:tbl>
              <a:tblPr firstRow="1" bandRow="1">
                <a:noFill/>
                <a:tableStyleId>{0D4297A2-811B-47ED-8092-229EEA59F8F7}</a:tableStyleId>
              </a:tblPr>
              <a:tblGrid>
                <a:gridCol w="1008100">
                  <a:extLst>
                    <a:ext uri="{9D8B030D-6E8A-4147-A177-3AD203B41FA5}">
                      <a16:colId xmlns:a16="http://schemas.microsoft.com/office/drawing/2014/main" val="20000"/>
                    </a:ext>
                  </a:extLst>
                </a:gridCol>
                <a:gridCol w="1512175">
                  <a:extLst>
                    <a:ext uri="{9D8B030D-6E8A-4147-A177-3AD203B41FA5}">
                      <a16:colId xmlns:a16="http://schemas.microsoft.com/office/drawing/2014/main" val="20001"/>
                    </a:ext>
                  </a:extLst>
                </a:gridCol>
                <a:gridCol w="5832650">
                  <a:extLst>
                    <a:ext uri="{9D8B030D-6E8A-4147-A177-3AD203B41FA5}">
                      <a16:colId xmlns:a16="http://schemas.microsoft.com/office/drawing/2014/main" val="20002"/>
                    </a:ext>
                  </a:extLst>
                </a:gridCol>
                <a:gridCol w="1584175">
                  <a:extLst>
                    <a:ext uri="{9D8B030D-6E8A-4147-A177-3AD203B41FA5}">
                      <a16:colId xmlns:a16="http://schemas.microsoft.com/office/drawing/2014/main" val="20003"/>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Author </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1"/>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2"/>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3"/>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4"/>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5"/>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6"/>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7"/>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8"/>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9"/>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10"/>
                  </a:ext>
                </a:extLst>
              </a:tr>
            </a:tbl>
          </a:graphicData>
        </a:graphic>
      </p:graphicFrame>
      <p:sp>
        <p:nvSpPr>
          <p:cNvPr id="47" name="Google Shape;47;p3"/>
          <p:cNvSpPr txBox="1"/>
          <p:nvPr/>
        </p:nvSpPr>
        <p:spPr>
          <a:xfrm>
            <a:off x="3549975" y="116632"/>
            <a:ext cx="5092048" cy="500042"/>
          </a:xfrm>
          <a:prstGeom prst="rect">
            <a:avLst/>
          </a:prstGeom>
          <a:noFill/>
          <a:ln>
            <a:noFill/>
          </a:ln>
        </p:spPr>
        <p:txBody>
          <a:bodyPr spcFirstLastPara="1" wrap="square" lIns="91425" tIns="45700" rIns="91425" bIns="45700" anchor="t" anchorCtr="0">
            <a:normAutofit fontScale="75000" lnSpcReduction="20000"/>
          </a:bodyPr>
          <a:lstStyle/>
          <a:p>
            <a:pPr marL="0" marR="0" lvl="0" indent="0" algn="ctr" rtl="0">
              <a:spcBef>
                <a:spcPts val="0"/>
              </a:spcBef>
              <a:spcAft>
                <a:spcPts val="0"/>
              </a:spcAft>
              <a:buClr>
                <a:schemeClr val="dk1"/>
              </a:buClr>
              <a:buSzPct val="100000"/>
              <a:buFont typeface="Calibri"/>
              <a:buNone/>
            </a:pPr>
            <a:r>
              <a:rPr lang="en-IN" sz="4400" b="0" i="0" u="none" strike="noStrike" cap="none">
                <a:solidFill>
                  <a:schemeClr val="dk1"/>
                </a:solidFill>
                <a:latin typeface="Calibri"/>
                <a:ea typeface="Calibri"/>
                <a:cs typeface="Calibri"/>
                <a:sym typeface="Calibri"/>
              </a:rPr>
              <a:t>Attribution / Citation</a:t>
            </a:r>
            <a:endParaRPr sz="4400" b="0" i="0" u="none" strike="noStrike" cap="none">
              <a:solidFill>
                <a:schemeClr val="dk1"/>
              </a:solidFill>
              <a:latin typeface="Calibri"/>
              <a:ea typeface="Calibri"/>
              <a:cs typeface="Calibri"/>
              <a:sym typeface="Calibri"/>
            </a:endParaRPr>
          </a:p>
        </p:txBody>
      </p:sp>
      <p:sp>
        <p:nvSpPr>
          <p:cNvPr id="48" name="Google Shape;48;p3"/>
          <p:cNvSpPr txBox="1"/>
          <p:nvPr/>
        </p:nvSpPr>
        <p:spPr>
          <a:xfrm>
            <a:off x="1285827" y="5448685"/>
            <a:ext cx="9620400" cy="954300"/>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rgbClr val="000000"/>
                </a:solidFill>
                <a:latin typeface="Arial"/>
                <a:ea typeface="Arial"/>
                <a:cs typeface="Arial"/>
                <a:sym typeface="Arial"/>
              </a:rPr>
              <a:t>                                    </a:t>
            </a:r>
            <a:r>
              <a:rPr lang="en-IN" sz="800" b="1" i="0" u="sng" strike="noStrike" cap="none">
                <a:solidFill>
                  <a:srgbClr val="000000"/>
                </a:solidFill>
                <a:latin typeface="Arial"/>
                <a:ea typeface="Arial"/>
                <a:cs typeface="Arial"/>
                <a:sym typeface="Arial"/>
              </a:rPr>
              <a:t>COPYRIGHT Cum DISCLAIMER NOTICE</a:t>
            </a:r>
            <a:endParaRPr sz="800" b="1" i="0" u="sng"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Strictly not for Commercial Use, excluding content that falls in Public Domain or common knowledge facts.</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rgbClr val="000000"/>
              </a:solidFill>
              <a:latin typeface="Calibri"/>
              <a:ea typeface="Calibri"/>
              <a:cs typeface="Calibri"/>
              <a:sym typeface="Calibri"/>
            </a:endParaRPr>
          </a:p>
          <a:p>
            <a:pPr marL="0" marR="0" lvl="0" indent="0" algn="ctr" rtl="0">
              <a:spcBef>
                <a:spcPts val="0"/>
              </a:spcBef>
              <a:spcAft>
                <a:spcPts val="0"/>
              </a:spcAft>
              <a:buClr>
                <a:srgbClr val="000000"/>
              </a:buClr>
              <a:buSzPts val="800"/>
              <a:buFont typeface="Noto Sans Symbols"/>
              <a:buNone/>
            </a:pPr>
            <a:endParaRPr sz="800" b="0" i="0" u="none" strike="noStrike" cap="non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394</Words>
  <Application>Microsoft Office PowerPoint</Application>
  <PresentationFormat>Widescreen</PresentationFormat>
  <Paragraphs>35</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Noto Sans Symbols</vt:lpstr>
      <vt:lpstr>DD</vt:lpstr>
      <vt:lpstr>Summary Demonstrative and Relative Pronouns</vt:lpstr>
      <vt:lpstr>Demonstrative and Relative Pronouns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Demonstrative and Relative Pronouns</dc:title>
  <dc:creator>sssvv</dc:creator>
  <cp:lastModifiedBy>Mahesh Mahadevan</cp:lastModifiedBy>
  <cp:revision>6</cp:revision>
  <dcterms:created xsi:type="dcterms:W3CDTF">2020-08-28T09:38:22Z</dcterms:created>
  <dcterms:modified xsi:type="dcterms:W3CDTF">2023-04-30T16:46:42Z</dcterms:modified>
</cp:coreProperties>
</file>