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9" r:id="rId3"/>
    <p:sldId id="260" r:id="rId4"/>
    <p:sldId id="261" r:id="rId5"/>
    <p:sldId id="25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00E3"/>
    <a:srgbClr val="F9E1FF"/>
    <a:srgbClr val="FFA9FF"/>
    <a:srgbClr val="F68D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68596" autoAdjust="0"/>
  </p:normalViewPr>
  <p:slideViewPr>
    <p:cSldViewPr>
      <p:cViewPr>
        <p:scale>
          <a:sx n="61" d="100"/>
          <a:sy n="61" d="100"/>
        </p:scale>
        <p:origin x="-1229" y="-5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E87EEE-33CA-4F89-87C8-0601196FB639}" type="datetimeFigureOut">
              <a:rPr lang="en-US" smtClean="0"/>
              <a:pPr/>
              <a:t>4/24/2023</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E39D27-0626-4BC0-A8BA-864E2E770FDA}" type="slidenum">
              <a:rPr lang="en-IN" smtClean="0"/>
              <a:pPr/>
              <a:t>‹#›</a:t>
            </a:fld>
            <a:endParaRPr lang="en-IN"/>
          </a:p>
        </p:txBody>
      </p:sp>
    </p:spTree>
    <p:extLst>
      <p:ext uri="{BB962C8B-B14F-4D97-AF65-F5344CB8AC3E}">
        <p14:creationId xmlns:p14="http://schemas.microsoft.com/office/powerpoint/2010/main" val="3316503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&lt;punctuation&gt; &lt;https://</a:t>
            </a:r>
            <a:r>
              <a:rPr lang="en-IN" dirty="0" err="1"/>
              <a:t>pixabay.com</a:t>
            </a:r>
            <a:r>
              <a:rPr lang="en-IN" dirty="0"/>
              <a:t>/illustrations/punctuation-marks-gold-point-3038383/&gt;</a:t>
            </a:r>
          </a:p>
        </p:txBody>
      </p:sp>
      <p:sp>
        <p:nvSpPr>
          <p:cNvPr id="4" name="Slide Number Placeholder 3"/>
          <p:cNvSpPr>
            <a:spLocks noGrp="1"/>
          </p:cNvSpPr>
          <p:nvPr>
            <p:ph type="sldNum" sz="quarter" idx="10"/>
          </p:nvPr>
        </p:nvSpPr>
        <p:spPr/>
        <p:txBody>
          <a:bodyPr/>
          <a:lstStyle/>
          <a:p>
            <a:fld id="{11E39D27-0626-4BC0-A8BA-864E2E770FDA}"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p>
          <a:p>
            <a:pPr rtl="0"/>
            <a:r>
              <a:rPr lang="en-IN" sz="1200" b="0" i="0" u="none" strike="noStrike" kern="1200" baseline="0" dirty="0">
                <a:solidFill>
                  <a:schemeClr val="tx1"/>
                </a:solidFill>
                <a:latin typeface="+mn-lt"/>
                <a:ea typeface="+mn-ea"/>
                <a:cs typeface="+mn-cs"/>
              </a:rPr>
              <a:t>&lt;Bowl of fruits&gt; &lt;https://</a:t>
            </a:r>
            <a:r>
              <a:rPr lang="en-IN" sz="1200" b="0" i="0" u="none" strike="noStrike" kern="1200" baseline="0" dirty="0" err="1">
                <a:solidFill>
                  <a:schemeClr val="tx1"/>
                </a:solidFill>
                <a:latin typeface="+mn-lt"/>
                <a:ea typeface="+mn-ea"/>
                <a:cs typeface="+mn-cs"/>
              </a:rPr>
              <a:t>pixabay.com</a:t>
            </a:r>
            <a:r>
              <a:rPr lang="en-IN" sz="1200" b="0" i="0" u="none" strike="noStrike" kern="1200" baseline="0" dirty="0">
                <a:solidFill>
                  <a:schemeClr val="tx1"/>
                </a:solidFill>
                <a:latin typeface="+mn-lt"/>
                <a:ea typeface="+mn-ea"/>
                <a:cs typeface="+mn-cs"/>
              </a:rPr>
              <a:t>/photos/fruit-cheers-fruit-bowl-fruits-657491/&gt;</a:t>
            </a:r>
          </a:p>
          <a:p>
            <a:pPr rtl="0"/>
            <a:r>
              <a:rPr lang="en-IN" sz="1200" b="0" i="0" u="none" strike="noStrike" kern="1200" baseline="0" dirty="0">
                <a:solidFill>
                  <a:schemeClr val="tx1"/>
                </a:solidFill>
                <a:latin typeface="+mn-lt"/>
                <a:ea typeface="+mn-ea"/>
                <a:cs typeface="+mn-cs"/>
              </a:rPr>
              <a:t>&lt;thinking&gt; &lt;https://</a:t>
            </a:r>
            <a:r>
              <a:rPr lang="en-IN" sz="1200" b="0" i="0" u="none" strike="noStrike" kern="1200" baseline="0" dirty="0" err="1">
                <a:solidFill>
                  <a:schemeClr val="tx1"/>
                </a:solidFill>
                <a:latin typeface="+mn-lt"/>
                <a:ea typeface="+mn-ea"/>
                <a:cs typeface="+mn-cs"/>
              </a:rPr>
              <a:t>pixabay.com</a:t>
            </a:r>
            <a:r>
              <a:rPr lang="en-IN" sz="1200" b="0" i="0" u="none" strike="noStrike" kern="1200" baseline="0" dirty="0">
                <a:solidFill>
                  <a:schemeClr val="tx1"/>
                </a:solidFill>
                <a:latin typeface="+mn-lt"/>
                <a:ea typeface="+mn-ea"/>
                <a:cs typeface="+mn-cs"/>
              </a:rPr>
              <a:t>/photos/question-mark-symbol-icon-character-2309040/&gt;</a:t>
            </a:r>
          </a:p>
          <a:p>
            <a:pPr rtl="0"/>
            <a:r>
              <a:rPr lang="en-IN" sz="1200" b="0" i="0" u="none" strike="noStrike" kern="1200" baseline="0" dirty="0">
                <a:solidFill>
                  <a:schemeClr val="tx1"/>
                </a:solidFill>
                <a:latin typeface="+mn-lt"/>
                <a:ea typeface="+mn-ea"/>
                <a:cs typeface="+mn-cs"/>
              </a:rPr>
              <a:t>&lt;</a:t>
            </a:r>
            <a:r>
              <a:rPr lang="en-IN" sz="1200" b="0" i="0" u="none" strike="noStrike" kern="1200" baseline="0" dirty="0" err="1">
                <a:solidFill>
                  <a:schemeClr val="tx1"/>
                </a:solidFill>
                <a:latin typeface="+mn-lt"/>
                <a:ea typeface="+mn-ea"/>
                <a:cs typeface="+mn-cs"/>
              </a:rPr>
              <a:t>fullstop</a:t>
            </a:r>
            <a:r>
              <a:rPr lang="en-IN" sz="1200" b="0" i="0" u="none" strike="noStrike" kern="1200" baseline="0" dirty="0">
                <a:solidFill>
                  <a:schemeClr val="tx1"/>
                </a:solidFill>
                <a:latin typeface="+mn-lt"/>
                <a:ea typeface="+mn-ea"/>
                <a:cs typeface="+mn-cs"/>
              </a:rPr>
              <a:t>&gt; &lt;SSSVV&gt;</a:t>
            </a:r>
          </a:p>
          <a:p>
            <a:pPr rtl="0"/>
            <a:r>
              <a:rPr lang="en-IN" sz="1200" b="0" i="0" u="none" strike="noStrike" kern="1200" baseline="0" dirty="0">
                <a:solidFill>
                  <a:schemeClr val="tx1"/>
                </a:solidFill>
                <a:latin typeface="+mn-lt"/>
                <a:ea typeface="+mn-ea"/>
                <a:cs typeface="+mn-cs"/>
              </a:rPr>
              <a:t>&lt;question mark&gt; &lt;SSSVV&gt;</a:t>
            </a:r>
            <a:endParaRPr lang="en-IN" b="0" dirty="0"/>
          </a:p>
          <a:p>
            <a:endParaRPr lang="en-IN" dirty="0"/>
          </a:p>
        </p:txBody>
      </p:sp>
      <p:sp>
        <p:nvSpPr>
          <p:cNvPr id="4" name="Slide Number Placeholder 3"/>
          <p:cNvSpPr>
            <a:spLocks noGrp="1"/>
          </p:cNvSpPr>
          <p:nvPr>
            <p:ph type="sldNum" sz="quarter" idx="10"/>
          </p:nvPr>
        </p:nvSpPr>
        <p:spPr/>
        <p:txBody>
          <a:bodyPr/>
          <a:lstStyle/>
          <a:p>
            <a:fld id="{11E39D27-0626-4BC0-A8BA-864E2E770FDA}" type="slidenum">
              <a:rPr lang="en-IN" smtClean="0"/>
              <a:pPr/>
              <a:t>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&lt;garden&gt; &lt;SSSVV - </a:t>
            </a:r>
            <a:r>
              <a:rPr lang="en-IN" b="0" i="0" dirty="0">
                <a:solidFill>
                  <a:srgbClr val="000000"/>
                </a:solidFill>
                <a:effectLst/>
                <a:latin typeface="Times" pitchFamily="2" charset="0"/>
              </a:rPr>
              <a:t>rose garden, work in garden rose-garden-work-in-garden-5841 pink rose garden&gt;</a:t>
            </a:r>
          </a:p>
          <a:p>
            <a:r>
              <a:rPr lang="en-IN" b="0" i="0" dirty="0">
                <a:solidFill>
                  <a:srgbClr val="000000"/>
                </a:solidFill>
                <a:effectLst/>
                <a:latin typeface="Times" pitchFamily="2" charset="0"/>
              </a:rPr>
              <a:t>&lt;sad&gt; &lt;https://</a:t>
            </a:r>
            <a:r>
              <a:rPr lang="en-IN" b="0" i="0" dirty="0" err="1">
                <a:solidFill>
                  <a:srgbClr val="000000"/>
                </a:solidFill>
                <a:effectLst/>
                <a:latin typeface="Times" pitchFamily="2" charset="0"/>
              </a:rPr>
              <a:t>pixabay.com</a:t>
            </a:r>
            <a:r>
              <a:rPr lang="en-IN" b="0" i="0" dirty="0">
                <a:solidFill>
                  <a:srgbClr val="000000"/>
                </a:solidFill>
                <a:effectLst/>
                <a:latin typeface="Times" pitchFamily="2" charset="0"/>
              </a:rPr>
              <a:t>/illustrations/sad-boy-child-feeling-mood-7778857/&gt;</a:t>
            </a:r>
          </a:p>
          <a:p>
            <a:r>
              <a:rPr lang="en-IN" b="0" i="0" dirty="0">
                <a:solidFill>
                  <a:srgbClr val="000000"/>
                </a:solidFill>
                <a:effectLst/>
                <a:latin typeface="Times" pitchFamily="2" charset="0"/>
              </a:rPr>
              <a:t>&lt;cycle&gt; &lt;SSSVV- Cycle, non polluting vehicle, pollution, transport, road transport, vehicle, environment&gt;</a:t>
            </a:r>
          </a:p>
          <a:p>
            <a:r>
              <a:rPr lang="en-IN" b="0" i="0" dirty="0">
                <a:solidFill>
                  <a:srgbClr val="000000"/>
                </a:solidFill>
                <a:effectLst/>
                <a:latin typeface="Times" pitchFamily="2" charset="0"/>
              </a:rPr>
              <a:t>&lt;</a:t>
            </a:r>
            <a:r>
              <a:rPr lang="en-IN" b="0" i="0" dirty="0" err="1">
                <a:solidFill>
                  <a:srgbClr val="000000"/>
                </a:solidFill>
                <a:effectLst/>
                <a:latin typeface="Times" pitchFamily="2" charset="0"/>
              </a:rPr>
              <a:t>donot</a:t>
            </a:r>
            <a:r>
              <a:rPr lang="en-IN" b="0" i="0" dirty="0">
                <a:solidFill>
                  <a:srgbClr val="000000"/>
                </a:solidFill>
                <a:effectLst/>
                <a:latin typeface="Times" pitchFamily="2" charset="0"/>
              </a:rPr>
              <a:t> disturb&gt; &lt;https://</a:t>
            </a:r>
            <a:r>
              <a:rPr lang="en-IN" b="0" i="0" dirty="0" err="1">
                <a:solidFill>
                  <a:srgbClr val="000000"/>
                </a:solidFill>
                <a:effectLst/>
                <a:latin typeface="Times" pitchFamily="2" charset="0"/>
              </a:rPr>
              <a:t>pixabay.com</a:t>
            </a:r>
            <a:r>
              <a:rPr lang="en-IN" b="0" i="0" dirty="0">
                <a:solidFill>
                  <a:srgbClr val="000000"/>
                </a:solidFill>
                <a:effectLst/>
                <a:latin typeface="Times" pitchFamily="2" charset="0"/>
              </a:rPr>
              <a:t>/vectors/do-not-disturb-door-sign-sign-wall-4772157/&gt;</a:t>
            </a:r>
          </a:p>
          <a:p>
            <a:r>
              <a:rPr lang="en-IN" b="0" i="0" dirty="0">
                <a:solidFill>
                  <a:srgbClr val="000000"/>
                </a:solidFill>
                <a:effectLst/>
                <a:latin typeface="Times" pitchFamily="2" charset="0"/>
              </a:rPr>
              <a:t>&lt;exclamation mark&gt; &lt;SSSVV&gt;</a:t>
            </a:r>
          </a:p>
          <a:p>
            <a:r>
              <a:rPr lang="en-IN" b="0" i="0" dirty="0">
                <a:solidFill>
                  <a:srgbClr val="000000"/>
                </a:solidFill>
                <a:effectLst/>
                <a:latin typeface="Times" pitchFamily="2" charset="0"/>
              </a:rPr>
              <a:t>&lt;apostrophe&gt; &lt;SSSVV&gt;</a:t>
            </a:r>
            <a:endParaRPr lang="en-IN" dirty="0"/>
          </a:p>
        </p:txBody>
      </p:sp>
      <p:sp>
        <p:nvSpPr>
          <p:cNvPr id="4" name="Slide Number Placeholder 3"/>
          <p:cNvSpPr>
            <a:spLocks noGrp="1"/>
          </p:cNvSpPr>
          <p:nvPr>
            <p:ph type="sldNum" sz="quarter" idx="10"/>
          </p:nvPr>
        </p:nvSpPr>
        <p:spPr/>
        <p:txBody>
          <a:bodyPr/>
          <a:lstStyle/>
          <a:p>
            <a:fld id="{11E39D27-0626-4BC0-A8BA-864E2E770FDA}" type="slidenum">
              <a:rPr lang="en-IN" smtClean="0"/>
              <a:pPr/>
              <a:t>3</a:t>
            </a:fld>
            <a:endParaRPr lang="en-IN"/>
          </a:p>
        </p:txBody>
      </p:sp>
    </p:spTree>
    <p:extLst>
      <p:ext uri="{BB962C8B-B14F-4D97-AF65-F5344CB8AC3E}">
        <p14:creationId xmlns:p14="http://schemas.microsoft.com/office/powerpoint/2010/main" val="2769995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i="0" u="none" strike="noStrike" kern="1200" baseline="0" dirty="0">
                <a:solidFill>
                  <a:schemeClr val="tx1"/>
                </a:solidFill>
                <a:latin typeface="+mn-lt"/>
                <a:ea typeface="+mn-ea"/>
                <a:cs typeface="+mn-cs"/>
              </a:rPr>
              <a:t>&lt;Bowl of fruits&gt; &lt;https://</a:t>
            </a:r>
            <a:r>
              <a:rPr lang="en-IN" sz="1200" b="0" i="0" u="none" strike="noStrike" kern="1200" baseline="0" dirty="0" err="1">
                <a:solidFill>
                  <a:schemeClr val="tx1"/>
                </a:solidFill>
                <a:latin typeface="+mn-lt"/>
                <a:ea typeface="+mn-ea"/>
                <a:cs typeface="+mn-cs"/>
              </a:rPr>
              <a:t>pixabay.com</a:t>
            </a:r>
            <a:r>
              <a:rPr lang="en-IN" sz="1200" b="0" i="0" u="none" strike="noStrike" kern="1200" baseline="0" dirty="0">
                <a:solidFill>
                  <a:schemeClr val="tx1"/>
                </a:solidFill>
                <a:latin typeface="+mn-lt"/>
                <a:ea typeface="+mn-ea"/>
                <a:cs typeface="+mn-cs"/>
              </a:rPr>
              <a:t>/photos/fruit-cheers-fruit-bowl-fruits-657491/&gt;</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i="0" u="none" strike="noStrike" kern="1200" baseline="0" dirty="0">
                <a:solidFill>
                  <a:schemeClr val="tx1"/>
                </a:solidFill>
                <a:latin typeface="+mn-lt"/>
                <a:ea typeface="+mn-ea"/>
                <a:cs typeface="+mn-cs"/>
              </a:rPr>
              <a:t>&lt;Sleeping boy&gt; &lt;SSSVV - </a:t>
            </a:r>
            <a:r>
              <a:rPr lang="en-IN" b="0" i="0" dirty="0">
                <a:solidFill>
                  <a:srgbClr val="000000"/>
                </a:solidFill>
                <a:effectLst/>
                <a:latin typeface="Times" pitchFamily="2" charset="0"/>
              </a:rPr>
              <a:t>hand sketch, drawing, we need you tiger, boy, sleeping, caring, father, </a:t>
            </a:r>
            <a:r>
              <a:rPr lang="en-IN" sz="1200" b="0" i="0" u="none" strike="noStrike" kern="1200" baseline="0" dirty="0">
                <a:solidFill>
                  <a:schemeClr val="tx1"/>
                </a:solidFill>
                <a:effectLst/>
                <a:latin typeface="+mn-lt"/>
                <a:ea typeface="+mn-ea"/>
                <a:cs typeface="+mn-cs"/>
              </a:rPr>
              <a:t>&gt;</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i="0" u="none" strike="noStrike" kern="1200" baseline="0" dirty="0">
                <a:solidFill>
                  <a:schemeClr val="tx1"/>
                </a:solidFill>
                <a:effectLst/>
                <a:latin typeface="+mn-lt"/>
                <a:ea typeface="+mn-ea"/>
                <a:cs typeface="+mn-cs"/>
              </a:rPr>
              <a:t>&lt;water cycle&gt; &lt;SSSVV - </a:t>
            </a:r>
            <a:r>
              <a:rPr lang="en-IN" b="0" i="0" dirty="0" err="1">
                <a:solidFill>
                  <a:srgbClr val="000000"/>
                </a:solidFill>
                <a:effectLst/>
                <a:latin typeface="Times" pitchFamily="2" charset="0"/>
              </a:rPr>
              <a:t>Watercycle</a:t>
            </a:r>
            <a:r>
              <a:rPr lang="en-IN" b="0" i="0" dirty="0">
                <a:solidFill>
                  <a:srgbClr val="000000"/>
                </a:solidFill>
                <a:effectLst/>
                <a:latin typeface="Times" pitchFamily="2" charset="0"/>
              </a:rPr>
              <a:t>, rain, cloud, evaporation, condensation, precipitation</a:t>
            </a:r>
            <a:r>
              <a:rPr lang="en-IN" sz="1200" b="0" i="0" u="none" strike="noStrike" kern="1200" baseline="0" dirty="0">
                <a:solidFill>
                  <a:schemeClr val="tx1"/>
                </a:solidFill>
                <a:effectLst/>
                <a:latin typeface="+mn-lt"/>
                <a:ea typeface="+mn-ea"/>
                <a:cs typeface="+mn-cs"/>
              </a:rPr>
              <a:t>&gt;</a:t>
            </a:r>
            <a:endParaRPr lang="en-IN" sz="1200" b="0" i="0" u="none" strike="noStrike" kern="1200" baseline="0" dirty="0">
              <a:solidFill>
                <a:schemeClr val="tx1"/>
              </a:solidFill>
              <a:latin typeface="+mn-lt"/>
              <a:ea typeface="+mn-ea"/>
              <a:cs typeface="+mn-cs"/>
            </a:endParaRPr>
          </a:p>
          <a:p>
            <a:r>
              <a:rPr lang="en-IN" dirty="0"/>
              <a:t>&lt;commas&gt; &lt;SSSVV&gt;</a:t>
            </a:r>
          </a:p>
          <a:p>
            <a:r>
              <a:rPr lang="en-IN" dirty="0"/>
              <a:t>&lt;inverted commas</a:t>
            </a:r>
            <a:r>
              <a:rPr lang="en-IN"/>
              <a:t>/quotation marks&gt; &lt;SSSVV&gt;</a:t>
            </a:r>
            <a:endParaRPr lang="en-IN" dirty="0"/>
          </a:p>
        </p:txBody>
      </p:sp>
      <p:sp>
        <p:nvSpPr>
          <p:cNvPr id="4" name="Slide Number Placeholder 3"/>
          <p:cNvSpPr>
            <a:spLocks noGrp="1"/>
          </p:cNvSpPr>
          <p:nvPr>
            <p:ph type="sldNum" sz="quarter" idx="10"/>
          </p:nvPr>
        </p:nvSpPr>
        <p:spPr/>
        <p:txBody>
          <a:bodyPr/>
          <a:lstStyle/>
          <a:p>
            <a:fld id="{11E39D27-0626-4BC0-A8BA-864E2E770FDA}" type="slidenum">
              <a:rPr lang="en-IN" smtClean="0"/>
              <a:pPr/>
              <a:t>4</a:t>
            </a:fld>
            <a:endParaRPr lang="en-IN"/>
          </a:p>
        </p:txBody>
      </p:sp>
    </p:spTree>
    <p:extLst>
      <p:ext uri="{BB962C8B-B14F-4D97-AF65-F5344CB8AC3E}">
        <p14:creationId xmlns:p14="http://schemas.microsoft.com/office/powerpoint/2010/main" val="3983587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r>
              <a:rPr lang="en-IN" b="0" dirty="0"/>
              <a:t/>
            </a:r>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11E39D27-0626-4BC0-A8BA-864E2E770FDA}" type="slidenum">
              <a:rPr lang="en-IN" smtClean="0"/>
              <a:pPr/>
              <a:t>5</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885575"/>
            <a:ext cx="10363200" cy="1607322"/>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2612504"/>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dirty="0">
                <a:solidFill>
                  <a:srgbClr val="0000CC"/>
                </a:solidFill>
                <a:latin typeface="Calibri"/>
                <a:ea typeface="Calibri"/>
                <a:cs typeface="Calibri"/>
                <a:sym typeface="Calibri"/>
              </a:rPr>
              <a:t>© Sri Sathya Sai Central Trust</a:t>
            </a:r>
            <a:endParaRPr sz="1100" b="1" i="0" u="none" strike="noStrike" cap="none" dirty="0">
              <a:solidFill>
                <a:srgbClr val="0000CC"/>
              </a:solidFill>
              <a:latin typeface="Calibri"/>
              <a:ea typeface="Calibri"/>
              <a:cs typeface="Calibri"/>
              <a:sym typeface="Calibri"/>
            </a:endParaRPr>
          </a:p>
        </p:txBody>
      </p:sp>
      <p:sp>
        <p:nvSpPr>
          <p:cNvPr id="18" name="Google Shape;23;p5"/>
          <p:cNvSpPr/>
          <p:nvPr userDrawn="1"/>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xmlns="" id="{B9524BE4-40BB-40E2-8CA1-2FA380B8B28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5699" y="165575"/>
            <a:ext cx="678726" cy="720000"/>
          </a:xfrm>
          <a:prstGeom prst="rect">
            <a:avLst/>
          </a:prstGeom>
        </p:spPr>
      </p:pic>
      <p:pic>
        <p:nvPicPr>
          <p:cNvPr id="19" name="Picture 18" descr="A picture containing text, lamp&#10;&#10;Description automatically generated">
            <a:extLst>
              <a:ext uri="{FF2B5EF4-FFF2-40B4-BE49-F238E27FC236}">
                <a16:creationId xmlns:a16="http://schemas.microsoft.com/office/drawing/2014/main" xmlns="" id="{A10B5661-281E-48D4-9BFC-022F62151F7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382943" y="6042792"/>
            <a:ext cx="720000" cy="720000"/>
          </a:xfrm>
          <a:prstGeom prst="rect">
            <a:avLst/>
          </a:prstGeom>
        </p:spPr>
      </p:pic>
      <p:pic>
        <p:nvPicPr>
          <p:cNvPr id="21" name="Picture 20" descr="Calendar&#10;&#10;Description automatically generated with low confidence">
            <a:extLst>
              <a:ext uri="{FF2B5EF4-FFF2-40B4-BE49-F238E27FC236}">
                <a16:creationId xmlns:a16="http://schemas.microsoft.com/office/drawing/2014/main" xmlns="" id="{66EE8871-2B60-4057-9D9F-A68171EC60D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364242" y="165575"/>
            <a:ext cx="738701" cy="720000"/>
          </a:xfrm>
          <a:prstGeom prst="rect">
            <a:avLst/>
          </a:prstGeom>
        </p:spPr>
      </p:pic>
      <p:sp>
        <p:nvSpPr>
          <p:cNvPr id="4" name="TextBox 3">
            <a:extLst>
              <a:ext uri="{FF2B5EF4-FFF2-40B4-BE49-F238E27FC236}">
                <a16:creationId xmlns:a16="http://schemas.microsoft.com/office/drawing/2014/main" xmlns="" id="{E737D101-26E5-AACD-7ACE-BAFD91E19D25}"/>
              </a:ext>
            </a:extLst>
          </p:cNvPr>
          <p:cNvSpPr txBox="1"/>
          <p:nvPr userDrawn="1"/>
        </p:nvSpPr>
        <p:spPr>
          <a:xfrm>
            <a:off x="1285827" y="5448685"/>
            <a:ext cx="9620345" cy="954107"/>
          </a:xfrm>
          <a:prstGeom prst="rect">
            <a:avLst/>
          </a:prstGeom>
          <a:noFill/>
          <a:ln w="19050">
            <a:solidFill>
              <a:srgbClr val="FF0000"/>
            </a:solidFill>
            <a:prstDash val="sysDash"/>
          </a:ln>
        </p:spPr>
        <p:txBody>
          <a:bodyPr wrap="square">
            <a:spAutoFit/>
          </a:bodyPr>
          <a:lstStyle/>
          <a:p>
            <a:pPr marL="2286000" algn="l"/>
            <a:r>
              <a:rPr lang="en-IN" sz="800" u="none" dirty="0">
                <a:effectLst/>
                <a:latin typeface="Arial" panose="020B0604020202020204" pitchFamily="34" charset="0"/>
                <a:ea typeface="Times New Roman" panose="02020603050405020304" pitchFamily="18" charset="0"/>
                <a:cs typeface="Times New Roman" panose="02020603050405020304" pitchFamily="18" charset="0"/>
              </a:rPr>
              <a:t>                                    </a:t>
            </a:r>
            <a:r>
              <a:rPr lang="en-IN" sz="800" b="1" u="sng" dirty="0">
                <a:effectLst/>
                <a:latin typeface="Arial" panose="020B0604020202020204" pitchFamily="34" charset="0"/>
                <a:ea typeface="Times New Roman" panose="02020603050405020304" pitchFamily="18" charset="0"/>
                <a:cs typeface="Times New Roman" panose="02020603050405020304" pitchFamily="18" charset="0"/>
              </a:rPr>
              <a:t>COPYRIGHT Cum DISCLAIMER NOTICE</a:t>
            </a:r>
            <a:endParaRPr lang="en-IN" sz="800" b="1" u="sng"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gn="just">
              <a:buFont typeface="Wingdings" panose="05000000000000000000" pitchFamily="2" charset="2"/>
              <a:buChar char="ü"/>
            </a:pPr>
            <a:r>
              <a:rPr lang="en-IN" sz="800" dirty="0">
                <a:effectLst/>
                <a:latin typeface="Arial" panose="020B0604020202020204" pitchFamily="34" charset="0"/>
                <a:ea typeface="Times New Roman" panose="02020603050405020304" pitchFamily="18" charset="0"/>
                <a:cs typeface="Arial" panose="020B0604020202020204" pitchFamily="34" charset="0"/>
              </a:rPr>
              <a:t>Content owned by Sri Sathya Sai Central Trust, Prashanthi Nilayam, Puttaparthi, Sathya Sai District, Andhra Pradesh, India. </a:t>
            </a:r>
            <a:endParaRPr lang="en-IN" sz="800" dirty="0">
              <a:effectLst/>
              <a:latin typeface="Calibri" panose="020F0502020204030204" pitchFamily="34" charset="0"/>
              <a:ea typeface="Times New Roman" panose="02020603050405020304" pitchFamily="18" charset="0"/>
              <a:cs typeface="Arial" panose="020B0604020202020204" pitchFamily="34" charset="0"/>
            </a:endParaRPr>
          </a:p>
          <a:p>
            <a:pPr marL="171450" lvl="0" indent="-171450" algn="just">
              <a:buFont typeface="Wingdings" panose="05000000000000000000" pitchFamily="2" charset="2"/>
              <a:buChar char="ü"/>
            </a:pPr>
            <a:r>
              <a:rPr lang="en-IN" sz="800" dirty="0">
                <a:effectLst/>
                <a:latin typeface="Arial" panose="020B0604020202020204" pitchFamily="34" charset="0"/>
                <a:ea typeface="Times New Roman" panose="02020603050405020304" pitchFamily="18" charset="0"/>
                <a:cs typeface="Arial" panose="020B0604020202020204" pitchFamily="34" charset="0"/>
              </a:rPr>
              <a:t>Strictly not for Commercial Use, excluding content that falls in Public Domain or common knowledge facts.</a:t>
            </a:r>
            <a:endParaRPr lang="en-IN" sz="800" dirty="0">
              <a:effectLst/>
              <a:latin typeface="Calibri" panose="020F0502020204030204" pitchFamily="34" charset="0"/>
              <a:ea typeface="Times New Roman" panose="02020603050405020304" pitchFamily="18" charset="0"/>
              <a:cs typeface="Arial" panose="020B0604020202020204" pitchFamily="34" charset="0"/>
            </a:endParaRPr>
          </a:p>
          <a:p>
            <a:pPr marL="171450" lvl="0" indent="-171450" algn="just">
              <a:buFont typeface="Wingdings" panose="05000000000000000000" pitchFamily="2" charset="2"/>
              <a:buChar char="ü"/>
            </a:pPr>
            <a:r>
              <a:rPr lang="en-IN" sz="800" dirty="0">
                <a:effectLst/>
                <a:latin typeface="Arial" panose="020B0604020202020204" pitchFamily="34" charset="0"/>
                <a:ea typeface="Times New Roman" panose="02020603050405020304" pitchFamily="18" charset="0"/>
                <a:cs typeface="Arial" panose="020B0604020202020204" pitchFamily="34" charset="0"/>
              </a:rPr>
              <a:t>Content can be downloaded and used for personal, educational, informational and other non-commercial purposes, subject to attribution in the name of ‘Sri Sathya Sai Central Trust, Prashanthi Nilayam, Puttaparthi’ only. Any attempt to remove, alter, circumvent, or distort the data that is accessed is illegal and strictly prohibited.</a:t>
            </a:r>
            <a:endParaRPr lang="en-IN" sz="800" dirty="0">
              <a:effectLst/>
              <a:latin typeface="Calibri" panose="020F0502020204030204" pitchFamily="34" charset="0"/>
              <a:ea typeface="Times New Roman" panose="02020603050405020304" pitchFamily="18" charset="0"/>
              <a:cs typeface="Arial" panose="020B0604020202020204" pitchFamily="34" charset="0"/>
            </a:endParaRPr>
          </a:p>
          <a:p>
            <a:pPr marL="171450" lvl="0" indent="-171450" algn="just">
              <a:buFont typeface="Wingdings" panose="05000000000000000000" pitchFamily="2" charset="2"/>
              <a:buChar char="ü"/>
            </a:pPr>
            <a:r>
              <a:rPr lang="en-IN" sz="800" dirty="0">
                <a:effectLst/>
                <a:latin typeface="Arial" panose="020B0604020202020204" pitchFamily="34" charset="0"/>
                <a:ea typeface="Times New Roman" panose="02020603050405020304" pitchFamily="18" charset="0"/>
                <a:cs typeface="Arial" panose="020B0604020202020204" pitchFamily="34" charset="0"/>
              </a:rPr>
              <a:t>Some of the content is owned by Third Parties and are used in compliance with their licensing conditions. Anyone infringing the Copyright of such Third Parties will be doing so at their own risks and costs.</a:t>
            </a:r>
            <a:endParaRPr lang="en-IN" sz="800" dirty="0">
              <a:effectLst/>
              <a:latin typeface="Calibri" panose="020F0502020204030204" pitchFamily="34" charset="0"/>
              <a:ea typeface="Times New Roman" panose="02020603050405020304" pitchFamily="18" charset="0"/>
              <a:cs typeface="Arial" panose="020B0604020202020204" pitchFamily="34" charset="0"/>
            </a:endParaRPr>
          </a:p>
          <a:p>
            <a:pPr algn="ctr">
              <a:spcAft>
                <a:spcPts val="600"/>
              </a:spcAft>
              <a:buFont typeface="Wingdings" pitchFamily="2" charset="2"/>
              <a:buChar char="ü"/>
            </a:pPr>
            <a:endParaRPr lang="en-US" sz="800" dirty="0">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6" y="71414"/>
            <a:ext cx="9296427" cy="654032"/>
          </a:xfrm>
          <a:prstGeom prst="rect">
            <a:avLst/>
          </a:prstGeom>
        </p:spPr>
        <p:txBody>
          <a:bodyPr>
            <a:normAutofit/>
          </a:bodyPr>
          <a:lstStyle>
            <a:lvl1pPr>
              <a:defRPr sz="3600" baseline="0"/>
            </a:lvl1pPr>
          </a:lstStyle>
          <a:p>
            <a:r>
              <a:rPr lang="en-US" dirty="0"/>
              <a:t>Click </a:t>
            </a:r>
            <a:r>
              <a:rPr lang="en-US"/>
              <a:t>to add </a:t>
            </a:r>
            <a:r>
              <a:rPr lang="en-US" dirty="0"/>
              <a:t>slide title (Size 36)</a:t>
            </a:r>
            <a:endParaRPr lang="en-IN" dirty="0"/>
          </a:p>
        </p:txBody>
      </p:sp>
      <p:sp>
        <p:nvSpPr>
          <p:cNvPr id="9"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sv-SE" sz="1100" b="1" i="0" u="none" strike="noStrike" cap="none" dirty="0">
                <a:solidFill>
                  <a:srgbClr val="0000CC"/>
                </a:solidFill>
                <a:latin typeface="Calibri"/>
                <a:ea typeface="Calibri"/>
                <a:cs typeface="Calibri"/>
                <a:sym typeface="Calibri"/>
              </a:rPr>
              <a:t>© Sri Sathya Sai Central Trust</a:t>
            </a:r>
          </a:p>
        </p:txBody>
      </p:sp>
      <p:sp>
        <p:nvSpPr>
          <p:cNvPr id="11" name="Text Placeholder 10"/>
          <p:cNvSpPr>
            <a:spLocks noGrp="1"/>
          </p:cNvSpPr>
          <p:nvPr>
            <p:ph type="body" sz="quarter" idx="10" hasCustomPrompt="1"/>
          </p:nvPr>
        </p:nvSpPr>
        <p:spPr>
          <a:xfrm>
            <a:off x="954779" y="1243798"/>
            <a:ext cx="10282441" cy="444681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lvl="3"/>
            <a:endParaRPr lang="en-IN" dirty="0"/>
          </a:p>
        </p:txBody>
      </p:sp>
      <p:pic>
        <p:nvPicPr>
          <p:cNvPr id="3" name="Picture 2" descr="A picture containing text, lamp&#10;&#10;Description automatically generated">
            <a:extLst>
              <a:ext uri="{FF2B5EF4-FFF2-40B4-BE49-F238E27FC236}">
                <a16:creationId xmlns:a16="http://schemas.microsoft.com/office/drawing/2014/main" xmlns="" id="{FED0D6DE-8018-6EAD-3673-96827AAD70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82943" y="6042792"/>
            <a:ext cx="720000" cy="720000"/>
          </a:xfrm>
          <a:prstGeom prst="rect">
            <a:avLst/>
          </a:prstGeom>
        </p:spPr>
      </p:pic>
      <p:pic>
        <p:nvPicPr>
          <p:cNvPr id="4" name="Picture 3" descr="Calendar&#10;&#10;Description automatically generated with low confidence">
            <a:extLst>
              <a:ext uri="{FF2B5EF4-FFF2-40B4-BE49-F238E27FC236}">
                <a16:creationId xmlns:a16="http://schemas.microsoft.com/office/drawing/2014/main" xmlns="" id="{145668FE-BF93-4B1F-C680-3BC39A5C173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364242" y="165575"/>
            <a:ext cx="738701" cy="720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Google Shape;11;p4">
            <a:hlinkClick r:id="rId2"/>
          </p:cNvPr>
          <p:cNvSpPr/>
          <p:nvPr userDrawn="1"/>
        </p:nvSpPr>
        <p:spPr>
          <a:xfrm>
            <a:off x="-395312"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sv-SE" sz="1100" b="1" i="0" u="none" strike="noStrike" cap="none" dirty="0">
                <a:solidFill>
                  <a:srgbClr val="0000CC"/>
                </a:solidFill>
                <a:latin typeface="Calibri"/>
                <a:ea typeface="Calibri"/>
                <a:cs typeface="Calibri"/>
                <a:sym typeface="Calibri"/>
              </a:rPr>
              <a:t>© Sri Sathya Sai Central Trust</a:t>
            </a:r>
          </a:p>
        </p:txBody>
      </p:sp>
      <p:pic>
        <p:nvPicPr>
          <p:cNvPr id="3" name="Picture 2" descr="A picture containing text, lamp&#10;&#10;Description automatically generated">
            <a:extLst>
              <a:ext uri="{FF2B5EF4-FFF2-40B4-BE49-F238E27FC236}">
                <a16:creationId xmlns:a16="http://schemas.microsoft.com/office/drawing/2014/main" xmlns="" id="{387487EE-49B9-A0A9-5539-BBCE0306B69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82943" y="6042792"/>
            <a:ext cx="720000" cy="720000"/>
          </a:xfrm>
          <a:prstGeom prst="rect">
            <a:avLst/>
          </a:prstGeom>
        </p:spPr>
      </p:pic>
      <p:pic>
        <p:nvPicPr>
          <p:cNvPr id="4" name="Picture 3" descr="Calendar&#10;&#10;Description automatically generated with low confidence">
            <a:extLst>
              <a:ext uri="{FF2B5EF4-FFF2-40B4-BE49-F238E27FC236}">
                <a16:creationId xmlns:a16="http://schemas.microsoft.com/office/drawing/2014/main" xmlns="" id="{0490AEA7-20CD-173F-59AD-7AA80A49598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364242" y="165575"/>
            <a:ext cx="738701" cy="720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hyperlink" Target="https://pixabay.com/photos/fruit-cheers-fruit-bowl-fruits-657491/" TargetMode="External"/><Relationship Id="rId7"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1.jpeg"/><Relationship Id="rId5" Type="http://schemas.openxmlformats.org/officeDocument/2006/relationships/image" Target="../media/image20.png"/><Relationship Id="rId10" Type="http://schemas.openxmlformats.org/officeDocument/2006/relationships/image" Target="../media/image25.jpeg"/><Relationship Id="rId4" Type="http://schemas.openxmlformats.org/officeDocument/2006/relationships/hyperlink" Target="https://pixabay.com/illustrations/sad-boy-child-feeling-mood-7778857/" TargetMode="External"/><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5405E474-4F70-BF58-3635-B1C874E43E89}"/>
              </a:ext>
            </a:extLst>
          </p:cNvPr>
          <p:cNvSpPr>
            <a:spLocks noGrp="1"/>
          </p:cNvSpPr>
          <p:nvPr>
            <p:ph type="ctrTitle"/>
          </p:nvPr>
        </p:nvSpPr>
        <p:spPr>
          <a:xfrm>
            <a:off x="2749922" y="1052736"/>
            <a:ext cx="6693768" cy="709892"/>
          </a:xfrm>
        </p:spPr>
        <p:txBody>
          <a:bodyPr/>
          <a:lstStyle/>
          <a:p>
            <a:r>
              <a:rPr lang="en-IN" b="1" dirty="0"/>
              <a:t>Punctuation Posters</a:t>
            </a:r>
          </a:p>
        </p:txBody>
      </p:sp>
      <p:pic>
        <p:nvPicPr>
          <p:cNvPr id="3" name="Picture 2">
            <a:extLst>
              <a:ext uri="{FF2B5EF4-FFF2-40B4-BE49-F238E27FC236}">
                <a16:creationId xmlns:a16="http://schemas.microsoft.com/office/drawing/2014/main" xmlns="" id="{03F90482-1FE1-6F19-D264-FAF176702D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3712" y="2348880"/>
            <a:ext cx="4856088" cy="2746493"/>
          </a:xfrm>
          <a:prstGeom prst="rect">
            <a:avLst/>
          </a:prstGeom>
          <a:ln w="76200">
            <a:solidFill>
              <a:schemeClr val="accent5">
                <a:lumMod val="50000"/>
              </a:schemeClr>
            </a:solid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xmlns="" id="{7931D289-39E5-4516-5D0C-A5302440C6BD}"/>
              </a:ext>
            </a:extLst>
          </p:cNvPr>
          <p:cNvSpPr txBox="1"/>
          <p:nvPr/>
        </p:nvSpPr>
        <p:spPr>
          <a:xfrm>
            <a:off x="6284716" y="1393877"/>
            <a:ext cx="5760640" cy="4555403"/>
          </a:xfrm>
          <a:prstGeom prst="rect">
            <a:avLst/>
          </a:prstGeom>
          <a:noFill/>
          <a:ln w="38100">
            <a:solidFill>
              <a:schemeClr val="accent6">
                <a:lumMod val="75000"/>
              </a:schemeClr>
            </a:solidFill>
          </a:ln>
        </p:spPr>
        <p:txBody>
          <a:bodyPr wrap="square" rtlCol="0">
            <a:spAutoFit/>
          </a:bodyPr>
          <a:lstStyle/>
          <a:p>
            <a:endParaRPr lang="en-US" dirty="0"/>
          </a:p>
        </p:txBody>
      </p:sp>
      <p:sp>
        <p:nvSpPr>
          <p:cNvPr id="14" name="TextBox 13">
            <a:extLst>
              <a:ext uri="{FF2B5EF4-FFF2-40B4-BE49-F238E27FC236}">
                <a16:creationId xmlns:a16="http://schemas.microsoft.com/office/drawing/2014/main" xmlns="" id="{437C71CB-422D-C12C-96E8-3D48D4312D2A}"/>
              </a:ext>
            </a:extLst>
          </p:cNvPr>
          <p:cNvSpPr txBox="1"/>
          <p:nvPr/>
        </p:nvSpPr>
        <p:spPr>
          <a:xfrm>
            <a:off x="191344" y="1393877"/>
            <a:ext cx="5760640" cy="4555403"/>
          </a:xfrm>
          <a:prstGeom prst="rect">
            <a:avLst/>
          </a:prstGeom>
          <a:noFill/>
          <a:ln w="38100">
            <a:solidFill>
              <a:srgbClr val="7030A0"/>
            </a:solidFill>
          </a:ln>
        </p:spPr>
        <p:txBody>
          <a:bodyPr wrap="square" rtlCol="0">
            <a:spAutoFit/>
          </a:bodyPr>
          <a:lstStyle/>
          <a:p>
            <a:endParaRPr lang="en-US" dirty="0"/>
          </a:p>
        </p:txBody>
      </p:sp>
      <p:sp>
        <p:nvSpPr>
          <p:cNvPr id="4" name="TextBox 3">
            <a:extLst>
              <a:ext uri="{FF2B5EF4-FFF2-40B4-BE49-F238E27FC236}">
                <a16:creationId xmlns:a16="http://schemas.microsoft.com/office/drawing/2014/main" xmlns="" id="{E567938E-ED46-B4FF-874E-72B9D634005E}"/>
              </a:ext>
            </a:extLst>
          </p:cNvPr>
          <p:cNvSpPr txBox="1"/>
          <p:nvPr/>
        </p:nvSpPr>
        <p:spPr>
          <a:xfrm>
            <a:off x="4173903" y="118373"/>
            <a:ext cx="3844194" cy="646331"/>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3600" b="1" dirty="0"/>
              <a:t>Punctuation Poster</a:t>
            </a:r>
          </a:p>
        </p:txBody>
      </p:sp>
      <p:sp>
        <p:nvSpPr>
          <p:cNvPr id="5" name="TextBox 4">
            <a:extLst>
              <a:ext uri="{FF2B5EF4-FFF2-40B4-BE49-F238E27FC236}">
                <a16:creationId xmlns:a16="http://schemas.microsoft.com/office/drawing/2014/main" xmlns="" id="{D1A49B61-09D5-6D58-585B-9EEB28636177}"/>
              </a:ext>
            </a:extLst>
          </p:cNvPr>
          <p:cNvSpPr txBox="1"/>
          <p:nvPr/>
        </p:nvSpPr>
        <p:spPr>
          <a:xfrm>
            <a:off x="1733594" y="807095"/>
            <a:ext cx="2226700" cy="46166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2400" b="1" dirty="0"/>
              <a:t>Full stop/Period</a:t>
            </a:r>
          </a:p>
        </p:txBody>
      </p:sp>
      <p:sp>
        <p:nvSpPr>
          <p:cNvPr id="6" name="TextBox 5">
            <a:extLst>
              <a:ext uri="{FF2B5EF4-FFF2-40B4-BE49-F238E27FC236}">
                <a16:creationId xmlns:a16="http://schemas.microsoft.com/office/drawing/2014/main" xmlns="" id="{5BAB19BC-5357-BF55-1C9B-DAF5AC1DC15E}"/>
              </a:ext>
            </a:extLst>
          </p:cNvPr>
          <p:cNvSpPr txBox="1"/>
          <p:nvPr/>
        </p:nvSpPr>
        <p:spPr>
          <a:xfrm>
            <a:off x="326664" y="4365723"/>
            <a:ext cx="2520280" cy="1015663"/>
          </a:xfrm>
          <a:prstGeom prst="rect">
            <a:avLst/>
          </a:prstGeom>
          <a:solidFill>
            <a:srgbClr val="FFA9FF"/>
          </a:solidFill>
          <a:ln w="38100">
            <a:solidFill>
              <a:srgbClr val="7030A0"/>
            </a:solidFill>
          </a:ln>
        </p:spPr>
        <p:txBody>
          <a:bodyPr wrap="square" rtlCol="0" anchor="t">
            <a:spAutoFit/>
          </a:bodyPr>
          <a:lstStyle/>
          <a:p>
            <a:r>
              <a:rPr lang="en-US" sz="2400" dirty="0">
                <a:solidFill>
                  <a:srgbClr val="7030A0"/>
                </a:solidFill>
              </a:rPr>
              <a:t>Example-</a:t>
            </a:r>
          </a:p>
          <a:p>
            <a:r>
              <a:rPr lang="en-US" sz="2400" dirty="0">
                <a:solidFill>
                  <a:srgbClr val="7030A0"/>
                </a:solidFill>
              </a:rPr>
              <a:t>I love to eat fruits</a:t>
            </a:r>
            <a:r>
              <a:rPr lang="en-US" sz="3600" dirty="0">
                <a:solidFill>
                  <a:srgbClr val="7030A0"/>
                </a:solidFill>
              </a:rPr>
              <a:t>.</a:t>
            </a:r>
          </a:p>
        </p:txBody>
      </p:sp>
      <p:pic>
        <p:nvPicPr>
          <p:cNvPr id="9" name="Picture 8" descr="Shape, circle&#10;&#10;Description automatically generated">
            <a:extLst>
              <a:ext uri="{FF2B5EF4-FFF2-40B4-BE49-F238E27FC236}">
                <a16:creationId xmlns:a16="http://schemas.microsoft.com/office/drawing/2014/main" xmlns="" id="{47F510A1-49AB-E31D-4826-3B86640AD76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771" t="37283" r="28811" b="27951"/>
          <a:stretch/>
        </p:blipFill>
        <p:spPr>
          <a:xfrm>
            <a:off x="262757" y="1736010"/>
            <a:ext cx="1368747" cy="1332950"/>
          </a:xfrm>
          <a:prstGeom prst="rect">
            <a:avLst/>
          </a:prstGeom>
        </p:spPr>
      </p:pic>
      <p:sp>
        <p:nvSpPr>
          <p:cNvPr id="10" name="Oval Callout 9">
            <a:extLst>
              <a:ext uri="{FF2B5EF4-FFF2-40B4-BE49-F238E27FC236}">
                <a16:creationId xmlns:a16="http://schemas.microsoft.com/office/drawing/2014/main" xmlns="" id="{D2FD8EED-61B6-ED32-87E6-6518B88EDF41}"/>
              </a:ext>
            </a:extLst>
          </p:cNvPr>
          <p:cNvSpPr/>
          <p:nvPr/>
        </p:nvSpPr>
        <p:spPr>
          <a:xfrm>
            <a:off x="2567608" y="2757843"/>
            <a:ext cx="3281912" cy="1607261"/>
          </a:xfrm>
          <a:prstGeom prst="wedgeEllipseCallout">
            <a:avLst>
              <a:gd name="adj1" fmla="val -84786"/>
              <a:gd name="adj2" fmla="val -52933"/>
            </a:avLst>
          </a:prstGeom>
          <a:solidFill>
            <a:schemeClr val="accent4">
              <a:lumMod val="20000"/>
              <a:lumOff val="80000"/>
            </a:schemeClr>
          </a:solidFill>
          <a:ln>
            <a:solidFill>
              <a:srgbClr val="7030A0"/>
            </a:solidFill>
          </a:ln>
        </p:spPr>
        <p:style>
          <a:lnRef idx="2">
            <a:schemeClr val="accent4"/>
          </a:lnRef>
          <a:fillRef idx="1">
            <a:schemeClr val="lt1"/>
          </a:fillRef>
          <a:effectRef idx="0">
            <a:schemeClr val="accent4"/>
          </a:effectRef>
          <a:fontRef idx="minor">
            <a:schemeClr val="dk1"/>
          </a:fontRef>
        </p:style>
        <p:txBody>
          <a:bodyPr rtlCol="0" anchor="t"/>
          <a:lstStyle/>
          <a:p>
            <a:r>
              <a:rPr lang="en-IE" sz="1600" b="1" i="1" dirty="0">
                <a:solidFill>
                  <a:srgbClr val="7030A0"/>
                </a:solidFill>
                <a:effectLst/>
                <a:latin typeface="Calibri" panose="020F0502020204030204" pitchFamily="34" charset="0"/>
                <a:ea typeface="Calibri" panose="020F0502020204030204" pitchFamily="34" charset="0"/>
              </a:rPr>
              <a:t>Stop, take a long pause while reading.</a:t>
            </a:r>
          </a:p>
          <a:p>
            <a:r>
              <a:rPr lang="en-IE" sz="1600" b="1" i="1" dirty="0">
                <a:solidFill>
                  <a:srgbClr val="7030A0"/>
                </a:solidFill>
                <a:latin typeface="Calibri" panose="020F0502020204030204" pitchFamily="34" charset="0"/>
                <a:ea typeface="Calibri" panose="020F0502020204030204" pitchFamily="34" charset="0"/>
              </a:rPr>
              <a:t>I mark the end of a sentence.</a:t>
            </a:r>
            <a:endParaRPr lang="en-IN" sz="1600" b="1" i="1" dirty="0">
              <a:solidFill>
                <a:srgbClr val="7030A0"/>
              </a:solidFill>
              <a:effectLst/>
              <a:latin typeface="Calibri" panose="020F0502020204030204" pitchFamily="34" charset="0"/>
              <a:ea typeface="Calibri" panose="020F0502020204030204" pitchFamily="34" charset="0"/>
            </a:endParaRPr>
          </a:p>
          <a:p>
            <a:endParaRPr lang="en-US" sz="1400" dirty="0">
              <a:solidFill>
                <a:srgbClr val="7030A0"/>
              </a:solidFill>
            </a:endParaRPr>
          </a:p>
        </p:txBody>
      </p:sp>
      <p:sp>
        <p:nvSpPr>
          <p:cNvPr id="11" name="Oval Callout 10">
            <a:extLst>
              <a:ext uri="{FF2B5EF4-FFF2-40B4-BE49-F238E27FC236}">
                <a16:creationId xmlns:a16="http://schemas.microsoft.com/office/drawing/2014/main" xmlns="" id="{A74D0F18-ED30-BCBA-DE7D-3E4571FFB80E}"/>
              </a:ext>
            </a:extLst>
          </p:cNvPr>
          <p:cNvSpPr/>
          <p:nvPr/>
        </p:nvSpPr>
        <p:spPr>
          <a:xfrm>
            <a:off x="2711624" y="1541065"/>
            <a:ext cx="2592288" cy="1095847"/>
          </a:xfrm>
          <a:prstGeom prst="wedgeEllipseCallout">
            <a:avLst>
              <a:gd name="adj1" fmla="val -99136"/>
              <a:gd name="adj2" fmla="val 51180"/>
            </a:avLst>
          </a:prstGeom>
          <a:solidFill>
            <a:schemeClr val="accent4">
              <a:lumMod val="20000"/>
              <a:lumOff val="80000"/>
            </a:schemeClr>
          </a:solidFill>
          <a:ln>
            <a:solidFill>
              <a:srgbClr val="7030A0"/>
            </a:solidFill>
          </a:ln>
        </p:spPr>
        <p:style>
          <a:lnRef idx="2">
            <a:schemeClr val="accent4"/>
          </a:lnRef>
          <a:fillRef idx="1">
            <a:schemeClr val="lt1"/>
          </a:fillRef>
          <a:effectRef idx="0">
            <a:schemeClr val="accent4"/>
          </a:effectRef>
          <a:fontRef idx="minor">
            <a:schemeClr val="dk1"/>
          </a:fontRef>
        </p:style>
        <p:txBody>
          <a:bodyPr rtlCol="0" anchor="t"/>
          <a:lstStyle/>
          <a:p>
            <a:r>
              <a:rPr lang="en-US" sz="1600" b="1" i="1" dirty="0">
                <a:solidFill>
                  <a:srgbClr val="7030A0"/>
                </a:solidFill>
                <a:effectLst/>
                <a:ea typeface="Calibri" panose="020F0502020204030204" pitchFamily="34" charset="0"/>
              </a:rPr>
              <a:t> I like to be the first to complete my work.</a:t>
            </a:r>
            <a:endParaRPr lang="en-US" sz="1400" b="1" dirty="0">
              <a:solidFill>
                <a:srgbClr val="7030A0"/>
              </a:solidFill>
            </a:endParaRPr>
          </a:p>
        </p:txBody>
      </p:sp>
      <p:pic>
        <p:nvPicPr>
          <p:cNvPr id="13" name="Picture 12" descr="A bowl of fruits&#10;&#10;Description automatically generated with medium confidence">
            <a:extLst>
              <a:ext uri="{FF2B5EF4-FFF2-40B4-BE49-F238E27FC236}">
                <a16:creationId xmlns:a16="http://schemas.microsoft.com/office/drawing/2014/main" xmlns="" id="{E3FEC38D-FB43-EF53-3DA5-E768D7F2F0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8378" y="4448140"/>
            <a:ext cx="2082876" cy="1357124"/>
          </a:xfrm>
          <a:prstGeom prst="rect">
            <a:avLst/>
          </a:prstGeom>
          <a:ln>
            <a:solidFill>
              <a:srgbClr val="7030A0"/>
            </a:solidFill>
          </a:ln>
        </p:spPr>
      </p:pic>
      <p:sp>
        <p:nvSpPr>
          <p:cNvPr id="15" name="TextBox 14">
            <a:extLst>
              <a:ext uri="{FF2B5EF4-FFF2-40B4-BE49-F238E27FC236}">
                <a16:creationId xmlns:a16="http://schemas.microsoft.com/office/drawing/2014/main" xmlns="" id="{B2A65F31-234F-7D03-8848-D8EF42A4BA34}"/>
              </a:ext>
            </a:extLst>
          </p:cNvPr>
          <p:cNvSpPr txBox="1"/>
          <p:nvPr/>
        </p:nvSpPr>
        <p:spPr>
          <a:xfrm>
            <a:off x="8472264" y="807095"/>
            <a:ext cx="2077556" cy="46166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2400" b="1" dirty="0"/>
              <a:t>Question mark</a:t>
            </a:r>
          </a:p>
        </p:txBody>
      </p:sp>
      <p:pic>
        <p:nvPicPr>
          <p:cNvPr id="17" name="Picture 16" descr="A picture containing shape&#10;&#10;Description automatically generated">
            <a:extLst>
              <a:ext uri="{FF2B5EF4-FFF2-40B4-BE49-F238E27FC236}">
                <a16:creationId xmlns:a16="http://schemas.microsoft.com/office/drawing/2014/main" xmlns="" id="{1AFB906F-83D5-017F-8CDE-9BB14C3C25E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1767" t="29197" r="38112" b="20601"/>
          <a:stretch/>
        </p:blipFill>
        <p:spPr>
          <a:xfrm>
            <a:off x="10541453" y="1532100"/>
            <a:ext cx="1190215" cy="2107645"/>
          </a:xfrm>
          <a:prstGeom prst="rect">
            <a:avLst/>
          </a:prstGeom>
        </p:spPr>
      </p:pic>
      <p:sp>
        <p:nvSpPr>
          <p:cNvPr id="20" name="Rounded Rectangle 19">
            <a:extLst>
              <a:ext uri="{FF2B5EF4-FFF2-40B4-BE49-F238E27FC236}">
                <a16:creationId xmlns:a16="http://schemas.microsoft.com/office/drawing/2014/main" xmlns="" id="{9CBC708D-BB82-807F-65BE-8766AA033445}"/>
              </a:ext>
            </a:extLst>
          </p:cNvPr>
          <p:cNvSpPr/>
          <p:nvPr/>
        </p:nvSpPr>
        <p:spPr>
          <a:xfrm>
            <a:off x="7104112" y="1484784"/>
            <a:ext cx="2808312" cy="720080"/>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accent6">
                    <a:lumMod val="75000"/>
                  </a:schemeClr>
                </a:solidFill>
              </a:rPr>
              <a:t>I like to find out about anyone  and everything</a:t>
            </a:r>
          </a:p>
        </p:txBody>
      </p:sp>
      <p:sp>
        <p:nvSpPr>
          <p:cNvPr id="21" name="Rounded Rectangular Callout 20">
            <a:extLst>
              <a:ext uri="{FF2B5EF4-FFF2-40B4-BE49-F238E27FC236}">
                <a16:creationId xmlns:a16="http://schemas.microsoft.com/office/drawing/2014/main" xmlns="" id="{94D57AC4-35E3-8958-DC63-94B1B8057975}"/>
              </a:ext>
            </a:extLst>
          </p:cNvPr>
          <p:cNvSpPr/>
          <p:nvPr/>
        </p:nvSpPr>
        <p:spPr>
          <a:xfrm>
            <a:off x="7590490" y="2451166"/>
            <a:ext cx="2515608" cy="1224379"/>
          </a:xfrm>
          <a:prstGeom prst="wedgeRoundRectCallout">
            <a:avLst>
              <a:gd name="adj1" fmla="val 65926"/>
              <a:gd name="adj2" fmla="val -104388"/>
              <a:gd name="adj3" fmla="val 16667"/>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a:solidFill>
                  <a:schemeClr val="accent6">
                    <a:lumMod val="75000"/>
                  </a:schemeClr>
                </a:solidFill>
              </a:rPr>
              <a:t>I am used at the end of a sentence.</a:t>
            </a:r>
          </a:p>
          <a:p>
            <a:r>
              <a:rPr lang="en-US" i="1" dirty="0">
                <a:solidFill>
                  <a:schemeClr val="accent6">
                    <a:lumMod val="75000"/>
                  </a:schemeClr>
                </a:solidFill>
              </a:rPr>
              <a:t>They utter me with a higher pitch.</a:t>
            </a:r>
          </a:p>
        </p:txBody>
      </p:sp>
      <p:sp>
        <p:nvSpPr>
          <p:cNvPr id="22" name="TextBox 21">
            <a:extLst>
              <a:ext uri="{FF2B5EF4-FFF2-40B4-BE49-F238E27FC236}">
                <a16:creationId xmlns:a16="http://schemas.microsoft.com/office/drawing/2014/main" xmlns="" id="{A7C40813-A100-783D-6C0A-A5B33D5FAD9D}"/>
              </a:ext>
            </a:extLst>
          </p:cNvPr>
          <p:cNvSpPr txBox="1"/>
          <p:nvPr/>
        </p:nvSpPr>
        <p:spPr>
          <a:xfrm>
            <a:off x="6604728" y="4365723"/>
            <a:ext cx="2515608" cy="830997"/>
          </a:xfrm>
          <a:prstGeom prst="rect">
            <a:avLst/>
          </a:prstGeom>
          <a:solidFill>
            <a:schemeClr val="accent6">
              <a:lumMod val="20000"/>
              <a:lumOff val="80000"/>
            </a:schemeClr>
          </a:solidFill>
          <a:ln w="38100">
            <a:solidFill>
              <a:schemeClr val="accent6">
                <a:lumMod val="75000"/>
              </a:schemeClr>
            </a:solidFill>
          </a:ln>
        </p:spPr>
        <p:txBody>
          <a:bodyPr wrap="square" rtlCol="0" anchor="t">
            <a:spAutoFit/>
          </a:bodyPr>
          <a:lstStyle/>
          <a:p>
            <a:r>
              <a:rPr lang="en-US" sz="2400" dirty="0"/>
              <a:t>Example-</a:t>
            </a:r>
          </a:p>
          <a:p>
            <a:r>
              <a:rPr lang="en-US" sz="2400" dirty="0"/>
              <a:t>How old are you?</a:t>
            </a:r>
            <a:endParaRPr lang="en-US" sz="3600" dirty="0">
              <a:solidFill>
                <a:srgbClr val="7030A0"/>
              </a:solidFill>
            </a:endParaRPr>
          </a:p>
        </p:txBody>
      </p:sp>
      <p:pic>
        <p:nvPicPr>
          <p:cNvPr id="24" name="Picture 23" descr="A picture containing icon&#10;&#10;Description automatically generated">
            <a:extLst>
              <a:ext uri="{FF2B5EF4-FFF2-40B4-BE49-F238E27FC236}">
                <a16:creationId xmlns:a16="http://schemas.microsoft.com/office/drawing/2014/main" xmlns="" id="{963CFF7E-4D9E-C4FF-7380-8F3AB35A809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06596" y="3888432"/>
            <a:ext cx="1988840" cy="1988840"/>
          </a:xfrm>
          <a:prstGeom prst="rect">
            <a:avLst/>
          </a:prstGeom>
          <a:ln>
            <a:solidFill>
              <a:schemeClr val="accent6">
                <a:lumMod val="75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childTnLst>
                          </p:cTn>
                        </p:par>
                        <p:par>
                          <p:cTn id="9" fill="hold">
                            <p:stCondLst>
                              <p:cond delay="500"/>
                            </p:stCondLst>
                            <p:childTnLst>
                              <p:par>
                                <p:cTn id="10" presetID="12" presetClass="entr" presetSubtype="4"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p:tgtEl>
                                          <p:spTgt spid="10"/>
                                        </p:tgtEl>
                                        <p:attrNameLst>
                                          <p:attrName>ppt_y</p:attrName>
                                        </p:attrNameLst>
                                      </p:cBhvr>
                                      <p:tavLst>
                                        <p:tav tm="0">
                                          <p:val>
                                            <p:strVal val="#ppt_y+#ppt_h*1.125000"/>
                                          </p:val>
                                        </p:tav>
                                        <p:tav tm="100000">
                                          <p:val>
                                            <p:strVal val="#ppt_y"/>
                                          </p:val>
                                        </p:tav>
                                      </p:tavLst>
                                    </p:anim>
                                    <p:animEffect transition="in" filter="wipe(up)">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par>
                          <p:cTn id="33" fill="hold">
                            <p:stCondLst>
                              <p:cond delay="0"/>
                            </p:stCondLst>
                            <p:childTnLst>
                              <p:par>
                                <p:cTn id="34" presetID="12" presetClass="entr" presetSubtype="4" fill="hold" grpId="0" nodeType="afterEffect">
                                  <p:stCondLst>
                                    <p:cond delay="100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500"/>
                                        <p:tgtEl>
                                          <p:spTgt spid="21"/>
                                        </p:tgtEl>
                                        <p:attrNameLst>
                                          <p:attrName>ppt_y</p:attrName>
                                        </p:attrNameLst>
                                      </p:cBhvr>
                                      <p:tavLst>
                                        <p:tav tm="0">
                                          <p:val>
                                            <p:strVal val="#ppt_y+#ppt_h*1.125000"/>
                                          </p:val>
                                        </p:tav>
                                        <p:tav tm="100000">
                                          <p:val>
                                            <p:strVal val="#ppt_y"/>
                                          </p:val>
                                        </p:tav>
                                      </p:tavLst>
                                    </p:anim>
                                    <p:animEffect transition="in" filter="wipe(up)">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par>
                                <p:cTn id="43" presetID="10" presetClass="entr" presetSubtype="0"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6" grpId="0" animBg="1"/>
      <p:bldP spid="10" grpId="0" animBg="1"/>
      <p:bldP spid="11" grpId="0" animBg="1"/>
      <p:bldP spid="15" grpId="0" animBg="1"/>
      <p:bldP spid="20" grpId="0" animBg="1"/>
      <p:bldP spid="21"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xmlns="" id="{740AF689-3EA8-CF94-F00C-13232F614988}"/>
              </a:ext>
            </a:extLst>
          </p:cNvPr>
          <p:cNvSpPr/>
          <p:nvPr/>
        </p:nvSpPr>
        <p:spPr>
          <a:xfrm>
            <a:off x="6235926" y="1350517"/>
            <a:ext cx="5764730" cy="4663440"/>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xmlns="" id="{CD91EC6A-373D-1441-6697-4F4AAB16791F}"/>
              </a:ext>
            </a:extLst>
          </p:cNvPr>
          <p:cNvSpPr txBox="1"/>
          <p:nvPr/>
        </p:nvSpPr>
        <p:spPr>
          <a:xfrm>
            <a:off x="191344" y="1350518"/>
            <a:ext cx="5760640" cy="5010943"/>
          </a:xfrm>
          <a:prstGeom prst="rect">
            <a:avLst/>
          </a:prstGeom>
          <a:noFill/>
          <a:ln w="38100">
            <a:solidFill>
              <a:srgbClr val="FF0000"/>
            </a:solidFill>
          </a:ln>
        </p:spPr>
        <p:txBody>
          <a:bodyPr wrap="square" rtlCol="0">
            <a:spAutoFit/>
          </a:bodyPr>
          <a:lstStyle/>
          <a:p>
            <a:endParaRPr lang="en-US" dirty="0"/>
          </a:p>
        </p:txBody>
      </p:sp>
      <p:sp>
        <p:nvSpPr>
          <p:cNvPr id="4" name="TextBox 3">
            <a:extLst>
              <a:ext uri="{FF2B5EF4-FFF2-40B4-BE49-F238E27FC236}">
                <a16:creationId xmlns:a16="http://schemas.microsoft.com/office/drawing/2014/main" xmlns="" id="{E567938E-ED46-B4FF-874E-72B9D634005E}"/>
              </a:ext>
            </a:extLst>
          </p:cNvPr>
          <p:cNvSpPr txBox="1"/>
          <p:nvPr/>
        </p:nvSpPr>
        <p:spPr>
          <a:xfrm>
            <a:off x="5409818" y="188640"/>
            <a:ext cx="1400704" cy="646331"/>
          </a:xfrm>
          <a:prstGeom prst="rect">
            <a:avLst/>
          </a:prstGeom>
          <a:noFill/>
        </p:spPr>
        <p:txBody>
          <a:bodyPr wrap="none" rtlCol="0">
            <a:spAutoFit/>
          </a:bodyPr>
          <a:lstStyle/>
          <a:p>
            <a:r>
              <a:rPr lang="en-US" sz="3600" b="1" dirty="0"/>
              <a:t>Poster</a:t>
            </a:r>
          </a:p>
        </p:txBody>
      </p:sp>
      <p:sp>
        <p:nvSpPr>
          <p:cNvPr id="3" name="TextBox 2">
            <a:extLst>
              <a:ext uri="{FF2B5EF4-FFF2-40B4-BE49-F238E27FC236}">
                <a16:creationId xmlns:a16="http://schemas.microsoft.com/office/drawing/2014/main" xmlns="" id="{0121B2D1-9F2D-84CE-63A9-293118E222B8}"/>
              </a:ext>
            </a:extLst>
          </p:cNvPr>
          <p:cNvSpPr txBox="1"/>
          <p:nvPr/>
        </p:nvSpPr>
        <p:spPr>
          <a:xfrm>
            <a:off x="4231393" y="116632"/>
            <a:ext cx="3844194" cy="646331"/>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3600" b="1" dirty="0"/>
              <a:t>Punctuation Poster</a:t>
            </a:r>
          </a:p>
        </p:txBody>
      </p:sp>
      <p:sp>
        <p:nvSpPr>
          <p:cNvPr id="5" name="TextBox 4">
            <a:extLst>
              <a:ext uri="{FF2B5EF4-FFF2-40B4-BE49-F238E27FC236}">
                <a16:creationId xmlns:a16="http://schemas.microsoft.com/office/drawing/2014/main" xmlns="" id="{6F709664-6993-D858-162D-C485DBC1CBED}"/>
              </a:ext>
            </a:extLst>
          </p:cNvPr>
          <p:cNvSpPr txBox="1"/>
          <p:nvPr/>
        </p:nvSpPr>
        <p:spPr>
          <a:xfrm>
            <a:off x="1610050" y="733189"/>
            <a:ext cx="2465419" cy="46166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2400" b="1" dirty="0"/>
              <a:t>Exclamation mark</a:t>
            </a:r>
          </a:p>
        </p:txBody>
      </p:sp>
      <p:sp>
        <p:nvSpPr>
          <p:cNvPr id="6" name="TextBox 5">
            <a:extLst>
              <a:ext uri="{FF2B5EF4-FFF2-40B4-BE49-F238E27FC236}">
                <a16:creationId xmlns:a16="http://schemas.microsoft.com/office/drawing/2014/main" xmlns="" id="{6817B27E-14B6-F7BE-3EE1-AEBC821AF260}"/>
              </a:ext>
            </a:extLst>
          </p:cNvPr>
          <p:cNvSpPr txBox="1"/>
          <p:nvPr/>
        </p:nvSpPr>
        <p:spPr>
          <a:xfrm>
            <a:off x="8482752" y="733189"/>
            <a:ext cx="1684244" cy="46166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2400" b="1" dirty="0"/>
              <a:t>Apostrophe</a:t>
            </a:r>
          </a:p>
        </p:txBody>
      </p:sp>
      <p:pic>
        <p:nvPicPr>
          <p:cNvPr id="7" name="Picture 6" descr="A picture containing shape&#10;&#10;Description automatically generated">
            <a:extLst>
              <a:ext uri="{FF2B5EF4-FFF2-40B4-BE49-F238E27FC236}">
                <a16:creationId xmlns:a16="http://schemas.microsoft.com/office/drawing/2014/main" xmlns="" id="{6A5CE5C5-B852-5684-F3EC-810F3B39238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128" t="32033" r="40159" b="26899"/>
          <a:stretch/>
        </p:blipFill>
        <p:spPr>
          <a:xfrm>
            <a:off x="2387096" y="1516580"/>
            <a:ext cx="911325" cy="1876007"/>
          </a:xfrm>
          <a:prstGeom prst="rect">
            <a:avLst/>
          </a:prstGeom>
        </p:spPr>
      </p:pic>
      <p:pic>
        <p:nvPicPr>
          <p:cNvPr id="9" name="Picture 8" descr="Shape, circle&#10;&#10;Description automatically generated">
            <a:extLst>
              <a:ext uri="{FF2B5EF4-FFF2-40B4-BE49-F238E27FC236}">
                <a16:creationId xmlns:a16="http://schemas.microsoft.com/office/drawing/2014/main" xmlns="" id="{50FF8816-9592-C491-03AD-C4368937A1D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407" t="35484" r="10371" b="7817"/>
          <a:stretch/>
        </p:blipFill>
        <p:spPr>
          <a:xfrm>
            <a:off x="6304711" y="1663239"/>
            <a:ext cx="1052060" cy="1578090"/>
          </a:xfrm>
          <a:prstGeom prst="rect">
            <a:avLst/>
          </a:prstGeom>
        </p:spPr>
      </p:pic>
      <p:sp>
        <p:nvSpPr>
          <p:cNvPr id="10" name="Rectangular Callout 9">
            <a:extLst>
              <a:ext uri="{FF2B5EF4-FFF2-40B4-BE49-F238E27FC236}">
                <a16:creationId xmlns:a16="http://schemas.microsoft.com/office/drawing/2014/main" xmlns="" id="{18F42F5B-CA59-5A08-D39D-1A15FC5BC0A1}"/>
              </a:ext>
            </a:extLst>
          </p:cNvPr>
          <p:cNvSpPr/>
          <p:nvPr/>
        </p:nvSpPr>
        <p:spPr>
          <a:xfrm>
            <a:off x="319237" y="1942981"/>
            <a:ext cx="1888331" cy="864096"/>
          </a:xfrm>
          <a:prstGeom prst="wedgeRectCallout">
            <a:avLst>
              <a:gd name="adj1" fmla="val 73010"/>
              <a:gd name="adj2" fmla="val 26998"/>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FF0000"/>
                </a:solidFill>
              </a:rPr>
              <a:t>I am loud and excitable. I make myself heard.</a:t>
            </a:r>
          </a:p>
        </p:txBody>
      </p:sp>
      <p:sp>
        <p:nvSpPr>
          <p:cNvPr id="11" name="Rectangular Callout 10">
            <a:extLst>
              <a:ext uri="{FF2B5EF4-FFF2-40B4-BE49-F238E27FC236}">
                <a16:creationId xmlns:a16="http://schemas.microsoft.com/office/drawing/2014/main" xmlns="" id="{C8E22284-E279-CDA7-D74A-2AFCEA0E23F1}"/>
              </a:ext>
            </a:extLst>
          </p:cNvPr>
          <p:cNvSpPr/>
          <p:nvPr/>
        </p:nvSpPr>
        <p:spPr>
          <a:xfrm>
            <a:off x="3420998" y="1554149"/>
            <a:ext cx="2331376" cy="1870311"/>
          </a:xfrm>
          <a:prstGeom prst="wedgeRectCallout">
            <a:avLst>
              <a:gd name="adj1" fmla="val -69219"/>
              <a:gd name="adj2" fmla="val 6066"/>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spcBef>
                <a:spcPts val="1200"/>
              </a:spcBef>
              <a:spcAft>
                <a:spcPts val="0"/>
              </a:spcAft>
            </a:pPr>
            <a:r>
              <a:rPr lang="en-IE" sz="1800" i="1" dirty="0">
                <a:solidFill>
                  <a:srgbClr val="FF0000"/>
                </a:solidFill>
                <a:effectLst/>
                <a:latin typeface="Calibri" panose="020F0502020204030204" pitchFamily="34" charset="0"/>
                <a:ea typeface="Calibri" panose="020F0502020204030204" pitchFamily="34" charset="0"/>
              </a:rPr>
              <a:t>I am spoken with a higher pitch and volume.</a:t>
            </a:r>
            <a:endParaRPr lang="en-IN" sz="1800" i="1" dirty="0">
              <a:solidFill>
                <a:srgbClr val="FF0000"/>
              </a:solidFill>
              <a:effectLst/>
              <a:latin typeface="Calibri" panose="020F0502020204030204" pitchFamily="34" charset="0"/>
              <a:ea typeface="Calibri" panose="020F0502020204030204" pitchFamily="34" charset="0"/>
            </a:endParaRPr>
          </a:p>
          <a:p>
            <a:r>
              <a:rPr lang="en-IE" sz="1800" i="1" dirty="0">
                <a:solidFill>
                  <a:srgbClr val="FF0000"/>
                </a:solidFill>
                <a:effectLst/>
                <a:latin typeface="Calibri" panose="020F0502020204030204" pitchFamily="34" charset="0"/>
                <a:ea typeface="Calibri" panose="020F0502020204030204" pitchFamily="34" charset="0"/>
              </a:rPr>
              <a:t>I am used </a:t>
            </a:r>
            <a:r>
              <a:rPr lang="en-IE" sz="1800" i="1">
                <a:solidFill>
                  <a:srgbClr val="FF0000"/>
                </a:solidFill>
                <a:effectLst/>
                <a:latin typeface="Calibri" panose="020F0502020204030204" pitchFamily="34" charset="0"/>
                <a:ea typeface="Calibri" panose="020F0502020204030204" pitchFamily="34" charset="0"/>
              </a:rPr>
              <a:t>to express </a:t>
            </a:r>
            <a:r>
              <a:rPr lang="en-IE" sz="1800" i="1" dirty="0">
                <a:solidFill>
                  <a:srgbClr val="FF0000"/>
                </a:solidFill>
                <a:effectLst/>
                <a:latin typeface="Calibri" panose="020F0502020204030204" pitchFamily="34" charset="0"/>
                <a:ea typeface="Calibri" panose="020F0502020204030204" pitchFamily="34" charset="0"/>
              </a:rPr>
              <a:t>emotions-joy, sorrow, surprise</a:t>
            </a:r>
            <a:r>
              <a:rPr lang="en-IN" i="1" dirty="0">
                <a:solidFill>
                  <a:srgbClr val="FF0000"/>
                </a:solidFill>
                <a:effectLst/>
              </a:rPr>
              <a:t> </a:t>
            </a:r>
            <a:endParaRPr lang="en-US" i="1" dirty="0">
              <a:solidFill>
                <a:srgbClr val="FF0000"/>
              </a:solidFill>
            </a:endParaRPr>
          </a:p>
        </p:txBody>
      </p:sp>
      <p:sp>
        <p:nvSpPr>
          <p:cNvPr id="12" name="TextBox 11">
            <a:extLst>
              <a:ext uri="{FF2B5EF4-FFF2-40B4-BE49-F238E27FC236}">
                <a16:creationId xmlns:a16="http://schemas.microsoft.com/office/drawing/2014/main" xmlns="" id="{82B2955B-04CC-1A52-4732-4E2B6ED579D6}"/>
              </a:ext>
            </a:extLst>
          </p:cNvPr>
          <p:cNvSpPr txBox="1"/>
          <p:nvPr/>
        </p:nvSpPr>
        <p:spPr>
          <a:xfrm>
            <a:off x="319237" y="3465414"/>
            <a:ext cx="3321064" cy="1327736"/>
          </a:xfrm>
          <a:prstGeom prst="rect">
            <a:avLst/>
          </a:prstGeom>
          <a:solidFill>
            <a:schemeClr val="accent2">
              <a:lumMod val="20000"/>
              <a:lumOff val="80000"/>
            </a:schemeClr>
          </a:solidFill>
          <a:ln w="38100">
            <a:solidFill>
              <a:srgbClr val="FF0000"/>
            </a:solidFill>
          </a:ln>
        </p:spPr>
        <p:txBody>
          <a:bodyPr wrap="square" rtlCol="0" anchor="t">
            <a:spAutoFit/>
          </a:bodyPr>
          <a:lstStyle/>
          <a:p>
            <a:r>
              <a:rPr lang="en-US" sz="2400" dirty="0">
                <a:solidFill>
                  <a:srgbClr val="FF0000"/>
                </a:solidFill>
              </a:rPr>
              <a:t>Examples-</a:t>
            </a:r>
          </a:p>
          <a:p>
            <a:r>
              <a:rPr lang="en-IE" sz="2400" dirty="0">
                <a:solidFill>
                  <a:srgbClr val="FF0000"/>
                </a:solidFill>
                <a:effectLst/>
                <a:latin typeface="Calibri" panose="020F0502020204030204" pitchFamily="34" charset="0"/>
                <a:ea typeface="Calibri" panose="020F0502020204030204" pitchFamily="34" charset="0"/>
              </a:rPr>
              <a:t>What a beautiful garden!</a:t>
            </a:r>
            <a:endParaRPr lang="en-IN" sz="2400" dirty="0">
              <a:solidFill>
                <a:srgbClr val="FF0000"/>
              </a:solidFill>
              <a:effectLst/>
              <a:latin typeface="Calibri" panose="020F0502020204030204" pitchFamily="34" charset="0"/>
              <a:ea typeface="Calibri" panose="020F0502020204030204" pitchFamily="34" charset="0"/>
            </a:endParaRPr>
          </a:p>
          <a:p>
            <a:pPr>
              <a:lnSpc>
                <a:spcPct val="150000"/>
              </a:lnSpc>
            </a:pPr>
            <a:r>
              <a:rPr lang="en-IE" sz="2400" dirty="0">
                <a:solidFill>
                  <a:srgbClr val="FF0000"/>
                </a:solidFill>
                <a:effectLst/>
                <a:latin typeface="Calibri" panose="020F0502020204030204" pitchFamily="34" charset="0"/>
                <a:ea typeface="Calibri" panose="020F0502020204030204" pitchFamily="34" charset="0"/>
              </a:rPr>
              <a:t>Alas! We lost the match.</a:t>
            </a:r>
            <a:r>
              <a:rPr lang="en-IN" sz="2400" dirty="0">
                <a:solidFill>
                  <a:srgbClr val="FF0000"/>
                </a:solidFill>
                <a:effectLst/>
              </a:rPr>
              <a:t> </a:t>
            </a:r>
            <a:endParaRPr lang="en-US" sz="2400" dirty="0">
              <a:solidFill>
                <a:srgbClr val="FF0000"/>
              </a:solidFill>
            </a:endParaRPr>
          </a:p>
        </p:txBody>
      </p:sp>
      <p:pic>
        <p:nvPicPr>
          <p:cNvPr id="15" name="Picture 14" descr="A garden in front of a house&#10;&#10;Description automatically generated with medium confidence">
            <a:extLst>
              <a:ext uri="{FF2B5EF4-FFF2-40B4-BE49-F238E27FC236}">
                <a16:creationId xmlns:a16="http://schemas.microsoft.com/office/drawing/2014/main" xmlns="" id="{133C09D1-7BEC-D498-A6CF-2B420DD4566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5266"/>
          <a:stretch/>
        </p:blipFill>
        <p:spPr>
          <a:xfrm>
            <a:off x="3931670" y="3583649"/>
            <a:ext cx="1792895" cy="2063326"/>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xmlns="" id="{38059E39-9ED8-ED25-3A9B-2AF9ED3A4FA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2368" t="14748" r="9190" b="9491"/>
          <a:stretch/>
        </p:blipFill>
        <p:spPr>
          <a:xfrm>
            <a:off x="1052167" y="4953048"/>
            <a:ext cx="1374698" cy="1327721"/>
          </a:xfrm>
          <a:prstGeom prst="rect">
            <a:avLst/>
          </a:prstGeom>
          <a:ln>
            <a:solidFill>
              <a:srgbClr val="FF0000"/>
            </a:solidFill>
          </a:ln>
        </p:spPr>
      </p:pic>
      <p:sp>
        <p:nvSpPr>
          <p:cNvPr id="17" name="Rounded Rectangular Callout 16">
            <a:extLst>
              <a:ext uri="{FF2B5EF4-FFF2-40B4-BE49-F238E27FC236}">
                <a16:creationId xmlns:a16="http://schemas.microsoft.com/office/drawing/2014/main" xmlns="" id="{7D1C04DD-6967-8DD8-886C-49EEDEB6E843}"/>
              </a:ext>
            </a:extLst>
          </p:cNvPr>
          <p:cNvSpPr/>
          <p:nvPr/>
        </p:nvSpPr>
        <p:spPr>
          <a:xfrm>
            <a:off x="7474640" y="1481603"/>
            <a:ext cx="2016224" cy="1724749"/>
          </a:xfrm>
          <a:prstGeom prst="wedgeRoundRectCallout">
            <a:avLst>
              <a:gd name="adj1" fmla="val -68941"/>
              <a:gd name="adj2" fmla="val -8261"/>
              <a:gd name="adj3" fmla="val 16667"/>
            </a:avLst>
          </a:prstGeom>
          <a:solidFill>
            <a:schemeClr val="accent4">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7030A0"/>
                </a:solidFill>
              </a:rPr>
              <a:t>I am used for two reasons – to be possessive and to shorten things.</a:t>
            </a:r>
          </a:p>
        </p:txBody>
      </p:sp>
      <p:sp>
        <p:nvSpPr>
          <p:cNvPr id="21" name="TextBox 20">
            <a:extLst>
              <a:ext uri="{FF2B5EF4-FFF2-40B4-BE49-F238E27FC236}">
                <a16:creationId xmlns:a16="http://schemas.microsoft.com/office/drawing/2014/main" xmlns="" id="{34FF1CD0-7B23-E5AB-8FD1-ABC71A44F900}"/>
              </a:ext>
            </a:extLst>
          </p:cNvPr>
          <p:cNvSpPr txBox="1"/>
          <p:nvPr/>
        </p:nvSpPr>
        <p:spPr>
          <a:xfrm>
            <a:off x="6335600" y="3309057"/>
            <a:ext cx="3155264" cy="2554545"/>
          </a:xfrm>
          <a:prstGeom prst="rect">
            <a:avLst/>
          </a:prstGeom>
          <a:solidFill>
            <a:schemeClr val="accent4">
              <a:lumMod val="20000"/>
              <a:lumOff val="80000"/>
            </a:schemeClr>
          </a:solidFill>
          <a:ln w="38100">
            <a:solidFill>
              <a:srgbClr val="7030A0"/>
            </a:solidFill>
          </a:ln>
        </p:spPr>
        <p:txBody>
          <a:bodyPr wrap="square" rtlCol="0" anchor="t">
            <a:spAutoFit/>
          </a:bodyPr>
          <a:lstStyle/>
          <a:p>
            <a:r>
              <a:rPr lang="en-US" sz="2400" dirty="0">
                <a:solidFill>
                  <a:srgbClr val="7030A0"/>
                </a:solidFill>
              </a:rPr>
              <a:t>Examples-</a:t>
            </a:r>
          </a:p>
          <a:p>
            <a:r>
              <a:rPr lang="en-IE" sz="2400" dirty="0">
                <a:solidFill>
                  <a:srgbClr val="7030A0"/>
                </a:solidFill>
                <a:effectLst/>
                <a:ea typeface="Calibri" panose="020F0502020204030204" pitchFamily="34" charset="0"/>
              </a:rPr>
              <a:t>Don’t disturb me.</a:t>
            </a:r>
            <a:r>
              <a:rPr lang="en-IN" sz="2400" dirty="0">
                <a:solidFill>
                  <a:srgbClr val="7030A0"/>
                </a:solidFill>
                <a:ea typeface="Calibri" panose="020F0502020204030204" pitchFamily="34" charset="0"/>
              </a:rPr>
              <a:t> </a:t>
            </a:r>
            <a:r>
              <a:rPr lang="en-IE" i="1" dirty="0">
                <a:solidFill>
                  <a:srgbClr val="7030A0"/>
                </a:solidFill>
                <a:effectLst/>
                <a:ea typeface="Calibri" panose="020F0502020204030204" pitchFamily="34" charset="0"/>
              </a:rPr>
              <a:t>(do not=don’t- contraction)</a:t>
            </a:r>
            <a:endParaRPr lang="en-IN" i="1" dirty="0">
              <a:solidFill>
                <a:srgbClr val="7030A0"/>
              </a:solidFill>
              <a:effectLst/>
              <a:ea typeface="Calibri" panose="020F0502020204030204" pitchFamily="34" charset="0"/>
            </a:endParaRPr>
          </a:p>
          <a:p>
            <a:endParaRPr lang="en-IE" sz="1000" dirty="0">
              <a:solidFill>
                <a:srgbClr val="7030A0"/>
              </a:solidFill>
              <a:effectLst/>
              <a:ea typeface="Calibri" panose="020F0502020204030204" pitchFamily="34" charset="0"/>
            </a:endParaRPr>
          </a:p>
          <a:p>
            <a:r>
              <a:rPr lang="en-IE" sz="2400" dirty="0">
                <a:solidFill>
                  <a:srgbClr val="7030A0"/>
                </a:solidFill>
                <a:effectLst/>
                <a:ea typeface="Calibri" panose="020F0502020204030204" pitchFamily="34" charset="0"/>
              </a:rPr>
              <a:t>This is my brother’s motorbike. </a:t>
            </a:r>
            <a:r>
              <a:rPr lang="en-IE" i="1" dirty="0">
                <a:solidFill>
                  <a:srgbClr val="7030A0"/>
                </a:solidFill>
                <a:effectLst/>
                <a:ea typeface="Calibri" panose="020F0502020204030204" pitchFamily="34" charset="0"/>
              </a:rPr>
              <a:t>(brother’s bike- means the bike belonging to my brother- possession)</a:t>
            </a:r>
            <a:r>
              <a:rPr lang="en-IN" i="1" dirty="0">
                <a:solidFill>
                  <a:srgbClr val="7030A0"/>
                </a:solidFill>
                <a:effectLst/>
              </a:rPr>
              <a:t> </a:t>
            </a:r>
            <a:endParaRPr lang="en-US" i="1" dirty="0">
              <a:solidFill>
                <a:srgbClr val="7030A0"/>
              </a:solidFill>
            </a:endParaRPr>
          </a:p>
        </p:txBody>
      </p:sp>
      <p:pic>
        <p:nvPicPr>
          <p:cNvPr id="23" name="Picture 22" descr="A picture containing bicycle, ground, outdoor, parked&#10;&#10;Description automatically generated">
            <a:extLst>
              <a:ext uri="{FF2B5EF4-FFF2-40B4-BE49-F238E27FC236}">
                <a16:creationId xmlns:a16="http://schemas.microsoft.com/office/drawing/2014/main" xmlns="" id="{B62A1BC8-0118-49D4-48DD-408A611634F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54868" y="4509120"/>
            <a:ext cx="2320471" cy="1305816"/>
          </a:xfrm>
          <a:prstGeom prst="rect">
            <a:avLst/>
          </a:prstGeom>
        </p:spPr>
      </p:pic>
      <p:pic>
        <p:nvPicPr>
          <p:cNvPr id="24" name="Picture 23">
            <a:extLst>
              <a:ext uri="{FF2B5EF4-FFF2-40B4-BE49-F238E27FC236}">
                <a16:creationId xmlns:a16="http://schemas.microsoft.com/office/drawing/2014/main" xmlns="" id="{AAE04ADA-6D67-1980-6206-F7F26C1E999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74806" y="2762880"/>
            <a:ext cx="1672251" cy="1259414"/>
          </a:xfrm>
          <a:prstGeom prst="rect">
            <a:avLst/>
          </a:prstGeom>
        </p:spPr>
      </p:pic>
    </p:spTree>
    <p:extLst>
      <p:ext uri="{BB962C8B-B14F-4D97-AF65-F5344CB8AC3E}">
        <p14:creationId xmlns:p14="http://schemas.microsoft.com/office/powerpoint/2010/main" val="2318256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2">
                                            <p:bg/>
                                          </p:spTgt>
                                        </p:tgtEl>
                                        <p:attrNameLst>
                                          <p:attrName>style.visibility</p:attrName>
                                        </p:attrNameLst>
                                      </p:cBhvr>
                                      <p:to>
                                        <p:strVal val="visible"/>
                                      </p:to>
                                    </p:set>
                                    <p:animEffect transition="in" filter="wipe(left)">
                                      <p:cBhvr>
                                        <p:cTn id="13" dur="500"/>
                                        <p:tgtEl>
                                          <p:spTgt spid="12">
                                            <p:bg/>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2">
                                            <p:txEl>
                                              <p:pRg st="0" end="0"/>
                                            </p:txEl>
                                          </p:spTgt>
                                        </p:tgtEl>
                                        <p:attrNameLst>
                                          <p:attrName>style.visibility</p:attrName>
                                        </p:attrNameLst>
                                      </p:cBhvr>
                                      <p:to>
                                        <p:strVal val="visible"/>
                                      </p:to>
                                    </p:set>
                                    <p:animEffect transition="in" filter="wipe(left)">
                                      <p:cBhvr>
                                        <p:cTn id="16" dur="500"/>
                                        <p:tgtEl>
                                          <p:spTgt spid="12">
                                            <p:txEl>
                                              <p:pRg st="0" end="0"/>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Effect transition="in" filter="wipe(left)">
                                      <p:cBhvr>
                                        <p:cTn id="19" dur="500"/>
                                        <p:tgtEl>
                                          <p:spTgt spid="12">
                                            <p:txEl>
                                              <p:pRg st="1" end="1"/>
                                            </p:txEl>
                                          </p:spTgt>
                                        </p:tgtEl>
                                      </p:cBhvr>
                                    </p:animEffect>
                                  </p:childTnLst>
                                </p:cTn>
                              </p:par>
                            </p:childTnLst>
                          </p:cTn>
                        </p:par>
                        <p:par>
                          <p:cTn id="20" fill="hold">
                            <p:stCondLst>
                              <p:cond delay="500"/>
                            </p:stCondLst>
                            <p:childTnLst>
                              <p:par>
                                <p:cTn id="21" presetID="22" presetClass="entr" presetSubtype="4"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2">
                                            <p:txEl>
                                              <p:pRg st="2" end="2"/>
                                            </p:txEl>
                                          </p:spTgt>
                                        </p:tgtEl>
                                        <p:attrNameLst>
                                          <p:attrName>style.visibility</p:attrName>
                                        </p:attrNameLst>
                                      </p:cBhvr>
                                      <p:to>
                                        <p:strVal val="visible"/>
                                      </p:to>
                                    </p:set>
                                    <p:animEffect transition="in" filter="wipe(left)">
                                      <p:cBhvr>
                                        <p:cTn id="28" dur="500"/>
                                        <p:tgtEl>
                                          <p:spTgt spid="12">
                                            <p:txEl>
                                              <p:pRg st="2" end="2"/>
                                            </p:txEl>
                                          </p:spTgt>
                                        </p:tgtEl>
                                      </p:cBhvr>
                                    </p:animEffect>
                                  </p:childTnLst>
                                </p:cTn>
                              </p:par>
                            </p:childTnLst>
                          </p:cTn>
                        </p:par>
                        <p:par>
                          <p:cTn id="29" fill="hold">
                            <p:stCondLst>
                              <p:cond delay="500"/>
                            </p:stCondLst>
                            <p:childTnLst>
                              <p:par>
                                <p:cTn id="30" presetID="22" presetClass="entr" presetSubtype="4"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1">
                                            <p:bg/>
                                          </p:spTgt>
                                        </p:tgtEl>
                                        <p:attrNameLst>
                                          <p:attrName>style.visibility</p:attrName>
                                        </p:attrNameLst>
                                      </p:cBhvr>
                                      <p:to>
                                        <p:strVal val="visible"/>
                                      </p:to>
                                    </p:set>
                                    <p:animEffect transition="in" filter="wipe(left)">
                                      <p:cBhvr>
                                        <p:cTn id="47" dur="500"/>
                                        <p:tgtEl>
                                          <p:spTgt spid="21">
                                            <p:bg/>
                                          </p:spTgt>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1">
                                            <p:txEl>
                                              <p:pRg st="0" end="0"/>
                                            </p:txEl>
                                          </p:spTgt>
                                        </p:tgtEl>
                                        <p:attrNameLst>
                                          <p:attrName>style.visibility</p:attrName>
                                        </p:attrNameLst>
                                      </p:cBhvr>
                                      <p:to>
                                        <p:strVal val="visible"/>
                                      </p:to>
                                    </p:set>
                                    <p:animEffect transition="in" filter="wipe(left)">
                                      <p:cBhvr>
                                        <p:cTn id="50" dur="500"/>
                                        <p:tgtEl>
                                          <p:spTgt spid="21">
                                            <p:txEl>
                                              <p:pRg st="0" end="0"/>
                                            </p:txEl>
                                          </p:spTgt>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1">
                                            <p:txEl>
                                              <p:pRg st="1" end="1"/>
                                            </p:txEl>
                                          </p:spTgt>
                                        </p:tgtEl>
                                        <p:attrNameLst>
                                          <p:attrName>style.visibility</p:attrName>
                                        </p:attrNameLst>
                                      </p:cBhvr>
                                      <p:to>
                                        <p:strVal val="visible"/>
                                      </p:to>
                                    </p:set>
                                    <p:animEffect transition="in" filter="wipe(left)">
                                      <p:cBhvr>
                                        <p:cTn id="53" dur="500"/>
                                        <p:tgtEl>
                                          <p:spTgt spid="21">
                                            <p:txEl>
                                              <p:pRg st="1" end="1"/>
                                            </p:txEl>
                                          </p:spTgt>
                                        </p:tgtEl>
                                      </p:cBhvr>
                                    </p:animEffect>
                                  </p:childTnLst>
                                </p:cTn>
                              </p:par>
                            </p:childTnLst>
                          </p:cTn>
                        </p:par>
                        <p:par>
                          <p:cTn id="54" fill="hold">
                            <p:stCondLst>
                              <p:cond delay="500"/>
                            </p:stCondLst>
                            <p:childTnLst>
                              <p:par>
                                <p:cTn id="55" presetID="10" presetClass="entr" presetSubtype="0" fill="hold"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1">
                                            <p:txEl>
                                              <p:pRg st="3" end="3"/>
                                            </p:txEl>
                                          </p:spTgt>
                                        </p:tgtEl>
                                        <p:attrNameLst>
                                          <p:attrName>style.visibility</p:attrName>
                                        </p:attrNameLst>
                                      </p:cBhvr>
                                      <p:to>
                                        <p:strVal val="visible"/>
                                      </p:to>
                                    </p:set>
                                    <p:animEffect transition="in" filter="wipe(left)">
                                      <p:cBhvr>
                                        <p:cTn id="62" dur="500"/>
                                        <p:tgtEl>
                                          <p:spTgt spid="21">
                                            <p:txEl>
                                              <p:pRg st="3" end="3"/>
                                            </p:txEl>
                                          </p:spTgt>
                                        </p:tgtEl>
                                      </p:cBhvr>
                                    </p:animEffect>
                                  </p:childTnLst>
                                </p:cTn>
                              </p:par>
                            </p:childTnLst>
                          </p:cTn>
                        </p:par>
                        <p:par>
                          <p:cTn id="63" fill="hold">
                            <p:stCondLst>
                              <p:cond delay="500"/>
                            </p:stCondLst>
                            <p:childTnLst>
                              <p:par>
                                <p:cTn id="64" presetID="10" presetClass="entr" presetSubtype="0" fill="hold"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 grpId="0" animBg="1"/>
      <p:bldP spid="11" grpId="0" animBg="1"/>
      <p:bldP spid="12" grpId="0" uiExpand="1" build="p" animBg="1"/>
      <p:bldP spid="17" grpId="0" animBg="1"/>
      <p:bldP spid="21"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CC1B914-9BAC-85C4-E179-82F4F7177C04}"/>
              </a:ext>
            </a:extLst>
          </p:cNvPr>
          <p:cNvSpPr txBox="1"/>
          <p:nvPr/>
        </p:nvSpPr>
        <p:spPr>
          <a:xfrm>
            <a:off x="4231393" y="116632"/>
            <a:ext cx="3844194" cy="646331"/>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3600" b="1" dirty="0"/>
              <a:t>Punctuation Poster</a:t>
            </a:r>
          </a:p>
        </p:txBody>
      </p:sp>
      <p:sp>
        <p:nvSpPr>
          <p:cNvPr id="5" name="TextBox 4">
            <a:extLst>
              <a:ext uri="{FF2B5EF4-FFF2-40B4-BE49-F238E27FC236}">
                <a16:creationId xmlns:a16="http://schemas.microsoft.com/office/drawing/2014/main" xmlns="" id="{952E7474-21C2-DCB1-E754-BE929543DF89}"/>
              </a:ext>
            </a:extLst>
          </p:cNvPr>
          <p:cNvSpPr txBox="1"/>
          <p:nvPr/>
        </p:nvSpPr>
        <p:spPr>
          <a:xfrm>
            <a:off x="1775520" y="913843"/>
            <a:ext cx="1289135" cy="46166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2400" b="1" dirty="0"/>
              <a:t>Commas</a:t>
            </a:r>
          </a:p>
        </p:txBody>
      </p:sp>
      <p:sp>
        <p:nvSpPr>
          <p:cNvPr id="6" name="TextBox 5">
            <a:extLst>
              <a:ext uri="{FF2B5EF4-FFF2-40B4-BE49-F238E27FC236}">
                <a16:creationId xmlns:a16="http://schemas.microsoft.com/office/drawing/2014/main" xmlns="" id="{96777726-DF67-DC24-9D59-B1F99AA8B678}"/>
              </a:ext>
            </a:extLst>
          </p:cNvPr>
          <p:cNvSpPr txBox="1"/>
          <p:nvPr/>
        </p:nvSpPr>
        <p:spPr>
          <a:xfrm>
            <a:off x="7032104" y="913843"/>
            <a:ext cx="4639283" cy="46166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2400" b="1" dirty="0"/>
              <a:t>Inverted commas/quotation marks</a:t>
            </a:r>
          </a:p>
        </p:txBody>
      </p:sp>
      <p:pic>
        <p:nvPicPr>
          <p:cNvPr id="7" name="Picture 6" descr="Shape&#10;&#10;Description automatically generated">
            <a:extLst>
              <a:ext uri="{FF2B5EF4-FFF2-40B4-BE49-F238E27FC236}">
                <a16:creationId xmlns:a16="http://schemas.microsoft.com/office/drawing/2014/main" xmlns="" id="{6F9B1DE9-F3D8-152D-1D1E-90F6511DFA9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196" t="30050" r="30684" b="26900"/>
          <a:stretch/>
        </p:blipFill>
        <p:spPr>
          <a:xfrm>
            <a:off x="4007768" y="1628800"/>
            <a:ext cx="1275068" cy="1584176"/>
          </a:xfrm>
          <a:prstGeom prst="rect">
            <a:avLst/>
          </a:prstGeom>
        </p:spPr>
      </p:pic>
      <p:sp>
        <p:nvSpPr>
          <p:cNvPr id="8" name="Rectangle 7">
            <a:extLst>
              <a:ext uri="{FF2B5EF4-FFF2-40B4-BE49-F238E27FC236}">
                <a16:creationId xmlns:a16="http://schemas.microsoft.com/office/drawing/2014/main" xmlns="" id="{4E019CAE-1A3B-B638-7F97-8E6311B7D425}"/>
              </a:ext>
            </a:extLst>
          </p:cNvPr>
          <p:cNvSpPr/>
          <p:nvPr/>
        </p:nvSpPr>
        <p:spPr>
          <a:xfrm>
            <a:off x="182290" y="1557898"/>
            <a:ext cx="5764730" cy="4774293"/>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Callout 8">
            <a:extLst>
              <a:ext uri="{FF2B5EF4-FFF2-40B4-BE49-F238E27FC236}">
                <a16:creationId xmlns:a16="http://schemas.microsoft.com/office/drawing/2014/main" xmlns="" id="{F6F0EA80-CD28-41F3-33BC-36D4A512CDCB}"/>
              </a:ext>
            </a:extLst>
          </p:cNvPr>
          <p:cNvSpPr/>
          <p:nvPr/>
        </p:nvSpPr>
        <p:spPr>
          <a:xfrm>
            <a:off x="376440" y="1656244"/>
            <a:ext cx="3211820" cy="1077320"/>
          </a:xfrm>
          <a:prstGeom prst="wedgeEllipseCallout">
            <a:avLst>
              <a:gd name="adj1" fmla="val 71565"/>
              <a:gd name="adj2" fmla="val 21734"/>
            </a:avLst>
          </a:prstGeom>
          <a:solidFill>
            <a:schemeClr val="tx2">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2060"/>
                </a:solidFill>
              </a:rPr>
              <a:t>I help you to stop and take a breath while you speak.</a:t>
            </a:r>
          </a:p>
        </p:txBody>
      </p:sp>
      <p:sp>
        <p:nvSpPr>
          <p:cNvPr id="11" name="Rectangular Callout 10">
            <a:extLst>
              <a:ext uri="{FF2B5EF4-FFF2-40B4-BE49-F238E27FC236}">
                <a16:creationId xmlns:a16="http://schemas.microsoft.com/office/drawing/2014/main" xmlns="" id="{1C7F8967-E526-2DA5-C24B-CB5204B3C033}"/>
              </a:ext>
            </a:extLst>
          </p:cNvPr>
          <p:cNvSpPr/>
          <p:nvPr/>
        </p:nvSpPr>
        <p:spPr>
          <a:xfrm>
            <a:off x="376440" y="2833259"/>
            <a:ext cx="3419747" cy="1191481"/>
          </a:xfrm>
          <a:prstGeom prst="wedgeRectCallout">
            <a:avLst>
              <a:gd name="adj1" fmla="val 65400"/>
              <a:gd name="adj2" fmla="val -82740"/>
            </a:avLst>
          </a:prstGeom>
          <a:solidFill>
            <a:schemeClr val="tx2">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a:solidFill>
                  <a:srgbClr val="002060"/>
                </a:solidFill>
              </a:rPr>
              <a:t>I denote short pauses while writing/reading.</a:t>
            </a:r>
          </a:p>
          <a:p>
            <a:r>
              <a:rPr lang="en-US" i="1" dirty="0">
                <a:solidFill>
                  <a:srgbClr val="002060"/>
                </a:solidFill>
              </a:rPr>
              <a:t>I am also used to separate 3 or more items.</a:t>
            </a:r>
          </a:p>
        </p:txBody>
      </p:sp>
      <p:sp>
        <p:nvSpPr>
          <p:cNvPr id="12" name="TextBox 11">
            <a:extLst>
              <a:ext uri="{FF2B5EF4-FFF2-40B4-BE49-F238E27FC236}">
                <a16:creationId xmlns:a16="http://schemas.microsoft.com/office/drawing/2014/main" xmlns="" id="{EDB30B39-C5E5-D50F-468C-C09615EE8704}"/>
              </a:ext>
            </a:extLst>
          </p:cNvPr>
          <p:cNvSpPr txBox="1"/>
          <p:nvPr/>
        </p:nvSpPr>
        <p:spPr>
          <a:xfrm>
            <a:off x="376440" y="4056412"/>
            <a:ext cx="3155264" cy="2154436"/>
          </a:xfrm>
          <a:prstGeom prst="rect">
            <a:avLst/>
          </a:prstGeom>
          <a:solidFill>
            <a:schemeClr val="tx2">
              <a:lumMod val="20000"/>
              <a:lumOff val="80000"/>
            </a:schemeClr>
          </a:solidFill>
          <a:ln w="38100">
            <a:solidFill>
              <a:srgbClr val="002060"/>
            </a:solidFill>
          </a:ln>
        </p:spPr>
        <p:txBody>
          <a:bodyPr wrap="square" rtlCol="0" anchor="t">
            <a:spAutoFit/>
          </a:bodyPr>
          <a:lstStyle/>
          <a:p>
            <a:pPr>
              <a:spcBef>
                <a:spcPts val="1200"/>
              </a:spcBef>
              <a:spcAft>
                <a:spcPts val="0"/>
              </a:spcAft>
            </a:pPr>
            <a:r>
              <a:rPr lang="en-IE" sz="1800" dirty="0">
                <a:solidFill>
                  <a:srgbClr val="002060"/>
                </a:solidFill>
                <a:effectLst/>
                <a:latin typeface="Calibri" panose="020F0502020204030204" pitchFamily="34" charset="0"/>
                <a:ea typeface="Calibri" panose="020F0502020204030204" pitchFamily="34" charset="0"/>
              </a:rPr>
              <a:t>Examples</a:t>
            </a:r>
          </a:p>
          <a:p>
            <a:pPr>
              <a:spcBef>
                <a:spcPts val="1200"/>
              </a:spcBef>
              <a:spcAft>
                <a:spcPts val="0"/>
              </a:spcAft>
            </a:pPr>
            <a:r>
              <a:rPr lang="en-IE" sz="1800" dirty="0">
                <a:solidFill>
                  <a:srgbClr val="002060"/>
                </a:solidFill>
                <a:effectLst/>
                <a:latin typeface="Calibri" panose="020F0502020204030204" pitchFamily="34" charset="0"/>
                <a:ea typeface="Calibri" panose="020F0502020204030204" pitchFamily="34" charset="0"/>
              </a:rPr>
              <a:t>I bought apples, cherries, guavas, and mangoes from the fruit market.</a:t>
            </a:r>
            <a:endParaRPr lang="en-IN" sz="1800" dirty="0">
              <a:solidFill>
                <a:srgbClr val="002060"/>
              </a:solidFill>
              <a:effectLst/>
              <a:latin typeface="Calibri" panose="020F0502020204030204" pitchFamily="34" charset="0"/>
              <a:ea typeface="Calibri" panose="020F0502020204030204" pitchFamily="34" charset="0"/>
            </a:endParaRPr>
          </a:p>
          <a:p>
            <a:endParaRPr lang="en-IE" sz="1000" dirty="0">
              <a:solidFill>
                <a:srgbClr val="002060"/>
              </a:solidFill>
              <a:effectLst/>
              <a:latin typeface="Calibri" panose="020F0502020204030204" pitchFamily="34" charset="0"/>
              <a:ea typeface="Calibri" panose="020F0502020204030204" pitchFamily="34" charset="0"/>
            </a:endParaRPr>
          </a:p>
          <a:p>
            <a:r>
              <a:rPr lang="en-IE" sz="1800" dirty="0">
                <a:solidFill>
                  <a:srgbClr val="002060"/>
                </a:solidFill>
                <a:effectLst/>
                <a:latin typeface="Calibri" panose="020F0502020204030204" pitchFamily="34" charset="0"/>
                <a:ea typeface="Calibri" panose="020F0502020204030204" pitchFamily="34" charset="0"/>
              </a:rPr>
              <a:t>Vijay goes to bed early, but he is always late for work.</a:t>
            </a:r>
            <a:r>
              <a:rPr lang="en-IN" sz="2400" dirty="0">
                <a:solidFill>
                  <a:srgbClr val="002060"/>
                </a:solidFill>
                <a:effectLst/>
              </a:rPr>
              <a:t> </a:t>
            </a:r>
            <a:endParaRPr lang="en-US" i="1" dirty="0">
              <a:solidFill>
                <a:srgbClr val="002060"/>
              </a:solidFill>
            </a:endParaRPr>
          </a:p>
        </p:txBody>
      </p:sp>
      <p:pic>
        <p:nvPicPr>
          <p:cNvPr id="13" name="Picture 12" descr="A bowl of fruits&#10;&#10;Description automatically generated with medium confidence">
            <a:extLst>
              <a:ext uri="{FF2B5EF4-FFF2-40B4-BE49-F238E27FC236}">
                <a16:creationId xmlns:a16="http://schemas.microsoft.com/office/drawing/2014/main" xmlns="" id="{8F9E47B1-6150-44A2-8F7C-49BFEA171D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0085" y="3529650"/>
            <a:ext cx="1613778" cy="1051478"/>
          </a:xfrm>
          <a:prstGeom prst="rect">
            <a:avLst/>
          </a:prstGeom>
          <a:ln>
            <a:solidFill>
              <a:srgbClr val="7030A0"/>
            </a:solidFill>
          </a:ln>
        </p:spPr>
      </p:pic>
      <p:sp>
        <p:nvSpPr>
          <p:cNvPr id="14" name="Rectangular Callout 13">
            <a:extLst>
              <a:ext uri="{FF2B5EF4-FFF2-40B4-BE49-F238E27FC236}">
                <a16:creationId xmlns:a16="http://schemas.microsoft.com/office/drawing/2014/main" xmlns="" id="{8FBEA01E-6A97-91B9-3E91-6917C06E9097}"/>
              </a:ext>
            </a:extLst>
          </p:cNvPr>
          <p:cNvSpPr/>
          <p:nvPr/>
        </p:nvSpPr>
        <p:spPr>
          <a:xfrm>
            <a:off x="6412711" y="1755939"/>
            <a:ext cx="2520280" cy="810271"/>
          </a:xfrm>
          <a:prstGeom prst="wedgeRectCallout">
            <a:avLst>
              <a:gd name="adj1" fmla="val 62097"/>
              <a:gd name="adj2" fmla="val -4740"/>
            </a:avLst>
          </a:prstGeom>
          <a:solidFill>
            <a:srgbClr val="F9E1FF"/>
          </a:solidFill>
          <a:ln>
            <a:solidFill>
              <a:srgbClr val="DF00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DF00E3"/>
                </a:solidFill>
              </a:rPr>
              <a:t>I am always telling people what others have said.</a:t>
            </a:r>
          </a:p>
        </p:txBody>
      </p:sp>
      <p:pic>
        <p:nvPicPr>
          <p:cNvPr id="16" name="Picture 15" descr="A picture containing clipart, vector graphics&#10;&#10;Description automatically generated">
            <a:extLst>
              <a:ext uri="{FF2B5EF4-FFF2-40B4-BE49-F238E27FC236}">
                <a16:creationId xmlns:a16="http://schemas.microsoft.com/office/drawing/2014/main" xmlns="" id="{2BB6FF42-3D4D-773B-E5CB-DC5AD12AB29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0383" b="38022"/>
          <a:stretch/>
        </p:blipFill>
        <p:spPr>
          <a:xfrm>
            <a:off x="9240306" y="1755939"/>
            <a:ext cx="1704146" cy="810271"/>
          </a:xfrm>
          <a:prstGeom prst="rect">
            <a:avLst/>
          </a:prstGeom>
        </p:spPr>
      </p:pic>
      <p:pic>
        <p:nvPicPr>
          <p:cNvPr id="18" name="Picture 17" descr="A picture containing linedrawing&#10;&#10;Description automatically generated">
            <a:extLst>
              <a:ext uri="{FF2B5EF4-FFF2-40B4-BE49-F238E27FC236}">
                <a16:creationId xmlns:a16="http://schemas.microsoft.com/office/drawing/2014/main" xmlns="" id="{D4F5E6CE-7289-BD0F-40C9-914D9AFEF94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99130" y="4747668"/>
            <a:ext cx="1880089" cy="1367337"/>
          </a:xfrm>
          <a:prstGeom prst="rect">
            <a:avLst/>
          </a:prstGeom>
          <a:ln>
            <a:solidFill>
              <a:srgbClr val="002060"/>
            </a:solidFill>
          </a:ln>
        </p:spPr>
      </p:pic>
      <p:sp>
        <p:nvSpPr>
          <p:cNvPr id="19" name="Rectangle 18">
            <a:extLst>
              <a:ext uri="{FF2B5EF4-FFF2-40B4-BE49-F238E27FC236}">
                <a16:creationId xmlns:a16="http://schemas.microsoft.com/office/drawing/2014/main" xmlns="" id="{1737A9EB-62BE-ACD7-F69F-F6439F8D4701}"/>
              </a:ext>
            </a:extLst>
          </p:cNvPr>
          <p:cNvSpPr/>
          <p:nvPr/>
        </p:nvSpPr>
        <p:spPr>
          <a:xfrm>
            <a:off x="6235926" y="1557898"/>
            <a:ext cx="5764730" cy="4386259"/>
          </a:xfrm>
          <a:prstGeom prst="rect">
            <a:avLst/>
          </a:prstGeom>
          <a:noFill/>
          <a:ln w="38100">
            <a:solidFill>
              <a:srgbClr val="DF00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ular Callout 19">
            <a:extLst>
              <a:ext uri="{FF2B5EF4-FFF2-40B4-BE49-F238E27FC236}">
                <a16:creationId xmlns:a16="http://schemas.microsoft.com/office/drawing/2014/main" xmlns="" id="{C938BD84-57F4-5E84-9F69-E1C5AEE5DD37}"/>
              </a:ext>
            </a:extLst>
          </p:cNvPr>
          <p:cNvSpPr/>
          <p:nvPr/>
        </p:nvSpPr>
        <p:spPr>
          <a:xfrm>
            <a:off x="9237819" y="2733564"/>
            <a:ext cx="2520280" cy="1558227"/>
          </a:xfrm>
          <a:prstGeom prst="wedgeRectCallout">
            <a:avLst>
              <a:gd name="adj1" fmla="val -5755"/>
              <a:gd name="adj2" fmla="val -64389"/>
            </a:avLst>
          </a:prstGeom>
          <a:solidFill>
            <a:srgbClr val="F9E1FF"/>
          </a:solidFill>
          <a:ln>
            <a:solidFill>
              <a:srgbClr val="DF00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a:solidFill>
                  <a:srgbClr val="DF00E3"/>
                </a:solidFill>
              </a:rPr>
              <a:t>I am used to enclose the exact words of the speaker. </a:t>
            </a:r>
          </a:p>
          <a:p>
            <a:r>
              <a:rPr lang="en-US" i="1" dirty="0">
                <a:solidFill>
                  <a:srgbClr val="DF00E3"/>
                </a:solidFill>
              </a:rPr>
              <a:t>I am also used around titles of books, poems, and so on.</a:t>
            </a:r>
          </a:p>
        </p:txBody>
      </p:sp>
      <p:sp>
        <p:nvSpPr>
          <p:cNvPr id="21" name="TextBox 20">
            <a:extLst>
              <a:ext uri="{FF2B5EF4-FFF2-40B4-BE49-F238E27FC236}">
                <a16:creationId xmlns:a16="http://schemas.microsoft.com/office/drawing/2014/main" xmlns="" id="{E51F2F4F-F6E2-0D6B-F568-213582D2031A}"/>
              </a:ext>
            </a:extLst>
          </p:cNvPr>
          <p:cNvSpPr txBox="1"/>
          <p:nvPr/>
        </p:nvSpPr>
        <p:spPr>
          <a:xfrm>
            <a:off x="6412711" y="2733564"/>
            <a:ext cx="2582551" cy="3083665"/>
          </a:xfrm>
          <a:prstGeom prst="rect">
            <a:avLst/>
          </a:prstGeom>
          <a:solidFill>
            <a:srgbClr val="F9E1FF"/>
          </a:solidFill>
          <a:ln w="38100">
            <a:solidFill>
              <a:srgbClr val="DF00E3"/>
            </a:solidFill>
          </a:ln>
        </p:spPr>
        <p:txBody>
          <a:bodyPr wrap="square" rtlCol="0" anchor="t">
            <a:spAutoFit/>
          </a:bodyPr>
          <a:lstStyle/>
          <a:p>
            <a:pPr>
              <a:lnSpc>
                <a:spcPct val="115000"/>
              </a:lnSpc>
              <a:spcBef>
                <a:spcPts val="1200"/>
              </a:spcBef>
              <a:spcAft>
                <a:spcPts val="0"/>
              </a:spcAft>
            </a:pPr>
            <a:r>
              <a:rPr lang="en-IE" sz="1800" dirty="0">
                <a:solidFill>
                  <a:srgbClr val="DF00E3"/>
                </a:solidFill>
                <a:effectLst/>
                <a:latin typeface="Calibri" panose="020F0502020204030204" pitchFamily="34" charset="0"/>
                <a:ea typeface="Calibri" panose="020F0502020204030204" pitchFamily="34" charset="0"/>
              </a:rPr>
              <a:t>Examples</a:t>
            </a:r>
          </a:p>
          <a:p>
            <a:pPr>
              <a:lnSpc>
                <a:spcPct val="115000"/>
              </a:lnSpc>
              <a:spcBef>
                <a:spcPts val="1200"/>
              </a:spcBef>
              <a:spcAft>
                <a:spcPts val="0"/>
              </a:spcAft>
            </a:pPr>
            <a:r>
              <a:rPr lang="en-IE" sz="1800" dirty="0">
                <a:solidFill>
                  <a:srgbClr val="DF00E3"/>
                </a:solidFill>
                <a:effectLst/>
                <a:latin typeface="Calibri" panose="020F0502020204030204" pitchFamily="34" charset="0"/>
                <a:ea typeface="Calibri" panose="020F0502020204030204" pitchFamily="34" charset="0"/>
              </a:rPr>
              <a:t>My sister said, “I need to complete my homework.”</a:t>
            </a:r>
          </a:p>
          <a:p>
            <a:pPr>
              <a:lnSpc>
                <a:spcPct val="115000"/>
              </a:lnSpc>
              <a:spcBef>
                <a:spcPts val="1200"/>
              </a:spcBef>
              <a:spcAft>
                <a:spcPts val="0"/>
              </a:spcAft>
            </a:pPr>
            <a:r>
              <a:rPr lang="en-IE" sz="1800" dirty="0">
                <a:solidFill>
                  <a:srgbClr val="DF00E3"/>
                </a:solidFill>
                <a:effectLst/>
                <a:latin typeface="Calibri" panose="020F0502020204030204" pitchFamily="34" charset="0"/>
                <a:ea typeface="Calibri" panose="020F0502020204030204" pitchFamily="34" charset="0"/>
              </a:rPr>
              <a:t>We call this phenomenon “water cycle.” </a:t>
            </a:r>
            <a:endParaRPr lang="en-IE" dirty="0">
              <a:solidFill>
                <a:srgbClr val="DF00E3"/>
              </a:solidFill>
              <a:latin typeface="Calibri" panose="020F0502020204030204" pitchFamily="34" charset="0"/>
              <a:ea typeface="Calibri" panose="020F0502020204030204" pitchFamily="34" charset="0"/>
            </a:endParaRPr>
          </a:p>
          <a:p>
            <a:pPr>
              <a:lnSpc>
                <a:spcPct val="115000"/>
              </a:lnSpc>
              <a:spcBef>
                <a:spcPts val="1200"/>
              </a:spcBef>
              <a:spcAft>
                <a:spcPts val="0"/>
              </a:spcAft>
            </a:pPr>
            <a:r>
              <a:rPr lang="en-IE" sz="1800" dirty="0">
                <a:solidFill>
                  <a:srgbClr val="DF00E3"/>
                </a:solidFill>
                <a:effectLst/>
                <a:latin typeface="Calibri" panose="020F0502020204030204" pitchFamily="34" charset="0"/>
                <a:ea typeface="Calibri" panose="020F0502020204030204" pitchFamily="34" charset="0"/>
              </a:rPr>
              <a:t>I recited the poem, ‘Daffodils’ by William Wordsworth.  </a:t>
            </a:r>
            <a:endParaRPr lang="en-US" i="1" dirty="0">
              <a:solidFill>
                <a:srgbClr val="DF00E3"/>
              </a:solidFill>
            </a:endParaRPr>
          </a:p>
        </p:txBody>
      </p:sp>
      <p:pic>
        <p:nvPicPr>
          <p:cNvPr id="23" name="Picture 22" descr="Arrow&#10;&#10;Description automatically generated with low confidence">
            <a:extLst>
              <a:ext uri="{FF2B5EF4-FFF2-40B4-BE49-F238E27FC236}">
                <a16:creationId xmlns:a16="http://schemas.microsoft.com/office/drawing/2014/main" xmlns="" id="{A244A693-4F87-834B-965A-E1B2EC0AD3B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42194" y="4392996"/>
            <a:ext cx="1826733" cy="1424233"/>
          </a:xfrm>
          <a:prstGeom prst="rect">
            <a:avLst/>
          </a:prstGeom>
          <a:ln>
            <a:solidFill>
              <a:srgbClr val="DF00E3"/>
            </a:solidFill>
          </a:ln>
        </p:spPr>
      </p:pic>
    </p:spTree>
    <p:extLst>
      <p:ext uri="{BB962C8B-B14F-4D97-AF65-F5344CB8AC3E}">
        <p14:creationId xmlns:p14="http://schemas.microsoft.com/office/powerpoint/2010/main" val="250310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2">
                                            <p:bg/>
                                          </p:spTgt>
                                        </p:tgtEl>
                                        <p:attrNameLst>
                                          <p:attrName>style.visibility</p:attrName>
                                        </p:attrNameLst>
                                      </p:cBhvr>
                                      <p:to>
                                        <p:strVal val="visible"/>
                                      </p:to>
                                    </p:set>
                                    <p:animEffect transition="in" filter="wipe(left)">
                                      <p:cBhvr>
                                        <p:cTn id="13" dur="500"/>
                                        <p:tgtEl>
                                          <p:spTgt spid="12">
                                            <p:bg/>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2">
                                            <p:txEl>
                                              <p:pRg st="0" end="0"/>
                                            </p:txEl>
                                          </p:spTgt>
                                        </p:tgtEl>
                                        <p:attrNameLst>
                                          <p:attrName>style.visibility</p:attrName>
                                        </p:attrNameLst>
                                      </p:cBhvr>
                                      <p:to>
                                        <p:strVal val="visible"/>
                                      </p:to>
                                    </p:set>
                                    <p:animEffect transition="in" filter="wipe(left)">
                                      <p:cBhvr>
                                        <p:cTn id="16" dur="500"/>
                                        <p:tgtEl>
                                          <p:spTgt spid="12">
                                            <p:txEl>
                                              <p:pRg st="0" end="0"/>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Effect transition="in" filter="wipe(left)">
                                      <p:cBhvr>
                                        <p:cTn id="19" dur="500"/>
                                        <p:tgtEl>
                                          <p:spTgt spid="12">
                                            <p:txEl>
                                              <p:pRg st="1" end="1"/>
                                            </p:txEl>
                                          </p:spTgt>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2">
                                            <p:txEl>
                                              <p:pRg st="3" end="3"/>
                                            </p:txEl>
                                          </p:spTgt>
                                        </p:tgtEl>
                                        <p:attrNameLst>
                                          <p:attrName>style.visibility</p:attrName>
                                        </p:attrNameLst>
                                      </p:cBhvr>
                                      <p:to>
                                        <p:strVal val="visible"/>
                                      </p:to>
                                    </p:set>
                                    <p:animEffect transition="in" filter="wipe(left)">
                                      <p:cBhvr>
                                        <p:cTn id="28" dur="500"/>
                                        <p:tgtEl>
                                          <p:spTgt spid="12">
                                            <p:txEl>
                                              <p:pRg st="3" end="3"/>
                                            </p:txEl>
                                          </p:spTgt>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par>
                          <p:cTn id="43" fill="hold">
                            <p:stCondLst>
                              <p:cond delay="0"/>
                            </p:stCondLst>
                            <p:childTnLst>
                              <p:par>
                                <p:cTn id="44" presetID="12" presetClass="entr" presetSubtype="4" fill="hold" grpId="0" nodeType="afterEffect">
                                  <p:stCondLst>
                                    <p:cond delay="1000"/>
                                  </p:stCondLst>
                                  <p:childTnLst>
                                    <p:set>
                                      <p:cBhvr>
                                        <p:cTn id="45" dur="1" fill="hold">
                                          <p:stCondLst>
                                            <p:cond delay="0"/>
                                          </p:stCondLst>
                                        </p:cTn>
                                        <p:tgtEl>
                                          <p:spTgt spid="20"/>
                                        </p:tgtEl>
                                        <p:attrNameLst>
                                          <p:attrName>style.visibility</p:attrName>
                                        </p:attrNameLst>
                                      </p:cBhvr>
                                      <p:to>
                                        <p:strVal val="visible"/>
                                      </p:to>
                                    </p:set>
                                    <p:anim calcmode="lin" valueType="num">
                                      <p:cBhvr additive="base">
                                        <p:cTn id="46" dur="500"/>
                                        <p:tgtEl>
                                          <p:spTgt spid="20"/>
                                        </p:tgtEl>
                                        <p:attrNameLst>
                                          <p:attrName>ppt_y</p:attrName>
                                        </p:attrNameLst>
                                      </p:cBhvr>
                                      <p:tavLst>
                                        <p:tav tm="0">
                                          <p:val>
                                            <p:strVal val="#ppt_y+#ppt_h*1.125000"/>
                                          </p:val>
                                        </p:tav>
                                        <p:tav tm="100000">
                                          <p:val>
                                            <p:strVal val="#ppt_y"/>
                                          </p:val>
                                        </p:tav>
                                      </p:tavLst>
                                    </p:anim>
                                    <p:animEffect transition="in" filter="wipe(up)">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1">
                                            <p:bg/>
                                          </p:spTgt>
                                        </p:tgtEl>
                                        <p:attrNameLst>
                                          <p:attrName>style.visibility</p:attrName>
                                        </p:attrNameLst>
                                      </p:cBhvr>
                                      <p:to>
                                        <p:strVal val="visible"/>
                                      </p:to>
                                    </p:set>
                                    <p:animEffect transition="in" filter="wipe(left)">
                                      <p:cBhvr>
                                        <p:cTn id="52" dur="500"/>
                                        <p:tgtEl>
                                          <p:spTgt spid="21">
                                            <p:bg/>
                                          </p:spTgt>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1">
                                            <p:txEl>
                                              <p:pRg st="0" end="0"/>
                                            </p:txEl>
                                          </p:spTgt>
                                        </p:tgtEl>
                                        <p:attrNameLst>
                                          <p:attrName>style.visibility</p:attrName>
                                        </p:attrNameLst>
                                      </p:cBhvr>
                                      <p:to>
                                        <p:strVal val="visible"/>
                                      </p:to>
                                    </p:set>
                                    <p:animEffect transition="in" filter="wipe(left)">
                                      <p:cBhvr>
                                        <p:cTn id="55" dur="500"/>
                                        <p:tgtEl>
                                          <p:spTgt spid="21">
                                            <p:txEl>
                                              <p:pRg st="0" end="0"/>
                                            </p:txEl>
                                          </p:spTgt>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21">
                                            <p:txEl>
                                              <p:pRg st="1" end="1"/>
                                            </p:txEl>
                                          </p:spTgt>
                                        </p:tgtEl>
                                        <p:attrNameLst>
                                          <p:attrName>style.visibility</p:attrName>
                                        </p:attrNameLst>
                                      </p:cBhvr>
                                      <p:to>
                                        <p:strVal val="visible"/>
                                      </p:to>
                                    </p:set>
                                    <p:animEffect transition="in" filter="wipe(left)">
                                      <p:cBhvr>
                                        <p:cTn id="58" dur="500"/>
                                        <p:tgtEl>
                                          <p:spTgt spid="21">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21">
                                            <p:txEl>
                                              <p:pRg st="2" end="2"/>
                                            </p:txEl>
                                          </p:spTgt>
                                        </p:tgtEl>
                                        <p:attrNameLst>
                                          <p:attrName>style.visibility</p:attrName>
                                        </p:attrNameLst>
                                      </p:cBhvr>
                                      <p:to>
                                        <p:strVal val="visible"/>
                                      </p:to>
                                    </p:set>
                                    <p:animEffect transition="in" filter="wipe(left)">
                                      <p:cBhvr>
                                        <p:cTn id="63" dur="500"/>
                                        <p:tgtEl>
                                          <p:spTgt spid="21">
                                            <p:txEl>
                                              <p:pRg st="2" end="2"/>
                                            </p:txEl>
                                          </p:spTgt>
                                        </p:tgtEl>
                                      </p:cBhvr>
                                    </p:animEffect>
                                  </p:childTnLst>
                                </p:cTn>
                              </p:par>
                            </p:childTnLst>
                          </p:cTn>
                        </p:par>
                        <p:par>
                          <p:cTn id="64" fill="hold">
                            <p:stCondLst>
                              <p:cond delay="500"/>
                            </p:stCondLst>
                            <p:childTnLst>
                              <p:par>
                                <p:cTn id="65" presetID="10" presetClass="entr" presetSubtype="0" fill="hold"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1">
                                            <p:txEl>
                                              <p:pRg st="3" end="3"/>
                                            </p:txEl>
                                          </p:spTgt>
                                        </p:tgtEl>
                                        <p:attrNameLst>
                                          <p:attrName>style.visibility</p:attrName>
                                        </p:attrNameLst>
                                      </p:cBhvr>
                                      <p:to>
                                        <p:strVal val="visible"/>
                                      </p:to>
                                    </p:set>
                                    <p:animEffect transition="in" filter="wipe(left)">
                                      <p:cBhvr>
                                        <p:cTn id="72" dur="500"/>
                                        <p:tgtEl>
                                          <p:spTgt spid="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uiExpand="1" build="p" animBg="1"/>
      <p:bldP spid="14" grpId="0" animBg="1"/>
      <p:bldP spid="19" grpId="0" animBg="1"/>
      <p:bldP spid="20" grpId="0" animBg="1"/>
      <p:bldP spid="21"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12527C38-2676-04A6-1AB4-DBD6E06471BD}"/>
              </a:ext>
            </a:extLst>
          </p:cNvPr>
          <p:cNvSpPr txBox="1">
            <a:spLocks/>
          </p:cNvSpPr>
          <p:nvPr/>
        </p:nvSpPr>
        <p:spPr>
          <a:xfrm>
            <a:off x="3287688" y="252999"/>
            <a:ext cx="5092048" cy="50004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600" dirty="0"/>
              <a:t>Attribution / Citation</a:t>
            </a:r>
          </a:p>
        </p:txBody>
      </p:sp>
      <p:graphicFrame>
        <p:nvGraphicFramePr>
          <p:cNvPr id="5" name="Table 4">
            <a:extLst>
              <a:ext uri="{FF2B5EF4-FFF2-40B4-BE49-F238E27FC236}">
                <a16:creationId xmlns:a16="http://schemas.microsoft.com/office/drawing/2014/main" xmlns="" id="{C9F48AC8-466D-6581-1F3D-1C41B4C59CB5}"/>
              </a:ext>
            </a:extLst>
          </p:cNvPr>
          <p:cNvGraphicFramePr>
            <a:graphicFrameLocks noGrp="1"/>
          </p:cNvGraphicFramePr>
          <p:nvPr>
            <p:extLst>
              <p:ext uri="{D42A27DB-BD31-4B8C-83A1-F6EECF244321}">
                <p14:modId xmlns:p14="http://schemas.microsoft.com/office/powerpoint/2010/main" val="2538836659"/>
              </p:ext>
            </p:extLst>
          </p:nvPr>
        </p:nvGraphicFramePr>
        <p:xfrm>
          <a:off x="1127448" y="908720"/>
          <a:ext cx="9937103" cy="2641706"/>
        </p:xfrm>
        <a:graphic>
          <a:graphicData uri="http://schemas.openxmlformats.org/drawingml/2006/table">
            <a:tbl>
              <a:tblPr firstRow="1" bandRow="1">
                <a:tableStyleId>{5C22544A-7EE6-4342-B048-85BDC9FD1C3A}</a:tableStyleId>
              </a:tblPr>
              <a:tblGrid>
                <a:gridCol w="1008112">
                  <a:extLst>
                    <a:ext uri="{9D8B030D-6E8A-4147-A177-3AD203B41FA5}">
                      <a16:colId xmlns:a16="http://schemas.microsoft.com/office/drawing/2014/main" xmlns="" val="20000"/>
                    </a:ext>
                  </a:extLst>
                </a:gridCol>
                <a:gridCol w="1512168">
                  <a:extLst>
                    <a:ext uri="{9D8B030D-6E8A-4147-A177-3AD203B41FA5}">
                      <a16:colId xmlns:a16="http://schemas.microsoft.com/office/drawing/2014/main" xmlns="" val="20001"/>
                    </a:ext>
                  </a:extLst>
                </a:gridCol>
                <a:gridCol w="5832648">
                  <a:extLst>
                    <a:ext uri="{9D8B030D-6E8A-4147-A177-3AD203B41FA5}">
                      <a16:colId xmlns:a16="http://schemas.microsoft.com/office/drawing/2014/main" xmlns="" val="20002"/>
                    </a:ext>
                  </a:extLst>
                </a:gridCol>
                <a:gridCol w="1584175">
                  <a:extLst>
                    <a:ext uri="{9D8B030D-6E8A-4147-A177-3AD203B41FA5}">
                      <a16:colId xmlns:a16="http://schemas.microsoft.com/office/drawing/2014/main" xmlns="" val="2861519634"/>
                    </a:ext>
                  </a:extLst>
                </a:gridCol>
              </a:tblGrid>
              <a:tr h="389313">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a:t>
                      </a:r>
                    </a:p>
                  </a:txBody>
                  <a:tcPr/>
                </a:tc>
                <a:tc>
                  <a:txBody>
                    <a:bodyPr/>
                    <a:lstStyle/>
                    <a:p>
                      <a:pPr algn="ctr"/>
                      <a:r>
                        <a:rPr lang="en-IN" sz="2000" dirty="0"/>
                        <a:t>Author </a:t>
                      </a:r>
                    </a:p>
                  </a:txBody>
                  <a:tcPr/>
                </a:tc>
                <a:extLst>
                  <a:ext uri="{0D108BD9-81ED-4DB2-BD59-A6C34878D82A}">
                    <a16:rowId xmlns:a16="http://schemas.microsoft.com/office/drawing/2014/main" xmlns="" val="10000"/>
                  </a:ext>
                </a:extLst>
              </a:tr>
              <a:tr h="323840">
                <a:tc>
                  <a:txBody>
                    <a:bodyPr/>
                    <a:lstStyle/>
                    <a:p>
                      <a:r>
                        <a:rPr lang="en-IN" sz="900" dirty="0"/>
                        <a:t>1</a:t>
                      </a:r>
                    </a:p>
                  </a:txBody>
                  <a:tcPr/>
                </a:tc>
                <a:tc>
                  <a:txBody>
                    <a:bodyPr/>
                    <a:lstStyle/>
                    <a:p>
                      <a:endParaRPr lang="en-IN" sz="900" dirty="0"/>
                    </a:p>
                  </a:txBody>
                  <a:tcPr/>
                </a:tc>
                <a:tc>
                  <a:txBody>
                    <a:bodyPr/>
                    <a:lstStyle/>
                    <a:p>
                      <a:r>
                        <a:rPr lang="en-IN" sz="900" dirty="0"/>
                        <a:t>https://</a:t>
                      </a:r>
                      <a:r>
                        <a:rPr lang="en-IN" sz="900" dirty="0" err="1"/>
                        <a:t>pixabay.com</a:t>
                      </a:r>
                      <a:r>
                        <a:rPr lang="en-IN" sz="900" dirty="0"/>
                        <a:t>/illustrations/punctuation-marks-gold-point-3038383/</a:t>
                      </a:r>
                    </a:p>
                  </a:txBody>
                  <a:tcPr/>
                </a:tc>
                <a:tc>
                  <a:txBody>
                    <a:bodyPr/>
                    <a:lstStyle/>
                    <a:p>
                      <a:r>
                        <a:rPr lang="en-IN" sz="900" dirty="0" err="1"/>
                        <a:t>Darkmoon_Art</a:t>
                      </a:r>
                      <a:endParaRPr lang="en-IN" sz="900" dirty="0"/>
                    </a:p>
                  </a:txBody>
                  <a:tcPr/>
                </a:tc>
                <a:extLst>
                  <a:ext uri="{0D108BD9-81ED-4DB2-BD59-A6C34878D82A}">
                    <a16:rowId xmlns:a16="http://schemas.microsoft.com/office/drawing/2014/main" xmlns="" val="10001"/>
                  </a:ext>
                </a:extLst>
              </a:tr>
              <a:tr h="253289">
                <a:tc>
                  <a:txBody>
                    <a:bodyPr/>
                    <a:lstStyle/>
                    <a:p>
                      <a:r>
                        <a:rPr lang="en-IN" sz="900" dirty="0"/>
                        <a:t>2</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i="0" u="none" strike="noStrike" kern="1200" baseline="0" dirty="0">
                          <a:solidFill>
                            <a:schemeClr val="tx1"/>
                          </a:solidFill>
                          <a:latin typeface="+mn-lt"/>
                          <a:ea typeface="+mn-ea"/>
                          <a:cs typeface="+mn-cs"/>
                        </a:rPr>
                        <a:t>&lt;Bowl of fruits&gt; </a:t>
                      </a:r>
                      <a:r>
                        <a:rPr lang="en-IN" sz="900" b="0" i="0" u="none" strike="noStrike" kern="1200" baseline="0" dirty="0">
                          <a:solidFill>
                            <a:schemeClr val="tx1"/>
                          </a:solidFill>
                          <a:latin typeface="+mn-lt"/>
                          <a:ea typeface="+mn-ea"/>
                          <a:cs typeface="+mn-cs"/>
                          <a:hlinkClick r:id="rId3"/>
                        </a:rPr>
                        <a:t>https://pixabay.com/photos/fruit-cheers-fruit-bowl-fruits-657491/</a:t>
                      </a:r>
                      <a:endParaRPr lang="en-IN" sz="9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i="0" u="none" strike="noStrike" kern="1200" baseline="0" dirty="0">
                          <a:solidFill>
                            <a:schemeClr val="tx1"/>
                          </a:solidFill>
                          <a:latin typeface="+mn-lt"/>
                          <a:ea typeface="+mn-ea"/>
                          <a:cs typeface="+mn-cs"/>
                        </a:rPr>
                        <a:t>&lt;thinking&gt; &lt;https://</a:t>
                      </a:r>
                      <a:r>
                        <a:rPr lang="en-IN" sz="900" b="0" i="0" u="none" strike="noStrike" kern="1200" baseline="0" dirty="0" err="1">
                          <a:solidFill>
                            <a:schemeClr val="tx1"/>
                          </a:solidFill>
                          <a:latin typeface="+mn-lt"/>
                          <a:ea typeface="+mn-ea"/>
                          <a:cs typeface="+mn-cs"/>
                        </a:rPr>
                        <a:t>pixabay.com</a:t>
                      </a:r>
                      <a:r>
                        <a:rPr lang="en-IN" sz="900" b="0" i="0" u="none" strike="noStrike" kern="1200" baseline="0" dirty="0">
                          <a:solidFill>
                            <a:schemeClr val="tx1"/>
                          </a:solidFill>
                          <a:latin typeface="+mn-lt"/>
                          <a:ea typeface="+mn-ea"/>
                          <a:cs typeface="+mn-cs"/>
                        </a:rPr>
                        <a:t>/photos/question-mark-symbol-icon-character-2309040/&gt;</a:t>
                      </a:r>
                      <a:endParaRPr lang="en-IN" sz="9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900" b="0" dirty="0"/>
                    </a:p>
                    <a:p>
                      <a:endParaRPr lang="en-IN" sz="900" dirty="0"/>
                    </a:p>
                  </a:txBody>
                  <a:tcPr/>
                </a:tc>
                <a:tc>
                  <a:txBody>
                    <a:bodyPr/>
                    <a:lstStyle/>
                    <a:p>
                      <a:r>
                        <a:rPr lang="en-IN" sz="900" dirty="0"/>
                        <a:t>Erbs55</a:t>
                      </a:r>
                    </a:p>
                    <a:p>
                      <a:r>
                        <a:rPr lang="en-IN" sz="900" dirty="0" err="1"/>
                        <a:t>Peggy_Marco</a:t>
                      </a:r>
                      <a:endParaRPr lang="en-IN" sz="900" dirty="0"/>
                    </a:p>
                  </a:txBody>
                  <a:tcPr/>
                </a:tc>
                <a:extLst>
                  <a:ext uri="{0D108BD9-81ED-4DB2-BD59-A6C34878D82A}">
                    <a16:rowId xmlns:a16="http://schemas.microsoft.com/office/drawing/2014/main" xmlns="" val="10002"/>
                  </a:ext>
                </a:extLst>
              </a:tr>
              <a:tr h="389313">
                <a:tc>
                  <a:txBody>
                    <a:bodyPr/>
                    <a:lstStyle/>
                    <a:p>
                      <a:r>
                        <a:rPr lang="en-IN" sz="900" dirty="0"/>
                        <a:t>3</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i="0" dirty="0">
                          <a:solidFill>
                            <a:srgbClr val="000000"/>
                          </a:solidFill>
                          <a:effectLst/>
                          <a:latin typeface="Times" pitchFamily="2" charset="0"/>
                        </a:rPr>
                        <a:t>&lt;sad&gt; </a:t>
                      </a:r>
                      <a:r>
                        <a:rPr lang="en-IN" sz="900" b="0" i="0" dirty="0">
                          <a:solidFill>
                            <a:srgbClr val="000000"/>
                          </a:solidFill>
                          <a:effectLst/>
                          <a:latin typeface="Times" pitchFamily="2" charset="0"/>
                          <a:hlinkClick r:id="rId4"/>
                        </a:rPr>
                        <a:t>https://pixabay.com/illustrations/sad-boy-child-feeling-mood-7778857/</a:t>
                      </a:r>
                      <a:endParaRPr lang="en-IN" sz="900" b="0" i="0" dirty="0">
                        <a:solidFill>
                          <a:srgbClr val="000000"/>
                        </a:solidFill>
                        <a:effectLst/>
                        <a:latin typeface="Times"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i="0" dirty="0">
                          <a:solidFill>
                            <a:srgbClr val="000000"/>
                          </a:solidFill>
                          <a:effectLst/>
                          <a:latin typeface="Times" pitchFamily="2" charset="0"/>
                        </a:rPr>
                        <a:t>&lt;do not disturb&gt; &lt;https://</a:t>
                      </a:r>
                      <a:r>
                        <a:rPr lang="en-IN" sz="900" b="0" i="0" dirty="0" err="1">
                          <a:solidFill>
                            <a:srgbClr val="000000"/>
                          </a:solidFill>
                          <a:effectLst/>
                          <a:latin typeface="Times" pitchFamily="2" charset="0"/>
                        </a:rPr>
                        <a:t>pixabay.com</a:t>
                      </a:r>
                      <a:r>
                        <a:rPr lang="en-IN" sz="900" b="0" i="0" dirty="0">
                          <a:solidFill>
                            <a:srgbClr val="000000"/>
                          </a:solidFill>
                          <a:effectLst/>
                          <a:latin typeface="Times" pitchFamily="2" charset="0"/>
                        </a:rPr>
                        <a:t>/vectors/do-not-disturb-door-sign-sign-wall-4772157/&gt;</a:t>
                      </a:r>
                      <a:endParaRPr lang="en-IN" sz="900" dirty="0"/>
                    </a:p>
                    <a:p>
                      <a:endParaRPr lang="en-IN" sz="900" dirty="0"/>
                    </a:p>
                  </a:txBody>
                  <a:tcPr/>
                </a:tc>
                <a:tc>
                  <a:txBody>
                    <a:bodyPr/>
                    <a:lstStyle/>
                    <a:p>
                      <a:r>
                        <a:rPr lang="en-IN" sz="900" dirty="0" err="1"/>
                        <a:t>Tilixia</a:t>
                      </a:r>
                      <a:endParaRPr lang="en-IN" sz="900" dirty="0"/>
                    </a:p>
                    <a:p>
                      <a:r>
                        <a:rPr lang="en-IN" sz="900" dirty="0" err="1"/>
                        <a:t>Prettysleepy</a:t>
                      </a:r>
                      <a:endParaRPr lang="en-IN" sz="900" dirty="0"/>
                    </a:p>
                  </a:txBody>
                  <a:tcPr/>
                </a:tc>
                <a:extLst>
                  <a:ext uri="{0D108BD9-81ED-4DB2-BD59-A6C34878D82A}">
                    <a16:rowId xmlns:a16="http://schemas.microsoft.com/office/drawing/2014/main" xmlns="" val="10003"/>
                  </a:ext>
                </a:extLst>
              </a:tr>
              <a:tr h="389313">
                <a:tc>
                  <a:txBody>
                    <a:bodyPr/>
                    <a:lstStyle/>
                    <a:p>
                      <a:r>
                        <a:rPr lang="en-IN" sz="900" dirty="0"/>
                        <a:t>4</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i="0" u="none" strike="noStrike" kern="1200" baseline="0" dirty="0">
                          <a:solidFill>
                            <a:schemeClr val="tx1"/>
                          </a:solidFill>
                          <a:latin typeface="+mn-lt"/>
                          <a:ea typeface="+mn-ea"/>
                          <a:cs typeface="+mn-cs"/>
                        </a:rPr>
                        <a:t>&lt;Bowl of fruits&gt; &lt;https://</a:t>
                      </a:r>
                      <a:r>
                        <a:rPr lang="en-IN" sz="900" b="0" i="0" u="none" strike="noStrike" kern="1200" baseline="0" dirty="0" err="1">
                          <a:solidFill>
                            <a:schemeClr val="tx1"/>
                          </a:solidFill>
                          <a:latin typeface="+mn-lt"/>
                          <a:ea typeface="+mn-ea"/>
                          <a:cs typeface="+mn-cs"/>
                        </a:rPr>
                        <a:t>pixabay.com</a:t>
                      </a:r>
                      <a:r>
                        <a:rPr lang="en-IN" sz="900" b="0" i="0" u="none" strike="noStrike" kern="1200" baseline="0" dirty="0">
                          <a:solidFill>
                            <a:schemeClr val="tx1"/>
                          </a:solidFill>
                          <a:latin typeface="+mn-lt"/>
                          <a:ea typeface="+mn-ea"/>
                          <a:cs typeface="+mn-cs"/>
                        </a:rPr>
                        <a:t>/photos/fruit-cheers-fruit-bowl-fruits-657491/&gt;</a:t>
                      </a:r>
                    </a:p>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Erbs55</a:t>
                      </a:r>
                    </a:p>
                    <a:p>
                      <a:endParaRPr lang="en-IN" sz="900" dirty="0"/>
                    </a:p>
                  </a:txBody>
                  <a:tcPr/>
                </a:tc>
                <a:extLst>
                  <a:ext uri="{0D108BD9-81ED-4DB2-BD59-A6C34878D82A}">
                    <a16:rowId xmlns:a16="http://schemas.microsoft.com/office/drawing/2014/main" xmlns="" val="10004"/>
                  </a:ext>
                </a:extLst>
              </a:tr>
              <a:tr h="389313">
                <a:tc>
                  <a:txBody>
                    <a:bodyPr/>
                    <a:lstStyle/>
                    <a:p>
                      <a:endParaRPr lang="en-IN" sz="900" dirty="0"/>
                    </a:p>
                  </a:txBody>
                  <a:tcPr/>
                </a:tc>
                <a:tc>
                  <a:txBody>
                    <a:bodyPr/>
                    <a:lstStyle/>
                    <a:p>
                      <a:endParaRPr lang="en-IN" sz="900" dirty="0"/>
                    </a:p>
                  </a:txBody>
                  <a:tcPr/>
                </a:tc>
                <a:tc>
                  <a:txBody>
                    <a:bodyPr/>
                    <a:lstStyle/>
                    <a:p>
                      <a:endParaRPr lang="en-IN" sz="900" dirty="0"/>
                    </a:p>
                  </a:txBody>
                  <a:tcPr/>
                </a:tc>
                <a:tc>
                  <a:txBody>
                    <a:bodyPr/>
                    <a:lstStyle/>
                    <a:p>
                      <a:endParaRPr lang="en-IN" sz="900" dirty="0"/>
                    </a:p>
                  </a:txBody>
                  <a:tcPr/>
                </a:tc>
                <a:extLst>
                  <a:ext uri="{0D108BD9-81ED-4DB2-BD59-A6C34878D82A}">
                    <a16:rowId xmlns:a16="http://schemas.microsoft.com/office/drawing/2014/main" xmlns="" val="10005"/>
                  </a:ext>
                </a:extLst>
              </a:tr>
            </a:tbl>
          </a:graphicData>
        </a:graphic>
      </p:graphicFrame>
      <p:pic>
        <p:nvPicPr>
          <p:cNvPr id="4" name="Picture 3">
            <a:extLst>
              <a:ext uri="{FF2B5EF4-FFF2-40B4-BE49-F238E27FC236}">
                <a16:creationId xmlns:a16="http://schemas.microsoft.com/office/drawing/2014/main" xmlns="" id="{9B6631A9-3D21-6AA5-593F-D9657D511D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39616" y="1340768"/>
            <a:ext cx="391592" cy="234955"/>
          </a:xfrm>
          <a:prstGeom prst="rect">
            <a:avLst/>
          </a:prstGeom>
        </p:spPr>
      </p:pic>
      <p:pic>
        <p:nvPicPr>
          <p:cNvPr id="7" name="Picture 6" descr="A bowl of fruits&#10;&#10;Description automatically generated with medium confidence">
            <a:extLst>
              <a:ext uri="{FF2B5EF4-FFF2-40B4-BE49-F238E27FC236}">
                <a16:creationId xmlns:a16="http://schemas.microsoft.com/office/drawing/2014/main" xmlns="" id="{F33EDD00-9C47-D827-C1C3-DD2FD00D905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07568" y="1700808"/>
            <a:ext cx="221031" cy="144016"/>
          </a:xfrm>
          <a:prstGeom prst="rect">
            <a:avLst/>
          </a:prstGeom>
        </p:spPr>
      </p:pic>
      <p:pic>
        <p:nvPicPr>
          <p:cNvPr id="9" name="Picture 8" descr="A picture containing icon&#10;&#10;Description automatically generated">
            <a:extLst>
              <a:ext uri="{FF2B5EF4-FFF2-40B4-BE49-F238E27FC236}">
                <a16:creationId xmlns:a16="http://schemas.microsoft.com/office/drawing/2014/main" xmlns="" id="{24F6E34F-4B6B-FD52-B99D-39729959B60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46772" y="1656184"/>
            <a:ext cx="188640" cy="18864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xmlns="" id="{88738CB1-0C4D-2994-299C-34BC6FDFB2A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23763" y="2396128"/>
            <a:ext cx="188640" cy="18864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xmlns="" id="{AB63593C-DDED-0909-AD9D-7D8D0B58F95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57088" y="2396128"/>
            <a:ext cx="250476" cy="188640"/>
          </a:xfrm>
          <a:prstGeom prst="rect">
            <a:avLst/>
          </a:prstGeom>
        </p:spPr>
      </p:pic>
      <p:pic>
        <p:nvPicPr>
          <p:cNvPr id="10" name="Picture 9" descr="A bowl of fruits&#10;&#10;Description automatically generated with medium confidence">
            <a:extLst>
              <a:ext uri="{FF2B5EF4-FFF2-40B4-BE49-F238E27FC236}">
                <a16:creationId xmlns:a16="http://schemas.microsoft.com/office/drawing/2014/main" xmlns="" id="{CFBC8A0F-DBE8-054C-8B68-7D821C9094D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22588" y="2804674"/>
            <a:ext cx="508620" cy="331398"/>
          </a:xfrm>
          <a:prstGeom prst="rect">
            <a:avLst/>
          </a:prstGeom>
          <a:ln>
            <a:solidFill>
              <a:srgbClr val="7030A0"/>
            </a:solid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3158</TotalTime>
  <Words>439</Words>
  <Application>Microsoft Office PowerPoint</Application>
  <PresentationFormat>Custom</PresentationFormat>
  <Paragraphs>103</Paragraphs>
  <Slides>5</Slides>
  <Notes>5</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DD</vt:lpstr>
      <vt:lpstr>Punctuation Posters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Srinivas</cp:lastModifiedBy>
  <cp:revision>74</cp:revision>
  <dcterms:created xsi:type="dcterms:W3CDTF">2020-08-28T09:38:22Z</dcterms:created>
  <dcterms:modified xsi:type="dcterms:W3CDTF">2023-04-24T17:36:10Z</dcterms:modified>
</cp:coreProperties>
</file>