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9" r:id="rId4"/>
    <p:sldId id="262" r:id="rId5"/>
    <p:sldId id="265" r:id="rId6"/>
    <p:sldId id="263"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FF"/>
    <a:srgbClr val="D60093"/>
    <a:srgbClr val="FDDC02"/>
    <a:srgbClr val="000099"/>
    <a:srgbClr val="003366"/>
    <a:srgbClr val="CC00CC"/>
    <a:srgbClr val="FF00FF"/>
    <a:srgbClr val="B7FF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2555" autoAdjust="0"/>
  </p:normalViewPr>
  <p:slideViewPr>
    <p:cSldViewPr>
      <p:cViewPr varScale="1">
        <p:scale>
          <a:sx n="50" d="100"/>
          <a:sy n="50" d="100"/>
        </p:scale>
        <p:origin x="1188" y="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5/2/2023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marR="114300">
              <a:lnSpc>
                <a:spcPct val="114000"/>
              </a:lnSpc>
            </a:pPr>
            <a:endParaRPr lang="en-IE" sz="1800" dirty="0">
              <a:solidFill>
                <a:srgbClr val="0000FF"/>
              </a:solidFill>
              <a:effectLst/>
              <a:latin typeface="Calibri" panose="020F0502020204030204" pitchFamily="34" charset="0"/>
              <a:ea typeface="Calibri" panose="020F0502020204030204" pitchFamily="34" charset="0"/>
            </a:endParaRPr>
          </a:p>
          <a:p>
            <a:pPr marR="114300">
              <a:lnSpc>
                <a:spcPct val="114000"/>
              </a:lnSpc>
            </a:pPr>
            <a:r>
              <a:rPr lang="en-IE" sz="1800" dirty="0">
                <a:solidFill>
                  <a:srgbClr val="0000FF"/>
                </a:solidFill>
                <a:effectLst/>
                <a:latin typeface="Calibri" panose="020F0502020204030204" pitchFamily="34" charset="0"/>
                <a:ea typeface="Calibri" panose="020F0502020204030204" pitchFamily="34" charset="0"/>
              </a:rPr>
              <a:t>This asset starts with </a:t>
            </a:r>
            <a:r>
              <a:rPr lang="en-IE" sz="1800" b="1" dirty="0">
                <a:solidFill>
                  <a:srgbClr val="0000FF"/>
                </a:solidFill>
                <a:effectLst/>
                <a:latin typeface="Calibri" panose="020F0502020204030204" pitchFamily="34" charset="0"/>
                <a:ea typeface="Calibri" panose="020F0502020204030204" pitchFamily="34" charset="0"/>
              </a:rPr>
              <a:t>Inquisitive Questions (IQ)</a:t>
            </a:r>
            <a:r>
              <a:rPr lang="en-IE" sz="1800" dirty="0">
                <a:solidFill>
                  <a:srgbClr val="0000FF"/>
                </a:solidFill>
                <a:effectLst/>
                <a:latin typeface="Calibri" panose="020F0502020204030204" pitchFamily="34" charset="0"/>
                <a:ea typeface="Calibri" panose="020F0502020204030204" pitchFamily="34" charset="0"/>
              </a:rPr>
              <a:t>  and flows into the </a:t>
            </a:r>
            <a:r>
              <a:rPr lang="en-IE" sz="1800" b="1" dirty="0">
                <a:solidFill>
                  <a:srgbClr val="0000FF"/>
                </a:solidFill>
                <a:effectLst/>
                <a:latin typeface="Calibri" panose="020F0502020204030204" pitchFamily="34" charset="0"/>
                <a:ea typeface="Calibri" panose="020F0502020204030204" pitchFamily="34" charset="0"/>
              </a:rPr>
              <a:t>Main Script (MS).</a:t>
            </a:r>
            <a:endParaRPr lang="en-AE" sz="1800" dirty="0">
              <a:effectLst/>
              <a:latin typeface="Calibri" panose="020F0502020204030204" pitchFamily="34" charset="0"/>
              <a:ea typeface="Calibri" panose="020F0502020204030204" pitchFamily="34" charset="0"/>
            </a:endParaRPr>
          </a:p>
          <a:p>
            <a:pPr marR="114300">
              <a:lnSpc>
                <a:spcPct val="114000"/>
              </a:lnSpc>
            </a:pPr>
            <a:r>
              <a:rPr lang="en-IE" sz="1800" dirty="0">
                <a:solidFill>
                  <a:srgbClr val="0000FF"/>
                </a:solidFill>
                <a:effectLst/>
                <a:latin typeface="Calibri" panose="020F0502020204030204" pitchFamily="34" charset="0"/>
                <a:ea typeface="Calibri" panose="020F0502020204030204" pitchFamily="34" charset="0"/>
              </a:rPr>
              <a:t>The teacher may begin the class by writing a few sentences on the board  or use the PPT and elicit from them whether the sentences are correct or incorrect. This is done to trigger the curiosity of the students. The focus here would be to encourage, as many children as possible, to answer and not so much so on the right answers. Once this warm up activity is done the teacher probes students to think and elicit answers on why certain sentences are incorrect and how it could be corrected.   </a:t>
            </a:r>
          </a:p>
          <a:p>
            <a:pPr marR="114300">
              <a:lnSpc>
                <a:spcPct val="114000"/>
              </a:lnSpc>
            </a:pPr>
            <a:endParaRPr lang="en-AE" sz="1800" dirty="0">
              <a:effectLst/>
              <a:latin typeface="Calibri" panose="020F0502020204030204" pitchFamily="34" charset="0"/>
              <a:ea typeface="Calibri" panose="020F0502020204030204" pitchFamily="34" charset="0"/>
            </a:endParaRPr>
          </a:p>
          <a:p>
            <a:pPr rtl="0"/>
            <a:r>
              <a:rPr lang="en-IE" sz="1800" dirty="0">
                <a:solidFill>
                  <a:srgbClr val="0000FF"/>
                </a:solidFill>
                <a:effectLst/>
                <a:latin typeface="Calibri" panose="020F0502020204030204" pitchFamily="34" charset="0"/>
                <a:ea typeface="Calibri" panose="020F0502020204030204" pitchFamily="34" charset="0"/>
              </a:rPr>
              <a:t>Using these sentences the teacher could further ask the children to correct the wrong sentences and try to tell why the sentences are incorrect.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School bus - https://openclipart.org/detail/315524/students-in-schoolbus-remix</a:t>
            </a:r>
          </a:p>
          <a:p>
            <a:r>
              <a:rPr lang="en-IN" dirty="0"/>
              <a:t>Girls - https://openclipart.org/detail/318181/girls-with-backpacks</a:t>
            </a:r>
          </a:p>
          <a:p>
            <a:r>
              <a:rPr lang="en-IN" dirty="0"/>
              <a:t>Eggs- https://pixabay.com/vectors/bird-eggs-branch-leaves-nest-46635/</a:t>
            </a:r>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249032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Boy - https://pixabay.com/vectors/boys-cartoon-children-comic-2026930/</a:t>
            </a:r>
          </a:p>
          <a:p>
            <a:r>
              <a:rPr lang="en-IN" dirty="0"/>
              <a:t>Children - https://pixabay.com/vectors/boys-cartoon-children-comic-2025563/</a:t>
            </a:r>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4278998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solidFill>
                  <a:srgbClr val="4A86E8"/>
                </a:solidFill>
                <a:effectLst/>
                <a:latin typeface="Calibri" panose="020F0502020204030204" pitchFamily="34" charset="0"/>
                <a:ea typeface="Calibri" panose="020F0502020204030204" pitchFamily="34" charset="0"/>
              </a:rPr>
              <a:t>The teacher may use more examples and encourage the students to frame their own sentences such that the verbs match the nouns in the sentences.</a:t>
            </a:r>
            <a:endParaRPr lang="en-AE" sz="1800" dirty="0">
              <a:effectLst/>
              <a:latin typeface="Calibri" panose="020F0502020204030204" pitchFamily="34" charset="0"/>
              <a:ea typeface="Calibri" panose="020F0502020204030204" pitchFamily="34" charset="0"/>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31462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solidFill>
                  <a:srgbClr val="4A86E8"/>
                </a:solidFill>
                <a:effectLst/>
                <a:latin typeface="Calibri" panose="020F0502020204030204" pitchFamily="34" charset="0"/>
                <a:ea typeface="Calibri" panose="020F0502020204030204" pitchFamily="34" charset="0"/>
              </a:rPr>
              <a:t>The teacher may use more examples and encourage the students to frame their own sentences such that the verbs match the nouns in the sentences.</a:t>
            </a:r>
            <a:endParaRPr lang="en-AE" sz="1800" dirty="0">
              <a:effectLst/>
              <a:latin typeface="Calibri" panose="020F0502020204030204" pitchFamily="34" charset="0"/>
              <a:ea typeface="Calibri" panose="020F0502020204030204" pitchFamily="34" charset="0"/>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1753755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312579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a16="http://schemas.microsoft.com/office/drawing/2014/main" id="{1716D0EA-6595-0DDF-A11C-967389A9B8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7FAECEB2-1ECA-B3BF-148C-B228983D687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pic>
        <p:nvPicPr>
          <p:cNvPr id="3" name="Picture 2" descr="A picture containing text, light&#10;&#10;Description automatically generated">
            <a:extLst>
              <a:ext uri="{FF2B5EF4-FFF2-40B4-BE49-F238E27FC236}">
                <a16:creationId xmlns:a16="http://schemas.microsoft.com/office/drawing/2014/main" id="{98FC515C-74C0-6C54-7807-BC2FE2A64E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F895204D-23B7-8FBD-30C1-DC654857B8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2C12C7-25FD-1722-1376-7B69C57103B8}"/>
              </a:ext>
            </a:extLst>
          </p:cNvPr>
          <p:cNvGrpSpPr/>
          <p:nvPr/>
        </p:nvGrpSpPr>
        <p:grpSpPr>
          <a:xfrm>
            <a:off x="983432" y="1921389"/>
            <a:ext cx="10067258" cy="2821790"/>
            <a:chOff x="1199456" y="1841316"/>
            <a:chExt cx="10067258" cy="2821790"/>
          </a:xfrm>
          <a:effectLst>
            <a:outerShdw blurRad="127000" dist="12700" dir="7200000" sx="101000" sy="101000" algn="ctr" rotWithShape="0">
              <a:prstClr val="black">
                <a:alpha val="38000"/>
              </a:prstClr>
            </a:outerShdw>
          </a:effectLst>
        </p:grpSpPr>
        <p:sp>
          <p:nvSpPr>
            <p:cNvPr id="3" name="Freeform 16">
              <a:extLst>
                <a:ext uri="{FF2B5EF4-FFF2-40B4-BE49-F238E27FC236}">
                  <a16:creationId xmlns:a16="http://schemas.microsoft.com/office/drawing/2014/main" id="{CD2ACA45-4F6D-2954-7F91-6F469BF36F0B}"/>
                </a:ext>
              </a:extLst>
            </p:cNvPr>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BBA76F3-1526-BD2D-175C-F0B6E5D53547}"/>
                </a:ext>
              </a:extLst>
            </p:cNvPr>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 name="Freeform 18">
              <a:extLst>
                <a:ext uri="{FF2B5EF4-FFF2-40B4-BE49-F238E27FC236}">
                  <a16:creationId xmlns:a16="http://schemas.microsoft.com/office/drawing/2014/main" id="{F5E04129-16B5-FDAA-BA94-23C9ACC2E4EB}"/>
                </a:ext>
              </a:extLst>
            </p:cNvPr>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19">
              <a:extLst>
                <a:ext uri="{FF2B5EF4-FFF2-40B4-BE49-F238E27FC236}">
                  <a16:creationId xmlns:a16="http://schemas.microsoft.com/office/drawing/2014/main" id="{0A0EE052-59E4-1C51-AFA1-F8FE99E52DA4}"/>
                </a:ext>
              </a:extLst>
            </p:cNvPr>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0">
              <a:extLst>
                <a:ext uri="{FF2B5EF4-FFF2-40B4-BE49-F238E27FC236}">
                  <a16:creationId xmlns:a16="http://schemas.microsoft.com/office/drawing/2014/main" id="{030E112E-3F60-D48B-7EA5-6E6CAB3924F9}"/>
                </a:ext>
              </a:extLst>
            </p:cNvPr>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21">
              <a:extLst>
                <a:ext uri="{FF2B5EF4-FFF2-40B4-BE49-F238E27FC236}">
                  <a16:creationId xmlns:a16="http://schemas.microsoft.com/office/drawing/2014/main" id="{EA54D1B7-44AC-C836-50D5-E3B99FF6EA7F}"/>
                </a:ext>
              </a:extLst>
            </p:cNvPr>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22">
              <a:extLst>
                <a:ext uri="{FF2B5EF4-FFF2-40B4-BE49-F238E27FC236}">
                  <a16:creationId xmlns:a16="http://schemas.microsoft.com/office/drawing/2014/main" id="{4383C1F6-153A-4FE1-8602-7B96BEFF68F3}"/>
                </a:ext>
              </a:extLst>
            </p:cNvPr>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C5DD81D1-A1B4-29B3-59C1-B3E25601F907}"/>
              </a:ext>
            </a:extLst>
          </p:cNvPr>
          <p:cNvSpPr txBox="1"/>
          <p:nvPr/>
        </p:nvSpPr>
        <p:spPr>
          <a:xfrm>
            <a:off x="3841588" y="2286030"/>
            <a:ext cx="4508824" cy="923330"/>
          </a:xfrm>
          <a:prstGeom prst="rect">
            <a:avLst/>
          </a:prstGeom>
          <a:noFill/>
        </p:spPr>
        <p:txBody>
          <a:bodyPr wrap="square">
            <a:spAutoFit/>
          </a:bodyPr>
          <a:lstStyle/>
          <a:p>
            <a:r>
              <a:rPr lang="en-IN" sz="5400" dirty="0"/>
              <a:t>The Agreement</a:t>
            </a:r>
            <a:endParaRPr lang="en-AE"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49A407-54DE-4975-5D98-D32C544C9107}"/>
              </a:ext>
            </a:extLst>
          </p:cNvPr>
          <p:cNvSpPr txBox="1"/>
          <p:nvPr/>
        </p:nvSpPr>
        <p:spPr>
          <a:xfrm>
            <a:off x="443372" y="1052736"/>
            <a:ext cx="11305255" cy="1046761"/>
          </a:xfrm>
          <a:prstGeom prst="rect">
            <a:avLst/>
          </a:prstGeom>
          <a:noFill/>
        </p:spPr>
        <p:txBody>
          <a:bodyPr wrap="square">
            <a:spAutoFit/>
          </a:bodyPr>
          <a:lstStyle/>
          <a:p>
            <a:pPr marR="114300">
              <a:lnSpc>
                <a:spcPct val="114000"/>
              </a:lnSpc>
            </a:pPr>
            <a:r>
              <a:rPr lang="en-IE" sz="2800" dirty="0">
                <a:solidFill>
                  <a:srgbClr val="800000"/>
                </a:solidFill>
                <a:effectLst/>
                <a:latin typeface="Calibri" panose="020F0502020204030204" pitchFamily="34" charset="0"/>
                <a:ea typeface="Calibri" panose="020F0502020204030204" pitchFamily="34" charset="0"/>
              </a:rPr>
              <a:t>Tick (   ) the correct sentences and Cross (X) the ones that are incorrect and tell why. </a:t>
            </a:r>
            <a:endParaRPr lang="en-AE" sz="2800" dirty="0">
              <a:solidFill>
                <a:srgbClr val="800000"/>
              </a:solidFill>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DA6E1AF9-7434-90F5-CD2F-F9843D8A0DE4}"/>
              </a:ext>
            </a:extLst>
          </p:cNvPr>
          <p:cNvSpPr txBox="1"/>
          <p:nvPr/>
        </p:nvSpPr>
        <p:spPr>
          <a:xfrm>
            <a:off x="119337" y="3914239"/>
            <a:ext cx="5832647" cy="2251065"/>
          </a:xfrm>
          <a:prstGeom prst="rect">
            <a:avLst/>
          </a:prstGeom>
          <a:noFill/>
        </p:spPr>
        <p:txBody>
          <a:bodyPr wrap="square">
            <a:spAutoFit/>
          </a:bodyPr>
          <a:lstStyle/>
          <a:p>
            <a:pPr marL="342900" marR="114300" lvl="0" indent="-342900">
              <a:lnSpc>
                <a:spcPct val="150000"/>
              </a:lnSpc>
              <a:buClr>
                <a:srgbClr val="002060"/>
              </a:buClr>
              <a:buFont typeface="+mj-lt"/>
              <a:buAutoNum type="arabicPeriod"/>
            </a:pPr>
            <a:r>
              <a:rPr lang="en-IE" sz="2400" b="1" u="none" strike="noStrike" dirty="0">
                <a:solidFill>
                  <a:srgbClr val="000066"/>
                </a:solidFill>
                <a:effectLst/>
                <a:latin typeface="Calibri" panose="020F0502020204030204" pitchFamily="34" charset="0"/>
                <a:ea typeface="Calibri" panose="020F0502020204030204" pitchFamily="34" charset="0"/>
              </a:rPr>
              <a:t>Raju are my friend.</a:t>
            </a:r>
            <a:endParaRPr lang="en-AE" sz="2400" b="1" u="none" strike="noStrike" dirty="0">
              <a:solidFill>
                <a:srgbClr val="000066"/>
              </a:solidFill>
              <a:effectLst/>
              <a:latin typeface="Calibri" panose="020F0502020204030204" pitchFamily="34" charset="0"/>
              <a:ea typeface="Calibri" panose="020F0502020204030204" pitchFamily="34" charset="0"/>
            </a:endParaRPr>
          </a:p>
          <a:p>
            <a:pPr marL="342900" marR="114300" lvl="0" indent="-342900">
              <a:lnSpc>
                <a:spcPct val="150000"/>
              </a:lnSpc>
              <a:buClr>
                <a:srgbClr val="002060"/>
              </a:buClr>
              <a:buFont typeface="+mj-lt"/>
              <a:buAutoNum type="arabicPeriod"/>
            </a:pPr>
            <a:r>
              <a:rPr lang="en-IE" sz="2400" b="1" u="none" strike="noStrike" dirty="0">
                <a:solidFill>
                  <a:srgbClr val="000066"/>
                </a:solidFill>
                <a:effectLst/>
                <a:latin typeface="Calibri" panose="020F0502020204030204" pitchFamily="34" charset="0"/>
                <a:ea typeface="Calibri" panose="020F0502020204030204" pitchFamily="34" charset="0"/>
              </a:rPr>
              <a:t>Sheela and Sneha go to school by bus.</a:t>
            </a:r>
            <a:endParaRPr lang="en-AE" sz="2400" b="1" u="none" strike="noStrike" dirty="0">
              <a:solidFill>
                <a:srgbClr val="000066"/>
              </a:solidFill>
              <a:effectLst/>
              <a:latin typeface="Calibri" panose="020F0502020204030204" pitchFamily="34" charset="0"/>
              <a:ea typeface="Calibri" panose="020F0502020204030204" pitchFamily="34" charset="0"/>
            </a:endParaRPr>
          </a:p>
          <a:p>
            <a:pPr marL="342900" marR="114300" lvl="0" indent="-342900">
              <a:lnSpc>
                <a:spcPct val="150000"/>
              </a:lnSpc>
              <a:buClr>
                <a:srgbClr val="002060"/>
              </a:buClr>
              <a:buFont typeface="+mj-lt"/>
              <a:buAutoNum type="arabicPeriod"/>
            </a:pPr>
            <a:r>
              <a:rPr lang="en-IE" sz="2400" b="1" u="none" strike="noStrike" dirty="0">
                <a:solidFill>
                  <a:srgbClr val="000066"/>
                </a:solidFill>
                <a:effectLst/>
                <a:latin typeface="Calibri" panose="020F0502020204030204" pitchFamily="34" charset="0"/>
                <a:ea typeface="Calibri" panose="020F0502020204030204" pitchFamily="34" charset="0"/>
              </a:rPr>
              <a:t>All birds lay eggs.</a:t>
            </a:r>
            <a:endParaRPr lang="en-AE" sz="2400" b="1" u="none" strike="noStrike" dirty="0">
              <a:solidFill>
                <a:srgbClr val="000066"/>
              </a:solidFill>
              <a:effectLst/>
              <a:latin typeface="Calibri" panose="020F0502020204030204" pitchFamily="34" charset="0"/>
              <a:ea typeface="Calibri" panose="020F0502020204030204" pitchFamily="34" charset="0"/>
            </a:endParaRPr>
          </a:p>
          <a:p>
            <a:pPr marL="342900" marR="114300" lvl="0" indent="-342900">
              <a:lnSpc>
                <a:spcPct val="150000"/>
              </a:lnSpc>
              <a:buClr>
                <a:srgbClr val="002060"/>
              </a:buClr>
              <a:buFont typeface="+mj-lt"/>
              <a:buAutoNum type="arabicPeriod"/>
            </a:pPr>
            <a:r>
              <a:rPr lang="en-IE" sz="2400" b="1" u="none" strike="noStrike" dirty="0">
                <a:solidFill>
                  <a:srgbClr val="000066"/>
                </a:solidFill>
                <a:effectLst/>
                <a:latin typeface="Calibri" panose="020F0502020204030204" pitchFamily="34" charset="0"/>
                <a:ea typeface="Calibri" panose="020F0502020204030204" pitchFamily="34" charset="0"/>
              </a:rPr>
              <a:t>The children is playing on the swings. </a:t>
            </a:r>
            <a:endParaRPr lang="en-AE" sz="2400" b="1" u="none" strike="noStrike" dirty="0">
              <a:solidFill>
                <a:srgbClr val="000066"/>
              </a:solidFill>
              <a:effectLst/>
              <a:latin typeface="Calibri" panose="020F0502020204030204" pitchFamily="34" charset="0"/>
              <a:ea typeface="Calibri" panose="020F0502020204030204" pitchFamily="34" charset="0"/>
            </a:endParaRPr>
          </a:p>
        </p:txBody>
      </p:sp>
      <p:pic>
        <p:nvPicPr>
          <p:cNvPr id="9" name="Graphic 8" descr="Checkmark outline">
            <a:extLst>
              <a:ext uri="{FF2B5EF4-FFF2-40B4-BE49-F238E27FC236}">
                <a16:creationId xmlns:a16="http://schemas.microsoft.com/office/drawing/2014/main" id="{9F695AED-B8A1-82C7-2143-91C6121B24E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1464" y="1288084"/>
            <a:ext cx="288032" cy="288032"/>
          </a:xfrm>
          <a:prstGeom prst="rect">
            <a:avLst/>
          </a:prstGeom>
        </p:spPr>
      </p:pic>
      <p:pic>
        <p:nvPicPr>
          <p:cNvPr id="14" name="Graphic 13" descr="Close with solid fill">
            <a:extLst>
              <a:ext uri="{FF2B5EF4-FFF2-40B4-BE49-F238E27FC236}">
                <a16:creationId xmlns:a16="http://schemas.microsoft.com/office/drawing/2014/main" id="{9FCC308A-F3BF-4B9C-0986-023A19A62F1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11385" y="4028935"/>
            <a:ext cx="475018" cy="475018"/>
          </a:xfrm>
          <a:prstGeom prst="rect">
            <a:avLst/>
          </a:prstGeom>
        </p:spPr>
      </p:pic>
      <p:pic>
        <p:nvPicPr>
          <p:cNvPr id="15" name="Graphic 14" descr="Close with solid fill">
            <a:extLst>
              <a:ext uri="{FF2B5EF4-FFF2-40B4-BE49-F238E27FC236}">
                <a16:creationId xmlns:a16="http://schemas.microsoft.com/office/drawing/2014/main" id="{9CCA90F9-6525-FCE8-352E-7CAEB014F0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37820" y="5711251"/>
            <a:ext cx="468000" cy="468000"/>
          </a:xfrm>
          <a:prstGeom prst="rect">
            <a:avLst/>
          </a:prstGeom>
        </p:spPr>
      </p:pic>
      <p:pic>
        <p:nvPicPr>
          <p:cNvPr id="17" name="Graphic 16" descr="Checkmark with solid fill">
            <a:extLst>
              <a:ext uri="{FF2B5EF4-FFF2-40B4-BE49-F238E27FC236}">
                <a16:creationId xmlns:a16="http://schemas.microsoft.com/office/drawing/2014/main" id="{F29D53B8-25DC-0496-E84E-8459ECF225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30802" y="4575236"/>
            <a:ext cx="475018" cy="475018"/>
          </a:xfrm>
          <a:prstGeom prst="rect">
            <a:avLst/>
          </a:prstGeom>
        </p:spPr>
      </p:pic>
      <p:pic>
        <p:nvPicPr>
          <p:cNvPr id="18" name="Graphic 17" descr="Checkmark with solid fill">
            <a:extLst>
              <a:ext uri="{FF2B5EF4-FFF2-40B4-BE49-F238E27FC236}">
                <a16:creationId xmlns:a16="http://schemas.microsoft.com/office/drawing/2014/main" id="{C7CB7848-7D9E-E629-207D-3D08FB497B9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11385" y="5112863"/>
            <a:ext cx="475018" cy="475018"/>
          </a:xfrm>
          <a:prstGeom prst="rect">
            <a:avLst/>
          </a:prstGeom>
        </p:spPr>
      </p:pic>
      <p:sp>
        <p:nvSpPr>
          <p:cNvPr id="30" name="Freeform: Shape 29">
            <a:extLst>
              <a:ext uri="{FF2B5EF4-FFF2-40B4-BE49-F238E27FC236}">
                <a16:creationId xmlns:a16="http://schemas.microsoft.com/office/drawing/2014/main" id="{E37735C8-0D73-E039-0755-C7B2BFB0BB34}"/>
              </a:ext>
            </a:extLst>
          </p:cNvPr>
          <p:cNvSpPr/>
          <p:nvPr/>
        </p:nvSpPr>
        <p:spPr>
          <a:xfrm>
            <a:off x="2711624" y="116632"/>
            <a:ext cx="6768752" cy="792088"/>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FAFDDB"/>
          </a:solidFill>
          <a:ln>
            <a:noFill/>
          </a:ln>
          <a:effectLst>
            <a:glow rad="63500">
              <a:schemeClr val="accent3">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3600" b="1" dirty="0">
                <a:solidFill>
                  <a:srgbClr val="800000"/>
                </a:solidFill>
              </a:rPr>
              <a:t>The Agreement</a:t>
            </a:r>
          </a:p>
        </p:txBody>
      </p:sp>
      <p:sp>
        <p:nvSpPr>
          <p:cNvPr id="32" name="TextBox 31">
            <a:extLst>
              <a:ext uri="{FF2B5EF4-FFF2-40B4-BE49-F238E27FC236}">
                <a16:creationId xmlns:a16="http://schemas.microsoft.com/office/drawing/2014/main" id="{C50A88D7-AC4F-573F-36E0-56B5058F433F}"/>
              </a:ext>
            </a:extLst>
          </p:cNvPr>
          <p:cNvSpPr txBox="1"/>
          <p:nvPr/>
        </p:nvSpPr>
        <p:spPr>
          <a:xfrm>
            <a:off x="6096000" y="3965713"/>
            <a:ext cx="2927476" cy="589072"/>
          </a:xfrm>
          <a:prstGeom prst="rect">
            <a:avLst/>
          </a:prstGeom>
          <a:noFill/>
        </p:spPr>
        <p:txBody>
          <a:bodyPr wrap="square">
            <a:spAutoFit/>
          </a:bodyPr>
          <a:lstStyle/>
          <a:p>
            <a:pPr marL="342900" marR="114300" lvl="0" indent="-342900">
              <a:lnSpc>
                <a:spcPct val="150000"/>
              </a:lnSpc>
              <a:buFont typeface="+mj-lt"/>
              <a:buAutoNum type="arabicPeriod"/>
            </a:pPr>
            <a:r>
              <a:rPr lang="en-IE" sz="2400" b="1" u="none" strike="noStrike" dirty="0">
                <a:solidFill>
                  <a:srgbClr val="006600"/>
                </a:solidFill>
                <a:effectLst/>
                <a:latin typeface="Calibri" panose="020F0502020204030204" pitchFamily="34" charset="0"/>
                <a:ea typeface="Calibri" panose="020F0502020204030204" pitchFamily="34" charset="0"/>
              </a:rPr>
              <a:t>Raju is my friend.</a:t>
            </a:r>
            <a:endParaRPr lang="en-AE" sz="2400" b="1" u="none" strike="noStrike" dirty="0">
              <a:solidFill>
                <a:srgbClr val="006600"/>
              </a:solidFill>
              <a:effectLst/>
              <a:latin typeface="Calibri" panose="020F0502020204030204" pitchFamily="34" charset="0"/>
              <a:ea typeface="Calibri" panose="020F0502020204030204" pitchFamily="34" charset="0"/>
            </a:endParaRPr>
          </a:p>
        </p:txBody>
      </p:sp>
      <p:sp>
        <p:nvSpPr>
          <p:cNvPr id="34" name="TextBox 33">
            <a:extLst>
              <a:ext uri="{FF2B5EF4-FFF2-40B4-BE49-F238E27FC236}">
                <a16:creationId xmlns:a16="http://schemas.microsoft.com/office/drawing/2014/main" id="{00FE006D-2CB3-86FE-81D1-60645D1669A1}"/>
              </a:ext>
            </a:extLst>
          </p:cNvPr>
          <p:cNvSpPr txBox="1"/>
          <p:nvPr/>
        </p:nvSpPr>
        <p:spPr>
          <a:xfrm>
            <a:off x="6096000" y="5576232"/>
            <a:ext cx="5663952" cy="589072"/>
          </a:xfrm>
          <a:prstGeom prst="rect">
            <a:avLst/>
          </a:prstGeom>
          <a:noFill/>
        </p:spPr>
        <p:txBody>
          <a:bodyPr wrap="square">
            <a:spAutoFit/>
          </a:bodyPr>
          <a:lstStyle/>
          <a:p>
            <a:pPr marL="342900" marR="114300" lvl="0" indent="-342900">
              <a:lnSpc>
                <a:spcPct val="150000"/>
              </a:lnSpc>
              <a:buFont typeface="+mj-lt"/>
              <a:buAutoNum type="arabicPeriod" startAt="4"/>
            </a:pPr>
            <a:r>
              <a:rPr lang="en-IE" sz="2400" b="1" u="none" strike="noStrike" dirty="0">
                <a:solidFill>
                  <a:srgbClr val="006600"/>
                </a:solidFill>
                <a:effectLst/>
                <a:latin typeface="Calibri" panose="020F0502020204030204" pitchFamily="34" charset="0"/>
                <a:ea typeface="Calibri" panose="020F0502020204030204" pitchFamily="34" charset="0"/>
              </a:rPr>
              <a:t>The </a:t>
            </a:r>
            <a:r>
              <a:rPr lang="en-IE" sz="2400" b="1" dirty="0">
                <a:solidFill>
                  <a:srgbClr val="006600"/>
                </a:solidFill>
                <a:latin typeface="Calibri" panose="020F0502020204030204" pitchFamily="34" charset="0"/>
                <a:ea typeface="Calibri" panose="020F0502020204030204" pitchFamily="34" charset="0"/>
              </a:rPr>
              <a:t>children</a:t>
            </a:r>
            <a:r>
              <a:rPr lang="en-IE" sz="2400" b="1" u="none" strike="noStrike" dirty="0">
                <a:solidFill>
                  <a:srgbClr val="006600"/>
                </a:solidFill>
                <a:effectLst/>
                <a:latin typeface="Calibri" panose="020F0502020204030204" pitchFamily="34" charset="0"/>
                <a:ea typeface="Calibri" panose="020F0502020204030204" pitchFamily="34" charset="0"/>
              </a:rPr>
              <a:t> are playing on the swings.</a:t>
            </a:r>
            <a:endParaRPr lang="en-AE" sz="2400" b="1" u="none" strike="noStrike" dirty="0">
              <a:solidFill>
                <a:srgbClr val="006600"/>
              </a:solidFill>
              <a:effectLst/>
              <a:latin typeface="Calibri" panose="020F0502020204030204" pitchFamily="34" charset="0"/>
              <a:ea typeface="Calibri" panose="020F0502020204030204" pitchFamily="34" charset="0"/>
            </a:endParaRPr>
          </a:p>
        </p:txBody>
      </p:sp>
      <p:grpSp>
        <p:nvGrpSpPr>
          <p:cNvPr id="42" name="Group 41">
            <a:extLst>
              <a:ext uri="{FF2B5EF4-FFF2-40B4-BE49-F238E27FC236}">
                <a16:creationId xmlns:a16="http://schemas.microsoft.com/office/drawing/2014/main" id="{E14B8574-9B24-D6E5-D2EF-55D8A7D4AAF2}"/>
              </a:ext>
            </a:extLst>
          </p:cNvPr>
          <p:cNvGrpSpPr/>
          <p:nvPr/>
        </p:nvGrpSpPr>
        <p:grpSpPr>
          <a:xfrm>
            <a:off x="9624392" y="2205533"/>
            <a:ext cx="2279577" cy="2691975"/>
            <a:chOff x="9480375" y="2420888"/>
            <a:chExt cx="2279577" cy="2691975"/>
          </a:xfrm>
        </p:grpSpPr>
        <p:pic>
          <p:nvPicPr>
            <p:cNvPr id="1028" name="Picture 4">
              <a:extLst>
                <a:ext uri="{FF2B5EF4-FFF2-40B4-BE49-F238E27FC236}">
                  <a16:creationId xmlns:a16="http://schemas.microsoft.com/office/drawing/2014/main" id="{8496EC21-9ED8-3565-754F-368F0C2B2E99}"/>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6794" t="9387" r="12219"/>
            <a:stretch/>
          </p:blipFill>
          <p:spPr bwMode="auto">
            <a:xfrm>
              <a:off x="9480375" y="2420888"/>
              <a:ext cx="2279577" cy="2691975"/>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a:extLst>
                <a:ext uri="{FF2B5EF4-FFF2-40B4-BE49-F238E27FC236}">
                  <a16:creationId xmlns:a16="http://schemas.microsoft.com/office/drawing/2014/main" id="{9B2B3770-C4B2-C999-B37D-02B4339B91C9}"/>
                </a:ext>
              </a:extLst>
            </p:cNvPr>
            <p:cNvSpPr/>
            <p:nvPr/>
          </p:nvSpPr>
          <p:spPr>
            <a:xfrm>
              <a:off x="10848528" y="2987947"/>
              <a:ext cx="576064" cy="132457"/>
            </a:xfrm>
            <a:prstGeom prst="rect">
              <a:avLst/>
            </a:prstGeom>
            <a:solidFill>
              <a:srgbClr val="FDDC0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p>
          </p:txBody>
        </p:sp>
      </p:grpSp>
      <p:pic>
        <p:nvPicPr>
          <p:cNvPr id="2050" name="Picture 2" descr="Free Bird Eggs vector and picture">
            <a:extLst>
              <a:ext uri="{FF2B5EF4-FFF2-40B4-BE49-F238E27FC236}">
                <a16:creationId xmlns:a16="http://schemas.microsoft.com/office/drawing/2014/main" id="{186174E6-99DE-BA4A-3D47-2B5AE77845E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35660" y="2205533"/>
            <a:ext cx="2088232" cy="1572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0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barn(inVertical)">
                                      <p:cBhvr>
                                        <p:cTn id="19" dur="1000"/>
                                        <p:tgtEl>
                                          <p:spTgt spid="3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10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fade">
                                      <p:cBhvr>
                                        <p:cTn id="40" dur="1000"/>
                                        <p:tgtEl>
                                          <p:spTgt spid="6">
                                            <p:txEl>
                                              <p:pRg st="2" end="2"/>
                                            </p:txEl>
                                          </p:spTgt>
                                        </p:tgtEl>
                                      </p:cBhvr>
                                    </p:animEffect>
                                    <p:anim calcmode="lin" valueType="num">
                                      <p:cBhvr>
                                        <p:cTn id="4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2050"/>
                                        </p:tgtEl>
                                        <p:attrNameLst>
                                          <p:attrName>style.visibility</p:attrName>
                                        </p:attrNameLst>
                                      </p:cBhvr>
                                      <p:to>
                                        <p:strVal val="visible"/>
                                      </p:to>
                                    </p:set>
                                    <p:animEffect transition="in" filter="wipe(left)">
                                      <p:cBhvr>
                                        <p:cTn id="46" dur="1000"/>
                                        <p:tgtEl>
                                          <p:spTgt spid="205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down)">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barn(inVertical)">
                                      <p:cBhvr>
                                        <p:cTn id="6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32"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3B7AD807-E763-8CF9-8318-1C2FAFC772E7}"/>
              </a:ext>
            </a:extLst>
          </p:cNvPr>
          <p:cNvSpPr/>
          <p:nvPr/>
        </p:nvSpPr>
        <p:spPr>
          <a:xfrm>
            <a:off x="2711624" y="116632"/>
            <a:ext cx="6768752" cy="792088"/>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FAFDDB"/>
          </a:solidFill>
          <a:ln>
            <a:noFill/>
          </a:ln>
          <a:effectLst>
            <a:glow rad="63500">
              <a:schemeClr val="accent3">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3600" b="1" dirty="0">
                <a:solidFill>
                  <a:srgbClr val="800000"/>
                </a:solidFill>
              </a:rPr>
              <a:t>The Agreement</a:t>
            </a:r>
          </a:p>
        </p:txBody>
      </p:sp>
      <p:sp>
        <p:nvSpPr>
          <p:cNvPr id="8" name="TextBox 7">
            <a:extLst>
              <a:ext uri="{FF2B5EF4-FFF2-40B4-BE49-F238E27FC236}">
                <a16:creationId xmlns:a16="http://schemas.microsoft.com/office/drawing/2014/main" id="{2B910890-CCF5-8FE4-1DDD-D8FA4C0084F9}"/>
              </a:ext>
            </a:extLst>
          </p:cNvPr>
          <p:cNvSpPr txBox="1"/>
          <p:nvPr/>
        </p:nvSpPr>
        <p:spPr>
          <a:xfrm>
            <a:off x="119336" y="1052736"/>
            <a:ext cx="11233248" cy="1318181"/>
          </a:xfrm>
          <a:prstGeom prst="rect">
            <a:avLst/>
          </a:prstGeom>
          <a:noFill/>
        </p:spPr>
        <p:txBody>
          <a:bodyPr wrap="square">
            <a:spAutoFit/>
          </a:bodyPr>
          <a:lstStyle/>
          <a:p>
            <a:pPr marR="114300">
              <a:lnSpc>
                <a:spcPct val="150000"/>
              </a:lnSpc>
            </a:pPr>
            <a:r>
              <a:rPr lang="en-IE" sz="2800" dirty="0">
                <a:solidFill>
                  <a:srgbClr val="002060"/>
                </a:solidFill>
                <a:latin typeface="Calibri" panose="020F0502020204030204" pitchFamily="34" charset="0"/>
                <a:ea typeface="Calibri" panose="020F0502020204030204" pitchFamily="34" charset="0"/>
              </a:rPr>
              <a:t>W</a:t>
            </a:r>
            <a:r>
              <a:rPr lang="en-IE" sz="2800" dirty="0">
                <a:solidFill>
                  <a:srgbClr val="002060"/>
                </a:solidFill>
                <a:effectLst/>
                <a:latin typeface="Calibri" panose="020F0502020204030204" pitchFamily="34" charset="0"/>
                <a:ea typeface="Calibri" panose="020F0502020204030204" pitchFamily="34" charset="0"/>
              </a:rPr>
              <a:t>hen the </a:t>
            </a:r>
            <a:r>
              <a:rPr lang="en-IE" sz="2800" b="1" dirty="0">
                <a:solidFill>
                  <a:srgbClr val="FF0000"/>
                </a:solidFill>
                <a:effectLst/>
                <a:latin typeface="Calibri" panose="020F0502020204030204" pitchFamily="34" charset="0"/>
                <a:ea typeface="Calibri" panose="020F0502020204030204" pitchFamily="34" charset="0"/>
              </a:rPr>
              <a:t>noun/subject</a:t>
            </a:r>
            <a:r>
              <a:rPr lang="en-IE" sz="2800" dirty="0">
                <a:solidFill>
                  <a:srgbClr val="FF0000"/>
                </a:solidFill>
                <a:effectLst/>
                <a:latin typeface="Calibri" panose="020F0502020204030204" pitchFamily="34" charset="0"/>
                <a:ea typeface="Calibri" panose="020F0502020204030204" pitchFamily="34" charset="0"/>
              </a:rPr>
              <a:t> </a:t>
            </a:r>
            <a:r>
              <a:rPr lang="en-IE" sz="2800" dirty="0">
                <a:solidFill>
                  <a:srgbClr val="002060"/>
                </a:solidFill>
                <a:effectLst/>
                <a:latin typeface="Calibri" panose="020F0502020204030204" pitchFamily="34" charset="0"/>
                <a:ea typeface="Calibri" panose="020F0502020204030204" pitchFamily="34" charset="0"/>
              </a:rPr>
              <a:t>in the sentence is </a:t>
            </a:r>
            <a:r>
              <a:rPr lang="en-IE" sz="2800" b="1" dirty="0">
                <a:solidFill>
                  <a:srgbClr val="FF0000"/>
                </a:solidFill>
                <a:effectLst/>
                <a:latin typeface="Calibri" panose="020F0502020204030204" pitchFamily="34" charset="0"/>
                <a:ea typeface="Calibri" panose="020F0502020204030204" pitchFamily="34" charset="0"/>
              </a:rPr>
              <a:t>singular</a:t>
            </a:r>
            <a:r>
              <a:rPr lang="en-IE" sz="2800" dirty="0">
                <a:solidFill>
                  <a:srgbClr val="002060"/>
                </a:solidFill>
                <a:effectLst/>
                <a:latin typeface="Calibri" panose="020F0502020204030204" pitchFamily="34" charset="0"/>
                <a:ea typeface="Calibri" panose="020F0502020204030204" pitchFamily="34" charset="0"/>
              </a:rPr>
              <a:t> then it takes the </a:t>
            </a:r>
            <a:r>
              <a:rPr lang="en-IE" sz="2800" b="1" dirty="0">
                <a:solidFill>
                  <a:srgbClr val="FF0000"/>
                </a:solidFill>
                <a:effectLst/>
                <a:latin typeface="Calibri" panose="020F0502020204030204" pitchFamily="34" charset="0"/>
                <a:ea typeface="Calibri" panose="020F0502020204030204" pitchFamily="34" charset="0"/>
              </a:rPr>
              <a:t>singular verb</a:t>
            </a:r>
            <a:r>
              <a:rPr lang="en-IE" sz="2800" b="1" dirty="0">
                <a:solidFill>
                  <a:srgbClr val="002060"/>
                </a:solidFill>
                <a:effectLst/>
                <a:latin typeface="Calibri" panose="020F0502020204030204" pitchFamily="34" charset="0"/>
                <a:ea typeface="Calibri" panose="020F0502020204030204" pitchFamily="34" charset="0"/>
              </a:rPr>
              <a:t> </a:t>
            </a:r>
            <a:r>
              <a:rPr lang="en-IE" sz="2800" dirty="0">
                <a:solidFill>
                  <a:srgbClr val="002060"/>
                </a:solidFill>
                <a:effectLst/>
                <a:latin typeface="Calibri" panose="020F0502020204030204" pitchFamily="34" charset="0"/>
                <a:ea typeface="Calibri" panose="020F0502020204030204" pitchFamily="34" charset="0"/>
              </a:rPr>
              <a:t>and when the </a:t>
            </a:r>
            <a:r>
              <a:rPr lang="en-IE" sz="2800" b="1" dirty="0">
                <a:solidFill>
                  <a:srgbClr val="FF0000"/>
                </a:solidFill>
                <a:effectLst/>
                <a:latin typeface="Calibri" panose="020F0502020204030204" pitchFamily="34" charset="0"/>
                <a:ea typeface="Calibri" panose="020F0502020204030204" pitchFamily="34" charset="0"/>
              </a:rPr>
              <a:t>noun/subject </a:t>
            </a:r>
            <a:r>
              <a:rPr lang="en-IE" sz="2800" dirty="0">
                <a:solidFill>
                  <a:srgbClr val="002060"/>
                </a:solidFill>
                <a:effectLst/>
                <a:latin typeface="Calibri" panose="020F0502020204030204" pitchFamily="34" charset="0"/>
                <a:ea typeface="Calibri" panose="020F0502020204030204" pitchFamily="34" charset="0"/>
              </a:rPr>
              <a:t>is</a:t>
            </a:r>
            <a:r>
              <a:rPr lang="en-IE" sz="2800" b="1" dirty="0">
                <a:solidFill>
                  <a:srgbClr val="002060"/>
                </a:solidFill>
                <a:effectLst/>
                <a:latin typeface="Calibri" panose="020F0502020204030204" pitchFamily="34" charset="0"/>
                <a:ea typeface="Calibri" panose="020F0502020204030204" pitchFamily="34" charset="0"/>
              </a:rPr>
              <a:t> </a:t>
            </a:r>
            <a:r>
              <a:rPr lang="en-IE" sz="2800" b="1" dirty="0">
                <a:solidFill>
                  <a:srgbClr val="FF0000"/>
                </a:solidFill>
                <a:effectLst/>
                <a:latin typeface="Calibri" panose="020F0502020204030204" pitchFamily="34" charset="0"/>
                <a:ea typeface="Calibri" panose="020F0502020204030204" pitchFamily="34" charset="0"/>
              </a:rPr>
              <a:t>plural</a:t>
            </a:r>
            <a:r>
              <a:rPr lang="en-IE" sz="2800" dirty="0">
                <a:solidFill>
                  <a:srgbClr val="002060"/>
                </a:solidFill>
                <a:effectLst/>
                <a:latin typeface="Calibri" panose="020F0502020204030204" pitchFamily="34" charset="0"/>
                <a:ea typeface="Calibri" panose="020F0502020204030204" pitchFamily="34" charset="0"/>
              </a:rPr>
              <a:t> it takes the </a:t>
            </a:r>
            <a:r>
              <a:rPr lang="en-IE" sz="2800" b="1" dirty="0">
                <a:solidFill>
                  <a:srgbClr val="FF0000"/>
                </a:solidFill>
                <a:effectLst/>
                <a:latin typeface="Calibri" panose="020F0502020204030204" pitchFamily="34" charset="0"/>
                <a:ea typeface="Calibri" panose="020F0502020204030204" pitchFamily="34" charset="0"/>
              </a:rPr>
              <a:t>plural verb</a:t>
            </a:r>
            <a:r>
              <a:rPr lang="en-IE" sz="2800" b="1" dirty="0">
                <a:solidFill>
                  <a:srgbClr val="002060"/>
                </a:solidFill>
                <a:effectLst/>
                <a:latin typeface="Calibri" panose="020F0502020204030204" pitchFamily="34" charset="0"/>
                <a:ea typeface="Calibri" panose="020F0502020204030204" pitchFamily="34" charset="0"/>
              </a:rPr>
              <a:t>. </a:t>
            </a:r>
            <a:endParaRPr lang="en-AE" sz="2800" dirty="0">
              <a:solidFill>
                <a:srgbClr val="002060"/>
              </a:solidFill>
              <a:effectLst/>
              <a:latin typeface="Calibri" panose="020F0502020204030204" pitchFamily="34" charset="0"/>
              <a:ea typeface="Calibri" panose="020F0502020204030204" pitchFamily="34" charset="0"/>
            </a:endParaRPr>
          </a:p>
        </p:txBody>
      </p:sp>
      <p:sp>
        <p:nvSpPr>
          <p:cNvPr id="10" name="TextBox 9">
            <a:extLst>
              <a:ext uri="{FF2B5EF4-FFF2-40B4-BE49-F238E27FC236}">
                <a16:creationId xmlns:a16="http://schemas.microsoft.com/office/drawing/2014/main" id="{9D7ED8BB-E984-2FBF-365B-7CCBE994A62B}"/>
              </a:ext>
            </a:extLst>
          </p:cNvPr>
          <p:cNvSpPr txBox="1"/>
          <p:nvPr/>
        </p:nvSpPr>
        <p:spPr>
          <a:xfrm>
            <a:off x="141959" y="2759891"/>
            <a:ext cx="1584176" cy="523220"/>
          </a:xfrm>
          <a:prstGeom prst="rect">
            <a:avLst/>
          </a:prstGeom>
          <a:solidFill>
            <a:srgbClr val="FFC000"/>
          </a:solid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en-IE" sz="2800" dirty="0">
                <a:solidFill>
                  <a:srgbClr val="000066"/>
                </a:solidFill>
                <a:latin typeface="Calibri" panose="020F0502020204030204" pitchFamily="34" charset="0"/>
                <a:ea typeface="Calibri" panose="020F0502020204030204" pitchFamily="34" charset="0"/>
              </a:rPr>
              <a:t>E</a:t>
            </a:r>
            <a:r>
              <a:rPr lang="en-IE" sz="2800" dirty="0">
                <a:solidFill>
                  <a:srgbClr val="000066"/>
                </a:solidFill>
                <a:effectLst/>
                <a:latin typeface="Calibri" panose="020F0502020204030204" pitchFamily="34" charset="0"/>
                <a:ea typeface="Calibri" panose="020F0502020204030204" pitchFamily="34" charset="0"/>
              </a:rPr>
              <a:t>xample</a:t>
            </a:r>
            <a:endParaRPr lang="en-AE" sz="2800" dirty="0">
              <a:solidFill>
                <a:srgbClr val="000066"/>
              </a:solidFill>
            </a:endParaRPr>
          </a:p>
        </p:txBody>
      </p:sp>
      <p:sp>
        <p:nvSpPr>
          <p:cNvPr id="14" name="TextBox 13">
            <a:extLst>
              <a:ext uri="{FF2B5EF4-FFF2-40B4-BE49-F238E27FC236}">
                <a16:creationId xmlns:a16="http://schemas.microsoft.com/office/drawing/2014/main" id="{19D2FAD4-0C72-D4C7-0156-8A365AC18529}"/>
              </a:ext>
            </a:extLst>
          </p:cNvPr>
          <p:cNvSpPr txBox="1"/>
          <p:nvPr/>
        </p:nvSpPr>
        <p:spPr>
          <a:xfrm>
            <a:off x="407368" y="3672085"/>
            <a:ext cx="1933996" cy="461665"/>
          </a:xfrm>
          <a:prstGeom prst="rect">
            <a:avLst/>
          </a:prstGeom>
          <a:noFill/>
        </p:spPr>
        <p:txBody>
          <a:bodyPr wrap="square">
            <a:spAutoFit/>
          </a:bodyPr>
          <a:lstStyle/>
          <a:p>
            <a:r>
              <a:rPr lang="en-IE" sz="2400" dirty="0">
                <a:solidFill>
                  <a:srgbClr val="000066"/>
                </a:solidFill>
                <a:latin typeface="Calibri" panose="020F0502020204030204" pitchFamily="34" charset="0"/>
                <a:ea typeface="Calibri" panose="020F0502020204030204" pitchFamily="34" charset="0"/>
              </a:rPr>
              <a:t>N</a:t>
            </a:r>
            <a:r>
              <a:rPr lang="en-IE" sz="2400" dirty="0">
                <a:solidFill>
                  <a:srgbClr val="000066"/>
                </a:solidFill>
                <a:effectLst/>
                <a:latin typeface="Calibri" panose="020F0502020204030204" pitchFamily="34" charset="0"/>
                <a:ea typeface="Calibri" panose="020F0502020204030204" pitchFamily="34" charset="0"/>
              </a:rPr>
              <a:t>oun </a:t>
            </a:r>
            <a:r>
              <a:rPr lang="en-IE" sz="2400" dirty="0">
                <a:solidFill>
                  <a:srgbClr val="000066"/>
                </a:solidFill>
                <a:latin typeface="Calibri" panose="020F0502020204030204" pitchFamily="34" charset="0"/>
                <a:ea typeface="Calibri" panose="020F0502020204030204" pitchFamily="34" charset="0"/>
              </a:rPr>
              <a:t>Singular</a:t>
            </a:r>
            <a:endParaRPr lang="en-AE" sz="2400" dirty="0">
              <a:solidFill>
                <a:srgbClr val="000066"/>
              </a:solidFill>
            </a:endParaRPr>
          </a:p>
        </p:txBody>
      </p:sp>
      <p:sp>
        <p:nvSpPr>
          <p:cNvPr id="16" name="Arrow: Down 15">
            <a:extLst>
              <a:ext uri="{FF2B5EF4-FFF2-40B4-BE49-F238E27FC236}">
                <a16:creationId xmlns:a16="http://schemas.microsoft.com/office/drawing/2014/main" id="{0894746E-8B95-F59E-91AA-4F95FDE780CE}"/>
              </a:ext>
            </a:extLst>
          </p:cNvPr>
          <p:cNvSpPr/>
          <p:nvPr/>
        </p:nvSpPr>
        <p:spPr>
          <a:xfrm flipV="1">
            <a:off x="1128313" y="4193430"/>
            <a:ext cx="246053" cy="42153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18" name="TextBox 17">
            <a:extLst>
              <a:ext uri="{FF2B5EF4-FFF2-40B4-BE49-F238E27FC236}">
                <a16:creationId xmlns:a16="http://schemas.microsoft.com/office/drawing/2014/main" id="{FF23633F-6E8F-6FDB-2701-9CC5FC89C5B0}"/>
              </a:ext>
            </a:extLst>
          </p:cNvPr>
          <p:cNvSpPr txBox="1"/>
          <p:nvPr/>
        </p:nvSpPr>
        <p:spPr>
          <a:xfrm>
            <a:off x="1024988" y="5750023"/>
            <a:ext cx="1830652" cy="461665"/>
          </a:xfrm>
          <a:prstGeom prst="rect">
            <a:avLst/>
          </a:prstGeom>
          <a:noFill/>
        </p:spPr>
        <p:txBody>
          <a:bodyPr wrap="square">
            <a:spAutoFit/>
          </a:bodyPr>
          <a:lstStyle/>
          <a:p>
            <a:r>
              <a:rPr lang="en-IE" sz="2400" dirty="0">
                <a:solidFill>
                  <a:srgbClr val="000066"/>
                </a:solidFill>
                <a:latin typeface="Calibri" panose="020F0502020204030204" pitchFamily="34" charset="0"/>
                <a:ea typeface="Calibri" panose="020F0502020204030204" pitchFamily="34" charset="0"/>
              </a:rPr>
              <a:t>Verb Singular</a:t>
            </a:r>
            <a:endParaRPr lang="en-AE" sz="2400" dirty="0">
              <a:solidFill>
                <a:srgbClr val="000066"/>
              </a:solidFill>
            </a:endParaRPr>
          </a:p>
        </p:txBody>
      </p:sp>
      <p:sp>
        <p:nvSpPr>
          <p:cNvPr id="25" name="Arrow: Down 24">
            <a:extLst>
              <a:ext uri="{FF2B5EF4-FFF2-40B4-BE49-F238E27FC236}">
                <a16:creationId xmlns:a16="http://schemas.microsoft.com/office/drawing/2014/main" id="{C5702CD0-2ACB-0C15-FD21-E39B0A3B97E6}"/>
              </a:ext>
            </a:extLst>
          </p:cNvPr>
          <p:cNvSpPr/>
          <p:nvPr/>
        </p:nvSpPr>
        <p:spPr>
          <a:xfrm>
            <a:off x="1683387" y="5224153"/>
            <a:ext cx="246053" cy="42153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26" name="TextBox 25">
            <a:extLst>
              <a:ext uri="{FF2B5EF4-FFF2-40B4-BE49-F238E27FC236}">
                <a16:creationId xmlns:a16="http://schemas.microsoft.com/office/drawing/2014/main" id="{254C935B-4A39-C4A0-73C5-99285E97EB45}"/>
              </a:ext>
            </a:extLst>
          </p:cNvPr>
          <p:cNvSpPr txBox="1"/>
          <p:nvPr/>
        </p:nvSpPr>
        <p:spPr>
          <a:xfrm>
            <a:off x="5231905" y="4564276"/>
            <a:ext cx="6460948" cy="555537"/>
          </a:xfrm>
          <a:prstGeom prst="rect">
            <a:avLst/>
          </a:prstGeom>
          <a:noFill/>
        </p:spPr>
        <p:txBody>
          <a:bodyPr wrap="square">
            <a:spAutoFit/>
          </a:bodyPr>
          <a:lstStyle/>
          <a:p>
            <a:pPr marL="514350" marR="114300" lvl="0" indent="-514350">
              <a:lnSpc>
                <a:spcPct val="114000"/>
              </a:lnSpc>
              <a:buClr>
                <a:srgbClr val="000099"/>
              </a:buClr>
              <a:buFont typeface="+mj-lt"/>
              <a:buAutoNum type="arabicPeriod" startAt="2"/>
            </a:pPr>
            <a:r>
              <a:rPr lang="en-GB" sz="2800" u="none" strike="noStrike" dirty="0">
                <a:solidFill>
                  <a:srgbClr val="FF0000"/>
                </a:solidFill>
                <a:effectLst/>
                <a:latin typeface="Calibri" panose="020F0502020204030204" pitchFamily="34" charset="0"/>
                <a:ea typeface="Calibri" panose="020F0502020204030204" pitchFamily="34" charset="0"/>
              </a:rPr>
              <a:t>The</a:t>
            </a:r>
            <a:r>
              <a:rPr lang="en-GB" sz="2800" u="none" strike="noStrike" dirty="0">
                <a:solidFill>
                  <a:srgbClr val="000066"/>
                </a:solidFill>
                <a:effectLst/>
                <a:latin typeface="Calibri" panose="020F0502020204030204" pitchFamily="34" charset="0"/>
                <a:ea typeface="Calibri" panose="020F0502020204030204" pitchFamily="34" charset="0"/>
              </a:rPr>
              <a:t> </a:t>
            </a:r>
            <a:r>
              <a:rPr lang="en-GB" sz="2800" u="none" strike="noStrike" dirty="0">
                <a:solidFill>
                  <a:srgbClr val="FF0000"/>
                </a:solidFill>
                <a:effectLst/>
                <a:latin typeface="Calibri" panose="020F0502020204030204" pitchFamily="34" charset="0"/>
                <a:ea typeface="Calibri" panose="020F0502020204030204" pitchFamily="34" charset="0"/>
              </a:rPr>
              <a:t>children</a:t>
            </a:r>
            <a:r>
              <a:rPr lang="en-GB" sz="2800" u="none" strike="noStrike" dirty="0">
                <a:solidFill>
                  <a:srgbClr val="000066"/>
                </a:solidFill>
                <a:effectLst/>
                <a:latin typeface="Calibri" panose="020F0502020204030204" pitchFamily="34" charset="0"/>
                <a:ea typeface="Calibri" panose="020F0502020204030204" pitchFamily="34" charset="0"/>
              </a:rPr>
              <a:t> </a:t>
            </a:r>
            <a:r>
              <a:rPr lang="en-GB" sz="2800" u="none" strike="noStrike" dirty="0">
                <a:solidFill>
                  <a:srgbClr val="00B050"/>
                </a:solidFill>
                <a:effectLst/>
                <a:latin typeface="Calibri" panose="020F0502020204030204" pitchFamily="34" charset="0"/>
                <a:ea typeface="Calibri" panose="020F0502020204030204" pitchFamily="34" charset="0"/>
              </a:rPr>
              <a:t>are </a:t>
            </a:r>
            <a:r>
              <a:rPr lang="en-GB" sz="2800" u="none" strike="noStrike" dirty="0">
                <a:solidFill>
                  <a:srgbClr val="000066"/>
                </a:solidFill>
                <a:effectLst/>
                <a:latin typeface="Calibri" panose="020F0502020204030204" pitchFamily="34" charset="0"/>
                <a:ea typeface="Calibri" panose="020F0502020204030204" pitchFamily="34" charset="0"/>
              </a:rPr>
              <a:t>playing on the swings.</a:t>
            </a:r>
            <a:endParaRPr lang="en-AE" sz="2800" u="none" strike="noStrike" dirty="0">
              <a:solidFill>
                <a:srgbClr val="000066"/>
              </a:solidFill>
              <a:effectLst/>
              <a:latin typeface="Calibri" panose="020F0502020204030204" pitchFamily="34" charset="0"/>
              <a:ea typeface="Calibri" panose="020F0502020204030204" pitchFamily="34" charset="0"/>
            </a:endParaRPr>
          </a:p>
        </p:txBody>
      </p:sp>
      <p:sp>
        <p:nvSpPr>
          <p:cNvPr id="27" name="TextBox 26">
            <a:extLst>
              <a:ext uri="{FF2B5EF4-FFF2-40B4-BE49-F238E27FC236}">
                <a16:creationId xmlns:a16="http://schemas.microsoft.com/office/drawing/2014/main" id="{F8FE18C3-034F-5CF0-A39B-D5489F578065}"/>
              </a:ext>
            </a:extLst>
          </p:cNvPr>
          <p:cNvSpPr txBox="1"/>
          <p:nvPr/>
        </p:nvSpPr>
        <p:spPr>
          <a:xfrm>
            <a:off x="6023127" y="3656617"/>
            <a:ext cx="1933996" cy="461665"/>
          </a:xfrm>
          <a:prstGeom prst="rect">
            <a:avLst/>
          </a:prstGeom>
          <a:noFill/>
        </p:spPr>
        <p:txBody>
          <a:bodyPr wrap="square">
            <a:spAutoFit/>
          </a:bodyPr>
          <a:lstStyle/>
          <a:p>
            <a:r>
              <a:rPr lang="en-IE" sz="2400" dirty="0">
                <a:solidFill>
                  <a:srgbClr val="000066"/>
                </a:solidFill>
                <a:latin typeface="Calibri" panose="020F0502020204030204" pitchFamily="34" charset="0"/>
                <a:ea typeface="Calibri" panose="020F0502020204030204" pitchFamily="34" charset="0"/>
              </a:rPr>
              <a:t>N</a:t>
            </a:r>
            <a:r>
              <a:rPr lang="en-IE" sz="2400" dirty="0">
                <a:solidFill>
                  <a:srgbClr val="000066"/>
                </a:solidFill>
                <a:effectLst/>
                <a:latin typeface="Calibri" panose="020F0502020204030204" pitchFamily="34" charset="0"/>
                <a:ea typeface="Calibri" panose="020F0502020204030204" pitchFamily="34" charset="0"/>
              </a:rPr>
              <a:t>oun Plural</a:t>
            </a:r>
            <a:endParaRPr lang="en-AE" sz="2400" dirty="0">
              <a:solidFill>
                <a:srgbClr val="000066"/>
              </a:solidFill>
            </a:endParaRPr>
          </a:p>
        </p:txBody>
      </p:sp>
      <p:sp>
        <p:nvSpPr>
          <p:cNvPr id="28" name="Arrow: Down 27">
            <a:extLst>
              <a:ext uri="{FF2B5EF4-FFF2-40B4-BE49-F238E27FC236}">
                <a16:creationId xmlns:a16="http://schemas.microsoft.com/office/drawing/2014/main" id="{07509B51-C317-E805-EECD-A96128F1B02A}"/>
              </a:ext>
            </a:extLst>
          </p:cNvPr>
          <p:cNvSpPr/>
          <p:nvPr/>
        </p:nvSpPr>
        <p:spPr>
          <a:xfrm flipV="1">
            <a:off x="6744072" y="4177962"/>
            <a:ext cx="246053" cy="42153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29" name="TextBox 28">
            <a:extLst>
              <a:ext uri="{FF2B5EF4-FFF2-40B4-BE49-F238E27FC236}">
                <a16:creationId xmlns:a16="http://schemas.microsoft.com/office/drawing/2014/main" id="{9316DD05-6CD2-505B-FDC5-A9BA7B212DA5}"/>
              </a:ext>
            </a:extLst>
          </p:cNvPr>
          <p:cNvSpPr txBox="1"/>
          <p:nvPr/>
        </p:nvSpPr>
        <p:spPr>
          <a:xfrm>
            <a:off x="7164823" y="5849976"/>
            <a:ext cx="1830652" cy="461665"/>
          </a:xfrm>
          <a:prstGeom prst="rect">
            <a:avLst/>
          </a:prstGeom>
          <a:noFill/>
        </p:spPr>
        <p:txBody>
          <a:bodyPr wrap="square">
            <a:spAutoFit/>
          </a:bodyPr>
          <a:lstStyle/>
          <a:p>
            <a:r>
              <a:rPr lang="en-IE" sz="2400" dirty="0">
                <a:solidFill>
                  <a:srgbClr val="000066"/>
                </a:solidFill>
                <a:latin typeface="Calibri" panose="020F0502020204030204" pitchFamily="34" charset="0"/>
                <a:ea typeface="Calibri" panose="020F0502020204030204" pitchFamily="34" charset="0"/>
              </a:rPr>
              <a:t>Verb Plural</a:t>
            </a:r>
            <a:endParaRPr lang="en-AE" sz="2400" dirty="0">
              <a:solidFill>
                <a:srgbClr val="000066"/>
              </a:solidFill>
            </a:endParaRPr>
          </a:p>
        </p:txBody>
      </p:sp>
      <p:sp>
        <p:nvSpPr>
          <p:cNvPr id="30" name="Arrow: Down 29">
            <a:extLst>
              <a:ext uri="{FF2B5EF4-FFF2-40B4-BE49-F238E27FC236}">
                <a16:creationId xmlns:a16="http://schemas.microsoft.com/office/drawing/2014/main" id="{1973ED9E-3D7F-1F48-714D-A856E08FC4B1}"/>
              </a:ext>
            </a:extLst>
          </p:cNvPr>
          <p:cNvSpPr/>
          <p:nvPr/>
        </p:nvSpPr>
        <p:spPr>
          <a:xfrm>
            <a:off x="7834096" y="5336645"/>
            <a:ext cx="246053" cy="42153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E"/>
          </a:p>
        </p:txBody>
      </p:sp>
      <p:grpSp>
        <p:nvGrpSpPr>
          <p:cNvPr id="11" name="Group 10">
            <a:extLst>
              <a:ext uri="{FF2B5EF4-FFF2-40B4-BE49-F238E27FC236}">
                <a16:creationId xmlns:a16="http://schemas.microsoft.com/office/drawing/2014/main" id="{70357CD7-B23F-5BF9-96E6-97450E3FB760}"/>
              </a:ext>
            </a:extLst>
          </p:cNvPr>
          <p:cNvGrpSpPr/>
          <p:nvPr/>
        </p:nvGrpSpPr>
        <p:grpSpPr>
          <a:xfrm>
            <a:off x="9480376" y="2562845"/>
            <a:ext cx="2314710" cy="1732310"/>
            <a:chOff x="9751034" y="2684214"/>
            <a:chExt cx="2314710" cy="1732310"/>
          </a:xfrm>
        </p:grpSpPr>
        <p:pic>
          <p:nvPicPr>
            <p:cNvPr id="1028" name="Picture 4" descr="Free Boys Cartoon vector and picture">
              <a:extLst>
                <a:ext uri="{FF2B5EF4-FFF2-40B4-BE49-F238E27FC236}">
                  <a16:creationId xmlns:a16="http://schemas.microsoft.com/office/drawing/2014/main" id="{554E2D34-5D14-ECB1-7C7D-8992EEF460B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3853" r="59567" b="-1140"/>
            <a:stretch/>
          </p:blipFill>
          <p:spPr bwMode="auto">
            <a:xfrm>
              <a:off x="9751034" y="2688332"/>
              <a:ext cx="993378" cy="17281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Free Boys Cartoon vector and picture">
              <a:extLst>
                <a:ext uri="{FF2B5EF4-FFF2-40B4-BE49-F238E27FC236}">
                  <a16:creationId xmlns:a16="http://schemas.microsoft.com/office/drawing/2014/main" id="{68640EA2-1BCC-87D9-08B9-15DC46CC31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516" t="13772" r="44453" b="46071"/>
            <a:stretch/>
          </p:blipFill>
          <p:spPr bwMode="auto">
            <a:xfrm>
              <a:off x="10878655" y="2684214"/>
              <a:ext cx="1187089" cy="1728192"/>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6" descr="Free Boys Cartoon vector and picture">
            <a:extLst>
              <a:ext uri="{FF2B5EF4-FFF2-40B4-BE49-F238E27FC236}">
                <a16:creationId xmlns:a16="http://schemas.microsoft.com/office/drawing/2014/main" id="{1A7A241E-A416-D2C0-7D03-A0070536635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t="47873" r="49909" b="253"/>
          <a:stretch/>
        </p:blipFill>
        <p:spPr bwMode="auto">
          <a:xfrm flipH="1">
            <a:off x="3750959" y="2512874"/>
            <a:ext cx="1210760" cy="203327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3CAD125-08A0-944E-E9A3-8619A69732A3}"/>
              </a:ext>
            </a:extLst>
          </p:cNvPr>
          <p:cNvSpPr txBox="1"/>
          <p:nvPr/>
        </p:nvSpPr>
        <p:spPr>
          <a:xfrm>
            <a:off x="499147" y="4614960"/>
            <a:ext cx="3148581" cy="555537"/>
          </a:xfrm>
          <a:prstGeom prst="rect">
            <a:avLst/>
          </a:prstGeom>
          <a:noFill/>
        </p:spPr>
        <p:txBody>
          <a:bodyPr wrap="square">
            <a:spAutoFit/>
          </a:bodyPr>
          <a:lstStyle/>
          <a:p>
            <a:pPr marL="342900" marR="114300" lvl="0" indent="-342900">
              <a:lnSpc>
                <a:spcPct val="114000"/>
              </a:lnSpc>
              <a:buClr>
                <a:srgbClr val="000099"/>
              </a:buClr>
              <a:buFont typeface="+mj-lt"/>
              <a:buAutoNum type="arabicPeriod"/>
            </a:pPr>
            <a:r>
              <a:rPr lang="en-IE" sz="2800" u="none" strike="noStrike" dirty="0">
                <a:solidFill>
                  <a:srgbClr val="FF0000"/>
                </a:solidFill>
                <a:effectLst/>
                <a:latin typeface="Calibri" panose="020F0502020204030204" pitchFamily="34" charset="0"/>
                <a:ea typeface="Calibri" panose="020F0502020204030204" pitchFamily="34" charset="0"/>
              </a:rPr>
              <a:t>Raju</a:t>
            </a:r>
            <a:r>
              <a:rPr lang="en-IE" sz="2800" u="none" strike="noStrike" dirty="0">
                <a:solidFill>
                  <a:srgbClr val="00B050"/>
                </a:solidFill>
                <a:effectLst/>
                <a:latin typeface="Calibri" panose="020F0502020204030204" pitchFamily="34" charset="0"/>
                <a:ea typeface="Calibri" panose="020F0502020204030204" pitchFamily="34" charset="0"/>
              </a:rPr>
              <a:t> is </a:t>
            </a:r>
            <a:r>
              <a:rPr lang="en-IE" sz="2800" u="none" strike="noStrike" dirty="0">
                <a:solidFill>
                  <a:srgbClr val="000066"/>
                </a:solidFill>
                <a:effectLst/>
                <a:latin typeface="Calibri" panose="020F0502020204030204" pitchFamily="34" charset="0"/>
                <a:ea typeface="Calibri" panose="020F0502020204030204" pitchFamily="34" charset="0"/>
              </a:rPr>
              <a:t>my friend.</a:t>
            </a:r>
            <a:endParaRPr lang="en-AE" sz="2800" u="none" strike="noStrike" dirty="0">
              <a:solidFill>
                <a:srgbClr val="000066"/>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3000"/>
                            </p:stCondLst>
                            <p:childTnLst>
                              <p:par>
                                <p:cTn id="21" presetID="22" presetClass="entr" presetSubtype="4" fill="hold" grpId="0" nodeType="afterEffect">
                                  <p:stCondLst>
                                    <p:cond delay="25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3750"/>
                            </p:stCondLst>
                            <p:childTnLst>
                              <p:par>
                                <p:cTn id="25" presetID="22" presetClass="entr" presetSubtype="1"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up)">
                                      <p:cBhvr>
                                        <p:cTn id="27" dur="500"/>
                                        <p:tgtEl>
                                          <p:spTgt spid="25"/>
                                        </p:tgtEl>
                                      </p:cBhvr>
                                    </p:animEffect>
                                  </p:childTnLst>
                                </p:cTn>
                              </p:par>
                            </p:childTnLst>
                          </p:cTn>
                        </p:par>
                        <p:par>
                          <p:cTn id="28" fill="hold">
                            <p:stCondLst>
                              <p:cond delay="4250"/>
                            </p:stCondLst>
                            <p:childTnLst>
                              <p:par>
                                <p:cTn id="29" presetID="22" presetClass="entr" presetSubtype="1" fill="hold" grpId="0" nodeType="afterEffect">
                                  <p:stCondLst>
                                    <p:cond delay="25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1000"/>
                                        <p:tgtEl>
                                          <p:spTgt spid="26"/>
                                        </p:tgtEl>
                                      </p:cBhvr>
                                    </p:animEffect>
                                  </p:childTnLst>
                                </p:cTn>
                              </p:par>
                            </p:childTnLst>
                          </p:cTn>
                        </p:par>
                        <p:par>
                          <p:cTn id="37" fill="hold">
                            <p:stCondLst>
                              <p:cond delay="1000"/>
                            </p:stCondLst>
                            <p:childTnLst>
                              <p:par>
                                <p:cTn id="38" presetID="2" presetClass="entr" presetSubtype="3"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1500" fill="hold"/>
                                        <p:tgtEl>
                                          <p:spTgt spid="11"/>
                                        </p:tgtEl>
                                        <p:attrNameLst>
                                          <p:attrName>ppt_x</p:attrName>
                                        </p:attrNameLst>
                                      </p:cBhvr>
                                      <p:tavLst>
                                        <p:tav tm="0">
                                          <p:val>
                                            <p:strVal val="1+#ppt_w/2"/>
                                          </p:val>
                                        </p:tav>
                                        <p:tav tm="100000">
                                          <p:val>
                                            <p:strVal val="#ppt_x"/>
                                          </p:val>
                                        </p:tav>
                                      </p:tavLst>
                                    </p:anim>
                                    <p:anim calcmode="lin" valueType="num">
                                      <p:cBhvr additive="base">
                                        <p:cTn id="41" dur="1500" fill="hold"/>
                                        <p:tgtEl>
                                          <p:spTgt spid="11"/>
                                        </p:tgtEl>
                                        <p:attrNameLst>
                                          <p:attrName>ppt_y</p:attrName>
                                        </p:attrNameLst>
                                      </p:cBhvr>
                                      <p:tavLst>
                                        <p:tav tm="0">
                                          <p:val>
                                            <p:strVal val="0-#ppt_h/2"/>
                                          </p:val>
                                        </p:tav>
                                        <p:tav tm="100000">
                                          <p:val>
                                            <p:strVal val="#ppt_y"/>
                                          </p:val>
                                        </p:tav>
                                      </p:tavLst>
                                    </p:anim>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3000"/>
                            </p:stCondLst>
                            <p:childTnLst>
                              <p:par>
                                <p:cTn id="47" presetID="22" presetClass="entr" presetSubtype="4" fill="hold" grpId="0" nodeType="afterEffect">
                                  <p:stCondLst>
                                    <p:cond delay="250"/>
                                  </p:stCondLst>
                                  <p:childTnLst>
                                    <p:set>
                                      <p:cBhvr>
                                        <p:cTn id="48" dur="1" fill="hold">
                                          <p:stCondLst>
                                            <p:cond delay="0"/>
                                          </p:stCondLst>
                                        </p:cTn>
                                        <p:tgtEl>
                                          <p:spTgt spid="27"/>
                                        </p:tgtEl>
                                        <p:attrNameLst>
                                          <p:attrName>style.visibility</p:attrName>
                                        </p:attrNameLst>
                                      </p:cBhvr>
                                      <p:to>
                                        <p:strVal val="visible"/>
                                      </p:to>
                                    </p:set>
                                    <p:animEffect transition="in" filter="wipe(down)">
                                      <p:cBhvr>
                                        <p:cTn id="49" dur="500"/>
                                        <p:tgtEl>
                                          <p:spTgt spid="27"/>
                                        </p:tgtEl>
                                      </p:cBhvr>
                                    </p:animEffect>
                                  </p:childTnLst>
                                </p:cTn>
                              </p:par>
                            </p:childTnLst>
                          </p:cTn>
                        </p:par>
                        <p:par>
                          <p:cTn id="50" fill="hold">
                            <p:stCondLst>
                              <p:cond delay="3750"/>
                            </p:stCondLst>
                            <p:childTnLst>
                              <p:par>
                                <p:cTn id="51" presetID="22" presetClass="entr" presetSubtype="1"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up)">
                                      <p:cBhvr>
                                        <p:cTn id="53" dur="500"/>
                                        <p:tgtEl>
                                          <p:spTgt spid="30"/>
                                        </p:tgtEl>
                                      </p:cBhvr>
                                    </p:animEffect>
                                  </p:childTnLst>
                                </p:cTn>
                              </p:par>
                            </p:childTnLst>
                          </p:cTn>
                        </p:par>
                        <p:par>
                          <p:cTn id="54" fill="hold">
                            <p:stCondLst>
                              <p:cond delay="4250"/>
                            </p:stCondLst>
                            <p:childTnLst>
                              <p:par>
                                <p:cTn id="55" presetID="22" presetClass="entr" presetSubtype="1" fill="hold" grpId="0" nodeType="afterEffect">
                                  <p:stCondLst>
                                    <p:cond delay="250"/>
                                  </p:stCondLst>
                                  <p:childTnLst>
                                    <p:set>
                                      <p:cBhvr>
                                        <p:cTn id="56" dur="1" fill="hold">
                                          <p:stCondLst>
                                            <p:cond delay="0"/>
                                          </p:stCondLst>
                                        </p:cTn>
                                        <p:tgtEl>
                                          <p:spTgt spid="29"/>
                                        </p:tgtEl>
                                        <p:attrNameLst>
                                          <p:attrName>style.visibility</p:attrName>
                                        </p:attrNameLst>
                                      </p:cBhvr>
                                      <p:to>
                                        <p:strVal val="visible"/>
                                      </p:to>
                                    </p:set>
                                    <p:animEffect transition="in" filter="wipe(up)">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6" grpId="0" animBg="1"/>
      <p:bldP spid="18" grpId="0"/>
      <p:bldP spid="25" grpId="0" animBg="1"/>
      <p:bldP spid="26" grpId="0"/>
      <p:bldP spid="27" grpId="0"/>
      <p:bldP spid="28" grpId="0" animBg="1"/>
      <p:bldP spid="29" grpId="0"/>
      <p:bldP spid="30"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3B7AD807-E763-8CF9-8318-1C2FAFC772E7}"/>
              </a:ext>
            </a:extLst>
          </p:cNvPr>
          <p:cNvSpPr/>
          <p:nvPr/>
        </p:nvSpPr>
        <p:spPr>
          <a:xfrm>
            <a:off x="2711624" y="116632"/>
            <a:ext cx="6768752" cy="792088"/>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FAFDDB"/>
          </a:solidFill>
          <a:ln>
            <a:noFill/>
          </a:ln>
          <a:effectLst>
            <a:glow rad="63500">
              <a:schemeClr val="accent3">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3600" b="1" dirty="0">
                <a:solidFill>
                  <a:srgbClr val="800000"/>
                </a:solidFill>
              </a:rPr>
              <a:t>Conjugation table </a:t>
            </a:r>
          </a:p>
        </p:txBody>
      </p:sp>
      <p:graphicFrame>
        <p:nvGraphicFramePr>
          <p:cNvPr id="2" name="Table 2">
            <a:extLst>
              <a:ext uri="{FF2B5EF4-FFF2-40B4-BE49-F238E27FC236}">
                <a16:creationId xmlns:a16="http://schemas.microsoft.com/office/drawing/2014/main" id="{536C558C-AB53-9E36-4D5F-8F2E4C09F519}"/>
              </a:ext>
            </a:extLst>
          </p:cNvPr>
          <p:cNvGraphicFramePr>
            <a:graphicFrameLocks noGrp="1"/>
          </p:cNvGraphicFramePr>
          <p:nvPr>
            <p:extLst>
              <p:ext uri="{D42A27DB-BD31-4B8C-83A1-F6EECF244321}">
                <p14:modId xmlns:p14="http://schemas.microsoft.com/office/powerpoint/2010/main" val="961678479"/>
              </p:ext>
            </p:extLst>
          </p:nvPr>
        </p:nvGraphicFramePr>
        <p:xfrm>
          <a:off x="1668000" y="1695672"/>
          <a:ext cx="8856000" cy="3821560"/>
        </p:xfrm>
        <a:graphic>
          <a:graphicData uri="http://schemas.openxmlformats.org/drawingml/2006/table">
            <a:tbl>
              <a:tblPr firstRow="1" bandRow="1">
                <a:tableStyleId>{8799B23B-EC83-4686-B30A-512413B5E67A}</a:tableStyleId>
              </a:tblPr>
              <a:tblGrid>
                <a:gridCol w="2952000">
                  <a:extLst>
                    <a:ext uri="{9D8B030D-6E8A-4147-A177-3AD203B41FA5}">
                      <a16:colId xmlns:a16="http://schemas.microsoft.com/office/drawing/2014/main" val="2043959719"/>
                    </a:ext>
                  </a:extLst>
                </a:gridCol>
                <a:gridCol w="2952000">
                  <a:extLst>
                    <a:ext uri="{9D8B030D-6E8A-4147-A177-3AD203B41FA5}">
                      <a16:colId xmlns:a16="http://schemas.microsoft.com/office/drawing/2014/main" val="364126273"/>
                    </a:ext>
                  </a:extLst>
                </a:gridCol>
                <a:gridCol w="2952000">
                  <a:extLst>
                    <a:ext uri="{9D8B030D-6E8A-4147-A177-3AD203B41FA5}">
                      <a16:colId xmlns:a16="http://schemas.microsoft.com/office/drawing/2014/main" val="1154128738"/>
                    </a:ext>
                  </a:extLst>
                </a:gridCol>
              </a:tblGrid>
              <a:tr h="504000">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Noun/Subject</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Verb</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Present/Past Tense </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extLst>
                  <a:ext uri="{0D108BD9-81ED-4DB2-BD59-A6C34878D82A}">
                    <a16:rowId xmlns:a16="http://schemas.microsoft.com/office/drawing/2014/main" val="2573136498"/>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Govind</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rowSpan="6">
                  <a:txBody>
                    <a:bodyPr/>
                    <a:lstStyle/>
                    <a:p>
                      <a:pPr marL="0" algn="ctr" defTabSz="914400" rtl="0" eaLnBrk="1" latinLnBrk="0" hangingPunct="1">
                        <a:lnSpc>
                          <a:spcPct val="150000"/>
                        </a:lnSpc>
                        <a:tabLst>
                          <a:tab pos="444500" algn="l"/>
                          <a:tab pos="571500" algn="l"/>
                          <a:tab pos="646430" algn="ctr"/>
                        </a:tabLst>
                      </a:pPr>
                      <a:r>
                        <a:rPr lang="en-IE" sz="2200" b="1" kern="1200" dirty="0">
                          <a:solidFill>
                            <a:srgbClr val="FF0000"/>
                          </a:solidFill>
                          <a:effectLst/>
                          <a:latin typeface="Calibri" panose="020F0502020204030204" pitchFamily="34" charset="0"/>
                          <a:ea typeface="Calibri" panose="020F0502020204030204" pitchFamily="34" charset="0"/>
                          <a:cs typeface="+mn-cs"/>
                        </a:rPr>
                        <a:t>is</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am</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was</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do</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does</a:t>
                      </a:r>
                    </a:p>
                    <a:p>
                      <a:pPr marL="0" algn="ctr" defTabSz="914400" rtl="0" eaLnBrk="1" latinLnBrk="0" hangingPunct="1">
                        <a:lnSpc>
                          <a:spcPct val="150000"/>
                        </a:lnSpc>
                        <a:tabLst>
                          <a:tab pos="444500" algn="l"/>
                          <a:tab pos="571500" algn="l"/>
                          <a:tab pos="646430" algn="ctr"/>
                        </a:tabLst>
                      </a:pPr>
                      <a:r>
                        <a:rPr lang="en-IE" sz="2200" b="1" kern="1200" dirty="0">
                          <a:solidFill>
                            <a:srgbClr val="FF0000"/>
                          </a:solidFill>
                          <a:effectLst/>
                          <a:latin typeface="Calibri" panose="020F0502020204030204" pitchFamily="34" charset="0"/>
                          <a:ea typeface="Calibri" panose="020F0502020204030204" pitchFamily="34" charset="0"/>
                          <a:cs typeface="+mn-cs"/>
                        </a:rPr>
                        <a:t>have / has</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solidFill>
                      <a:schemeClr val="bg1">
                        <a:alpha val="20000"/>
                      </a:schemeClr>
                    </a:solidFill>
                  </a:tcPr>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Govind </a:t>
                      </a:r>
                      <a:r>
                        <a:rPr lang="en-IE" sz="2200" b="1" dirty="0">
                          <a:solidFill>
                            <a:srgbClr val="FF0000"/>
                          </a:solidFill>
                          <a:effectLst/>
                          <a:latin typeface="Calibri" panose="020F0502020204030204" pitchFamily="34" charset="0"/>
                          <a:ea typeface="Calibri" panose="020F0502020204030204" pitchFamily="34" charset="0"/>
                        </a:rPr>
                        <a:t>is/was/does/has</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62903487"/>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Seema</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are</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Seema </a:t>
                      </a:r>
                      <a:r>
                        <a:rPr lang="en-IE" sz="2200" b="1" dirty="0">
                          <a:solidFill>
                            <a:srgbClr val="FF0000"/>
                          </a:solidFill>
                          <a:effectLst/>
                          <a:latin typeface="Calibri" panose="020F0502020204030204" pitchFamily="34" charset="0"/>
                          <a:ea typeface="Calibri" panose="020F0502020204030204" pitchFamily="34" charset="0"/>
                        </a:rPr>
                        <a:t>is/was/does/has</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563860656"/>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She</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am</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She </a:t>
                      </a:r>
                      <a:r>
                        <a:rPr lang="en-IE" sz="2200" b="1" dirty="0">
                          <a:solidFill>
                            <a:srgbClr val="FF0000"/>
                          </a:solidFill>
                          <a:effectLst/>
                          <a:latin typeface="Calibri" panose="020F0502020204030204" pitchFamily="34" charset="0"/>
                          <a:ea typeface="Calibri" panose="020F0502020204030204" pitchFamily="34" charset="0"/>
                        </a:rPr>
                        <a:t>is/was/does/has</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027531831"/>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He</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was</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He </a:t>
                      </a:r>
                      <a:r>
                        <a:rPr lang="en-IE" sz="2200" b="1" dirty="0">
                          <a:solidFill>
                            <a:srgbClr val="FF0000"/>
                          </a:solidFill>
                          <a:effectLst/>
                          <a:latin typeface="Calibri" panose="020F0502020204030204" pitchFamily="34" charset="0"/>
                          <a:ea typeface="Calibri" panose="020F0502020204030204" pitchFamily="34" charset="0"/>
                        </a:rPr>
                        <a:t>is/was/does/has</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354514974"/>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It</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were</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It </a:t>
                      </a:r>
                      <a:r>
                        <a:rPr lang="en-IE" sz="2200" b="1" dirty="0">
                          <a:solidFill>
                            <a:srgbClr val="FF0000"/>
                          </a:solidFill>
                          <a:effectLst/>
                          <a:latin typeface="Calibri" panose="020F0502020204030204" pitchFamily="34" charset="0"/>
                          <a:ea typeface="Calibri" panose="020F0502020204030204" pitchFamily="34" charset="0"/>
                        </a:rPr>
                        <a:t>is/was/does/has</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47291299"/>
                  </a:ext>
                </a:extLst>
              </a:tr>
              <a:tr h="504000">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I</a:t>
                      </a:r>
                      <a:endParaRPr lang="en-AE" sz="2200" b="1" dirty="0">
                        <a:solidFill>
                          <a:srgbClr val="000066"/>
                        </a:solidFill>
                        <a:effectLst/>
                        <a:latin typeface="Calibri" panose="020F0502020204030204" pitchFamily="34" charset="0"/>
                        <a:ea typeface="Calibri" panose="020F0502020204030204" pitchFamily="34" charset="0"/>
                      </a:endParaRPr>
                    </a:p>
                  </a:txBody>
                  <a:tcPr marL="63500" marR="63500" marT="63500" marB="63500"/>
                </a:tc>
                <a:tc vMerge="1">
                  <a:txBody>
                    <a:bodyPr/>
                    <a:lstStyle/>
                    <a:p>
                      <a:pPr marL="0" algn="ctr" defTabSz="914400" rtl="0" eaLnBrk="1" latinLnBrk="0" hangingPunct="1">
                        <a:tabLst>
                          <a:tab pos="444500" algn="l"/>
                          <a:tab pos="571500" algn="l"/>
                          <a:tab pos="646430" algn="ctr"/>
                        </a:tabLst>
                      </a:pPr>
                      <a:r>
                        <a:rPr lang="en-IE" sz="2000" b="1" kern="1200" dirty="0">
                          <a:solidFill>
                            <a:srgbClr val="000066"/>
                          </a:solidFill>
                          <a:effectLst/>
                          <a:latin typeface="Calibri" panose="020F0502020204030204" pitchFamily="34" charset="0"/>
                          <a:ea typeface="Calibri" panose="020F0502020204030204" pitchFamily="34" charset="0"/>
                          <a:cs typeface="+mn-cs"/>
                        </a:rPr>
                        <a:t>has</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algn="ctr"/>
                      <a:r>
                        <a:rPr lang="en-IE" sz="2200" b="1" dirty="0">
                          <a:solidFill>
                            <a:srgbClr val="000066"/>
                          </a:solidFill>
                          <a:effectLst/>
                          <a:latin typeface="Calibri" panose="020F0502020204030204" pitchFamily="34" charset="0"/>
                          <a:ea typeface="Calibri" panose="020F0502020204030204" pitchFamily="34" charset="0"/>
                        </a:rPr>
                        <a:t>I </a:t>
                      </a:r>
                      <a:r>
                        <a:rPr lang="en-IE" sz="2200" b="1" dirty="0">
                          <a:solidFill>
                            <a:srgbClr val="FF0000"/>
                          </a:solidFill>
                          <a:effectLst/>
                          <a:latin typeface="Calibri" panose="020F0502020204030204" pitchFamily="34" charset="0"/>
                          <a:ea typeface="Calibri" panose="020F0502020204030204" pitchFamily="34" charset="0"/>
                        </a:rPr>
                        <a:t>am/was/do/have</a:t>
                      </a:r>
                      <a:endParaRPr lang="en-AE" sz="2200" b="1" dirty="0">
                        <a:solidFill>
                          <a:srgbClr val="FF0000"/>
                        </a:solidFill>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426807530"/>
                  </a:ext>
                </a:extLst>
              </a:tr>
            </a:tbl>
          </a:graphicData>
        </a:graphic>
      </p:graphicFrame>
      <p:sp>
        <p:nvSpPr>
          <p:cNvPr id="4" name="TextBox 3">
            <a:extLst>
              <a:ext uri="{FF2B5EF4-FFF2-40B4-BE49-F238E27FC236}">
                <a16:creationId xmlns:a16="http://schemas.microsoft.com/office/drawing/2014/main" id="{FA4A8F4E-47C3-AB75-184E-B8BAF4AD6703}"/>
              </a:ext>
            </a:extLst>
          </p:cNvPr>
          <p:cNvSpPr txBox="1"/>
          <p:nvPr/>
        </p:nvSpPr>
        <p:spPr>
          <a:xfrm>
            <a:off x="444359" y="5516447"/>
            <a:ext cx="3485567" cy="489365"/>
          </a:xfrm>
          <a:prstGeom prst="rect">
            <a:avLst/>
          </a:prstGeom>
          <a:noFill/>
        </p:spPr>
        <p:txBody>
          <a:bodyPr wrap="square">
            <a:spAutoFit/>
          </a:bodyPr>
          <a:lstStyle/>
          <a:p>
            <a:pPr marR="114300">
              <a:lnSpc>
                <a:spcPct val="114000"/>
              </a:lnSpc>
            </a:pPr>
            <a:r>
              <a:rPr lang="en-IE" sz="2400" b="1" dirty="0">
                <a:solidFill>
                  <a:srgbClr val="C00000"/>
                </a:solidFill>
                <a:effectLst/>
                <a:latin typeface="Calibri" panose="020F0502020204030204" pitchFamily="34" charset="0"/>
                <a:ea typeface="Calibri" panose="020F0502020204030204" pitchFamily="34" charset="0"/>
              </a:rPr>
              <a:t>Some sample sentences:</a:t>
            </a:r>
            <a:endParaRPr lang="en-AE" sz="2400" b="1" dirty="0">
              <a:solidFill>
                <a:srgbClr val="C00000"/>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82ACC6BB-F9A6-D1D3-A54B-BC7D577D7217}"/>
              </a:ext>
            </a:extLst>
          </p:cNvPr>
          <p:cNvSpPr txBox="1"/>
          <p:nvPr/>
        </p:nvSpPr>
        <p:spPr>
          <a:xfrm>
            <a:off x="558206" y="1052736"/>
            <a:ext cx="6977954" cy="555537"/>
          </a:xfrm>
          <a:prstGeom prst="rect">
            <a:avLst/>
          </a:prstGeom>
          <a:noFill/>
        </p:spPr>
        <p:txBody>
          <a:bodyPr wrap="square">
            <a:spAutoFit/>
          </a:bodyPr>
          <a:lstStyle/>
          <a:p>
            <a:pPr marR="114300">
              <a:lnSpc>
                <a:spcPct val="114000"/>
              </a:lnSpc>
            </a:pPr>
            <a:r>
              <a:rPr lang="en-IE" sz="2800" dirty="0">
                <a:solidFill>
                  <a:srgbClr val="C00000"/>
                </a:solidFill>
                <a:effectLst/>
                <a:latin typeface="Calibri" panose="020F0502020204030204" pitchFamily="34" charset="0"/>
                <a:ea typeface="Calibri" panose="020F0502020204030204" pitchFamily="34" charset="0"/>
              </a:rPr>
              <a:t>Frame sentences using the table given below.</a:t>
            </a:r>
            <a:endParaRPr lang="en-AE" sz="2800" dirty="0">
              <a:solidFill>
                <a:srgbClr val="C00000"/>
              </a:solidFill>
              <a:effectLst/>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DC22E73-2CA9-37C1-BA83-9B535846D50C}"/>
              </a:ext>
            </a:extLst>
          </p:cNvPr>
          <p:cNvSpPr txBox="1"/>
          <p:nvPr/>
        </p:nvSpPr>
        <p:spPr>
          <a:xfrm>
            <a:off x="3860835" y="5832010"/>
            <a:ext cx="4356484" cy="909358"/>
          </a:xfrm>
          <a:prstGeom prst="rect">
            <a:avLst/>
          </a:prstGeom>
          <a:noFill/>
        </p:spPr>
        <p:txBody>
          <a:bodyPr wrap="square">
            <a:spAutoFit/>
          </a:bodyPr>
          <a:lstStyle/>
          <a:p>
            <a:pPr marL="342900" marR="114300" lvl="0" indent="-342900">
              <a:lnSpc>
                <a:spcPct val="114000"/>
              </a:lnSpc>
              <a:buFont typeface="+mj-lt"/>
              <a:buAutoNum type="arabicPeriod"/>
            </a:pPr>
            <a:r>
              <a:rPr lang="en-IE" sz="2400" u="none" strike="noStrike" dirty="0">
                <a:solidFill>
                  <a:srgbClr val="000066"/>
                </a:solidFill>
                <a:effectLst/>
                <a:latin typeface="Calibri" panose="020F0502020204030204" pitchFamily="34" charset="0"/>
                <a:ea typeface="Calibri" panose="020F0502020204030204" pitchFamily="34" charset="0"/>
              </a:rPr>
              <a:t>Govind was late for school.</a:t>
            </a:r>
            <a:endParaRPr lang="en-AE" sz="2400" u="none" strike="noStrike" dirty="0">
              <a:solidFill>
                <a:srgbClr val="000066"/>
              </a:solidFill>
              <a:effectLst/>
              <a:latin typeface="Calibri" panose="020F0502020204030204" pitchFamily="34" charset="0"/>
              <a:ea typeface="Calibri" panose="020F0502020204030204" pitchFamily="34" charset="0"/>
            </a:endParaRPr>
          </a:p>
          <a:p>
            <a:pPr marL="342900" marR="114300" lvl="0" indent="-342900">
              <a:lnSpc>
                <a:spcPct val="114000"/>
              </a:lnSpc>
              <a:buFont typeface="+mj-lt"/>
              <a:buAutoNum type="arabicPeriod"/>
            </a:pPr>
            <a:r>
              <a:rPr lang="en-IE" sz="2400" u="none" strike="noStrike" dirty="0">
                <a:solidFill>
                  <a:srgbClr val="000066"/>
                </a:solidFill>
                <a:effectLst/>
                <a:latin typeface="Calibri" panose="020F0502020204030204" pitchFamily="34" charset="0"/>
                <a:ea typeface="Calibri" panose="020F0502020204030204" pitchFamily="34" charset="0"/>
              </a:rPr>
              <a:t>Seema is nine years old. </a:t>
            </a:r>
            <a:endParaRPr lang="en-AE" sz="2400" u="none" strike="noStrike" dirty="0">
              <a:solidFill>
                <a:srgbClr val="000066"/>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6AC607AE-0F61-8BF6-A386-5FD081376BE5}"/>
              </a:ext>
            </a:extLst>
          </p:cNvPr>
          <p:cNvSpPr txBox="1"/>
          <p:nvPr/>
        </p:nvSpPr>
        <p:spPr>
          <a:xfrm>
            <a:off x="8148228" y="5830991"/>
            <a:ext cx="2664296" cy="910377"/>
          </a:xfrm>
          <a:prstGeom prst="rect">
            <a:avLst/>
          </a:prstGeom>
          <a:noFill/>
        </p:spPr>
        <p:txBody>
          <a:bodyPr wrap="square">
            <a:spAutoFit/>
          </a:bodyPr>
          <a:lstStyle/>
          <a:p>
            <a:pPr marR="114300" lvl="0">
              <a:lnSpc>
                <a:spcPct val="114000"/>
              </a:lnSpc>
            </a:pPr>
            <a:r>
              <a:rPr lang="en-GB" sz="2400" u="none" strike="noStrike" dirty="0">
                <a:solidFill>
                  <a:srgbClr val="000066"/>
                </a:solidFill>
                <a:effectLst/>
                <a:latin typeface="Calibri" panose="020F0502020204030204" pitchFamily="34" charset="0"/>
                <a:ea typeface="Calibri" panose="020F0502020204030204" pitchFamily="34" charset="0"/>
              </a:rPr>
              <a:t>3.  She is a singer. </a:t>
            </a:r>
          </a:p>
          <a:p>
            <a:pPr marR="114300" lvl="0">
              <a:lnSpc>
                <a:spcPct val="114000"/>
              </a:lnSpc>
            </a:pPr>
            <a:r>
              <a:rPr lang="en-GB" sz="2400" u="none" strike="noStrike" dirty="0">
                <a:solidFill>
                  <a:srgbClr val="000066"/>
                </a:solidFill>
                <a:effectLst/>
                <a:latin typeface="Calibri" panose="020F0502020204030204" pitchFamily="34" charset="0"/>
                <a:ea typeface="Calibri" panose="020F0502020204030204" pitchFamily="34" charset="0"/>
              </a:rPr>
              <a:t>4.  I am a teacher.</a:t>
            </a:r>
            <a:r>
              <a:rPr lang="en-IE" sz="2400" u="none" strike="noStrike" dirty="0">
                <a:solidFill>
                  <a:srgbClr val="000066"/>
                </a:solidFill>
                <a:effectLst/>
                <a:latin typeface="Calibri" panose="020F0502020204030204" pitchFamily="34" charset="0"/>
                <a:ea typeface="Calibri" panose="020F0502020204030204" pitchFamily="34" charset="0"/>
              </a:rPr>
              <a:t> </a:t>
            </a:r>
            <a:endParaRPr lang="en-AE" sz="2400" u="none" strike="noStrike" dirty="0">
              <a:solidFill>
                <a:srgbClr val="000066"/>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125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1000"/>
                                        <p:tgtEl>
                                          <p:spTgt spid="9">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1000"/>
                                        <p:tgtEl>
                                          <p:spTgt spid="9">
                                            <p:txEl>
                                              <p:pRg st="1" end="1"/>
                                            </p:txEl>
                                          </p:spTgt>
                                        </p:tgtEl>
                                      </p:cBhvr>
                                    </p:animEffect>
                                  </p:childTnLst>
                                </p:cTn>
                              </p:par>
                            </p:childTnLst>
                          </p:cTn>
                        </p:par>
                        <p:par>
                          <p:cTn id="16" fill="hold">
                            <p:stCondLst>
                              <p:cond delay="2500"/>
                            </p:stCondLst>
                            <p:childTnLst>
                              <p:par>
                                <p:cTn id="17" presetID="22" presetClass="entr" presetSubtype="8"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1000"/>
                                        <p:tgtEl>
                                          <p:spTgt spid="3">
                                            <p:txEl>
                                              <p:pRg st="0" end="0"/>
                                            </p:txEl>
                                          </p:spTgt>
                                        </p:tgtEl>
                                      </p:cBhvr>
                                    </p:animEffect>
                                  </p:childTnLst>
                                </p:cTn>
                              </p:par>
                            </p:childTnLst>
                          </p:cTn>
                        </p:par>
                        <p:par>
                          <p:cTn id="20" fill="hold">
                            <p:stCondLst>
                              <p:cond delay="4000"/>
                            </p:stCondLst>
                            <p:childTnLst>
                              <p:par>
                                <p:cTn id="21" presetID="22" presetClass="entr" presetSubtype="8" fill="hold" grpId="0" nodeType="afterEffect">
                                  <p:stCondLst>
                                    <p:cond delay="50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uiExpand="1" build="p"/>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3B7AD807-E763-8CF9-8318-1C2FAFC772E7}"/>
              </a:ext>
            </a:extLst>
          </p:cNvPr>
          <p:cNvSpPr/>
          <p:nvPr/>
        </p:nvSpPr>
        <p:spPr>
          <a:xfrm>
            <a:off x="2711624" y="116632"/>
            <a:ext cx="6768752" cy="792088"/>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FAFDDB"/>
          </a:solidFill>
          <a:ln>
            <a:noFill/>
          </a:ln>
          <a:effectLst>
            <a:glow rad="63500">
              <a:schemeClr val="accent3">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3600" b="1" dirty="0">
                <a:solidFill>
                  <a:srgbClr val="800000"/>
                </a:solidFill>
              </a:rPr>
              <a:t>Conjugation table </a:t>
            </a:r>
          </a:p>
        </p:txBody>
      </p:sp>
      <p:graphicFrame>
        <p:nvGraphicFramePr>
          <p:cNvPr id="2" name="Table 2">
            <a:extLst>
              <a:ext uri="{FF2B5EF4-FFF2-40B4-BE49-F238E27FC236}">
                <a16:creationId xmlns:a16="http://schemas.microsoft.com/office/drawing/2014/main" id="{536C558C-AB53-9E36-4D5F-8F2E4C09F519}"/>
              </a:ext>
            </a:extLst>
          </p:cNvPr>
          <p:cNvGraphicFramePr>
            <a:graphicFrameLocks noGrp="1"/>
          </p:cNvGraphicFramePr>
          <p:nvPr>
            <p:extLst>
              <p:ext uri="{D42A27DB-BD31-4B8C-83A1-F6EECF244321}">
                <p14:modId xmlns:p14="http://schemas.microsoft.com/office/powerpoint/2010/main" val="2716675054"/>
              </p:ext>
            </p:extLst>
          </p:nvPr>
        </p:nvGraphicFramePr>
        <p:xfrm>
          <a:off x="839416" y="1665000"/>
          <a:ext cx="10513167" cy="3821560"/>
        </p:xfrm>
        <a:graphic>
          <a:graphicData uri="http://schemas.openxmlformats.org/drawingml/2006/table">
            <a:tbl>
              <a:tblPr firstRow="1" bandRow="1">
                <a:tableStyleId>{8799B23B-EC83-4686-B30A-512413B5E67A}</a:tableStyleId>
              </a:tblPr>
              <a:tblGrid>
                <a:gridCol w="3504389">
                  <a:extLst>
                    <a:ext uri="{9D8B030D-6E8A-4147-A177-3AD203B41FA5}">
                      <a16:colId xmlns:a16="http://schemas.microsoft.com/office/drawing/2014/main" val="2043959719"/>
                    </a:ext>
                  </a:extLst>
                </a:gridCol>
                <a:gridCol w="3504389">
                  <a:extLst>
                    <a:ext uri="{9D8B030D-6E8A-4147-A177-3AD203B41FA5}">
                      <a16:colId xmlns:a16="http://schemas.microsoft.com/office/drawing/2014/main" val="364126273"/>
                    </a:ext>
                  </a:extLst>
                </a:gridCol>
                <a:gridCol w="3504389">
                  <a:extLst>
                    <a:ext uri="{9D8B030D-6E8A-4147-A177-3AD203B41FA5}">
                      <a16:colId xmlns:a16="http://schemas.microsoft.com/office/drawing/2014/main" val="1154128738"/>
                    </a:ext>
                  </a:extLst>
                </a:gridCol>
              </a:tblGrid>
              <a:tr h="504000">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Noun/Subject</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Verb</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tc>
                  <a:txBody>
                    <a:bodyPr/>
                    <a:lstStyle/>
                    <a:p>
                      <a:pPr algn="ctr"/>
                      <a:r>
                        <a:rPr lang="en-IE" sz="2400" b="1" dirty="0">
                          <a:solidFill>
                            <a:srgbClr val="C00000"/>
                          </a:solidFill>
                          <a:effectLst/>
                          <a:latin typeface="Calibri" panose="020F0502020204030204" pitchFamily="34" charset="0"/>
                          <a:ea typeface="Calibri" panose="020F0502020204030204" pitchFamily="34" charset="0"/>
                        </a:rPr>
                        <a:t>Present/Past Tense </a:t>
                      </a:r>
                      <a:endParaRPr lang="en-AE" sz="2400" dirty="0">
                        <a:solidFill>
                          <a:srgbClr val="C00000"/>
                        </a:solidFill>
                        <a:effectLst/>
                        <a:latin typeface="Calibri" panose="020F0502020204030204" pitchFamily="34" charset="0"/>
                        <a:ea typeface="Calibri" panose="020F0502020204030204" pitchFamily="34" charset="0"/>
                      </a:endParaRPr>
                    </a:p>
                  </a:txBody>
                  <a:tcPr marL="63500" marR="63500" marT="63500" marB="63500" anchor="ctr"/>
                </a:tc>
                <a:extLst>
                  <a:ext uri="{0D108BD9-81ED-4DB2-BD59-A6C34878D82A}">
                    <a16:rowId xmlns:a16="http://schemas.microsoft.com/office/drawing/2014/main" val="2573136498"/>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Prem and John</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rowSpan="6">
                  <a:txBody>
                    <a:bodyPr/>
                    <a:lstStyle/>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do</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does</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has </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have</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are</a:t>
                      </a:r>
                    </a:p>
                    <a:p>
                      <a:pPr marL="0" algn="ctr" defTabSz="914400" rtl="0" eaLnBrk="1" latinLnBrk="0" hangingPunct="1">
                        <a:lnSpc>
                          <a:spcPct val="150000"/>
                        </a:lnSpc>
                      </a:pPr>
                      <a:r>
                        <a:rPr lang="en-IE" sz="2200" b="1" kern="1200" dirty="0">
                          <a:solidFill>
                            <a:srgbClr val="FF0000"/>
                          </a:solidFill>
                          <a:effectLst/>
                          <a:latin typeface="Calibri" panose="020F0502020204030204" pitchFamily="34" charset="0"/>
                          <a:ea typeface="Calibri" panose="020F0502020204030204" pitchFamily="34" charset="0"/>
                          <a:cs typeface="+mn-cs"/>
                        </a:rPr>
                        <a:t>were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solidFill>
                      <a:schemeClr val="bg1">
                        <a:alpha val="20000"/>
                      </a:schemeClr>
                    </a:solidFill>
                  </a:tcPr>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Prem and John </a:t>
                      </a:r>
                      <a:r>
                        <a:rPr lang="en-IE" sz="2200" b="1" kern="1200" dirty="0">
                          <a:solidFill>
                            <a:srgbClr val="FF0000"/>
                          </a:solidFill>
                          <a:effectLst/>
                          <a:latin typeface="Calibri" panose="020F0502020204030204" pitchFamily="34" charset="0"/>
                          <a:ea typeface="Calibri" panose="020F0502020204030204" pitchFamily="34" charset="0"/>
                          <a:cs typeface="+mn-cs"/>
                        </a:rPr>
                        <a:t>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262903487"/>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 teachers</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does</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 teachers </a:t>
                      </a:r>
                      <a:r>
                        <a:rPr lang="en-IE" sz="2200" b="1" kern="1200" dirty="0">
                          <a:solidFill>
                            <a:srgbClr val="FF0000"/>
                          </a:solidFill>
                          <a:effectLst/>
                          <a:latin typeface="Calibri" panose="020F0502020204030204" pitchFamily="34" charset="0"/>
                          <a:ea typeface="Calibri" panose="020F0502020204030204" pitchFamily="34" charset="0"/>
                          <a:cs typeface="+mn-cs"/>
                        </a:rPr>
                        <a:t>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1563860656"/>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 girls </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has </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 girls </a:t>
                      </a:r>
                      <a:r>
                        <a:rPr lang="en-IE" sz="2200" b="1" kern="1200" dirty="0">
                          <a:solidFill>
                            <a:srgbClr val="FF0000"/>
                          </a:solidFill>
                          <a:effectLst/>
                          <a:latin typeface="Calibri" panose="020F0502020204030204" pitchFamily="34" charset="0"/>
                          <a:ea typeface="Calibri" panose="020F0502020204030204" pitchFamily="34" charset="0"/>
                          <a:cs typeface="+mn-cs"/>
                        </a:rPr>
                        <a:t>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3027531831"/>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They</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have</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They </a:t>
                      </a:r>
                      <a:r>
                        <a:rPr lang="en-IE" sz="2200" b="1" kern="1200" dirty="0">
                          <a:solidFill>
                            <a:srgbClr val="FF0000"/>
                          </a:solidFill>
                          <a:effectLst/>
                          <a:latin typeface="Calibri" panose="020F0502020204030204" pitchFamily="34" charset="0"/>
                          <a:ea typeface="Calibri" panose="020F0502020204030204" pitchFamily="34" charset="0"/>
                          <a:cs typeface="+mn-cs"/>
                        </a:rPr>
                        <a:t>are/were/do/have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2354514974"/>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We</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do</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We </a:t>
                      </a:r>
                      <a:r>
                        <a:rPr lang="en-IE" sz="2200" b="1" kern="1200" dirty="0">
                          <a:solidFill>
                            <a:srgbClr val="FF0000"/>
                          </a:solidFill>
                          <a:effectLst/>
                          <a:latin typeface="Calibri" panose="020F0502020204030204" pitchFamily="34" charset="0"/>
                          <a:ea typeface="Calibri" panose="020F0502020204030204" pitchFamily="34" charset="0"/>
                          <a:cs typeface="+mn-cs"/>
                        </a:rPr>
                        <a:t>are/were/do/have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347291299"/>
                  </a:ext>
                </a:extLst>
              </a:tr>
              <a:tr h="504000">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You</a:t>
                      </a:r>
                      <a:endParaRPr lang="en-AE" sz="22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vMerge="1">
                  <a:txBody>
                    <a:bodyPr/>
                    <a:lstStyle/>
                    <a:p>
                      <a:pPr marL="0" algn="ctr" defTabSz="914400" rtl="0" eaLnBrk="1" latinLnBrk="0" hangingPunct="1"/>
                      <a:r>
                        <a:rPr lang="en-IE" sz="2000" b="1" kern="1200" dirty="0">
                          <a:solidFill>
                            <a:srgbClr val="000066"/>
                          </a:solidFill>
                          <a:effectLst/>
                          <a:latin typeface="Calibri" panose="020F0502020204030204" pitchFamily="34" charset="0"/>
                          <a:ea typeface="Calibri" panose="020F0502020204030204" pitchFamily="34" charset="0"/>
                          <a:cs typeface="+mn-cs"/>
                        </a:rPr>
                        <a:t>does</a:t>
                      </a:r>
                      <a:endParaRPr lang="en-AE" sz="2000" b="1" kern="1200" dirty="0">
                        <a:solidFill>
                          <a:srgbClr val="000066"/>
                        </a:solidFill>
                        <a:effectLst/>
                        <a:latin typeface="Calibri" panose="020F0502020204030204" pitchFamily="34" charset="0"/>
                        <a:ea typeface="Calibri" panose="020F0502020204030204" pitchFamily="34" charset="0"/>
                        <a:cs typeface="+mn-cs"/>
                      </a:endParaRPr>
                    </a:p>
                  </a:txBody>
                  <a:tcPr marL="63500" marR="63500" marT="63500" marB="63500"/>
                </a:tc>
                <a:tc>
                  <a:txBody>
                    <a:bodyPr/>
                    <a:lstStyle/>
                    <a:p>
                      <a:pPr marL="0" algn="ctr" defTabSz="914400" rtl="0" eaLnBrk="1" latinLnBrk="0" hangingPunct="1"/>
                      <a:r>
                        <a:rPr lang="en-IE" sz="2200" b="1" kern="1200" dirty="0">
                          <a:solidFill>
                            <a:srgbClr val="000066"/>
                          </a:solidFill>
                          <a:effectLst/>
                          <a:latin typeface="Calibri" panose="020F0502020204030204" pitchFamily="34" charset="0"/>
                          <a:ea typeface="Calibri" panose="020F0502020204030204" pitchFamily="34" charset="0"/>
                          <a:cs typeface="+mn-cs"/>
                        </a:rPr>
                        <a:t>You </a:t>
                      </a:r>
                      <a:r>
                        <a:rPr lang="en-IE" sz="2200" b="1" kern="1200" dirty="0">
                          <a:solidFill>
                            <a:srgbClr val="FF0000"/>
                          </a:solidFill>
                          <a:effectLst/>
                          <a:latin typeface="Calibri" panose="020F0502020204030204" pitchFamily="34" charset="0"/>
                          <a:ea typeface="Calibri" panose="020F0502020204030204" pitchFamily="34" charset="0"/>
                          <a:cs typeface="+mn-cs"/>
                        </a:rPr>
                        <a:t>are/were/do/have</a:t>
                      </a:r>
                      <a:endParaRPr lang="en-AE" sz="2200" b="1" kern="1200" dirty="0">
                        <a:solidFill>
                          <a:srgbClr val="FF0000"/>
                        </a:solidFill>
                        <a:effectLst/>
                        <a:latin typeface="Calibri" panose="020F0502020204030204" pitchFamily="34" charset="0"/>
                        <a:ea typeface="Calibri" panose="020F0502020204030204" pitchFamily="34" charset="0"/>
                        <a:cs typeface="+mn-cs"/>
                      </a:endParaRPr>
                    </a:p>
                  </a:txBody>
                  <a:tcPr marL="63500" marR="63500" marT="63500" marB="63500"/>
                </a:tc>
                <a:extLst>
                  <a:ext uri="{0D108BD9-81ED-4DB2-BD59-A6C34878D82A}">
                    <a16:rowId xmlns:a16="http://schemas.microsoft.com/office/drawing/2014/main" val="2426807530"/>
                  </a:ext>
                </a:extLst>
              </a:tr>
            </a:tbl>
          </a:graphicData>
        </a:graphic>
      </p:graphicFrame>
      <p:sp>
        <p:nvSpPr>
          <p:cNvPr id="4" name="TextBox 3">
            <a:extLst>
              <a:ext uri="{FF2B5EF4-FFF2-40B4-BE49-F238E27FC236}">
                <a16:creationId xmlns:a16="http://schemas.microsoft.com/office/drawing/2014/main" id="{FA4A8F4E-47C3-AB75-184E-B8BAF4AD6703}"/>
              </a:ext>
            </a:extLst>
          </p:cNvPr>
          <p:cNvSpPr txBox="1"/>
          <p:nvPr/>
        </p:nvSpPr>
        <p:spPr>
          <a:xfrm>
            <a:off x="558206" y="5459915"/>
            <a:ext cx="3737594" cy="489365"/>
          </a:xfrm>
          <a:prstGeom prst="rect">
            <a:avLst/>
          </a:prstGeom>
          <a:noFill/>
        </p:spPr>
        <p:txBody>
          <a:bodyPr wrap="square">
            <a:spAutoFit/>
          </a:bodyPr>
          <a:lstStyle/>
          <a:p>
            <a:pPr marR="114300">
              <a:lnSpc>
                <a:spcPct val="114000"/>
              </a:lnSpc>
            </a:pPr>
            <a:r>
              <a:rPr lang="en-IE" sz="2400" b="1" dirty="0">
                <a:solidFill>
                  <a:srgbClr val="C00000"/>
                </a:solidFill>
                <a:effectLst/>
                <a:latin typeface="Calibri" panose="020F0502020204030204" pitchFamily="34" charset="0"/>
                <a:ea typeface="Calibri" panose="020F0502020204030204" pitchFamily="34" charset="0"/>
              </a:rPr>
              <a:t>Some sample sentences:</a:t>
            </a:r>
            <a:endParaRPr lang="en-AE" sz="2400" b="1" dirty="0">
              <a:solidFill>
                <a:srgbClr val="C00000"/>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82ACC6BB-F9A6-D1D3-A54B-BC7D577D7217}"/>
              </a:ext>
            </a:extLst>
          </p:cNvPr>
          <p:cNvSpPr txBox="1"/>
          <p:nvPr/>
        </p:nvSpPr>
        <p:spPr>
          <a:xfrm>
            <a:off x="558206" y="1000078"/>
            <a:ext cx="6977954" cy="555537"/>
          </a:xfrm>
          <a:prstGeom prst="rect">
            <a:avLst/>
          </a:prstGeom>
          <a:noFill/>
        </p:spPr>
        <p:txBody>
          <a:bodyPr wrap="square">
            <a:spAutoFit/>
          </a:bodyPr>
          <a:lstStyle/>
          <a:p>
            <a:pPr marR="114300">
              <a:lnSpc>
                <a:spcPct val="114000"/>
              </a:lnSpc>
            </a:pPr>
            <a:r>
              <a:rPr lang="en-IE" sz="2800" dirty="0">
                <a:solidFill>
                  <a:srgbClr val="C00000"/>
                </a:solidFill>
                <a:effectLst/>
                <a:latin typeface="Calibri" panose="020F0502020204030204" pitchFamily="34" charset="0"/>
                <a:ea typeface="Calibri" panose="020F0502020204030204" pitchFamily="34" charset="0"/>
              </a:rPr>
              <a:t>Frame sentences using the table given below.</a:t>
            </a:r>
            <a:endParaRPr lang="en-AE" sz="2800" dirty="0">
              <a:solidFill>
                <a:srgbClr val="C00000"/>
              </a:solidFill>
              <a:effectLst/>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DC22E73-2CA9-37C1-BA83-9B535846D50C}"/>
              </a:ext>
            </a:extLst>
          </p:cNvPr>
          <p:cNvSpPr txBox="1"/>
          <p:nvPr/>
        </p:nvSpPr>
        <p:spPr>
          <a:xfrm>
            <a:off x="3849998" y="5496769"/>
            <a:ext cx="5846402" cy="1316607"/>
          </a:xfrm>
          <a:prstGeom prst="rect">
            <a:avLst/>
          </a:prstGeom>
          <a:noFill/>
        </p:spPr>
        <p:txBody>
          <a:bodyPr wrap="square">
            <a:spAutoFit/>
          </a:bodyPr>
          <a:lstStyle/>
          <a:p>
            <a:pPr marL="342900" marR="114300" lvl="0" indent="-342900">
              <a:lnSpc>
                <a:spcPct val="114000"/>
              </a:lnSpc>
              <a:buFont typeface="+mj-lt"/>
              <a:buAutoNum type="arabicPeriod"/>
            </a:pPr>
            <a:r>
              <a:rPr lang="en-GB" sz="2400" u="none" strike="noStrike" dirty="0">
                <a:solidFill>
                  <a:srgbClr val="000066"/>
                </a:solidFill>
                <a:effectLst/>
                <a:latin typeface="Calibri" panose="020F0502020204030204" pitchFamily="34" charset="0"/>
                <a:ea typeface="Calibri" panose="020F0502020204030204" pitchFamily="34" charset="0"/>
              </a:rPr>
              <a:t>Prem and John do play cricket.</a:t>
            </a:r>
          </a:p>
          <a:p>
            <a:pPr marL="342900" marR="114300" lvl="0" indent="-342900">
              <a:lnSpc>
                <a:spcPct val="114000"/>
              </a:lnSpc>
              <a:buFont typeface="+mj-lt"/>
              <a:buAutoNum type="arabicPeriod"/>
            </a:pPr>
            <a:r>
              <a:rPr lang="en-GB" sz="2400" u="none" strike="noStrike" dirty="0">
                <a:solidFill>
                  <a:srgbClr val="000066"/>
                </a:solidFill>
                <a:effectLst/>
                <a:latin typeface="Calibri" panose="020F0502020204030204" pitchFamily="34" charset="0"/>
                <a:ea typeface="Calibri" panose="020F0502020204030204" pitchFamily="34" charset="0"/>
              </a:rPr>
              <a:t>We are students of class four.</a:t>
            </a:r>
          </a:p>
          <a:p>
            <a:pPr marL="342900" marR="114300" lvl="0" indent="-342900">
              <a:lnSpc>
                <a:spcPct val="114000"/>
              </a:lnSpc>
              <a:buFont typeface="+mj-lt"/>
              <a:buAutoNum type="arabicPeriod"/>
            </a:pPr>
            <a:r>
              <a:rPr lang="en-GB" sz="2400" u="none" strike="noStrike" dirty="0">
                <a:solidFill>
                  <a:srgbClr val="000066"/>
                </a:solidFill>
                <a:effectLst/>
                <a:latin typeface="Calibri" panose="020F0502020204030204" pitchFamily="34" charset="0"/>
                <a:ea typeface="Calibri" panose="020F0502020204030204" pitchFamily="34" charset="0"/>
              </a:rPr>
              <a:t>You have brought the right books today.</a:t>
            </a:r>
          </a:p>
        </p:txBody>
      </p:sp>
    </p:spTree>
    <p:extLst>
      <p:ext uri="{BB962C8B-B14F-4D97-AF65-F5344CB8AC3E}">
        <p14:creationId xmlns:p14="http://schemas.microsoft.com/office/powerpoint/2010/main" val="84357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1000"/>
                                        <p:tgtEl>
                                          <p:spTgt spid="9">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1000"/>
                                        <p:tgtEl>
                                          <p:spTgt spid="9">
                                            <p:txEl>
                                              <p:pRg st="1" end="1"/>
                                            </p:txEl>
                                          </p:spTgt>
                                        </p:tgtEl>
                                      </p:cBhvr>
                                    </p:animEffect>
                                  </p:childTnLst>
                                </p:cTn>
                              </p:par>
                            </p:childTnLst>
                          </p:cTn>
                        </p:par>
                        <p:par>
                          <p:cTn id="16" fill="hold">
                            <p:stCondLst>
                              <p:cond delay="3000"/>
                            </p:stCondLst>
                            <p:childTnLst>
                              <p:par>
                                <p:cTn id="17" presetID="22" presetClass="entr" presetSubtype="8" fill="hold" grpId="0" nodeType="afterEffect">
                                  <p:stCondLst>
                                    <p:cond delay="50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left)">
                                      <p:cBhvr>
                                        <p:cTn id="19"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DB75790E-3DB9-85E0-7711-9EBF3AD1619C}"/>
              </a:ext>
            </a:extLst>
          </p:cNvPr>
          <p:cNvGrpSpPr/>
          <p:nvPr/>
        </p:nvGrpSpPr>
        <p:grpSpPr>
          <a:xfrm>
            <a:off x="7839248" y="3217898"/>
            <a:ext cx="3781618" cy="1224136"/>
            <a:chOff x="6603065" y="-194363"/>
            <a:chExt cx="5074741" cy="1224136"/>
          </a:xfrm>
        </p:grpSpPr>
        <p:sp>
          <p:nvSpPr>
            <p:cNvPr id="53" name="Rounded Rectangle 28">
              <a:extLst>
                <a:ext uri="{FF2B5EF4-FFF2-40B4-BE49-F238E27FC236}">
                  <a16:creationId xmlns:a16="http://schemas.microsoft.com/office/drawing/2014/main" id="{2E535BA4-60A6-BDA5-640B-67AA06CBAC2B}"/>
                </a:ext>
              </a:extLst>
            </p:cNvPr>
            <p:cNvSpPr/>
            <p:nvPr/>
          </p:nvSpPr>
          <p:spPr>
            <a:xfrm>
              <a:off x="6603065" y="-194363"/>
              <a:ext cx="5074741" cy="1224136"/>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4" name="Rectangle 53">
              <a:extLst>
                <a:ext uri="{FF2B5EF4-FFF2-40B4-BE49-F238E27FC236}">
                  <a16:creationId xmlns:a16="http://schemas.microsoft.com/office/drawing/2014/main" id="{2E746B08-2BF3-5EB0-D03A-6808968773C8}"/>
                </a:ext>
              </a:extLst>
            </p:cNvPr>
            <p:cNvSpPr/>
            <p:nvPr/>
          </p:nvSpPr>
          <p:spPr>
            <a:xfrm>
              <a:off x="7207199" y="-41963"/>
              <a:ext cx="3634684" cy="993926"/>
            </a:xfrm>
            <a:prstGeom prst="rect">
              <a:avLst/>
            </a:prstGeom>
          </p:spPr>
          <p:txBody>
            <a:bodyPr wrap="square">
              <a:spAutoFit/>
            </a:bodyPr>
            <a:lstStyle/>
            <a:p>
              <a:pPr marR="0" lvl="0" algn="ctr">
                <a:lnSpc>
                  <a:spcPct val="107000"/>
                </a:lnSpc>
                <a:spcBef>
                  <a:spcPts val="0"/>
                </a:spcBef>
                <a:spcAft>
                  <a:spcPts val="0"/>
                </a:spcAft>
              </a:pPr>
              <a:r>
                <a:rPr lang="en-US" sz="2800" b="1" u="sng" dirty="0">
                  <a:solidFill>
                    <a:srgbClr val="800000"/>
                  </a:solidFill>
                </a:rPr>
                <a:t>Takes</a:t>
              </a:r>
              <a:br>
                <a:rPr lang="en-US" sz="2800" b="1" u="sng" dirty="0">
                  <a:solidFill>
                    <a:srgbClr val="800000"/>
                  </a:solidFill>
                </a:rPr>
              </a:br>
              <a:r>
                <a:rPr lang="en-US" sz="2800" b="1" u="sng" dirty="0">
                  <a:solidFill>
                    <a:srgbClr val="800000"/>
                  </a:solidFill>
                </a:rPr>
                <a:t>Plural verb</a:t>
              </a:r>
              <a:endParaRPr lang="en-US" sz="2800" u="sng" dirty="0">
                <a:solidFill>
                  <a:srgbClr val="800000"/>
                </a:solidFill>
              </a:endParaRPr>
            </a:p>
          </p:txBody>
        </p:sp>
      </p:grpSp>
      <p:grpSp>
        <p:nvGrpSpPr>
          <p:cNvPr id="2" name="Group 1">
            <a:extLst>
              <a:ext uri="{FF2B5EF4-FFF2-40B4-BE49-F238E27FC236}">
                <a16:creationId xmlns:a16="http://schemas.microsoft.com/office/drawing/2014/main" id="{25371A88-E064-C855-1189-DEC2C558DFD8}"/>
              </a:ext>
            </a:extLst>
          </p:cNvPr>
          <p:cNvGrpSpPr/>
          <p:nvPr/>
        </p:nvGrpSpPr>
        <p:grpSpPr>
          <a:xfrm>
            <a:off x="1528170" y="3194301"/>
            <a:ext cx="3703734" cy="1224136"/>
            <a:chOff x="4316292" y="2040619"/>
            <a:chExt cx="6666574" cy="1603933"/>
          </a:xfrm>
        </p:grpSpPr>
        <p:sp>
          <p:nvSpPr>
            <p:cNvPr id="24" name="Rounded Rectangle 28">
              <a:extLst>
                <a:ext uri="{FF2B5EF4-FFF2-40B4-BE49-F238E27FC236}">
                  <a16:creationId xmlns:a16="http://schemas.microsoft.com/office/drawing/2014/main" id="{84B50E67-6FC1-41BC-7A1E-AE700B67D5D0}"/>
                </a:ext>
              </a:extLst>
            </p:cNvPr>
            <p:cNvSpPr/>
            <p:nvPr/>
          </p:nvSpPr>
          <p:spPr>
            <a:xfrm>
              <a:off x="4316292" y="2040619"/>
              <a:ext cx="6666574" cy="1603933"/>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rgbClr val="800000"/>
                </a:solidFill>
              </a:endParaRPr>
            </a:p>
          </p:txBody>
        </p:sp>
        <p:sp>
          <p:nvSpPr>
            <p:cNvPr id="25" name="Rectangle 24">
              <a:extLst>
                <a:ext uri="{FF2B5EF4-FFF2-40B4-BE49-F238E27FC236}">
                  <a16:creationId xmlns:a16="http://schemas.microsoft.com/office/drawing/2014/main" id="{3BF11631-B531-46C8-D67C-EA4A5C5F953D}"/>
                </a:ext>
              </a:extLst>
            </p:cNvPr>
            <p:cNvSpPr/>
            <p:nvPr/>
          </p:nvSpPr>
          <p:spPr>
            <a:xfrm>
              <a:off x="4425668" y="2182183"/>
              <a:ext cx="6557198" cy="1302299"/>
            </a:xfrm>
            <a:prstGeom prst="rect">
              <a:avLst/>
            </a:prstGeom>
          </p:spPr>
          <p:txBody>
            <a:bodyPr wrap="square">
              <a:spAutoFit/>
            </a:bodyPr>
            <a:lstStyle/>
            <a:p>
              <a:pPr marR="0" lvl="0" algn="ctr">
                <a:lnSpc>
                  <a:spcPct val="107000"/>
                </a:lnSpc>
                <a:spcBef>
                  <a:spcPts val="0"/>
                </a:spcBef>
                <a:spcAft>
                  <a:spcPts val="0"/>
                </a:spcAft>
              </a:pPr>
              <a:r>
                <a:rPr lang="en-US" sz="2800" b="1" u="sng" dirty="0">
                  <a:solidFill>
                    <a:srgbClr val="800000"/>
                  </a:solidFill>
                </a:rPr>
                <a:t>Takes </a:t>
              </a:r>
              <a:br>
                <a:rPr lang="en-US" sz="2800" b="1" u="sng" dirty="0">
                  <a:solidFill>
                    <a:srgbClr val="800000"/>
                  </a:solidFill>
                </a:rPr>
              </a:br>
              <a:r>
                <a:rPr lang="en-US" sz="2800" b="1" u="sng" dirty="0">
                  <a:solidFill>
                    <a:srgbClr val="800000"/>
                  </a:solidFill>
                </a:rPr>
                <a:t>Singular Verb</a:t>
              </a:r>
            </a:p>
          </p:txBody>
        </p:sp>
      </p:grpSp>
      <p:grpSp>
        <p:nvGrpSpPr>
          <p:cNvPr id="34" name="Group 33">
            <a:extLst>
              <a:ext uri="{FF2B5EF4-FFF2-40B4-BE49-F238E27FC236}">
                <a16:creationId xmlns:a16="http://schemas.microsoft.com/office/drawing/2014/main" id="{7C3DDB21-EED1-9508-5DE1-90300DE5F118}"/>
              </a:ext>
            </a:extLst>
          </p:cNvPr>
          <p:cNvGrpSpPr/>
          <p:nvPr/>
        </p:nvGrpSpPr>
        <p:grpSpPr>
          <a:xfrm>
            <a:off x="116063" y="2061285"/>
            <a:ext cx="5358417" cy="2907926"/>
            <a:chOff x="1418682" y="4635234"/>
            <a:chExt cx="7498519" cy="2002792"/>
          </a:xfrm>
        </p:grpSpPr>
        <p:sp>
          <p:nvSpPr>
            <p:cNvPr id="35" name="Parallelogram 34">
              <a:extLst>
                <a:ext uri="{FF2B5EF4-FFF2-40B4-BE49-F238E27FC236}">
                  <a16:creationId xmlns:a16="http://schemas.microsoft.com/office/drawing/2014/main" id="{17ED29C9-9D2D-9373-1D0B-7DFF7756E45F}"/>
                </a:ext>
              </a:extLst>
            </p:cNvPr>
            <p:cNvSpPr/>
            <p:nvPr/>
          </p:nvSpPr>
          <p:spPr>
            <a:xfrm flipH="1">
              <a:off x="2523066" y="5397570"/>
              <a:ext cx="853680" cy="349550"/>
            </a:xfrm>
            <a:prstGeom prst="parallelogram">
              <a:avLst>
                <a:gd name="adj" fmla="val 64752"/>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36" name="Freeform 47">
              <a:extLst>
                <a:ext uri="{FF2B5EF4-FFF2-40B4-BE49-F238E27FC236}">
                  <a16:creationId xmlns:a16="http://schemas.microsoft.com/office/drawing/2014/main" id="{B43DABE8-AD87-AB11-CB00-E3E743B83FF4}"/>
                </a:ext>
              </a:extLst>
            </p:cNvPr>
            <p:cNvSpPr/>
            <p:nvPr/>
          </p:nvSpPr>
          <p:spPr>
            <a:xfrm>
              <a:off x="1418682" y="5299123"/>
              <a:ext cx="1993353" cy="1338903"/>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solidFill>
              <a:srgbClr val="D60093"/>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2800">
                <a:solidFill>
                  <a:schemeClr val="tx1"/>
                </a:solidFill>
              </a:endParaRPr>
            </a:p>
          </p:txBody>
        </p:sp>
        <p:sp>
          <p:nvSpPr>
            <p:cNvPr id="37" name="Oval 36">
              <a:extLst>
                <a:ext uri="{FF2B5EF4-FFF2-40B4-BE49-F238E27FC236}">
                  <a16:creationId xmlns:a16="http://schemas.microsoft.com/office/drawing/2014/main" id="{5C491015-3CEF-9A74-A733-6C001F5B1951}"/>
                </a:ext>
              </a:extLst>
            </p:cNvPr>
            <p:cNvSpPr>
              <a:spLocks noChangeAspect="1"/>
            </p:cNvSpPr>
            <p:nvPr/>
          </p:nvSpPr>
          <p:spPr>
            <a:xfrm>
              <a:off x="1484129" y="5484214"/>
              <a:ext cx="1273544" cy="968721"/>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1</a:t>
              </a:r>
            </a:p>
          </p:txBody>
        </p:sp>
        <p:sp>
          <p:nvSpPr>
            <p:cNvPr id="38" name="Pentagon 49">
              <a:extLst>
                <a:ext uri="{FF2B5EF4-FFF2-40B4-BE49-F238E27FC236}">
                  <a16:creationId xmlns:a16="http://schemas.microsoft.com/office/drawing/2014/main" id="{04366E53-06F1-CA23-1B13-E9E956425A6B}"/>
                </a:ext>
              </a:extLst>
            </p:cNvPr>
            <p:cNvSpPr/>
            <p:nvPr/>
          </p:nvSpPr>
          <p:spPr>
            <a:xfrm>
              <a:off x="2497404" y="4635234"/>
              <a:ext cx="6419797" cy="765996"/>
            </a:xfrm>
            <a:prstGeom prst="homePlate">
              <a:avLst/>
            </a:prstGeom>
            <a:solidFill>
              <a:srgbClr val="D60093"/>
            </a:solidFill>
            <a:ln/>
          </p:spPr>
          <p:style>
            <a:lnRef idx="1">
              <a:schemeClr val="accent3"/>
            </a:lnRef>
            <a:fillRef idx="3">
              <a:schemeClr val="accent3"/>
            </a:fillRef>
            <a:effectRef idx="2">
              <a:schemeClr val="accent3"/>
            </a:effectRef>
            <a:fontRef idx="minor">
              <a:schemeClr val="lt1"/>
            </a:fontRef>
          </p:style>
          <p:txBody>
            <a:bodyPr rtlCol="0" anchor="ctr"/>
            <a:lstStyle/>
            <a:p>
              <a:pPr marR="0" lvl="0" algn="ctr">
                <a:lnSpc>
                  <a:spcPct val="107000"/>
                </a:lnSpc>
                <a:spcBef>
                  <a:spcPts val="0"/>
                </a:spcBef>
                <a:spcAft>
                  <a:spcPts val="0"/>
                </a:spcAft>
              </a:pPr>
              <a:r>
                <a:rPr lang="en-GB" sz="2800" dirty="0">
                  <a:latin typeface="Calibri" panose="020F0502020204030204" pitchFamily="34" charset="0"/>
                  <a:ea typeface="Calibri" panose="020F0502020204030204" pitchFamily="34" charset="0"/>
                  <a:cs typeface="Times New Roman" panose="02020603050405020304" pitchFamily="18" charset="0"/>
                </a:rPr>
                <a:t>A singular noun or pronoun </a:t>
              </a:r>
              <a:r>
                <a:rPr lang="en-GB" sz="2800" b="1" u="sng" dirty="0">
                  <a:latin typeface="Calibri" panose="020F0502020204030204" pitchFamily="34" charset="0"/>
                  <a:ea typeface="Calibri" panose="020F0502020204030204" pitchFamily="34" charset="0"/>
                  <a:cs typeface="Times New Roman" panose="02020603050405020304" pitchFamily="18" charset="0"/>
                </a:rPr>
                <a:t>he, she, it</a:t>
              </a:r>
              <a:endParaRPr lang="en-US" sz="2800" b="1" u="sng" dirty="0"/>
            </a:p>
          </p:txBody>
        </p:sp>
      </p:grpSp>
      <p:grpSp>
        <p:nvGrpSpPr>
          <p:cNvPr id="47" name="Group 46">
            <a:extLst>
              <a:ext uri="{FF2B5EF4-FFF2-40B4-BE49-F238E27FC236}">
                <a16:creationId xmlns:a16="http://schemas.microsoft.com/office/drawing/2014/main" id="{6C23D859-E521-FB7F-BA91-BCB0BCE4761B}"/>
              </a:ext>
            </a:extLst>
          </p:cNvPr>
          <p:cNvGrpSpPr/>
          <p:nvPr/>
        </p:nvGrpSpPr>
        <p:grpSpPr>
          <a:xfrm>
            <a:off x="6519427" y="2155338"/>
            <a:ext cx="5481230" cy="2857838"/>
            <a:chOff x="1679846" y="1201233"/>
            <a:chExt cx="7206057" cy="1769379"/>
          </a:xfrm>
        </p:grpSpPr>
        <p:sp>
          <p:nvSpPr>
            <p:cNvPr id="48" name="Parallelogram 47">
              <a:extLst>
                <a:ext uri="{FF2B5EF4-FFF2-40B4-BE49-F238E27FC236}">
                  <a16:creationId xmlns:a16="http://schemas.microsoft.com/office/drawing/2014/main" id="{2AD375D2-C74A-596D-2FC7-006FA8CCCB36}"/>
                </a:ext>
              </a:extLst>
            </p:cNvPr>
            <p:cNvSpPr/>
            <p:nvPr/>
          </p:nvSpPr>
          <p:spPr>
            <a:xfrm flipH="1">
              <a:off x="2687957" y="1882955"/>
              <a:ext cx="724077" cy="259565"/>
            </a:xfrm>
            <a:prstGeom prst="parallelogram">
              <a:avLst>
                <a:gd name="adj" fmla="val 64752"/>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9" name="Freeform 25">
              <a:extLst>
                <a:ext uri="{FF2B5EF4-FFF2-40B4-BE49-F238E27FC236}">
                  <a16:creationId xmlns:a16="http://schemas.microsoft.com/office/drawing/2014/main" id="{649841BE-AC03-0081-9A19-6D46E097D632}"/>
                </a:ext>
              </a:extLst>
            </p:cNvPr>
            <p:cNvSpPr/>
            <p:nvPr/>
          </p:nvSpPr>
          <p:spPr>
            <a:xfrm>
              <a:off x="1679846" y="1746476"/>
              <a:ext cx="1732190" cy="1224136"/>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solidFill>
              <a:srgbClr val="0000FF"/>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800"/>
            </a:p>
          </p:txBody>
        </p:sp>
        <p:sp>
          <p:nvSpPr>
            <p:cNvPr id="50" name="Oval 49">
              <a:extLst>
                <a:ext uri="{FF2B5EF4-FFF2-40B4-BE49-F238E27FC236}">
                  <a16:creationId xmlns:a16="http://schemas.microsoft.com/office/drawing/2014/main" id="{C144C906-82E0-357B-1D48-34CD6844EB5C}"/>
                </a:ext>
              </a:extLst>
            </p:cNvPr>
            <p:cNvSpPr>
              <a:spLocks noChangeAspect="1"/>
            </p:cNvSpPr>
            <p:nvPr/>
          </p:nvSpPr>
          <p:spPr>
            <a:xfrm>
              <a:off x="1819117" y="1890492"/>
              <a:ext cx="869262" cy="869261"/>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2</a:t>
              </a:r>
            </a:p>
          </p:txBody>
        </p:sp>
        <p:sp>
          <p:nvSpPr>
            <p:cNvPr id="51" name="Pentagon 26">
              <a:extLst>
                <a:ext uri="{FF2B5EF4-FFF2-40B4-BE49-F238E27FC236}">
                  <a16:creationId xmlns:a16="http://schemas.microsoft.com/office/drawing/2014/main" id="{389FA4B9-7126-C010-1D87-5FBAAC29B2D5}"/>
                </a:ext>
              </a:extLst>
            </p:cNvPr>
            <p:cNvSpPr/>
            <p:nvPr/>
          </p:nvSpPr>
          <p:spPr>
            <a:xfrm>
              <a:off x="2693215" y="1201233"/>
              <a:ext cx="6192688" cy="685490"/>
            </a:xfrm>
            <a:prstGeom prst="homePlate">
              <a:avLst/>
            </a:prstGeom>
            <a:solidFill>
              <a:srgbClr val="0000FF"/>
            </a:solidFill>
            <a:ln/>
            <a:effectLst>
              <a:outerShdw blurRad="50800" dist="38100" dir="2700000" algn="t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b="1" dirty="0">
                <a:solidFill>
                  <a:schemeClr val="bg1"/>
                </a:solidFill>
              </a:endParaRPr>
            </a:p>
          </p:txBody>
        </p:sp>
      </p:grpSp>
      <p:sp>
        <p:nvSpPr>
          <p:cNvPr id="4" name="TextBox 3">
            <a:extLst>
              <a:ext uri="{FF2B5EF4-FFF2-40B4-BE49-F238E27FC236}">
                <a16:creationId xmlns:a16="http://schemas.microsoft.com/office/drawing/2014/main" id="{12C802C1-883F-0F2D-99C1-A97E3345E789}"/>
              </a:ext>
            </a:extLst>
          </p:cNvPr>
          <p:cNvSpPr txBox="1"/>
          <p:nvPr/>
        </p:nvSpPr>
        <p:spPr>
          <a:xfrm>
            <a:off x="7297363" y="2155338"/>
            <a:ext cx="4510272" cy="954107"/>
          </a:xfrm>
          <a:prstGeom prst="rect">
            <a:avLst/>
          </a:prstGeom>
          <a:noFill/>
        </p:spPr>
        <p:txBody>
          <a:bodyPr wrap="square">
            <a:spAutoFit/>
          </a:bodyPr>
          <a:lstStyle/>
          <a:p>
            <a:pPr algn="ctr"/>
            <a:r>
              <a:rPr lang="en-US" sz="2800" dirty="0">
                <a:solidFill>
                  <a:schemeClr val="bg1"/>
                </a:solidFill>
              </a:rPr>
              <a:t>P</a:t>
            </a:r>
            <a:r>
              <a:rPr lang="en-GB" sz="2800" dirty="0" err="1">
                <a:solidFill>
                  <a:schemeClr val="bg1"/>
                </a:solidFill>
              </a:rPr>
              <a:t>lural</a:t>
            </a:r>
            <a:r>
              <a:rPr lang="en-GB" sz="2800" dirty="0">
                <a:solidFill>
                  <a:schemeClr val="bg1"/>
                </a:solidFill>
              </a:rPr>
              <a:t> nouns or pronouns      </a:t>
            </a:r>
            <a:r>
              <a:rPr lang="en-GB" sz="2800" b="1" u="sng" dirty="0">
                <a:solidFill>
                  <a:schemeClr val="bg1"/>
                </a:solidFill>
              </a:rPr>
              <a:t>we, you, they </a:t>
            </a:r>
            <a:endParaRPr lang="en-AE" sz="2800" b="1" u="sng" dirty="0">
              <a:solidFill>
                <a:schemeClr val="bg1"/>
              </a:solidFill>
            </a:endParaRPr>
          </a:p>
        </p:txBody>
      </p:sp>
      <p:cxnSp>
        <p:nvCxnSpPr>
          <p:cNvPr id="10" name="Straight Arrow Connector 9">
            <a:extLst>
              <a:ext uri="{FF2B5EF4-FFF2-40B4-BE49-F238E27FC236}">
                <a16:creationId xmlns:a16="http://schemas.microsoft.com/office/drawing/2014/main" id="{37AE0A47-9C06-61B7-4D83-BC7468825352}"/>
              </a:ext>
            </a:extLst>
          </p:cNvPr>
          <p:cNvCxnSpPr>
            <a:cxnSpLocks/>
          </p:cNvCxnSpPr>
          <p:nvPr/>
        </p:nvCxnSpPr>
        <p:spPr>
          <a:xfrm flipH="1">
            <a:off x="3071664" y="842378"/>
            <a:ext cx="2479585" cy="1234747"/>
          </a:xfrm>
          <a:prstGeom prst="straightConnector1">
            <a:avLst/>
          </a:prstGeom>
          <a:ln w="76200">
            <a:solidFill>
              <a:srgbClr val="D60093"/>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E1FA6125-D4D4-2637-EE5D-858E64FF0128}"/>
              </a:ext>
            </a:extLst>
          </p:cNvPr>
          <p:cNvCxnSpPr>
            <a:cxnSpLocks/>
            <a:endCxn id="4" idx="0"/>
          </p:cNvCxnSpPr>
          <p:nvPr/>
        </p:nvCxnSpPr>
        <p:spPr>
          <a:xfrm>
            <a:off x="6884542" y="803514"/>
            <a:ext cx="2667957" cy="1351824"/>
          </a:xfrm>
          <a:prstGeom prst="straightConnector1">
            <a:avLst/>
          </a:prstGeom>
          <a:ln w="762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3B7AD807-E763-8CF9-8318-1C2FAFC772E7}"/>
              </a:ext>
            </a:extLst>
          </p:cNvPr>
          <p:cNvSpPr/>
          <p:nvPr/>
        </p:nvSpPr>
        <p:spPr>
          <a:xfrm>
            <a:off x="2711624" y="90507"/>
            <a:ext cx="6768752" cy="792088"/>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000099"/>
          </a:solidFill>
          <a:ln>
            <a:noFill/>
          </a:ln>
          <a:effectLst>
            <a:glow rad="63500">
              <a:schemeClr val="accent3">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3600" b="1" dirty="0">
                <a:solidFill>
                  <a:schemeClr val="bg1"/>
                </a:solidFill>
              </a:rPr>
              <a:t>The Agreement</a:t>
            </a:r>
          </a:p>
        </p:txBody>
      </p:sp>
      <p:grpSp>
        <p:nvGrpSpPr>
          <p:cNvPr id="3" name="Group 2">
            <a:extLst>
              <a:ext uri="{FF2B5EF4-FFF2-40B4-BE49-F238E27FC236}">
                <a16:creationId xmlns:a16="http://schemas.microsoft.com/office/drawing/2014/main" id="{2CF64257-0354-50A7-8395-130B08A98CA5}"/>
              </a:ext>
            </a:extLst>
          </p:cNvPr>
          <p:cNvGrpSpPr/>
          <p:nvPr/>
        </p:nvGrpSpPr>
        <p:grpSpPr>
          <a:xfrm>
            <a:off x="7991648" y="3370298"/>
            <a:ext cx="3781618" cy="1224136"/>
            <a:chOff x="6603065" y="-194363"/>
            <a:chExt cx="5074741" cy="1224136"/>
          </a:xfrm>
        </p:grpSpPr>
        <p:sp>
          <p:nvSpPr>
            <p:cNvPr id="5" name="Rounded Rectangle 28">
              <a:extLst>
                <a:ext uri="{FF2B5EF4-FFF2-40B4-BE49-F238E27FC236}">
                  <a16:creationId xmlns:a16="http://schemas.microsoft.com/office/drawing/2014/main" id="{DCDA21EC-9089-C6CC-248E-CCADB6B685D2}"/>
                </a:ext>
              </a:extLst>
            </p:cNvPr>
            <p:cNvSpPr/>
            <p:nvPr/>
          </p:nvSpPr>
          <p:spPr>
            <a:xfrm>
              <a:off x="6603065" y="-194363"/>
              <a:ext cx="5074741" cy="1224136"/>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a:extLst>
                <a:ext uri="{FF2B5EF4-FFF2-40B4-BE49-F238E27FC236}">
                  <a16:creationId xmlns:a16="http://schemas.microsoft.com/office/drawing/2014/main" id="{536F1084-00CB-C089-F1AA-BC1B331A65EE}"/>
                </a:ext>
              </a:extLst>
            </p:cNvPr>
            <p:cNvSpPr/>
            <p:nvPr/>
          </p:nvSpPr>
          <p:spPr>
            <a:xfrm>
              <a:off x="7207199" y="-41963"/>
              <a:ext cx="3634684" cy="993926"/>
            </a:xfrm>
            <a:prstGeom prst="rect">
              <a:avLst/>
            </a:prstGeom>
          </p:spPr>
          <p:txBody>
            <a:bodyPr wrap="square">
              <a:spAutoFit/>
            </a:bodyPr>
            <a:lstStyle/>
            <a:p>
              <a:pPr marR="0" lvl="0" algn="ctr">
                <a:lnSpc>
                  <a:spcPct val="107000"/>
                </a:lnSpc>
                <a:spcBef>
                  <a:spcPts val="0"/>
                </a:spcBef>
                <a:spcAft>
                  <a:spcPts val="0"/>
                </a:spcAft>
              </a:pPr>
              <a:r>
                <a:rPr lang="en-US" sz="2800" b="1" u="sng" dirty="0">
                  <a:solidFill>
                    <a:srgbClr val="800000"/>
                  </a:solidFill>
                </a:rPr>
                <a:t>Take</a:t>
              </a:r>
              <a:br>
                <a:rPr lang="en-US" sz="2800" b="1" u="sng" dirty="0">
                  <a:solidFill>
                    <a:srgbClr val="800000"/>
                  </a:solidFill>
                </a:rPr>
              </a:br>
              <a:r>
                <a:rPr lang="en-US" sz="2800" b="1" u="sng" dirty="0">
                  <a:solidFill>
                    <a:srgbClr val="800000"/>
                  </a:solidFill>
                </a:rPr>
                <a:t>Plural verbs</a:t>
              </a:r>
              <a:endParaRPr lang="en-US" sz="2800" u="sng" dirty="0">
                <a:solidFill>
                  <a:srgbClr val="800000"/>
                </a:solidFill>
              </a:endParaRPr>
            </a:p>
          </p:txBody>
        </p:sp>
      </p:grpSp>
      <p:grpSp>
        <p:nvGrpSpPr>
          <p:cNvPr id="8" name="Group 7">
            <a:extLst>
              <a:ext uri="{FF2B5EF4-FFF2-40B4-BE49-F238E27FC236}">
                <a16:creationId xmlns:a16="http://schemas.microsoft.com/office/drawing/2014/main" id="{D2DD01DB-7057-813A-ED69-321E9E832485}"/>
              </a:ext>
            </a:extLst>
          </p:cNvPr>
          <p:cNvGrpSpPr/>
          <p:nvPr/>
        </p:nvGrpSpPr>
        <p:grpSpPr>
          <a:xfrm>
            <a:off x="7991648" y="3370298"/>
            <a:ext cx="3781618" cy="1224136"/>
            <a:chOff x="6603065" y="-194363"/>
            <a:chExt cx="5074741" cy="1224136"/>
          </a:xfrm>
        </p:grpSpPr>
        <p:sp>
          <p:nvSpPr>
            <p:cNvPr id="9" name="Rounded Rectangle 28">
              <a:extLst>
                <a:ext uri="{FF2B5EF4-FFF2-40B4-BE49-F238E27FC236}">
                  <a16:creationId xmlns:a16="http://schemas.microsoft.com/office/drawing/2014/main" id="{15945D0C-2CF1-73BA-A5AC-187E3572F92D}"/>
                </a:ext>
              </a:extLst>
            </p:cNvPr>
            <p:cNvSpPr/>
            <p:nvPr/>
          </p:nvSpPr>
          <p:spPr>
            <a:xfrm>
              <a:off x="6603065" y="-194363"/>
              <a:ext cx="5074741" cy="1224136"/>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a:extLst>
                <a:ext uri="{FF2B5EF4-FFF2-40B4-BE49-F238E27FC236}">
                  <a16:creationId xmlns:a16="http://schemas.microsoft.com/office/drawing/2014/main" id="{986FFFBE-88F6-84ED-3541-9696B1D9F749}"/>
                </a:ext>
              </a:extLst>
            </p:cNvPr>
            <p:cNvSpPr/>
            <p:nvPr/>
          </p:nvSpPr>
          <p:spPr>
            <a:xfrm>
              <a:off x="7207199" y="-41963"/>
              <a:ext cx="3634684" cy="993926"/>
            </a:xfrm>
            <a:prstGeom prst="rect">
              <a:avLst/>
            </a:prstGeom>
          </p:spPr>
          <p:txBody>
            <a:bodyPr wrap="square">
              <a:spAutoFit/>
            </a:bodyPr>
            <a:lstStyle/>
            <a:p>
              <a:pPr marR="0" lvl="0" algn="ctr">
                <a:lnSpc>
                  <a:spcPct val="107000"/>
                </a:lnSpc>
                <a:spcBef>
                  <a:spcPts val="0"/>
                </a:spcBef>
                <a:spcAft>
                  <a:spcPts val="0"/>
                </a:spcAft>
              </a:pPr>
              <a:r>
                <a:rPr lang="en-US" sz="2800" b="1" u="sng" dirty="0">
                  <a:solidFill>
                    <a:srgbClr val="800000"/>
                  </a:solidFill>
                </a:rPr>
                <a:t>Take</a:t>
              </a:r>
              <a:br>
                <a:rPr lang="en-US" sz="2800" b="1" u="sng" dirty="0">
                  <a:solidFill>
                    <a:srgbClr val="800000"/>
                  </a:solidFill>
                </a:rPr>
              </a:br>
              <a:r>
                <a:rPr lang="en-US" sz="2800" b="1" u="sng">
                  <a:solidFill>
                    <a:srgbClr val="800000"/>
                  </a:solidFill>
                </a:rPr>
                <a:t>Plural Verbs</a:t>
              </a:r>
              <a:endParaRPr lang="en-US" sz="2800" u="sng" dirty="0">
                <a:solidFill>
                  <a:srgbClr val="800000"/>
                </a:solidFill>
              </a:endParaRPr>
            </a:p>
          </p:txBody>
        </p:sp>
      </p:grpSp>
    </p:spTree>
    <p:extLst>
      <p:ext uri="{BB962C8B-B14F-4D97-AF65-F5344CB8AC3E}">
        <p14:creationId xmlns:p14="http://schemas.microsoft.com/office/powerpoint/2010/main" val="122409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1000"/>
                                        <p:tgtEl>
                                          <p:spTgt spid="34"/>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1000"/>
                                        <p:tgtEl>
                                          <p:spTgt spid="2"/>
                                        </p:tgtEl>
                                      </p:cBhvr>
                                    </p:animEffect>
                                  </p:childTnLst>
                                </p:cTn>
                              </p:par>
                            </p:childTnLst>
                          </p:cTn>
                        </p:par>
                        <p:par>
                          <p:cTn id="16" fill="hold">
                            <p:stCondLst>
                              <p:cond delay="2500"/>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1000"/>
                                        <p:tgtEl>
                                          <p:spTgt spid="47"/>
                                        </p:tgtEl>
                                      </p:cBhvr>
                                    </p:animEffect>
                                  </p:childTnLst>
                                </p:cTn>
                              </p:par>
                            </p:childTnLst>
                          </p:cTn>
                        </p:par>
                        <p:par>
                          <p:cTn id="24" fill="hold">
                            <p:stCondLst>
                              <p:cond delay="4000"/>
                            </p:stCondLst>
                            <p:childTnLst>
                              <p:par>
                                <p:cTn id="25" presetID="22" presetClass="entr" presetSubtype="1" fill="hold"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up)">
                                      <p:cBhvr>
                                        <p:cTn id="27" dur="1000"/>
                                        <p:tgtEl>
                                          <p:spTgt spid="52"/>
                                        </p:tgtEl>
                                      </p:cBhvr>
                                    </p:animEffect>
                                  </p:childTnLst>
                                </p:cTn>
                              </p:par>
                            </p:childTnLst>
                          </p:cTn>
                        </p:par>
                        <p:par>
                          <p:cTn id="28" fill="hold">
                            <p:stCondLst>
                              <p:cond delay="5000"/>
                            </p:stCondLst>
                            <p:childTnLst>
                              <p:par>
                                <p:cTn id="29" presetID="22" presetClass="entr" presetSubtype="1"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1000"/>
                                        <p:tgtEl>
                                          <p:spTgt spid="3"/>
                                        </p:tgtEl>
                                      </p:cBhvr>
                                    </p:animEffect>
                                  </p:childTnLst>
                                </p:cTn>
                              </p:par>
                            </p:childTnLst>
                          </p:cTn>
                        </p:par>
                        <p:par>
                          <p:cTn id="32" fill="hold">
                            <p:stCondLst>
                              <p:cond delay="6000"/>
                            </p:stCondLst>
                            <p:childTnLst>
                              <p:par>
                                <p:cTn id="33" presetID="2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9547E40-1016-42B9-890A-A4F6921E12BD}"/>
              </a:ext>
            </a:extLst>
          </p:cNvPr>
          <p:cNvGraphicFramePr>
            <a:graphicFrameLocks noGrp="1"/>
          </p:cNvGraphicFramePr>
          <p:nvPr>
            <p:extLst>
              <p:ext uri="{D42A27DB-BD31-4B8C-83A1-F6EECF244321}">
                <p14:modId xmlns:p14="http://schemas.microsoft.com/office/powerpoint/2010/main" val="2895847867"/>
              </p:ext>
            </p:extLst>
          </p:nvPr>
        </p:nvGraphicFramePr>
        <p:xfrm>
          <a:off x="1127448" y="870171"/>
          <a:ext cx="9937103" cy="2342805"/>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https://pixabay.com/vectors/bird-eggs-branch-leaves-nest-46635/</a:t>
                      </a:r>
                    </a:p>
                    <a:p>
                      <a:endParaRPr lang="en-IN" sz="900" dirty="0"/>
                    </a:p>
                  </a:txBody>
                  <a:tcPr/>
                </a:tc>
                <a:tc>
                  <a:txBody>
                    <a:bodyPr/>
                    <a:lstStyle/>
                    <a:p>
                      <a:r>
                        <a:rPr lang="en-IN" sz="900" dirty="0" err="1"/>
                        <a:t>Clker</a:t>
                      </a:r>
                      <a:r>
                        <a:rPr lang="en-IN" sz="900" dirty="0"/>
                        <a:t>-Free-Vector-Images / 29538 images</a:t>
                      </a:r>
                    </a:p>
                  </a:txBody>
                  <a:tcPr/>
                </a:tc>
                <a:extLst>
                  <a:ext uri="{0D108BD9-81ED-4DB2-BD59-A6C34878D82A}">
                    <a16:rowId xmlns:a16="http://schemas.microsoft.com/office/drawing/2014/main" val="10001"/>
                  </a:ext>
                </a:extLst>
              </a:tr>
              <a:tr h="389313">
                <a:tc>
                  <a:txBody>
                    <a:bodyPr/>
                    <a:lstStyle/>
                    <a:p>
                      <a:pPr algn="ctr"/>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https://</a:t>
                      </a:r>
                      <a:r>
                        <a:rPr lang="en-IN" sz="900" dirty="0" err="1"/>
                        <a:t>openclipart.org</a:t>
                      </a:r>
                      <a:r>
                        <a:rPr lang="en-IN" sz="900" dirty="0"/>
                        <a:t>/detail/315524/students-in-</a:t>
                      </a:r>
                      <a:r>
                        <a:rPr lang="en-IN" sz="900" dirty="0" err="1"/>
                        <a:t>schoolbus</a:t>
                      </a:r>
                      <a:r>
                        <a:rPr lang="en-IN" sz="900" dirty="0"/>
                        <a:t>-remix</a:t>
                      </a:r>
                    </a:p>
                    <a:p>
                      <a:endParaRPr lang="en-IN" sz="900" dirty="0"/>
                    </a:p>
                  </a:txBody>
                  <a:tcPr/>
                </a:tc>
                <a:tc>
                  <a:txBody>
                    <a:bodyPr/>
                    <a:lstStyle/>
                    <a:p>
                      <a:r>
                        <a:rPr lang="en-IN" sz="900"/>
                        <a:t>j4p4n</a:t>
                      </a:r>
                      <a:endParaRPr lang="en-IN" sz="900" dirty="0"/>
                    </a:p>
                  </a:txBody>
                  <a:tcPr/>
                </a:tc>
                <a:extLst>
                  <a:ext uri="{0D108BD9-81ED-4DB2-BD59-A6C34878D82A}">
                    <a16:rowId xmlns:a16="http://schemas.microsoft.com/office/drawing/2014/main" val="10002"/>
                  </a:ext>
                </a:extLst>
              </a:tr>
              <a:tr h="389313">
                <a:tc>
                  <a:txBody>
                    <a:bodyPr/>
                    <a:lstStyle/>
                    <a:p>
                      <a:pPr algn="ctr"/>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https://pixabay.com/vectors/boys-cartoon-children-comic-2026930/</a:t>
                      </a:r>
                    </a:p>
                    <a:p>
                      <a:endParaRPr lang="en-IN" sz="900" dirty="0"/>
                    </a:p>
                  </a:txBody>
                  <a:tcPr/>
                </a:tc>
                <a:tc>
                  <a:txBody>
                    <a:bodyPr/>
                    <a:lstStyle/>
                    <a:p>
                      <a:r>
                        <a:rPr lang="en-IN" sz="900" dirty="0" err="1"/>
                        <a:t>OpenClipart</a:t>
                      </a:r>
                      <a:r>
                        <a:rPr lang="en-IN" sz="900" dirty="0"/>
                        <a:t>-Vectors / 27376 images</a:t>
                      </a:r>
                    </a:p>
                  </a:txBody>
                  <a:tcPr/>
                </a:tc>
                <a:extLst>
                  <a:ext uri="{0D108BD9-81ED-4DB2-BD59-A6C34878D82A}">
                    <a16:rowId xmlns:a16="http://schemas.microsoft.com/office/drawing/2014/main" val="10003"/>
                  </a:ext>
                </a:extLst>
              </a:tr>
              <a:tr h="389313">
                <a:tc>
                  <a:txBody>
                    <a:bodyPr/>
                    <a:lstStyle/>
                    <a:p>
                      <a:pPr algn="ctr"/>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https://pixabay.com/vectors/boys-cartoon-children-comic-2025563/</a:t>
                      </a:r>
                    </a:p>
                  </a:txBody>
                  <a:tcPr/>
                </a:tc>
                <a:tc>
                  <a:txBody>
                    <a:bodyPr/>
                    <a:lstStyle/>
                    <a:p>
                      <a:r>
                        <a:rPr lang="en-IN" sz="900" dirty="0" err="1"/>
                        <a:t>OpenClipart</a:t>
                      </a:r>
                      <a:r>
                        <a:rPr lang="en-IN" sz="900" dirty="0"/>
                        <a:t>-Vectors / 27376 images</a:t>
                      </a:r>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600" dirty="0"/>
              <a:t>Attribution / Citation</a:t>
            </a:r>
          </a:p>
        </p:txBody>
      </p:sp>
      <p:pic>
        <p:nvPicPr>
          <p:cNvPr id="4" name="Picture 4">
            <a:extLst>
              <a:ext uri="{FF2B5EF4-FFF2-40B4-BE49-F238E27FC236}">
                <a16:creationId xmlns:a16="http://schemas.microsoft.com/office/drawing/2014/main" id="{56BAB409-B965-C852-5B5D-A244B4E3FA1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794" t="9387" r="12219"/>
          <a:stretch/>
        </p:blipFill>
        <p:spPr bwMode="auto">
          <a:xfrm>
            <a:off x="2654792" y="1721529"/>
            <a:ext cx="233659" cy="275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Bird Eggs vector and picture">
            <a:extLst>
              <a:ext uri="{FF2B5EF4-FFF2-40B4-BE49-F238E27FC236}">
                <a16:creationId xmlns:a16="http://schemas.microsoft.com/office/drawing/2014/main" id="{52A1892A-BAD4-A5B5-C239-74003964424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39616" y="1368780"/>
            <a:ext cx="239000" cy="18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Free Boys Cartoon vector and picture">
            <a:extLst>
              <a:ext uri="{FF2B5EF4-FFF2-40B4-BE49-F238E27FC236}">
                <a16:creationId xmlns:a16="http://schemas.microsoft.com/office/drawing/2014/main" id="{02B0E846-24A6-AA7F-2FA2-5DA520FA83ED}"/>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3553" t="-2582" r="-17770" b="3168"/>
          <a:stretch/>
        </p:blipFill>
        <p:spPr bwMode="auto">
          <a:xfrm>
            <a:off x="2652556" y="2518706"/>
            <a:ext cx="131076" cy="252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Free Boys Cartoon vector and picture">
            <a:extLst>
              <a:ext uri="{FF2B5EF4-FFF2-40B4-BE49-F238E27FC236}">
                <a16:creationId xmlns:a16="http://schemas.microsoft.com/office/drawing/2014/main" id="{0CB82569-86D1-3A54-597D-FF570BF5DC3D}"/>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1" t="-7150" r="-12678" b="-2448"/>
          <a:stretch/>
        </p:blipFill>
        <p:spPr bwMode="auto">
          <a:xfrm flipH="1">
            <a:off x="2639616" y="2122690"/>
            <a:ext cx="159782" cy="252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E932B77-2548-C3F3-D357-07FA15D13D85}"/>
              </a:ext>
            </a:extLst>
          </p:cNvPr>
          <p:cNvSpPr txBox="1"/>
          <p:nvPr/>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1101</TotalTime>
  <Words>1239</Words>
  <Application>Microsoft Office PowerPoint</Application>
  <PresentationFormat>Widescreen</PresentationFormat>
  <Paragraphs>144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72</cp:revision>
  <dcterms:created xsi:type="dcterms:W3CDTF">2020-08-28T09:38:22Z</dcterms:created>
  <dcterms:modified xsi:type="dcterms:W3CDTF">2023-05-02T19:00:07Z</dcterms:modified>
</cp:coreProperties>
</file>