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 roundtripDataSignature="AMtx7mhEwf4zKoSrI9VK0InNJqL5fYjnx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D4297A2-811B-47ED-8092-229EEA59F8F7}">
  <a:tblStyle styleId="{0D4297A2-811B-47ED-8092-229EEA59F8F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75" autoAdjust="0"/>
  </p:normalViewPr>
  <p:slideViewPr>
    <p:cSldViewPr snapToGrid="0">
      <p:cViewPr varScale="1">
        <p:scale>
          <a:sx n="57" d="100"/>
          <a:sy n="57" d="100"/>
        </p:scale>
        <p:origin x="92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notesMaster" Target="notesMasters/notesMaster1.xml"/><Relationship Id="rId10" Type="http://customschemas.google.com/relationships/presentationmetadata" Target="metadata"/><Relationship Id="rId4" Type="http://schemas.openxmlformats.org/officeDocument/2006/relationships/slide" Target="slides/slide3.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 name="Google Shape;2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br>
              <a:rPr lang="en-IN" sz="1200" b="0" i="0" u="none" strike="noStrike" dirty="0">
                <a:solidFill>
                  <a:schemeClr val="dk1"/>
                </a:solidFill>
                <a:latin typeface="Calibri"/>
                <a:ea typeface="Calibri"/>
                <a:cs typeface="Calibri"/>
                <a:sym typeface="Calibri"/>
              </a:rPr>
            </a:br>
            <a:endParaRPr b="0" dirty="0"/>
          </a:p>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All vectors – PPT icons</a:t>
            </a:r>
            <a:endParaRPr b="0" dirty="0"/>
          </a:p>
          <a:p>
            <a:pPr marL="0" lvl="0" indent="0" algn="l" rtl="0">
              <a:spcBef>
                <a:spcPts val="0"/>
              </a:spcBef>
              <a:spcAft>
                <a:spcPts val="0"/>
              </a:spcAft>
              <a:buNone/>
            </a:pPr>
            <a:endParaRPr dirty="0"/>
          </a:p>
        </p:txBody>
      </p:sp>
      <p:sp>
        <p:nvSpPr>
          <p:cNvPr id="30" name="Google Shape;3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All vectors – PPT icons</a:t>
            </a:r>
            <a:endParaRPr lang="en-IN"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IN" b="0" dirty="0"/>
          </a:p>
          <a:p>
            <a:pPr marL="0" lvl="0" indent="0" algn="l" rtl="0">
              <a:spcBef>
                <a:spcPts val="0"/>
              </a:spcBef>
              <a:spcAft>
                <a:spcPts val="0"/>
              </a:spcAft>
              <a:buNone/>
            </a:pPr>
            <a:endParaRPr b="0" dirty="0"/>
          </a:p>
          <a:p>
            <a:pPr marL="0" lvl="0" indent="0" algn="l" rtl="0">
              <a:spcBef>
                <a:spcPts val="0"/>
              </a:spcBef>
              <a:spcAft>
                <a:spcPts val="0"/>
              </a:spcAft>
              <a:buNone/>
            </a:pPr>
            <a:endParaRPr dirty="0"/>
          </a:p>
        </p:txBody>
      </p:sp>
      <p:sp>
        <p:nvSpPr>
          <p:cNvPr id="37" name="Google Shape;3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Notes for Teacher</a:t>
            </a:r>
            <a:r>
              <a:rPr lang="en-IN" sz="1200" b="0" i="0" u="none" strike="noStrike" dirty="0">
                <a:solidFill>
                  <a:schemeClr val="dk1"/>
                </a:solidFill>
                <a:latin typeface="Calibri"/>
                <a:ea typeface="Calibri"/>
                <a:cs typeface="Calibri"/>
                <a:sym typeface="Calibri"/>
              </a:rPr>
              <a:t> - Not applicable</a:t>
            </a:r>
            <a:endParaRPr lang="en-IN"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br>
              <a:rPr lang="en-IN" b="0" dirty="0"/>
            </a:br>
            <a:r>
              <a:rPr lang="en-IN" sz="1200" b="1" i="0" u="none" strike="noStrike" dirty="0">
                <a:solidFill>
                  <a:schemeClr val="dk1"/>
                </a:solidFill>
                <a:latin typeface="Calibri"/>
                <a:ea typeface="Calibri"/>
                <a:cs typeface="Calibri"/>
                <a:sym typeface="Calibri"/>
              </a:rPr>
              <a:t>Suggestions: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b="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IN" sz="1200" b="1" i="0" u="none" strike="noStrike" dirty="0">
                <a:solidFill>
                  <a:schemeClr val="dk1"/>
                </a:solidFill>
                <a:latin typeface="Calibri"/>
                <a:ea typeface="Calibri"/>
                <a:cs typeface="Calibri"/>
                <a:sym typeface="Calibri"/>
              </a:rPr>
              <a:t>Source of Multimedia used in this slide - </a:t>
            </a:r>
            <a:r>
              <a:rPr lang="en-IN" sz="1200" b="0" i="0" u="none" strike="noStrike" dirty="0">
                <a:solidFill>
                  <a:schemeClr val="dk1"/>
                </a:solidFill>
                <a:latin typeface="Calibri"/>
                <a:ea typeface="Calibri"/>
                <a:cs typeface="Calibri"/>
                <a:sym typeface="Calibri"/>
              </a:rPr>
              <a:t>Not applicable</a:t>
            </a:r>
            <a:endParaRPr lang="en-IN" b="0" dirty="0"/>
          </a:p>
          <a:p>
            <a:pPr marL="0" lvl="0" indent="0" algn="l" rtl="0">
              <a:spcBef>
                <a:spcPts val="0"/>
              </a:spcBef>
              <a:spcAft>
                <a:spcPts val="0"/>
              </a:spcAft>
              <a:buNone/>
            </a:pPr>
            <a:endParaRPr dirty="0"/>
          </a:p>
        </p:txBody>
      </p:sp>
      <p:sp>
        <p:nvSpPr>
          <p:cNvPr id="44" name="Google Shape;4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5"/>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4" name="Google Shape;14;p5"/>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5" descr="A picture containing text, clock&#10;&#10;Description automatically generated"/>
          <p:cNvPicPr preferRelativeResize="0"/>
          <p:nvPr/>
        </p:nvPicPr>
        <p:blipFill rotWithShape="1">
          <a:blip r:embed="rId2">
            <a:alphaModFix/>
          </a:blip>
          <a:srcRect/>
          <a:stretch/>
        </p:blipFill>
        <p:spPr>
          <a:xfrm>
            <a:off x="105522" y="95208"/>
            <a:ext cx="678726" cy="720000"/>
          </a:xfrm>
          <a:prstGeom prst="rect">
            <a:avLst/>
          </a:prstGeom>
          <a:noFill/>
          <a:ln>
            <a:noFill/>
          </a:ln>
        </p:spPr>
      </p:pic>
      <p:pic>
        <p:nvPicPr>
          <p:cNvPr id="16" name="Google Shape;16;p5" descr="A picture containing text, light&#10;&#10;Description automatically generated"/>
          <p:cNvPicPr preferRelativeResize="0"/>
          <p:nvPr/>
        </p:nvPicPr>
        <p:blipFill rotWithShape="1">
          <a:blip r:embed="rId3">
            <a:alphaModFix/>
          </a:blip>
          <a:srcRect/>
          <a:stretch/>
        </p:blipFill>
        <p:spPr>
          <a:xfrm>
            <a:off x="11311473" y="6064332"/>
            <a:ext cx="720000" cy="720000"/>
          </a:xfrm>
          <a:prstGeom prst="rect">
            <a:avLst/>
          </a:prstGeom>
          <a:noFill/>
          <a:ln>
            <a:noFill/>
          </a:ln>
        </p:spPr>
      </p:pic>
      <p:pic>
        <p:nvPicPr>
          <p:cNvPr id="17" name="Google Shape;17;p5" descr="Calendar&#10;&#10;Description automatically generated with low confidence"/>
          <p:cNvPicPr preferRelativeResize="0"/>
          <p:nvPr/>
        </p:nvPicPr>
        <p:blipFill rotWithShape="1">
          <a:blip r:embed="rId4">
            <a:alphaModFix/>
          </a:blip>
          <a:srcRect/>
          <a:stretch/>
        </p:blipFill>
        <p:spPr>
          <a:xfrm>
            <a:off x="11338052" y="95208"/>
            <a:ext cx="738701" cy="720000"/>
          </a:xfrm>
          <a:prstGeom prst="rect">
            <a:avLst/>
          </a:prstGeom>
          <a:noFill/>
          <a:ln>
            <a:noFill/>
          </a:ln>
        </p:spPr>
      </p:pic>
      <p:sp>
        <p:nvSpPr>
          <p:cNvPr id="18" name="Google Shape;18;p5"/>
          <p:cNvSpPr txBox="1"/>
          <p:nvPr/>
        </p:nvSpPr>
        <p:spPr>
          <a:xfrm>
            <a:off x="1285827" y="5448685"/>
            <a:ext cx="9620345" cy="954107"/>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chemeClr val="dk1"/>
                </a:solidFill>
                <a:latin typeface="Arial"/>
                <a:ea typeface="Arial"/>
                <a:cs typeface="Arial"/>
                <a:sym typeface="Arial"/>
              </a:rPr>
              <a:t>                                    </a:t>
            </a:r>
            <a:r>
              <a:rPr lang="en-IN" sz="800" b="1" i="0" u="sng" strike="noStrike" cap="none">
                <a:solidFill>
                  <a:schemeClr val="dk1"/>
                </a:solidFill>
                <a:latin typeface="Arial"/>
                <a:ea typeface="Arial"/>
                <a:cs typeface="Arial"/>
                <a:sym typeface="Arial"/>
              </a:rPr>
              <a:t>COPYRIGHT Cum DISCLAIMER NOTICE</a:t>
            </a:r>
            <a:endParaRPr sz="800" b="1" i="0" u="sng"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Strictly not for Commercial Use, excluding content that falls in Public Domain or common knowledge facts.</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chemeClr val="dk1"/>
              </a:solidFill>
              <a:latin typeface="Calibri"/>
              <a:ea typeface="Calibri"/>
              <a:cs typeface="Calibri"/>
              <a:sym typeface="Calibri"/>
            </a:endParaRPr>
          </a:p>
          <a:p>
            <a:pPr marL="171450" marR="0" lvl="0" indent="-171450" algn="just" rtl="0">
              <a:spcBef>
                <a:spcPts val="0"/>
              </a:spcBef>
              <a:spcAft>
                <a:spcPts val="0"/>
              </a:spcAft>
              <a:buClr>
                <a:schemeClr val="dk1"/>
              </a:buClr>
              <a:buSzPts val="800"/>
              <a:buFont typeface="Noto Sans Symbols"/>
              <a:buChar char="✔"/>
            </a:pPr>
            <a:r>
              <a:rPr lang="en-IN" sz="800" b="0" i="0" u="none" strike="noStrike" cap="none">
                <a:solidFill>
                  <a:schemeClr val="dk1"/>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chemeClr val="dk1"/>
              </a:solidFill>
              <a:latin typeface="Calibri"/>
              <a:ea typeface="Calibri"/>
              <a:cs typeface="Calibri"/>
              <a:sym typeface="Calibri"/>
            </a:endParaRPr>
          </a:p>
          <a:p>
            <a:pPr marL="0" marR="0" lvl="0" indent="0" algn="ctr" rtl="0">
              <a:spcBef>
                <a:spcPts val="0"/>
              </a:spcBef>
              <a:spcAft>
                <a:spcPts val="0"/>
              </a:spcAft>
              <a:buClr>
                <a:schemeClr val="dk1"/>
              </a:buClr>
              <a:buSzPts val="800"/>
              <a:buFont typeface="Noto Sans Symbols"/>
              <a:buNone/>
            </a:pPr>
            <a:endParaRPr sz="8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6"/>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2" name="Google Shape;22;p6"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3" name="Google Shape;23;p6"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4"/>
        <p:cNvGrpSpPr/>
        <p:nvPr/>
      </p:nvGrpSpPr>
      <p:grpSpPr>
        <a:xfrm>
          <a:off x="0" y="0"/>
          <a:ext cx="0" cy="0"/>
          <a:chOff x="0" y="0"/>
          <a:chExt cx="0" cy="0"/>
        </a:xfrm>
      </p:grpSpPr>
      <p:pic>
        <p:nvPicPr>
          <p:cNvPr id="25" name="Google Shape;25;p7" descr="A picture containing text, light&#10;&#10;Description automatically generated"/>
          <p:cNvPicPr preferRelativeResize="0"/>
          <p:nvPr/>
        </p:nvPicPr>
        <p:blipFill rotWithShape="1">
          <a:blip r:embed="rId2">
            <a:alphaModFix/>
          </a:blip>
          <a:srcRect/>
          <a:stretch/>
        </p:blipFill>
        <p:spPr>
          <a:xfrm>
            <a:off x="11311473" y="6064332"/>
            <a:ext cx="720000" cy="720000"/>
          </a:xfrm>
          <a:prstGeom prst="rect">
            <a:avLst/>
          </a:prstGeom>
          <a:noFill/>
          <a:ln>
            <a:noFill/>
          </a:ln>
        </p:spPr>
      </p:pic>
      <p:pic>
        <p:nvPicPr>
          <p:cNvPr id="26" name="Google Shape;26;p7" descr="Calendar&#10;&#10;Description automatically generated with low confidence"/>
          <p:cNvPicPr preferRelativeResize="0"/>
          <p:nvPr/>
        </p:nvPicPr>
        <p:blipFill rotWithShape="1">
          <a:blip r:embed="rId3">
            <a:alphaModFix/>
          </a:blip>
          <a:srcRect/>
          <a:stretch/>
        </p:blipFill>
        <p:spPr>
          <a:xfrm>
            <a:off x="11338052" y="95208"/>
            <a:ext cx="738701" cy="7200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srisathyasaividyavahini.org/"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a:hlinkClick r:id="rId5"/>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 Sri Sathya Sai Central Trust</a:t>
            </a:r>
            <a:endParaRPr sz="1100" b="1" i="0" u="none" strike="noStrike" cap="none">
              <a:solidFill>
                <a:srgbClr val="0000CC"/>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1"/>
          <p:cNvSpPr txBox="1">
            <a:spLocks noGrp="1"/>
          </p:cNvSpPr>
          <p:nvPr>
            <p:ph type="ctrTitle"/>
          </p:nvPr>
        </p:nvSpPr>
        <p:spPr>
          <a:xfrm>
            <a:off x="2332349" y="1814267"/>
            <a:ext cx="7527303" cy="1928174"/>
          </a:xfrm>
          <a:prstGeom prst="rect">
            <a:avLst/>
          </a:prstGeom>
          <a:solidFill>
            <a:srgbClr val="FFCC00"/>
          </a:solidFill>
          <a:ln/>
        </p:spPr>
        <p:style>
          <a:lnRef idx="3">
            <a:schemeClr val="lt1"/>
          </a:lnRef>
          <a:fillRef idx="1">
            <a:schemeClr val="dk1"/>
          </a:fillRef>
          <a:effectRef idx="1">
            <a:schemeClr val="dk1"/>
          </a:effectRef>
          <a:fontRef idx="minor">
            <a:schemeClr val="lt1"/>
          </a:fontRef>
        </p:style>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dirty="0">
                <a:solidFill>
                  <a:schemeClr val="tx1"/>
                </a:solidFill>
              </a:rPr>
              <a:t>Summary</a:t>
            </a:r>
            <a:br>
              <a:rPr lang="en-IN" dirty="0">
                <a:solidFill>
                  <a:schemeClr val="tx1"/>
                </a:solidFill>
              </a:rPr>
            </a:br>
            <a:r>
              <a:rPr lang="en-IN" dirty="0">
                <a:solidFill>
                  <a:schemeClr val="tx1"/>
                </a:solidFill>
              </a:rPr>
              <a:t>Noun-Verb Agreement</a:t>
            </a:r>
            <a:endParaRPr dirty="0">
              <a:solidFill>
                <a:schemeClr val="tx1"/>
              </a:solidFill>
            </a:endParaRPr>
          </a:p>
        </p:txBody>
      </p:sp>
      <p:pic>
        <p:nvPicPr>
          <p:cNvPr id="2" name="Graphic 1" descr="Person eating with solid fill">
            <a:extLst>
              <a:ext uri="{FF2B5EF4-FFF2-40B4-BE49-F238E27FC236}">
                <a16:creationId xmlns:a16="http://schemas.microsoft.com/office/drawing/2014/main" id="{3CEF89EE-9BBF-51C2-CB57-C074648EEA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59651" y="734267"/>
            <a:ext cx="1080000" cy="1080000"/>
          </a:xfrm>
          <a:prstGeom prst="rect">
            <a:avLst/>
          </a:prstGeom>
        </p:spPr>
      </p:pic>
      <p:pic>
        <p:nvPicPr>
          <p:cNvPr id="3" name="Graphic 2" descr="Cricket with solid fill">
            <a:extLst>
              <a:ext uri="{FF2B5EF4-FFF2-40B4-BE49-F238E27FC236}">
                <a16:creationId xmlns:a16="http://schemas.microsoft.com/office/drawing/2014/main" id="{3FED8F0D-68DC-9279-3F2A-512426CCDED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129687" y="734267"/>
            <a:ext cx="1080000" cy="1080000"/>
          </a:xfrm>
          <a:prstGeom prst="rect">
            <a:avLst/>
          </a:prstGeom>
        </p:spPr>
      </p:pic>
      <p:pic>
        <p:nvPicPr>
          <p:cNvPr id="4" name="Graphic 3" descr="Person with idea with solid fill">
            <a:extLst>
              <a:ext uri="{FF2B5EF4-FFF2-40B4-BE49-F238E27FC236}">
                <a16:creationId xmlns:a16="http://schemas.microsoft.com/office/drawing/2014/main" id="{57B02077-A7D9-8E39-268A-469933FAEF9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96234" y="3742441"/>
            <a:ext cx="1080000" cy="1080000"/>
          </a:xfrm>
          <a:prstGeom prst="rect">
            <a:avLst/>
          </a:prstGeom>
        </p:spPr>
      </p:pic>
      <p:pic>
        <p:nvPicPr>
          <p:cNvPr id="5" name="Graphic 4" descr="Group with solid fill">
            <a:extLst>
              <a:ext uri="{FF2B5EF4-FFF2-40B4-BE49-F238E27FC236}">
                <a16:creationId xmlns:a16="http://schemas.microsoft.com/office/drawing/2014/main" id="{7843298F-DAA0-F5A0-7885-8001E845C3A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859651" y="3742441"/>
            <a:ext cx="1080000" cy="108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grpSp>
        <p:nvGrpSpPr>
          <p:cNvPr id="2" name="Group 1">
            <a:extLst>
              <a:ext uri="{FF2B5EF4-FFF2-40B4-BE49-F238E27FC236}">
                <a16:creationId xmlns:a16="http://schemas.microsoft.com/office/drawing/2014/main" id="{C797D696-053D-746C-0D05-2CDAB65FD674}"/>
              </a:ext>
            </a:extLst>
          </p:cNvPr>
          <p:cNvGrpSpPr/>
          <p:nvPr/>
        </p:nvGrpSpPr>
        <p:grpSpPr>
          <a:xfrm>
            <a:off x="4693800" y="798343"/>
            <a:ext cx="2804400" cy="5515011"/>
            <a:chOff x="97402" y="422699"/>
            <a:chExt cx="2804400" cy="5515011"/>
          </a:xfrm>
          <a:solidFill>
            <a:schemeClr val="accent1">
              <a:lumMod val="75000"/>
            </a:schemeClr>
          </a:solidFill>
        </p:grpSpPr>
        <p:cxnSp>
          <p:nvCxnSpPr>
            <p:cNvPr id="3" name="Straight Connector 2">
              <a:extLst>
                <a:ext uri="{FF2B5EF4-FFF2-40B4-BE49-F238E27FC236}">
                  <a16:creationId xmlns:a16="http://schemas.microsoft.com/office/drawing/2014/main" id="{5AD21747-E033-30A3-FA7F-4E400959842F}"/>
                </a:ext>
              </a:extLst>
            </p:cNvPr>
            <p:cNvCxnSpPr>
              <a:cxnSpLocks/>
            </p:cNvCxnSpPr>
            <p:nvPr/>
          </p:nvCxnSpPr>
          <p:spPr>
            <a:xfrm flipH="1">
              <a:off x="1433871" y="2913548"/>
              <a:ext cx="72008" cy="457200"/>
            </a:xfrm>
            <a:prstGeom prst="line">
              <a:avLst/>
            </a:prstGeom>
            <a:grpFill/>
          </p:spPr>
          <p:style>
            <a:lnRef idx="3">
              <a:schemeClr val="dk1"/>
            </a:lnRef>
            <a:fillRef idx="0">
              <a:schemeClr val="dk1"/>
            </a:fillRef>
            <a:effectRef idx="2">
              <a:schemeClr val="dk1"/>
            </a:effectRef>
            <a:fontRef idx="minor">
              <a:schemeClr val="tx1"/>
            </a:fontRef>
          </p:style>
        </p:cxnSp>
        <p:sp>
          <p:nvSpPr>
            <p:cNvPr id="4" name="Hexagon 3">
              <a:extLst>
                <a:ext uri="{FF2B5EF4-FFF2-40B4-BE49-F238E27FC236}">
                  <a16:creationId xmlns:a16="http://schemas.microsoft.com/office/drawing/2014/main" id="{43452322-2DEF-F2C6-335D-E2BF65FFBF39}"/>
                </a:ext>
              </a:extLst>
            </p:cNvPr>
            <p:cNvSpPr>
              <a:spLocks noChangeAspect="1"/>
            </p:cNvSpPr>
            <p:nvPr/>
          </p:nvSpPr>
          <p:spPr>
            <a:xfrm rot="5400000">
              <a:off x="122002" y="3157910"/>
              <a:ext cx="2755200" cy="2804400"/>
            </a:xfrm>
            <a:prstGeom prst="hexagon">
              <a:avLst/>
            </a:prstGeom>
            <a:gradFill>
              <a:gsLst>
                <a:gs pos="0">
                  <a:schemeClr val="bg2"/>
                </a:gs>
                <a:gs pos="15000">
                  <a:srgbClr val="0070C0"/>
                </a:gs>
              </a:gsLst>
              <a:lin ang="5400000" scaled="1"/>
            </a:gradFill>
            <a:ln w="38100">
              <a:solidFill>
                <a:schemeClr val="bg1"/>
              </a:solidFill>
            </a:ln>
            <a:effectLst>
              <a:outerShdw blurRad="254000" dist="114300" dir="300000" algn="tl"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5" name="Oval 4">
              <a:extLst>
                <a:ext uri="{FF2B5EF4-FFF2-40B4-BE49-F238E27FC236}">
                  <a16:creationId xmlns:a16="http://schemas.microsoft.com/office/drawing/2014/main" id="{21C0A892-F593-8090-F6FC-8B4746FD8F40}"/>
                </a:ext>
              </a:extLst>
            </p:cNvPr>
            <p:cNvSpPr/>
            <p:nvPr/>
          </p:nvSpPr>
          <p:spPr>
            <a:xfrm>
              <a:off x="1298329" y="3318040"/>
              <a:ext cx="432048" cy="432048"/>
            </a:xfrm>
            <a:prstGeom prst="ellipse">
              <a:avLst/>
            </a:prstGeom>
            <a:solidFill>
              <a:schemeClr val="bg1"/>
            </a:solid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6" name="Straight Connector 5">
              <a:extLst>
                <a:ext uri="{FF2B5EF4-FFF2-40B4-BE49-F238E27FC236}">
                  <a16:creationId xmlns:a16="http://schemas.microsoft.com/office/drawing/2014/main" id="{BC781723-34BC-7923-79F8-665B68DC23DD}"/>
                </a:ext>
              </a:extLst>
            </p:cNvPr>
            <p:cNvCxnSpPr>
              <a:cxnSpLocks/>
            </p:cNvCxnSpPr>
            <p:nvPr/>
          </p:nvCxnSpPr>
          <p:spPr>
            <a:xfrm>
              <a:off x="1499602" y="422699"/>
              <a:ext cx="0" cy="2448272"/>
            </a:xfrm>
            <a:prstGeom prst="line">
              <a:avLst/>
            </a:prstGeom>
            <a:grpFill/>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26A79ACA-9F9F-24A2-AFE9-17EE2339944F}"/>
                </a:ext>
              </a:extLst>
            </p:cNvPr>
            <p:cNvCxnSpPr>
              <a:cxnSpLocks/>
            </p:cNvCxnSpPr>
            <p:nvPr/>
          </p:nvCxnSpPr>
          <p:spPr>
            <a:xfrm flipH="1" flipV="1">
              <a:off x="1427323" y="3358554"/>
              <a:ext cx="155448" cy="68042"/>
            </a:xfrm>
            <a:prstGeom prst="line">
              <a:avLst/>
            </a:prstGeom>
            <a:grpFill/>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977A49A5-CAAC-2043-CC50-94F744A2C8BE}"/>
                </a:ext>
              </a:extLst>
            </p:cNvPr>
            <p:cNvCxnSpPr>
              <a:cxnSpLocks/>
            </p:cNvCxnSpPr>
            <p:nvPr/>
          </p:nvCxnSpPr>
          <p:spPr>
            <a:xfrm>
              <a:off x="1504291" y="2930482"/>
              <a:ext cx="72008" cy="504056"/>
            </a:xfrm>
            <a:prstGeom prst="line">
              <a:avLst/>
            </a:prstGeom>
            <a:grpFill/>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CBA71D81-8CF2-200F-5D3E-EA19D6D7440D}"/>
                </a:ext>
              </a:extLst>
            </p:cNvPr>
            <p:cNvCxnSpPr>
              <a:cxnSpLocks/>
            </p:cNvCxnSpPr>
            <p:nvPr/>
          </p:nvCxnSpPr>
          <p:spPr>
            <a:xfrm flipH="1" flipV="1">
              <a:off x="1424343" y="2885992"/>
              <a:ext cx="155448" cy="0"/>
            </a:xfrm>
            <a:prstGeom prst="line">
              <a:avLst/>
            </a:prstGeom>
            <a:grpFill/>
          </p:spPr>
          <p:style>
            <a:lnRef idx="3">
              <a:schemeClr val="dk1"/>
            </a:lnRef>
            <a:fillRef idx="0">
              <a:schemeClr val="dk1"/>
            </a:fillRef>
            <a:effectRef idx="2">
              <a:schemeClr val="dk1"/>
            </a:effectRef>
            <a:fontRef idx="minor">
              <a:schemeClr val="tx1"/>
            </a:fontRef>
          </p:style>
        </p:cxnSp>
        <p:sp>
          <p:nvSpPr>
            <p:cNvPr id="10" name="Arc 9">
              <a:extLst>
                <a:ext uri="{FF2B5EF4-FFF2-40B4-BE49-F238E27FC236}">
                  <a16:creationId xmlns:a16="http://schemas.microsoft.com/office/drawing/2014/main" id="{071022D3-DBF9-6DB3-03E1-ED5C0A057EE7}"/>
                </a:ext>
              </a:extLst>
            </p:cNvPr>
            <p:cNvSpPr/>
            <p:nvPr/>
          </p:nvSpPr>
          <p:spPr>
            <a:xfrm>
              <a:off x="1280327" y="2784353"/>
              <a:ext cx="216024" cy="216024"/>
            </a:xfrm>
            <a:prstGeom prst="arc">
              <a:avLst>
                <a:gd name="adj1" fmla="val 16416601"/>
                <a:gd name="adj2" fmla="val 5535017"/>
              </a:avLst>
            </a:prstGeom>
            <a:noFill/>
          </p:spPr>
          <p:style>
            <a:lnRef idx="3">
              <a:schemeClr val="dk1"/>
            </a:lnRef>
            <a:fillRef idx="0">
              <a:schemeClr val="dk1"/>
            </a:fillRef>
            <a:effectRef idx="2">
              <a:schemeClr val="dk1"/>
            </a:effectRef>
            <a:fontRef idx="minor">
              <a:schemeClr val="tx1"/>
            </a:fontRef>
          </p:style>
          <p:txBody>
            <a:bodyPr rtlCol="0" anchor="ctr"/>
            <a:lstStyle/>
            <a:p>
              <a:pPr algn="ctr"/>
              <a:endParaRPr lang="en-SG"/>
            </a:p>
          </p:txBody>
        </p:sp>
      </p:grpSp>
      <p:grpSp>
        <p:nvGrpSpPr>
          <p:cNvPr id="11" name="Group 10">
            <a:extLst>
              <a:ext uri="{FF2B5EF4-FFF2-40B4-BE49-F238E27FC236}">
                <a16:creationId xmlns:a16="http://schemas.microsoft.com/office/drawing/2014/main" id="{DF24AA53-8965-497F-167F-A308A8B10764}"/>
              </a:ext>
            </a:extLst>
          </p:cNvPr>
          <p:cNvGrpSpPr/>
          <p:nvPr/>
        </p:nvGrpSpPr>
        <p:grpSpPr>
          <a:xfrm>
            <a:off x="9220821" y="816378"/>
            <a:ext cx="2804400" cy="3686204"/>
            <a:chOff x="246866" y="1862859"/>
            <a:chExt cx="2804400" cy="3686204"/>
          </a:xfrm>
        </p:grpSpPr>
        <p:cxnSp>
          <p:nvCxnSpPr>
            <p:cNvPr id="12" name="Straight Connector 11">
              <a:extLst>
                <a:ext uri="{FF2B5EF4-FFF2-40B4-BE49-F238E27FC236}">
                  <a16:creationId xmlns:a16="http://schemas.microsoft.com/office/drawing/2014/main" id="{766EC860-7B0D-C52D-D654-27C77E1A8692}"/>
                </a:ext>
              </a:extLst>
            </p:cNvPr>
            <p:cNvCxnSpPr>
              <a:cxnSpLocks/>
            </p:cNvCxnSpPr>
            <p:nvPr/>
          </p:nvCxnSpPr>
          <p:spPr>
            <a:xfrm flipH="1">
              <a:off x="1569550" y="2551405"/>
              <a:ext cx="72008" cy="457200"/>
            </a:xfrm>
            <a:prstGeom prst="line">
              <a:avLst/>
            </a:prstGeom>
          </p:spPr>
          <p:style>
            <a:lnRef idx="3">
              <a:schemeClr val="dk1"/>
            </a:lnRef>
            <a:fillRef idx="0">
              <a:schemeClr val="dk1"/>
            </a:fillRef>
            <a:effectRef idx="2">
              <a:schemeClr val="dk1"/>
            </a:effectRef>
            <a:fontRef idx="minor">
              <a:schemeClr val="tx1"/>
            </a:fontRef>
          </p:style>
        </p:cxnSp>
        <p:sp>
          <p:nvSpPr>
            <p:cNvPr id="13" name="Hexagon 12">
              <a:extLst>
                <a:ext uri="{FF2B5EF4-FFF2-40B4-BE49-F238E27FC236}">
                  <a16:creationId xmlns:a16="http://schemas.microsoft.com/office/drawing/2014/main" id="{6B11B834-9DD6-F718-B7B9-A1F90817A3A8}"/>
                </a:ext>
              </a:extLst>
            </p:cNvPr>
            <p:cNvSpPr>
              <a:spLocks noChangeAspect="1"/>
            </p:cNvSpPr>
            <p:nvPr/>
          </p:nvSpPr>
          <p:spPr>
            <a:xfrm rot="5400000">
              <a:off x="271466" y="2769263"/>
              <a:ext cx="2755200" cy="2804400"/>
            </a:xfrm>
            <a:prstGeom prst="hexagon">
              <a:avLst/>
            </a:prstGeom>
            <a:gradFill flip="none" rotWithShape="1">
              <a:gsLst>
                <a:gs pos="0">
                  <a:srgbClr val="7030A0"/>
                </a:gs>
                <a:gs pos="26000">
                  <a:srgbClr val="8F45C7"/>
                </a:gs>
              </a:gsLst>
              <a:lin ang="5400000" scaled="1"/>
              <a:tileRect/>
            </a:gradFill>
            <a:ln w="38100">
              <a:solidFill>
                <a:schemeClr val="bg1"/>
              </a:solidFill>
            </a:ln>
            <a:effectLst>
              <a:outerShdw blurRad="254000" dist="114300" dir="300000" algn="tl"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14" name="Oval 13">
              <a:extLst>
                <a:ext uri="{FF2B5EF4-FFF2-40B4-BE49-F238E27FC236}">
                  <a16:creationId xmlns:a16="http://schemas.microsoft.com/office/drawing/2014/main" id="{0C936241-3AA0-413E-2302-F7E634C2B0FF}"/>
                </a:ext>
              </a:extLst>
            </p:cNvPr>
            <p:cNvSpPr/>
            <p:nvPr/>
          </p:nvSpPr>
          <p:spPr>
            <a:xfrm>
              <a:off x="1434008" y="2955897"/>
              <a:ext cx="432048" cy="432048"/>
            </a:xfrm>
            <a:prstGeom prst="ellipse">
              <a:avLst/>
            </a:prstGeom>
            <a:solidFill>
              <a:schemeClr val="bg1"/>
            </a:solid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15" name="Straight Connector 14">
              <a:extLst>
                <a:ext uri="{FF2B5EF4-FFF2-40B4-BE49-F238E27FC236}">
                  <a16:creationId xmlns:a16="http://schemas.microsoft.com/office/drawing/2014/main" id="{2ABCC590-AC9F-7F92-FF83-72335EFB3BCD}"/>
                </a:ext>
              </a:extLst>
            </p:cNvPr>
            <p:cNvCxnSpPr>
              <a:cxnSpLocks/>
            </p:cNvCxnSpPr>
            <p:nvPr/>
          </p:nvCxnSpPr>
          <p:spPr>
            <a:xfrm>
              <a:off x="1639970" y="1862859"/>
              <a:ext cx="0" cy="6480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F17ACF60-270D-1540-5384-DCD47ACDD1CD}"/>
                </a:ext>
              </a:extLst>
            </p:cNvPr>
            <p:cNvCxnSpPr>
              <a:cxnSpLocks/>
            </p:cNvCxnSpPr>
            <p:nvPr/>
          </p:nvCxnSpPr>
          <p:spPr>
            <a:xfrm flipH="1" flipV="1">
              <a:off x="1563002" y="2996411"/>
              <a:ext cx="155448" cy="68042"/>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35D1DF0F-DA45-B8A8-7496-E87B91CC6726}"/>
                </a:ext>
              </a:extLst>
            </p:cNvPr>
            <p:cNvCxnSpPr>
              <a:cxnSpLocks/>
            </p:cNvCxnSpPr>
            <p:nvPr/>
          </p:nvCxnSpPr>
          <p:spPr>
            <a:xfrm>
              <a:off x="1639970" y="2568339"/>
              <a:ext cx="72008" cy="504056"/>
            </a:xfrm>
            <a:prstGeom prst="line">
              <a:avLst/>
            </a:prstGeom>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4982E433-AFEF-09E1-3035-3364263B1D80}"/>
                </a:ext>
              </a:extLst>
            </p:cNvPr>
            <p:cNvCxnSpPr>
              <a:cxnSpLocks/>
            </p:cNvCxnSpPr>
            <p:nvPr/>
          </p:nvCxnSpPr>
          <p:spPr>
            <a:xfrm flipH="1" flipV="1">
              <a:off x="1560022" y="2523849"/>
              <a:ext cx="155448" cy="0"/>
            </a:xfrm>
            <a:prstGeom prst="line">
              <a:avLst/>
            </a:prstGeom>
          </p:spPr>
          <p:style>
            <a:lnRef idx="3">
              <a:schemeClr val="dk1"/>
            </a:lnRef>
            <a:fillRef idx="0">
              <a:schemeClr val="dk1"/>
            </a:fillRef>
            <a:effectRef idx="2">
              <a:schemeClr val="dk1"/>
            </a:effectRef>
            <a:fontRef idx="minor">
              <a:schemeClr val="tx1"/>
            </a:fontRef>
          </p:style>
        </p:cxnSp>
        <p:sp>
          <p:nvSpPr>
            <p:cNvPr id="19" name="Arc 18">
              <a:extLst>
                <a:ext uri="{FF2B5EF4-FFF2-40B4-BE49-F238E27FC236}">
                  <a16:creationId xmlns:a16="http://schemas.microsoft.com/office/drawing/2014/main" id="{8059C00C-4537-3074-821D-DFF7092C3AFA}"/>
                </a:ext>
              </a:extLst>
            </p:cNvPr>
            <p:cNvSpPr/>
            <p:nvPr/>
          </p:nvSpPr>
          <p:spPr>
            <a:xfrm>
              <a:off x="1416006" y="2422210"/>
              <a:ext cx="216024" cy="216024"/>
            </a:xfrm>
            <a:prstGeom prst="arc">
              <a:avLst>
                <a:gd name="adj1" fmla="val 16416601"/>
                <a:gd name="adj2" fmla="val 553501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SG"/>
            </a:p>
          </p:txBody>
        </p:sp>
      </p:grpSp>
      <p:grpSp>
        <p:nvGrpSpPr>
          <p:cNvPr id="20" name="Group 19">
            <a:extLst>
              <a:ext uri="{FF2B5EF4-FFF2-40B4-BE49-F238E27FC236}">
                <a16:creationId xmlns:a16="http://schemas.microsoft.com/office/drawing/2014/main" id="{3FFE8C05-44A2-374D-0237-BD2CF1EA5B7E}"/>
              </a:ext>
            </a:extLst>
          </p:cNvPr>
          <p:cNvGrpSpPr/>
          <p:nvPr/>
        </p:nvGrpSpPr>
        <p:grpSpPr>
          <a:xfrm>
            <a:off x="166780" y="816378"/>
            <a:ext cx="2803518" cy="3686203"/>
            <a:chOff x="94195" y="1718843"/>
            <a:chExt cx="2803518" cy="3686203"/>
          </a:xfrm>
        </p:grpSpPr>
        <p:cxnSp>
          <p:nvCxnSpPr>
            <p:cNvPr id="21" name="Straight Connector 20">
              <a:extLst>
                <a:ext uri="{FF2B5EF4-FFF2-40B4-BE49-F238E27FC236}">
                  <a16:creationId xmlns:a16="http://schemas.microsoft.com/office/drawing/2014/main" id="{68BFF4A1-562A-4B06-58CC-7924D7159C70}"/>
                </a:ext>
              </a:extLst>
            </p:cNvPr>
            <p:cNvCxnSpPr>
              <a:cxnSpLocks/>
            </p:cNvCxnSpPr>
            <p:nvPr/>
          </p:nvCxnSpPr>
          <p:spPr>
            <a:xfrm flipH="1">
              <a:off x="1425534" y="2391615"/>
              <a:ext cx="72008" cy="457200"/>
            </a:xfrm>
            <a:prstGeom prst="line">
              <a:avLst/>
            </a:prstGeom>
          </p:spPr>
          <p:style>
            <a:lnRef idx="3">
              <a:schemeClr val="dk1"/>
            </a:lnRef>
            <a:fillRef idx="0">
              <a:schemeClr val="dk1"/>
            </a:fillRef>
            <a:effectRef idx="2">
              <a:schemeClr val="dk1"/>
            </a:effectRef>
            <a:fontRef idx="minor">
              <a:schemeClr val="tx1"/>
            </a:fontRef>
          </p:style>
        </p:cxnSp>
        <p:sp>
          <p:nvSpPr>
            <p:cNvPr id="22" name="Hexagon 21">
              <a:extLst>
                <a:ext uri="{FF2B5EF4-FFF2-40B4-BE49-F238E27FC236}">
                  <a16:creationId xmlns:a16="http://schemas.microsoft.com/office/drawing/2014/main" id="{A53F7341-C36C-D8E3-0EFD-6772DC2A829E}"/>
                </a:ext>
              </a:extLst>
            </p:cNvPr>
            <p:cNvSpPr>
              <a:spLocks noChangeAspect="1"/>
            </p:cNvSpPr>
            <p:nvPr/>
          </p:nvSpPr>
          <p:spPr>
            <a:xfrm rot="5400000">
              <a:off x="118787" y="2626121"/>
              <a:ext cx="2754333" cy="2803518"/>
            </a:xfrm>
            <a:prstGeom prst="hexagon">
              <a:avLst/>
            </a:prstGeom>
            <a:gradFill flip="none" rotWithShape="1">
              <a:gsLst>
                <a:gs pos="0">
                  <a:srgbClr val="C00000"/>
                </a:gs>
                <a:gs pos="15000">
                  <a:srgbClr val="FF0000"/>
                </a:gs>
              </a:gsLst>
              <a:lin ang="5400000" scaled="1"/>
              <a:tileRect/>
            </a:gradFill>
            <a:ln w="38100">
              <a:solidFill>
                <a:schemeClr val="bg1"/>
              </a:solidFill>
            </a:ln>
            <a:effectLst>
              <a:outerShdw blurRad="254000" dist="114300" dir="300000" algn="tl"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sp>
          <p:nvSpPr>
            <p:cNvPr id="23" name="Oval 22">
              <a:extLst>
                <a:ext uri="{FF2B5EF4-FFF2-40B4-BE49-F238E27FC236}">
                  <a16:creationId xmlns:a16="http://schemas.microsoft.com/office/drawing/2014/main" id="{B303C888-5440-5D23-F003-1BC56428A291}"/>
                </a:ext>
              </a:extLst>
            </p:cNvPr>
            <p:cNvSpPr/>
            <p:nvPr/>
          </p:nvSpPr>
          <p:spPr>
            <a:xfrm>
              <a:off x="1289992" y="2796107"/>
              <a:ext cx="432048" cy="432048"/>
            </a:xfrm>
            <a:prstGeom prst="ellipse">
              <a:avLst/>
            </a:prstGeom>
            <a:solidFill>
              <a:schemeClr val="bg1"/>
            </a:solidFill>
            <a:ln w="381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cxnSp>
          <p:nvCxnSpPr>
            <p:cNvPr id="24" name="Straight Connector 23">
              <a:extLst>
                <a:ext uri="{FF2B5EF4-FFF2-40B4-BE49-F238E27FC236}">
                  <a16:creationId xmlns:a16="http://schemas.microsoft.com/office/drawing/2014/main" id="{5C64E443-D7C5-4DE4-CC9A-E9D695281F54}"/>
                </a:ext>
              </a:extLst>
            </p:cNvPr>
            <p:cNvCxnSpPr>
              <a:cxnSpLocks/>
            </p:cNvCxnSpPr>
            <p:nvPr/>
          </p:nvCxnSpPr>
          <p:spPr>
            <a:xfrm>
              <a:off x="1495954" y="1718843"/>
              <a:ext cx="0" cy="648000"/>
            </a:xfrm>
            <a:prstGeom prst="line">
              <a:avLst/>
            </a:prstGeom>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EE1B026D-BCB7-479F-98ED-17121609659F}"/>
                </a:ext>
              </a:extLst>
            </p:cNvPr>
            <p:cNvCxnSpPr>
              <a:cxnSpLocks/>
            </p:cNvCxnSpPr>
            <p:nvPr/>
          </p:nvCxnSpPr>
          <p:spPr>
            <a:xfrm flipH="1" flipV="1">
              <a:off x="1418986" y="2836621"/>
              <a:ext cx="155448" cy="68042"/>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0CC1D466-80DC-148C-1338-64B779376359}"/>
                </a:ext>
              </a:extLst>
            </p:cNvPr>
            <p:cNvCxnSpPr>
              <a:cxnSpLocks/>
            </p:cNvCxnSpPr>
            <p:nvPr/>
          </p:nvCxnSpPr>
          <p:spPr>
            <a:xfrm>
              <a:off x="1495954" y="2408549"/>
              <a:ext cx="72008" cy="504056"/>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442612DE-7CE0-20EF-D911-7F2F60AC4A0A}"/>
                </a:ext>
              </a:extLst>
            </p:cNvPr>
            <p:cNvCxnSpPr>
              <a:cxnSpLocks/>
            </p:cNvCxnSpPr>
            <p:nvPr/>
          </p:nvCxnSpPr>
          <p:spPr>
            <a:xfrm flipH="1" flipV="1">
              <a:off x="1416006" y="2364059"/>
              <a:ext cx="155448" cy="0"/>
            </a:xfrm>
            <a:prstGeom prst="line">
              <a:avLst/>
            </a:prstGeom>
          </p:spPr>
          <p:style>
            <a:lnRef idx="3">
              <a:schemeClr val="dk1"/>
            </a:lnRef>
            <a:fillRef idx="0">
              <a:schemeClr val="dk1"/>
            </a:fillRef>
            <a:effectRef idx="2">
              <a:schemeClr val="dk1"/>
            </a:effectRef>
            <a:fontRef idx="minor">
              <a:schemeClr val="tx1"/>
            </a:fontRef>
          </p:style>
        </p:cxnSp>
        <p:sp>
          <p:nvSpPr>
            <p:cNvPr id="28" name="Arc 27">
              <a:extLst>
                <a:ext uri="{FF2B5EF4-FFF2-40B4-BE49-F238E27FC236}">
                  <a16:creationId xmlns:a16="http://schemas.microsoft.com/office/drawing/2014/main" id="{BA52D553-86E1-8BDE-CC7A-1B2E8A82B42A}"/>
                </a:ext>
              </a:extLst>
            </p:cNvPr>
            <p:cNvSpPr/>
            <p:nvPr/>
          </p:nvSpPr>
          <p:spPr>
            <a:xfrm>
              <a:off x="1271990" y="2262420"/>
              <a:ext cx="216024" cy="216024"/>
            </a:xfrm>
            <a:prstGeom prst="arc">
              <a:avLst>
                <a:gd name="adj1" fmla="val 16416601"/>
                <a:gd name="adj2" fmla="val 5535017"/>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SG"/>
            </a:p>
          </p:txBody>
        </p:sp>
      </p:grpSp>
      <p:cxnSp>
        <p:nvCxnSpPr>
          <p:cNvPr id="29" name="Straight Connector 28">
            <a:extLst>
              <a:ext uri="{FF2B5EF4-FFF2-40B4-BE49-F238E27FC236}">
                <a16:creationId xmlns:a16="http://schemas.microsoft.com/office/drawing/2014/main" id="{915F21C6-49AC-E1AE-3EEA-3E66DDE4FE3B}"/>
              </a:ext>
            </a:extLst>
          </p:cNvPr>
          <p:cNvCxnSpPr>
            <a:cxnSpLocks/>
          </p:cNvCxnSpPr>
          <p:nvPr/>
        </p:nvCxnSpPr>
        <p:spPr>
          <a:xfrm>
            <a:off x="908749" y="780729"/>
            <a:ext cx="10368000" cy="18035"/>
          </a:xfrm>
          <a:prstGeom prst="line">
            <a:avLst/>
          </a:prstGeom>
          <a:ln w="38100"/>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0A46A7AA-FE9A-0EE9-A450-26C63F77AF72}"/>
              </a:ext>
            </a:extLst>
          </p:cNvPr>
          <p:cNvSpPr txBox="1"/>
          <p:nvPr/>
        </p:nvSpPr>
        <p:spPr>
          <a:xfrm>
            <a:off x="70406" y="2498278"/>
            <a:ext cx="2996264" cy="1323439"/>
          </a:xfrm>
          <a:prstGeom prst="rect">
            <a:avLst/>
          </a:prstGeom>
          <a:noFill/>
        </p:spPr>
        <p:txBody>
          <a:bodyPr wrap="square" rtlCol="0">
            <a:spAutoFit/>
          </a:bodyPr>
          <a:lstStyle/>
          <a:p>
            <a:pPr algn="ctr"/>
            <a:r>
              <a:rPr lang="en-IE" sz="2000" b="1" dirty="0">
                <a:solidFill>
                  <a:schemeClr val="bg1"/>
                </a:solidFill>
                <a:latin typeface="Calibri" panose="020F0502020204030204" pitchFamily="34" charset="0"/>
                <a:cs typeface="Calibri" panose="020F0502020204030204" pitchFamily="34" charset="0"/>
              </a:rPr>
              <a:t>Subject: </a:t>
            </a:r>
            <a:r>
              <a:rPr lang="en-IE" sz="2000" dirty="0">
                <a:solidFill>
                  <a:schemeClr val="bg1"/>
                </a:solidFill>
                <a:latin typeface="Calibri" panose="020F0502020204030204" pitchFamily="34" charset="0"/>
                <a:cs typeface="Calibri" panose="020F0502020204030204" pitchFamily="34" charset="0"/>
              </a:rPr>
              <a:t>A subject in a sentence is a person, place, thing or idea that is doing or being something.</a:t>
            </a:r>
            <a:endParaRPr lang="en-SG" sz="2000" dirty="0">
              <a:solidFill>
                <a:schemeClr val="bg1"/>
              </a:solidFill>
              <a:latin typeface="Calibri" panose="020F0502020204030204" pitchFamily="34" charset="0"/>
              <a:cs typeface="Calibri" panose="020F0502020204030204" pitchFamily="34" charset="0"/>
            </a:endParaRPr>
          </a:p>
        </p:txBody>
      </p:sp>
      <p:sp>
        <p:nvSpPr>
          <p:cNvPr id="31" name="TextBox 30">
            <a:extLst>
              <a:ext uri="{FF2B5EF4-FFF2-40B4-BE49-F238E27FC236}">
                <a16:creationId xmlns:a16="http://schemas.microsoft.com/office/drawing/2014/main" id="{A8913427-C896-15D2-325C-698907D9683A}"/>
              </a:ext>
            </a:extLst>
          </p:cNvPr>
          <p:cNvSpPr txBox="1"/>
          <p:nvPr/>
        </p:nvSpPr>
        <p:spPr>
          <a:xfrm>
            <a:off x="4700989" y="4429047"/>
            <a:ext cx="2819523" cy="1323439"/>
          </a:xfrm>
          <a:prstGeom prst="rect">
            <a:avLst/>
          </a:prstGeom>
          <a:noFill/>
        </p:spPr>
        <p:txBody>
          <a:bodyPr wrap="square" rtlCol="0">
            <a:spAutoFit/>
          </a:bodyPr>
          <a:lstStyle/>
          <a:p>
            <a:pPr algn="ctr"/>
            <a:r>
              <a:rPr lang="en-IE" sz="2000" b="1" dirty="0">
                <a:solidFill>
                  <a:schemeClr val="bg1"/>
                </a:solidFill>
                <a:latin typeface="Calibri" panose="020F0502020204030204" pitchFamily="34" charset="0"/>
                <a:cs typeface="Calibri" panose="020F0502020204030204" pitchFamily="34" charset="0"/>
              </a:rPr>
              <a:t>Verb:</a:t>
            </a:r>
            <a:r>
              <a:rPr lang="en-IE" sz="2000" dirty="0">
                <a:solidFill>
                  <a:schemeClr val="bg1"/>
                </a:solidFill>
                <a:latin typeface="Calibri" panose="020F0502020204030204" pitchFamily="34" charset="0"/>
                <a:cs typeface="Calibri" panose="020F0502020204030204" pitchFamily="34" charset="0"/>
              </a:rPr>
              <a:t> Verb is the action performed by the subject or shows the state of being. </a:t>
            </a:r>
            <a:endParaRPr lang="en-IN" sz="2000" dirty="0">
              <a:solidFill>
                <a:schemeClr val="bg1"/>
              </a:solidFill>
              <a:latin typeface="Calibri" panose="020F0502020204030204" pitchFamily="34" charset="0"/>
              <a:cs typeface="Calibri" panose="020F0502020204030204" pitchFamily="34" charset="0"/>
            </a:endParaRPr>
          </a:p>
        </p:txBody>
      </p:sp>
      <p:sp>
        <p:nvSpPr>
          <p:cNvPr id="32" name="TextBox 31">
            <a:extLst>
              <a:ext uri="{FF2B5EF4-FFF2-40B4-BE49-F238E27FC236}">
                <a16:creationId xmlns:a16="http://schemas.microsoft.com/office/drawing/2014/main" id="{FE7F558C-FFD2-305C-2F86-FE972E61AD61}"/>
              </a:ext>
            </a:extLst>
          </p:cNvPr>
          <p:cNvSpPr txBox="1"/>
          <p:nvPr/>
        </p:nvSpPr>
        <p:spPr>
          <a:xfrm>
            <a:off x="9227293" y="2325690"/>
            <a:ext cx="2803519" cy="2246769"/>
          </a:xfrm>
          <a:prstGeom prst="rect">
            <a:avLst/>
          </a:prstGeom>
          <a:noFill/>
        </p:spPr>
        <p:txBody>
          <a:bodyPr wrap="square" rtlCol="0">
            <a:spAutoFit/>
          </a:bodyPr>
          <a:lstStyle/>
          <a:p>
            <a:pPr algn="ctr"/>
            <a:r>
              <a:rPr lang="en-IE" sz="2000" dirty="0">
                <a:solidFill>
                  <a:schemeClr val="bg1"/>
                </a:solidFill>
                <a:latin typeface="Calibri" panose="020F0502020204030204" pitchFamily="34" charset="0"/>
                <a:cs typeface="Calibri" panose="020F0502020204030204" pitchFamily="34" charset="0"/>
              </a:rPr>
              <a:t>When the noun/subject is singular then it takes the singular verb and when the noun/subject is plural it takes the plural verb. </a:t>
            </a:r>
            <a:endParaRPr lang="en-IN" sz="2000" dirty="0">
              <a:solidFill>
                <a:schemeClr val="bg1"/>
              </a:solidFill>
              <a:latin typeface="Calibri" panose="020F0502020204030204" pitchFamily="34" charset="0"/>
              <a:cs typeface="Calibri" panose="020F0502020204030204" pitchFamily="34" charset="0"/>
            </a:endParaRPr>
          </a:p>
          <a:p>
            <a:pPr algn="ctr"/>
            <a:endParaRPr lang="en-IN" sz="2000" dirty="0">
              <a:solidFill>
                <a:schemeClr val="bg1"/>
              </a:solidFill>
              <a:latin typeface="Calibri" panose="020F0502020204030204" pitchFamily="34" charset="0"/>
              <a:cs typeface="Calibri" panose="020F0502020204030204" pitchFamily="34" charset="0"/>
            </a:endParaRPr>
          </a:p>
        </p:txBody>
      </p:sp>
      <p:sp>
        <p:nvSpPr>
          <p:cNvPr id="36" name="Google Shape;39;p2">
            <a:extLst>
              <a:ext uri="{FF2B5EF4-FFF2-40B4-BE49-F238E27FC236}">
                <a16:creationId xmlns:a16="http://schemas.microsoft.com/office/drawing/2014/main" id="{52B865A8-A8B9-F61E-D5A5-3542778C6B27}"/>
              </a:ext>
            </a:extLst>
          </p:cNvPr>
          <p:cNvSpPr txBox="1">
            <a:spLocks noGrp="1"/>
          </p:cNvSpPr>
          <p:nvPr>
            <p:ph type="title"/>
          </p:nvPr>
        </p:nvSpPr>
        <p:spPr>
          <a:xfrm>
            <a:off x="1466856" y="71414"/>
            <a:ext cx="9296427" cy="654032"/>
          </a:xfrm>
          <a:prstGeom prst="rect">
            <a:avLst/>
          </a:prstGeom>
          <a:solidFill>
            <a:srgbClr val="FFCC00"/>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a:t>Noun-Verb </a:t>
            </a:r>
            <a:r>
              <a:rPr lang="en-IN" dirty="0"/>
              <a:t>Agreement</a:t>
            </a:r>
            <a:endParaRPr dirty="0"/>
          </a:p>
        </p:txBody>
      </p:sp>
      <p:sp>
        <p:nvSpPr>
          <p:cNvPr id="37" name="TextBox 36">
            <a:extLst>
              <a:ext uri="{FF2B5EF4-FFF2-40B4-BE49-F238E27FC236}">
                <a16:creationId xmlns:a16="http://schemas.microsoft.com/office/drawing/2014/main" id="{510ECA42-1999-41D9-9297-C0C408B20CFD}"/>
              </a:ext>
            </a:extLst>
          </p:cNvPr>
          <p:cNvSpPr txBox="1"/>
          <p:nvPr/>
        </p:nvSpPr>
        <p:spPr>
          <a:xfrm>
            <a:off x="165718" y="4874077"/>
            <a:ext cx="4509977" cy="1475789"/>
          </a:xfrm>
          <a:prstGeom prst="rect">
            <a:avLst/>
          </a:prstGeom>
          <a:noFill/>
        </p:spPr>
        <p:txBody>
          <a:bodyPr wrap="square" rtlCol="0">
            <a:spAutoFit/>
          </a:bodyPr>
          <a:lstStyle/>
          <a:p>
            <a:pPr marR="114300">
              <a:lnSpc>
                <a:spcPct val="114000"/>
              </a:lnSpc>
            </a:pP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Example- </a:t>
            </a:r>
            <a:r>
              <a:rPr lang="en-IE" sz="2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Raju</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plays</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cricket regularly.</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I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Raju</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Doer of the action = noun/subject</a:t>
            </a:r>
            <a:endParaRPr lang="en-I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0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plays</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the action performed by the subject = verb</a:t>
            </a:r>
            <a:endParaRPr lang="en-I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41" name="TextBox 40">
            <a:extLst>
              <a:ext uri="{FF2B5EF4-FFF2-40B4-BE49-F238E27FC236}">
                <a16:creationId xmlns:a16="http://schemas.microsoft.com/office/drawing/2014/main" id="{5FAB0D59-860A-BB2A-5E88-749BA98EF885}"/>
              </a:ext>
            </a:extLst>
          </p:cNvPr>
          <p:cNvSpPr txBox="1"/>
          <p:nvPr/>
        </p:nvSpPr>
        <p:spPr>
          <a:xfrm>
            <a:off x="8193555" y="4874076"/>
            <a:ext cx="4102930" cy="1475789"/>
          </a:xfrm>
          <a:prstGeom prst="rect">
            <a:avLst/>
          </a:prstGeom>
          <a:noFill/>
        </p:spPr>
        <p:txBody>
          <a:bodyPr wrap="square" rtlCol="0">
            <a:spAutoFit/>
          </a:bodyPr>
          <a:lstStyle/>
          <a:p>
            <a:pPr marR="114300">
              <a:lnSpc>
                <a:spcPct val="114000"/>
              </a:lnSpc>
            </a:pP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Example- </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Suresh</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studies</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class 4. (</a:t>
            </a:r>
            <a:r>
              <a:rPr lang="en-IE" sz="20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studies</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singular verb)</a:t>
            </a:r>
            <a:endParaRPr lang="en-IN"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R="114300">
              <a:lnSpc>
                <a:spcPct val="114000"/>
              </a:lnSpc>
            </a:pP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boys</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study</a:t>
            </a:r>
            <a:r>
              <a:rPr lang="en-IE" sz="20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class 4. </a:t>
            </a:r>
          </a:p>
          <a:p>
            <a:pPr marR="114300">
              <a:lnSpc>
                <a:spcPct val="114000"/>
              </a:lnSpc>
            </a:pP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r>
              <a:rPr lang="en-IE" sz="2000" b="1" dirty="0">
                <a:solidFill>
                  <a:srgbClr val="7030A0"/>
                </a:solidFill>
                <a:effectLst/>
                <a:latin typeface="Calibri" panose="020F0502020204030204" pitchFamily="34" charset="0"/>
                <a:ea typeface="Calibri" panose="020F0502020204030204" pitchFamily="34" charset="0"/>
                <a:cs typeface="Calibri" panose="020F0502020204030204" pitchFamily="34" charset="0"/>
              </a:rPr>
              <a:t>study</a:t>
            </a:r>
            <a:r>
              <a:rPr lang="en-IE"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plural verb) </a:t>
            </a:r>
            <a:endParaRPr lang="en-IN"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34" name="Graphic 33" descr="Person eating with solid fill">
            <a:extLst>
              <a:ext uri="{FF2B5EF4-FFF2-40B4-BE49-F238E27FC236}">
                <a16:creationId xmlns:a16="http://schemas.microsoft.com/office/drawing/2014/main" id="{8FF19E16-EB72-1DFA-680B-974182904D3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80079" y="1422124"/>
            <a:ext cx="1080000" cy="1080000"/>
          </a:xfrm>
          <a:prstGeom prst="rect">
            <a:avLst/>
          </a:prstGeom>
        </p:spPr>
      </p:pic>
      <p:pic>
        <p:nvPicPr>
          <p:cNvPr id="38" name="Graphic 37" descr="Cricket with solid fill">
            <a:extLst>
              <a:ext uri="{FF2B5EF4-FFF2-40B4-BE49-F238E27FC236}">
                <a16:creationId xmlns:a16="http://schemas.microsoft.com/office/drawing/2014/main" id="{00F762EF-C1A4-39C5-A5B6-6BAA7677BA9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50968" y="1422480"/>
            <a:ext cx="1080000" cy="1080000"/>
          </a:xfrm>
          <a:prstGeom prst="rect">
            <a:avLst/>
          </a:prstGeom>
        </p:spPr>
      </p:pic>
      <p:pic>
        <p:nvPicPr>
          <p:cNvPr id="40" name="Graphic 39" descr="Person with idea with solid fill">
            <a:extLst>
              <a:ext uri="{FF2B5EF4-FFF2-40B4-BE49-F238E27FC236}">
                <a16:creationId xmlns:a16="http://schemas.microsoft.com/office/drawing/2014/main" id="{33EC5E96-2F49-0D72-4E39-98A6CCB8557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340235" y="3517792"/>
            <a:ext cx="1080000" cy="1080000"/>
          </a:xfrm>
          <a:prstGeom prst="rect">
            <a:avLst/>
          </a:prstGeom>
        </p:spPr>
      </p:pic>
      <p:pic>
        <p:nvPicPr>
          <p:cNvPr id="43" name="Graphic 42" descr="Group with solid fill">
            <a:extLst>
              <a:ext uri="{FF2B5EF4-FFF2-40B4-BE49-F238E27FC236}">
                <a16:creationId xmlns:a16="http://schemas.microsoft.com/office/drawing/2014/main" id="{4FA4E2EC-55D1-5FD4-5876-AEA31F904C3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833314" y="3517792"/>
            <a:ext cx="1080000" cy="108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fade">
                                      <p:cBhvr>
                                        <p:cTn id="18" dur="1000"/>
                                        <p:tgtEl>
                                          <p:spTgt spid="31"/>
                                        </p:tgtEl>
                                      </p:cBhvr>
                                    </p:animEffect>
                                    <p:anim calcmode="lin" valueType="num">
                                      <p:cBhvr>
                                        <p:cTn id="19" dur="1000" fill="hold"/>
                                        <p:tgtEl>
                                          <p:spTgt spid="31"/>
                                        </p:tgtEl>
                                        <p:attrNameLst>
                                          <p:attrName>ppt_x</p:attrName>
                                        </p:attrNameLst>
                                      </p:cBhvr>
                                      <p:tavLst>
                                        <p:tav tm="0">
                                          <p:val>
                                            <p:strVal val="#ppt_x"/>
                                          </p:val>
                                        </p:tav>
                                        <p:tav tm="100000">
                                          <p:val>
                                            <p:strVal val="#ppt_x"/>
                                          </p:val>
                                        </p:tav>
                                      </p:tavLst>
                                    </p:anim>
                                    <p:anim calcmode="lin" valueType="num">
                                      <p:cBhvr>
                                        <p:cTn id="2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1000"/>
                                        <p:tgtEl>
                                          <p:spTgt spid="37"/>
                                        </p:tgtEl>
                                      </p:cBhvr>
                                    </p:animEffect>
                                    <p:anim calcmode="lin" valueType="num">
                                      <p:cBhvr>
                                        <p:cTn id="26" dur="1000" fill="hold"/>
                                        <p:tgtEl>
                                          <p:spTgt spid="37"/>
                                        </p:tgtEl>
                                        <p:attrNameLst>
                                          <p:attrName>ppt_x</p:attrName>
                                        </p:attrNameLst>
                                      </p:cBhvr>
                                      <p:tavLst>
                                        <p:tav tm="0">
                                          <p:val>
                                            <p:strVal val="#ppt_x"/>
                                          </p:val>
                                        </p:tav>
                                        <p:tav tm="100000">
                                          <p:val>
                                            <p:strVal val="#ppt_x"/>
                                          </p:val>
                                        </p:tav>
                                      </p:tavLst>
                                    </p:anim>
                                    <p:anim calcmode="lin" valueType="num">
                                      <p:cBhvr>
                                        <p:cTn id="27"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1000"/>
                                        <p:tgtEl>
                                          <p:spTgt spid="32"/>
                                        </p:tgtEl>
                                      </p:cBhvr>
                                    </p:animEffect>
                                    <p:anim calcmode="lin" valueType="num">
                                      <p:cBhvr>
                                        <p:cTn id="33" dur="1000" fill="hold"/>
                                        <p:tgtEl>
                                          <p:spTgt spid="32"/>
                                        </p:tgtEl>
                                        <p:attrNameLst>
                                          <p:attrName>ppt_x</p:attrName>
                                        </p:attrNameLst>
                                      </p:cBhvr>
                                      <p:tavLst>
                                        <p:tav tm="0">
                                          <p:val>
                                            <p:strVal val="#ppt_x"/>
                                          </p:val>
                                        </p:tav>
                                        <p:tav tm="100000">
                                          <p:val>
                                            <p:strVal val="#ppt_x"/>
                                          </p:val>
                                        </p:tav>
                                      </p:tavLst>
                                    </p:anim>
                                    <p:anim calcmode="lin" valueType="num">
                                      <p:cBhvr>
                                        <p:cTn id="3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41"/>
                                        </p:tgtEl>
                                        <p:attrNameLst>
                                          <p:attrName>style.visibility</p:attrName>
                                        </p:attrNameLst>
                                      </p:cBhvr>
                                      <p:to>
                                        <p:strVal val="visible"/>
                                      </p:to>
                                    </p:set>
                                    <p:animEffect transition="in" filter="fade">
                                      <p:cBhvr>
                                        <p:cTn id="39" dur="1000"/>
                                        <p:tgtEl>
                                          <p:spTgt spid="41"/>
                                        </p:tgtEl>
                                      </p:cBhvr>
                                    </p:animEffect>
                                    <p:anim calcmode="lin" valueType="num">
                                      <p:cBhvr>
                                        <p:cTn id="40" dur="1000" fill="hold"/>
                                        <p:tgtEl>
                                          <p:spTgt spid="41"/>
                                        </p:tgtEl>
                                        <p:attrNameLst>
                                          <p:attrName>ppt_x</p:attrName>
                                        </p:attrNameLst>
                                      </p:cBhvr>
                                      <p:tavLst>
                                        <p:tav tm="0">
                                          <p:val>
                                            <p:strVal val="#ppt_x"/>
                                          </p:val>
                                        </p:tav>
                                        <p:tav tm="100000">
                                          <p:val>
                                            <p:strVal val="#ppt_x"/>
                                          </p:val>
                                        </p:tav>
                                      </p:tavLst>
                                    </p:anim>
                                    <p:anim calcmode="lin" valueType="num">
                                      <p:cBhvr>
                                        <p:cTn id="4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7"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graphicFrame>
        <p:nvGraphicFramePr>
          <p:cNvPr id="46" name="Google Shape;46;p3"/>
          <p:cNvGraphicFramePr/>
          <p:nvPr/>
        </p:nvGraphicFramePr>
        <p:xfrm>
          <a:off x="1127448" y="700345"/>
          <a:ext cx="9937100" cy="4289500"/>
        </p:xfrm>
        <a:graphic>
          <a:graphicData uri="http://schemas.openxmlformats.org/drawingml/2006/table">
            <a:tbl>
              <a:tblPr firstRow="1" bandRow="1">
                <a:noFill/>
                <a:tableStyleId>{0D4297A2-811B-47ED-8092-229EEA59F8F7}</a:tableStyleId>
              </a:tblPr>
              <a:tblGrid>
                <a:gridCol w="1008100">
                  <a:extLst>
                    <a:ext uri="{9D8B030D-6E8A-4147-A177-3AD203B41FA5}">
                      <a16:colId xmlns:a16="http://schemas.microsoft.com/office/drawing/2014/main" val="20000"/>
                    </a:ext>
                  </a:extLst>
                </a:gridCol>
                <a:gridCol w="1512175">
                  <a:extLst>
                    <a:ext uri="{9D8B030D-6E8A-4147-A177-3AD203B41FA5}">
                      <a16:colId xmlns:a16="http://schemas.microsoft.com/office/drawing/2014/main" val="20001"/>
                    </a:ext>
                  </a:extLst>
                </a:gridCol>
                <a:gridCol w="5832650">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Author </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5"/>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6"/>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7"/>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8"/>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09"/>
                  </a:ext>
                </a:extLst>
              </a:tr>
              <a:tr h="389325">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extLst>
                  <a:ext uri="{0D108BD9-81ED-4DB2-BD59-A6C34878D82A}">
                    <a16:rowId xmlns:a16="http://schemas.microsoft.com/office/drawing/2014/main" val="10010"/>
                  </a:ext>
                </a:extLst>
              </a:tr>
            </a:tbl>
          </a:graphicData>
        </a:graphic>
      </p:graphicFrame>
      <p:sp>
        <p:nvSpPr>
          <p:cNvPr id="47" name="Google Shape;47;p3"/>
          <p:cNvSpPr txBox="1"/>
          <p:nvPr/>
        </p:nvSpPr>
        <p:spPr>
          <a:xfrm>
            <a:off x="3549975" y="116632"/>
            <a:ext cx="5092048" cy="500042"/>
          </a:xfrm>
          <a:prstGeom prst="rect">
            <a:avLst/>
          </a:prstGeom>
          <a:noFill/>
          <a:ln>
            <a:noFill/>
          </a:ln>
        </p:spPr>
        <p:txBody>
          <a:bodyPr spcFirstLastPara="1" wrap="square" lIns="91425" tIns="45700" rIns="91425" bIns="45700" anchor="t" anchorCtr="0">
            <a:normAutofit fontScale="75000" lnSpcReduction="20000"/>
          </a:bodyPr>
          <a:lstStyle/>
          <a:p>
            <a:pPr marL="0" marR="0" lvl="0" indent="0" algn="ctr" rtl="0">
              <a:spcBef>
                <a:spcPts val="0"/>
              </a:spcBef>
              <a:spcAft>
                <a:spcPts val="0"/>
              </a:spcAft>
              <a:buClr>
                <a:schemeClr val="dk1"/>
              </a:buClr>
              <a:buSzPct val="100000"/>
              <a:buFont typeface="Calibri"/>
              <a:buNone/>
            </a:pPr>
            <a:r>
              <a:rPr lang="en-IN" sz="4400" b="0" i="0" u="none" strike="noStrike" cap="none">
                <a:solidFill>
                  <a:schemeClr val="dk1"/>
                </a:solidFill>
                <a:latin typeface="Calibri"/>
                <a:ea typeface="Calibri"/>
                <a:cs typeface="Calibri"/>
                <a:sym typeface="Calibri"/>
              </a:rPr>
              <a:t>Attribution / Citation</a:t>
            </a:r>
            <a:endParaRPr sz="4400" b="0" i="0" u="none" strike="noStrike" cap="none">
              <a:solidFill>
                <a:schemeClr val="dk1"/>
              </a:solidFill>
              <a:latin typeface="Calibri"/>
              <a:ea typeface="Calibri"/>
              <a:cs typeface="Calibri"/>
              <a:sym typeface="Calibri"/>
            </a:endParaRPr>
          </a:p>
        </p:txBody>
      </p:sp>
      <p:sp>
        <p:nvSpPr>
          <p:cNvPr id="48" name="Google Shape;48;p3"/>
          <p:cNvSpPr txBox="1"/>
          <p:nvPr/>
        </p:nvSpPr>
        <p:spPr>
          <a:xfrm>
            <a:off x="1285827" y="5448685"/>
            <a:ext cx="9620400" cy="954300"/>
          </a:xfrm>
          <a:prstGeom prst="rect">
            <a:avLst/>
          </a:prstGeom>
          <a:noFill/>
          <a:ln w="19050" cap="flat" cmpd="sng">
            <a:solidFill>
              <a:srgbClr val="FF0000"/>
            </a:solidFill>
            <a:prstDash val="dash"/>
            <a:round/>
            <a:headEnd type="none" w="sm" len="sm"/>
            <a:tailEnd type="none" w="sm" len="sm"/>
          </a:ln>
        </p:spPr>
        <p:txBody>
          <a:bodyPr spcFirstLastPara="1" wrap="square" lIns="91425" tIns="45700" rIns="91425" bIns="45700" anchor="t" anchorCtr="0">
            <a:spAutoFit/>
          </a:bodyPr>
          <a:lstStyle/>
          <a:p>
            <a:pPr marL="2286000" marR="0" lvl="0" indent="0" algn="l" rtl="0">
              <a:spcBef>
                <a:spcPts val="0"/>
              </a:spcBef>
              <a:spcAft>
                <a:spcPts val="0"/>
              </a:spcAft>
              <a:buNone/>
            </a:pPr>
            <a:r>
              <a:rPr lang="en-IN" sz="800" b="0" i="0" u="none" strike="noStrike" cap="none">
                <a:solidFill>
                  <a:srgbClr val="000000"/>
                </a:solidFill>
                <a:latin typeface="Arial"/>
                <a:ea typeface="Arial"/>
                <a:cs typeface="Arial"/>
                <a:sym typeface="Arial"/>
              </a:rPr>
              <a:t>                                    </a:t>
            </a:r>
            <a:r>
              <a:rPr lang="en-IN" sz="800" b="1" i="0" u="sng" strike="noStrike" cap="none">
                <a:solidFill>
                  <a:srgbClr val="000000"/>
                </a:solidFill>
                <a:latin typeface="Arial"/>
                <a:ea typeface="Arial"/>
                <a:cs typeface="Arial"/>
                <a:sym typeface="Arial"/>
              </a:rPr>
              <a:t>COPYRIGHT Cum DISCLAIMER NOTICE</a:t>
            </a:r>
            <a:endParaRPr sz="800" b="1" i="0" u="sng"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owned by Sri Sathya Sai Central Trust, Prashanthi Nilayam, Puttaparthi, Sathya Sai District, Andhra Pradesh, India. </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Strictly not for Commercial Use, excluding content that falls in Public Domain or common knowledge facts.</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Content can be downloaded and used for personal, educational, informational and other non-commercial purposes, subject to attribution in the name of ‘Sri Sathya Sai Central Trust, Prashanthi Nilayam, Puttaparthi’ only. Any attempt to remove, alter, circumvent, or distort the data that is accessed is illegal and strictly prohibited.</a:t>
            </a:r>
            <a:endParaRPr sz="800" b="0" i="0" u="none" strike="noStrike" cap="none">
              <a:solidFill>
                <a:srgbClr val="000000"/>
              </a:solidFill>
              <a:latin typeface="Calibri"/>
              <a:ea typeface="Calibri"/>
              <a:cs typeface="Calibri"/>
              <a:sym typeface="Calibri"/>
            </a:endParaRPr>
          </a:p>
          <a:p>
            <a:pPr marL="171450" marR="0" lvl="0" indent="-171450" algn="just" rtl="0">
              <a:spcBef>
                <a:spcPts val="0"/>
              </a:spcBef>
              <a:spcAft>
                <a:spcPts val="0"/>
              </a:spcAft>
              <a:buClr>
                <a:srgbClr val="000000"/>
              </a:buClr>
              <a:buSzPts val="800"/>
              <a:buFont typeface="Noto Sans Symbols"/>
              <a:buChar char="✔"/>
            </a:pPr>
            <a:r>
              <a:rPr lang="en-IN" sz="800" b="0" i="0" u="none" strike="noStrike" cap="none">
                <a:solidFill>
                  <a:srgbClr val="000000"/>
                </a:solidFill>
                <a:latin typeface="Arial"/>
                <a:ea typeface="Arial"/>
                <a:cs typeface="Arial"/>
                <a:sym typeface="Arial"/>
              </a:rPr>
              <a:t>Some of the content is owned by Third Parties and are used in compliance with their licensing conditions. Anyone infringing the Copyright of such Third Parties will be doing so at their own risks and costs.</a:t>
            </a:r>
            <a:endParaRPr sz="800" b="0" i="0" u="none" strike="noStrike" cap="none">
              <a:solidFill>
                <a:srgbClr val="000000"/>
              </a:solidFill>
              <a:latin typeface="Calibri"/>
              <a:ea typeface="Calibri"/>
              <a:cs typeface="Calibri"/>
              <a:sym typeface="Calibri"/>
            </a:endParaRPr>
          </a:p>
          <a:p>
            <a:pPr marL="0" marR="0" lvl="0" indent="0" algn="ctr" rtl="0">
              <a:spcBef>
                <a:spcPts val="0"/>
              </a:spcBef>
              <a:spcAft>
                <a:spcPts val="0"/>
              </a:spcAft>
              <a:buClr>
                <a:srgbClr val="000000"/>
              </a:buClr>
              <a:buSzPts val="800"/>
              <a:buFont typeface="Noto Sans Symbols"/>
              <a:buNone/>
            </a:pPr>
            <a:endParaRPr sz="800" b="0"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347</Words>
  <Application>Microsoft Office PowerPoint</Application>
  <PresentationFormat>Widescreen</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Noto Sans Symbols</vt:lpstr>
      <vt:lpstr>DD</vt:lpstr>
      <vt:lpstr>Summary Noun-Verb Agreement</vt:lpstr>
      <vt:lpstr>Noun-Verb Agreement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39</cp:revision>
  <dcterms:created xsi:type="dcterms:W3CDTF">2020-08-28T09:38:22Z</dcterms:created>
  <dcterms:modified xsi:type="dcterms:W3CDTF">2023-04-24T16:05:14Z</dcterms:modified>
</cp:coreProperties>
</file>