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1" r:id="rId3"/>
    <p:sldId id="265" r:id="rId4"/>
    <p:sldId id="267" r:id="rId5"/>
    <p:sldId id="266" r:id="rId6"/>
    <p:sldId id="268"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5F7A"/>
    <a:srgbClr val="CBA9E5"/>
    <a:srgbClr val="C198E0"/>
    <a:srgbClr val="CAB6C5"/>
    <a:srgbClr val="BBA1B5"/>
    <a:srgbClr val="ECD788"/>
    <a:srgbClr val="C198D4"/>
    <a:srgbClr val="7CCAC6"/>
    <a:srgbClr val="70B8C2"/>
    <a:srgbClr val="AFD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autoAdjust="0"/>
    <p:restoredTop sz="68380" autoAdjust="0"/>
  </p:normalViewPr>
  <p:slideViewPr>
    <p:cSldViewPr>
      <p:cViewPr>
        <p:scale>
          <a:sx n="69" d="100"/>
          <a:sy n="69" d="100"/>
        </p:scale>
        <p:origin x="304" y="-340"/>
      </p:cViewPr>
      <p:guideLst>
        <p:guide orient="horz" pos="2160"/>
        <p:guide pos="3840"/>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6B9B4-D2C4-48DE-BC86-1B1A8876D90E}" type="datetimeFigureOut">
              <a:rPr lang="en-US" smtClean="0"/>
              <a:pPr/>
              <a:t>1/9/2023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D599-091B-4691-AA1B-AC5C84EF710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Remember icon -PPT</a:t>
            </a:r>
          </a:p>
        </p:txBody>
      </p:sp>
      <p:sp>
        <p:nvSpPr>
          <p:cNvPr id="4" name="Slide Number Placeholder 3"/>
          <p:cNvSpPr>
            <a:spLocks noGrp="1"/>
          </p:cNvSpPr>
          <p:nvPr>
            <p:ph type="sldNum" sz="quarter" idx="10"/>
          </p:nvPr>
        </p:nvSpPr>
        <p:spPr/>
        <p:txBody>
          <a:bodyPr/>
          <a:lstStyle/>
          <a:p>
            <a:fld id="{A499D599-091B-4691-AA1B-AC5C84EF710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1200"/>
              </a:spcBef>
              <a:spcAft>
                <a:spcPts val="120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Hand: PPT Icon</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2</a:t>
            </a:fld>
            <a:endParaRPr lang="en-IN"/>
          </a:p>
        </p:txBody>
      </p:sp>
    </p:spTree>
    <p:extLst>
      <p:ext uri="{BB962C8B-B14F-4D97-AF65-F5344CB8AC3E}">
        <p14:creationId xmlns:p14="http://schemas.microsoft.com/office/powerpoint/2010/main" val="128915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R="114300"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FF"/>
                </a:solidFill>
                <a:effectLst/>
                <a:latin typeface="Calibri" panose="020F0502020204030204" pitchFamily="34" charset="0"/>
              </a:rPr>
              <a:t>The teacher could now show the pictures wherein the time of action is mentioned and pick students (encouraging the shy students who generally don’t speak up along with the smart ones) and ask them to identify the tense to be used in the given situations (Yesterday - past tense, everyday - present tense, always - present tense, last week - past tense, a few days ago - past tense, etc.) and make complete sentences orally.</a:t>
            </a:r>
            <a:endParaRPr lang="en-IN" sz="1200" b="0" i="0" u="none" strike="noStrike" kern="1200" dirty="0">
              <a:solidFill>
                <a:schemeClr val="tx1"/>
              </a:solidFill>
              <a:latin typeface="+mn-lt"/>
              <a:ea typeface="+mn-ea"/>
              <a:cs typeface="+mn-cs"/>
            </a:endParaRP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r>
              <a:rPr lang="en-IN" dirty="0"/>
              <a:t>Girl jumping : https://www.freepik.com/free-vector/two-girls-having-pillow-fight_4567210.htm (</a:t>
            </a:r>
            <a:r>
              <a:rPr lang="en-IN" dirty="0" err="1"/>
              <a:t>Attribution:brgfx</a:t>
            </a:r>
            <a:r>
              <a:rPr lang="en-I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Garden : SSSVV Image Gallery: Search Keyword “jump”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Children jumping: https://www.freepik.com/free-vector/happy-children-jumping-summer-meadow_8609202.htm (Attribution: </a:t>
            </a:r>
            <a:r>
              <a:rPr lang="en-IN" dirty="0" err="1"/>
              <a:t>pch</a:t>
            </a:r>
            <a:r>
              <a:rPr lang="en-IN" dirty="0"/>
              <a:t>-vector)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Hand: PPT Icon</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3</a:t>
            </a:fld>
            <a:endParaRPr lang="en-IN"/>
          </a:p>
        </p:txBody>
      </p:sp>
    </p:spTree>
    <p:extLst>
      <p:ext uri="{BB962C8B-B14F-4D97-AF65-F5344CB8AC3E}">
        <p14:creationId xmlns:p14="http://schemas.microsoft.com/office/powerpoint/2010/main" val="56126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marR="114300"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FF"/>
                </a:solidFill>
                <a:effectLst/>
                <a:latin typeface="Calibri" panose="020F0502020204030204" pitchFamily="34" charset="0"/>
              </a:rPr>
              <a:t>The teacher could now show the pictures wherein the time of action is mentioned and pick students (encouraging the shy students who generally don’t speak up along with the smart ones) and ask them to identify the tense to be used in the given situations (Yesterday - past tense, everyday - present tense, always - present tense, last week - past tense, a few days ago - past tense, etc.) and make complete sentences orally.</a:t>
            </a:r>
            <a:endParaRPr lang="en-IN" sz="1200" b="0" i="0" u="none" strike="noStrike" kern="1200" dirty="0">
              <a:solidFill>
                <a:schemeClr val="tx1"/>
              </a:solidFill>
              <a:latin typeface="+mn-lt"/>
              <a:ea typeface="+mn-ea"/>
              <a:cs typeface="+mn-cs"/>
            </a:endParaRP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b="0" dirty="0"/>
              <a:t>Kids: https://www.freepik.com/free-vector/three-happy-kids-standing_26213026.htm</a:t>
            </a:r>
            <a:r>
              <a:rPr lang="en-IN" sz="1200" b="0" i="0" u="none" strike="noStrike" kern="1200" baseline="0" dirty="0">
                <a:solidFill>
                  <a:schemeClr val="tx1"/>
                </a:solidFill>
                <a:latin typeface="+mn-lt"/>
                <a:ea typeface="+mn-ea"/>
                <a:cs typeface="+mn-cs"/>
              </a:rPr>
              <a:t> (</a:t>
            </a:r>
            <a:r>
              <a:rPr lang="en-IN" sz="1200" b="0" i="0" u="none" strike="noStrike" kern="1200" baseline="0" dirty="0" err="1">
                <a:solidFill>
                  <a:schemeClr val="tx1"/>
                </a:solidFill>
                <a:latin typeface="+mn-lt"/>
                <a:ea typeface="+mn-ea"/>
                <a:cs typeface="+mn-cs"/>
              </a:rPr>
              <a:t>Attribution:brgfx</a:t>
            </a:r>
            <a:r>
              <a:rPr lang="en-IN" sz="1200" b="0" i="0" u="none" strike="noStrike" kern="1200" baseline="0" dirty="0">
                <a:solidFill>
                  <a:schemeClr val="tx1"/>
                </a:solidFill>
                <a:latin typeface="+mn-lt"/>
                <a:ea typeface="+mn-ea"/>
                <a:cs typeface="+mn-cs"/>
              </a:rPr>
              <a:t>)</a:t>
            </a:r>
          </a:p>
          <a:p>
            <a:pPr rtl="0"/>
            <a:r>
              <a:rPr lang="en-IN" b="0" dirty="0"/>
              <a:t>Wall: </a:t>
            </a:r>
            <a:r>
              <a:rPr lang="en-IN" dirty="0"/>
              <a:t>https://www.freepik.com/free-vector/brick-wall-street-scene-with-telephon-box_9741605.htm </a:t>
            </a:r>
            <a:r>
              <a:rPr lang="en-IN" sz="1200" b="0" i="0" u="none" strike="noStrike" kern="1200" baseline="0" dirty="0">
                <a:solidFill>
                  <a:schemeClr val="tx1"/>
                </a:solidFill>
                <a:latin typeface="+mn-lt"/>
                <a:ea typeface="+mn-ea"/>
                <a:cs typeface="+mn-cs"/>
              </a:rPr>
              <a:t>(</a:t>
            </a:r>
            <a:r>
              <a:rPr lang="en-IN" sz="1200" b="0" i="0" u="none" strike="noStrike" kern="1200" baseline="0" dirty="0" err="1">
                <a:solidFill>
                  <a:schemeClr val="tx1"/>
                </a:solidFill>
                <a:latin typeface="+mn-lt"/>
                <a:ea typeface="+mn-ea"/>
                <a:cs typeface="+mn-cs"/>
              </a:rPr>
              <a:t>Attribution:brgfx</a:t>
            </a:r>
            <a:r>
              <a:rPr lang="en-IN" sz="1200" b="0" i="0" u="none" strike="noStrike" kern="1200" baseline="0" dirty="0">
                <a:solidFill>
                  <a:schemeClr val="tx1"/>
                </a:solidFill>
                <a:latin typeface="+mn-lt"/>
                <a:ea typeface="+mn-ea"/>
                <a:cs typeface="+mn-cs"/>
              </a:rPr>
              <a:t>)</a:t>
            </a:r>
          </a:p>
          <a:p>
            <a:r>
              <a:rPr lang="en-IN" dirty="0"/>
              <a:t>Girls jumping : https://www.freepik.com/free-vector/happy-children-jumping-summer-meadow_8609202.htm (Attribution: @pch.vector)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Hand: PPT Icon</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4</a:t>
            </a:fld>
            <a:endParaRPr lang="en-IN"/>
          </a:p>
        </p:txBody>
      </p:sp>
    </p:spTree>
    <p:extLst>
      <p:ext uri="{BB962C8B-B14F-4D97-AF65-F5344CB8AC3E}">
        <p14:creationId xmlns:p14="http://schemas.microsoft.com/office/powerpoint/2010/main" val="128078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1200"/>
              </a:spcBef>
              <a:spcAft>
                <a:spcPts val="120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0" i="0" u="none" strike="noStrike" dirty="0">
                <a:solidFill>
                  <a:srgbClr val="0000FF"/>
                </a:solidFill>
                <a:effectLst/>
                <a:latin typeface="Calibri" panose="020F0502020204030204" pitchFamily="34" charset="0"/>
              </a:rPr>
              <a:t>The teacher could now show the pictures wherein the time of action is mentioned and pick students (encouraging the shy students who generally don’t speak up along with the smart ones) and ask them to identify the tense to be used in the given situations (Yesterday - past tense, everyday - present tense, always - present tense, last week - past tense, a few days ago - past tense, etc.) and make complete sentences orally.</a:t>
            </a:r>
          </a:p>
          <a:p>
            <a:pPr rtl="0">
              <a:spcBef>
                <a:spcPts val="1200"/>
              </a:spcBef>
              <a:spcAft>
                <a:spcPts val="1200"/>
              </a:spcAft>
            </a:pP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sz="1200" b="0" i="0" u="none" strike="noStrike" kern="1200" baseline="0" dirty="0">
              <a:solidFill>
                <a:schemeClr val="tx1"/>
              </a:solidFill>
              <a:latin typeface="+mn-lt"/>
              <a:ea typeface="+mn-ea"/>
              <a:cs typeface="+mn-cs"/>
            </a:endParaRPr>
          </a:p>
          <a:p>
            <a:pPr rtl="0"/>
            <a:r>
              <a:rPr lang="en-IN" sz="1200" b="0" i="0" u="none" strike="noStrike" kern="1200" baseline="0" dirty="0">
                <a:solidFill>
                  <a:schemeClr val="tx1"/>
                </a:solidFill>
                <a:latin typeface="+mn-lt"/>
                <a:ea typeface="+mn-ea"/>
                <a:cs typeface="+mn-cs"/>
              </a:rPr>
              <a:t>Kids: </a:t>
            </a:r>
            <a:r>
              <a:rPr lang="en-IN" sz="1200" b="0" dirty="0"/>
              <a:t>https://www.freepik.com/free-vector/three-happy-kids-standing_26213026.htm</a:t>
            </a:r>
            <a:r>
              <a:rPr lang="en-IN" sz="1200" b="0" i="0" u="none" strike="noStrike" kern="1200" baseline="0" dirty="0">
                <a:solidFill>
                  <a:schemeClr val="tx1"/>
                </a:solidFill>
                <a:latin typeface="+mn-lt"/>
                <a:ea typeface="+mn-ea"/>
                <a:cs typeface="+mn-cs"/>
              </a:rPr>
              <a:t> (</a:t>
            </a:r>
            <a:r>
              <a:rPr lang="en-IN" sz="1200" b="0" i="0" u="none" strike="noStrike" kern="1200" baseline="0" dirty="0" err="1">
                <a:solidFill>
                  <a:schemeClr val="tx1"/>
                </a:solidFill>
                <a:latin typeface="+mn-lt"/>
                <a:ea typeface="+mn-ea"/>
                <a:cs typeface="+mn-cs"/>
              </a:rPr>
              <a:t>Attribution:brgfx</a:t>
            </a:r>
            <a:r>
              <a:rPr lang="en-IN" sz="1200" b="0" i="0" u="none" strike="noStrike" kern="1200" baseline="0" dirty="0">
                <a:solidFill>
                  <a:schemeClr val="tx1"/>
                </a:solidFill>
                <a:latin typeface="+mn-lt"/>
                <a:ea typeface="+mn-ea"/>
                <a:cs typeface="+mn-cs"/>
              </a:rPr>
              <a:t>)</a:t>
            </a:r>
          </a:p>
          <a:p>
            <a:pPr rtl="0"/>
            <a:r>
              <a:rPr lang="en-IN" b="0" dirty="0"/>
              <a:t>Boy Jump: SSSVV Image Gallery: Search Keyword “jump”</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Hand: PPT Icon</a:t>
            </a:r>
            <a:endParaRPr lang="en-IN" b="0" dirty="0"/>
          </a:p>
          <a:p>
            <a:pPr rtl="0"/>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5</a:t>
            </a:fld>
            <a:endParaRPr lang="en-IN"/>
          </a:p>
        </p:txBody>
      </p:sp>
    </p:spTree>
    <p:extLst>
      <p:ext uri="{BB962C8B-B14F-4D97-AF65-F5344CB8AC3E}">
        <p14:creationId xmlns:p14="http://schemas.microsoft.com/office/powerpoint/2010/main" val="197489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1200"/>
              </a:spcBef>
              <a:spcAft>
                <a:spcPts val="120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b="0" i="0" u="none" strike="noStrike" dirty="0">
                <a:solidFill>
                  <a:srgbClr val="0000FF"/>
                </a:solidFill>
                <a:effectLst/>
                <a:latin typeface="Calibri" panose="020F0502020204030204" pitchFamily="34" charset="0"/>
              </a:rPr>
              <a:t>The teacher could now show the pictures wherein the time of action is mentioned and pick students (encouraging the shy students who generally don’t speak up along with the smart ones) and ask them to identify the tense to be used in the given situations (Yesterday - past tense, everyday - present tense, always - present tense, last week - past tense, a few days ago - past tense, etc.) and make complete sentences orally.</a:t>
            </a:r>
            <a:endParaRPr lang="en-IN" sz="1200" b="0" i="0" u="none" strike="noStrike" kern="1200" dirty="0">
              <a:solidFill>
                <a:schemeClr val="tx1"/>
              </a:solidFill>
              <a:latin typeface="+mn-lt"/>
              <a:ea typeface="+mn-ea"/>
              <a:cs typeface="+mn-cs"/>
            </a:endParaRP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Girls jumping : https://www.freepik.com/free-vector/two-girls-having-pillow-fight_4567210.htm (</a:t>
            </a:r>
            <a:r>
              <a:rPr lang="en-IN" dirty="0" err="1"/>
              <a:t>Attribution:brgfx</a:t>
            </a:r>
            <a:r>
              <a:rPr lang="en-IN" dirty="0"/>
              <a:t>)</a:t>
            </a:r>
          </a:p>
          <a:p>
            <a:pPr rtl="0"/>
            <a:r>
              <a:rPr lang="en-IN" b="0" dirty="0"/>
              <a:t>Boy : https://www.freepik.com/free-vector/set-happy-multiethnic-preschool-boys-standing-different-action_29006602.htm</a:t>
            </a:r>
            <a:r>
              <a:rPr lang="en-IN" sz="1200" b="0" i="0" u="none" strike="noStrike" kern="1200" baseline="0" dirty="0">
                <a:solidFill>
                  <a:schemeClr val="tx1"/>
                </a:solidFill>
                <a:latin typeface="+mn-lt"/>
                <a:ea typeface="+mn-ea"/>
                <a:cs typeface="+mn-cs"/>
              </a:rPr>
              <a:t> (Attribution: </a:t>
            </a:r>
            <a:r>
              <a:rPr lang="en-IN" sz="1200" b="0" i="0" u="none" strike="noStrike" kern="1200" baseline="0" dirty="0" err="1">
                <a:solidFill>
                  <a:schemeClr val="tx1"/>
                </a:solidFill>
                <a:latin typeface="+mn-lt"/>
                <a:ea typeface="+mn-ea"/>
                <a:cs typeface="+mn-cs"/>
              </a:rPr>
              <a:t>jcomp</a:t>
            </a:r>
            <a:r>
              <a:rPr lang="en-IN" sz="1200" b="0" i="0" u="none" strike="noStrike" kern="1200" baseline="0" dirty="0">
                <a:solidFill>
                  <a:schemeClr val="tx1"/>
                </a:solidFill>
                <a:latin typeface="+mn-lt"/>
                <a:ea typeface="+mn-ea"/>
                <a:cs typeface="+mn-cs"/>
              </a:rPr>
              <a:t>)</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Monkey :  https://www.freepik.com/free-vector/monkey-hanging-tree-branch-cartoon-character-sticker_20770388.htm (</a:t>
            </a:r>
            <a:r>
              <a:rPr lang="en-IN" dirty="0" err="1"/>
              <a:t>Attribution:brgfx</a:t>
            </a:r>
            <a:r>
              <a:rPr lang="en-I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Hand: PPT Icon</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6</a:t>
            </a:fld>
            <a:endParaRPr lang="en-IN"/>
          </a:p>
        </p:txBody>
      </p:sp>
    </p:spTree>
    <p:extLst>
      <p:ext uri="{BB962C8B-B14F-4D97-AF65-F5344CB8AC3E}">
        <p14:creationId xmlns:p14="http://schemas.microsoft.com/office/powerpoint/2010/main" val="206968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A499D599-091B-4691-AA1B-AC5C84EF710A}"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57292"/>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7916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254244B2-46FD-49C0-8BF6-E190D09EA6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90" y="44919"/>
            <a:ext cx="902286" cy="957155"/>
          </a:xfrm>
          <a:prstGeom prst="rect">
            <a:avLst/>
          </a:prstGeom>
        </p:spPr>
      </p:pic>
      <p:pic>
        <p:nvPicPr>
          <p:cNvPr id="19" name="Picture 18" descr="Calendar&#10;&#10;Description automatically generated with low confidence">
            <a:extLst>
              <a:ext uri="{FF2B5EF4-FFF2-40B4-BE49-F238E27FC236}">
                <a16:creationId xmlns:a16="http://schemas.microsoft.com/office/drawing/2014/main" id="{D97434CF-CEE0-40BF-BC5E-2F865F0666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2B8C39A-F191-4D0C-9E72-E36060824A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
        <p:nvSpPr>
          <p:cNvPr id="9" name="TextBox 8">
            <a:extLst>
              <a:ext uri="{FF2B5EF4-FFF2-40B4-BE49-F238E27FC236}">
                <a16:creationId xmlns:a16="http://schemas.microsoft.com/office/drawing/2014/main" id="{2928DBB6-D4BE-4F74-AC05-620A04191F2C}"/>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495333" cy="472908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Calendar&#10;&#10;Description automatically generated with low confidence">
            <a:extLst>
              <a:ext uri="{FF2B5EF4-FFF2-40B4-BE49-F238E27FC236}">
                <a16:creationId xmlns:a16="http://schemas.microsoft.com/office/drawing/2014/main" id="{5901837A-36BC-4822-BEFB-830404CC5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8035C0C2-BCC7-4C51-8D5A-9E2778BE63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0057"/>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Calendar&#10;&#10;Description automatically generated with low confidence">
            <a:extLst>
              <a:ext uri="{FF2B5EF4-FFF2-40B4-BE49-F238E27FC236}">
                <a16:creationId xmlns:a16="http://schemas.microsoft.com/office/drawing/2014/main" id="{076D6C82-FFCB-4BDB-8004-46AA8F1755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359" y="84302"/>
            <a:ext cx="963251" cy="93886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BD2AB13A-E8D2-49E2-9E24-DF9B8C2267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4834" y="5943521"/>
            <a:ext cx="914479" cy="9144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8.svg"/><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2.bin"/><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10" Type="http://schemas.openxmlformats.org/officeDocument/2006/relationships/image" Target="../media/image18.jpeg"/><Relationship Id="rId4" Type="http://schemas.openxmlformats.org/officeDocument/2006/relationships/image" Target="../media/image16.wmf"/><Relationship Id="rId9" Type="http://schemas.openxmlformats.org/officeDocument/2006/relationships/image" Target="../media/image1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9.jpeg"/><Relationship Id="rId7"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oleObject" Target="../embeddings/oleObject2.bin"/><Relationship Id="rId5" Type="http://schemas.openxmlformats.org/officeDocument/2006/relationships/image" Target="../media/image21.jpeg"/><Relationship Id="rId10" Type="http://schemas.openxmlformats.org/officeDocument/2006/relationships/image" Target="../media/image22.jpeg"/><Relationship Id="rId4" Type="http://schemas.openxmlformats.org/officeDocument/2006/relationships/image" Target="../media/image20.jpeg"/><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AE7630-1158-D0A2-E315-D3C4AC966006}"/>
              </a:ext>
            </a:extLst>
          </p:cNvPr>
          <p:cNvSpPr txBox="1">
            <a:spLocks/>
          </p:cNvSpPr>
          <p:nvPr/>
        </p:nvSpPr>
        <p:spPr>
          <a:xfrm>
            <a:off x="2405508" y="1988808"/>
            <a:ext cx="6750900" cy="1728192"/>
          </a:xfrm>
          <a:prstGeom prst="rect">
            <a:avLst/>
          </a:prstGeom>
          <a:blipFill>
            <a:blip r:embed="rId3"/>
            <a:tile tx="0" ty="0" sx="100000" sy="100000" flip="none" algn="tl"/>
          </a:blipFill>
        </p:spPr>
        <p:txBody>
          <a:bodyPr anchor="ctr">
            <a:noAutofit/>
          </a:bodyPr>
          <a:lstStyle>
            <a:lvl1pPr algn="ctr" defTabSz="914400" rtl="0" eaLnBrk="1" latinLnBrk="0" hangingPunct="1">
              <a:spcBef>
                <a:spcPct val="0"/>
              </a:spcBef>
              <a:buNone/>
              <a:defRPr sz="5400" kern="1200">
                <a:solidFill>
                  <a:schemeClr val="tx1"/>
                </a:solidFill>
                <a:latin typeface="+mj-lt"/>
                <a:ea typeface="+mj-ea"/>
                <a:cs typeface="+mj-cs"/>
              </a:defRPr>
            </a:lvl1pPr>
          </a:lstStyle>
          <a:p>
            <a:r>
              <a:rPr lang="en-IN" dirty="0"/>
              <a:t>                 </a:t>
            </a:r>
          </a:p>
        </p:txBody>
      </p:sp>
      <p:sp>
        <p:nvSpPr>
          <p:cNvPr id="6" name="Rectangle 5">
            <a:extLst>
              <a:ext uri="{FF2B5EF4-FFF2-40B4-BE49-F238E27FC236}">
                <a16:creationId xmlns:a16="http://schemas.microsoft.com/office/drawing/2014/main" id="{9D1BE84A-5AFD-84FB-7012-C085BD42C9F0}"/>
              </a:ext>
            </a:extLst>
          </p:cNvPr>
          <p:cNvSpPr/>
          <p:nvPr/>
        </p:nvSpPr>
        <p:spPr>
          <a:xfrm>
            <a:off x="2405508" y="1965485"/>
            <a:ext cx="6750900" cy="48274"/>
          </a:xfrm>
          <a:prstGeom prst="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1BA5AB0-FE24-999E-94CC-0D0F90FBFFB9}"/>
              </a:ext>
            </a:extLst>
          </p:cNvPr>
          <p:cNvSpPr/>
          <p:nvPr/>
        </p:nvSpPr>
        <p:spPr>
          <a:xfrm flipV="1">
            <a:off x="2405508" y="3694603"/>
            <a:ext cx="6750900" cy="45719"/>
          </a:xfrm>
          <a:prstGeom prst="rect">
            <a:avLst/>
          </a:pr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Graphic 10" descr="Person with idea">
            <a:extLst>
              <a:ext uri="{FF2B5EF4-FFF2-40B4-BE49-F238E27FC236}">
                <a16:creationId xmlns:a16="http://schemas.microsoft.com/office/drawing/2014/main" id="{9B466BEF-EFAC-CA5E-6BEF-389F2261E1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5532" y="1785926"/>
            <a:ext cx="1980264" cy="1980264"/>
          </a:xfrm>
          <a:prstGeom prst="rect">
            <a:avLst/>
          </a:prstGeom>
        </p:spPr>
      </p:pic>
      <p:sp>
        <p:nvSpPr>
          <p:cNvPr id="2" name="TextBox 1">
            <a:extLst>
              <a:ext uri="{FF2B5EF4-FFF2-40B4-BE49-F238E27FC236}">
                <a16:creationId xmlns:a16="http://schemas.microsoft.com/office/drawing/2014/main" id="{6208CC27-0FF3-CD52-B464-7CF9D091109E}"/>
              </a:ext>
            </a:extLst>
          </p:cNvPr>
          <p:cNvSpPr txBox="1"/>
          <p:nvPr/>
        </p:nvSpPr>
        <p:spPr>
          <a:xfrm>
            <a:off x="4250754" y="2403715"/>
            <a:ext cx="5220696" cy="923330"/>
          </a:xfrm>
          <a:prstGeom prst="rect">
            <a:avLst/>
          </a:prstGeom>
          <a:noFill/>
        </p:spPr>
        <p:txBody>
          <a:bodyPr wrap="square" rtlCol="0">
            <a:spAutoFit/>
          </a:bodyPr>
          <a:lstStyle/>
          <a:p>
            <a:r>
              <a:rPr lang="en-IN" sz="5400"/>
              <a:t>Remember Me?</a:t>
            </a:r>
            <a:endParaRPr lang="en-SG"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4063-A5F8-E554-0A9F-AAEB32F9709F}"/>
              </a:ext>
            </a:extLst>
          </p:cNvPr>
          <p:cNvSpPr>
            <a:spLocks noGrp="1"/>
          </p:cNvSpPr>
          <p:nvPr>
            <p:ph type="title"/>
          </p:nvPr>
        </p:nvSpPr>
        <p:spPr>
          <a:xfrm>
            <a:off x="3008630" y="131632"/>
            <a:ext cx="6174740" cy="654032"/>
          </a:xfrm>
          <a:blipFill>
            <a:blip r:embed="rId3"/>
            <a:tile tx="0" ty="0" sx="100000" sy="100000" flip="none" algn="tl"/>
          </a:blipFill>
          <a:ln>
            <a:noFill/>
          </a:ln>
        </p:spPr>
        <p:style>
          <a:lnRef idx="2">
            <a:schemeClr val="accent1"/>
          </a:lnRef>
          <a:fillRef idx="1">
            <a:schemeClr val="lt1"/>
          </a:fillRef>
          <a:effectRef idx="0">
            <a:schemeClr val="accent1"/>
          </a:effectRef>
          <a:fontRef idx="minor">
            <a:schemeClr val="dk1"/>
          </a:fontRef>
        </p:style>
        <p:txBody>
          <a:bodyPr/>
          <a:lstStyle/>
          <a:p>
            <a:r>
              <a:rPr lang="en-IN" dirty="0"/>
              <a:t>Can you identify the TENSES?</a:t>
            </a:r>
          </a:p>
        </p:txBody>
      </p:sp>
      <p:sp>
        <p:nvSpPr>
          <p:cNvPr id="4" name="Rectangle 3">
            <a:extLst>
              <a:ext uri="{FF2B5EF4-FFF2-40B4-BE49-F238E27FC236}">
                <a16:creationId xmlns:a16="http://schemas.microsoft.com/office/drawing/2014/main" id="{E375131B-5C97-BF31-80C6-38C63287DC31}"/>
              </a:ext>
            </a:extLst>
          </p:cNvPr>
          <p:cNvSpPr/>
          <p:nvPr/>
        </p:nvSpPr>
        <p:spPr>
          <a:xfrm>
            <a:off x="3008630" y="769137"/>
            <a:ext cx="6174740" cy="45719"/>
          </a:xfrm>
          <a:prstGeom prst="rect">
            <a:avLst/>
          </a:pr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Rounded Corners 5">
            <a:extLst>
              <a:ext uri="{FF2B5EF4-FFF2-40B4-BE49-F238E27FC236}">
                <a16:creationId xmlns:a16="http://schemas.microsoft.com/office/drawing/2014/main" id="{C4903FA9-D7BA-3C59-6868-FB93D0352FEE}"/>
              </a:ext>
            </a:extLst>
          </p:cNvPr>
          <p:cNvSpPr/>
          <p:nvPr/>
        </p:nvSpPr>
        <p:spPr>
          <a:xfrm>
            <a:off x="388817" y="1996393"/>
            <a:ext cx="5079509" cy="6807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IE" sz="2400" dirty="0"/>
              <a:t>My mother cooks new dishes for me.</a:t>
            </a:r>
            <a:endParaRPr lang="en-SG" sz="2400" dirty="0"/>
          </a:p>
        </p:txBody>
      </p:sp>
      <p:grpSp>
        <p:nvGrpSpPr>
          <p:cNvPr id="10" name="Group 9">
            <a:extLst>
              <a:ext uri="{FF2B5EF4-FFF2-40B4-BE49-F238E27FC236}">
                <a16:creationId xmlns:a16="http://schemas.microsoft.com/office/drawing/2014/main" id="{583B7D86-8682-3C70-0278-ACE3444C8C7F}"/>
              </a:ext>
            </a:extLst>
          </p:cNvPr>
          <p:cNvGrpSpPr/>
          <p:nvPr/>
        </p:nvGrpSpPr>
        <p:grpSpPr>
          <a:xfrm>
            <a:off x="6142091" y="2163924"/>
            <a:ext cx="1276834" cy="766285"/>
            <a:chOff x="6859767" y="3193002"/>
            <a:chExt cx="1276834" cy="766285"/>
          </a:xfrm>
        </p:grpSpPr>
        <p:sp>
          <p:nvSpPr>
            <p:cNvPr id="8" name="Rectangle: Rounded Corners 7">
              <a:extLst>
                <a:ext uri="{FF2B5EF4-FFF2-40B4-BE49-F238E27FC236}">
                  <a16:creationId xmlns:a16="http://schemas.microsoft.com/office/drawing/2014/main" id="{B3E9548C-0109-AC11-3B17-51423476F205}"/>
                </a:ext>
              </a:extLst>
            </p:cNvPr>
            <p:cNvSpPr/>
            <p:nvPr/>
          </p:nvSpPr>
          <p:spPr>
            <a:xfrm>
              <a:off x="6859767" y="3193002"/>
              <a:ext cx="1276834" cy="413216"/>
            </a:xfrm>
            <a:prstGeom prst="roundRect">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effectLst>
                    <a:outerShdw blurRad="38100" dist="38100" dir="2700000" algn="tl">
                      <a:srgbClr val="000000">
                        <a:alpha val="43137"/>
                      </a:srgbClr>
                    </a:outerShdw>
                  </a:effectLst>
                </a:rPr>
                <a:t>Answer</a:t>
              </a:r>
            </a:p>
          </p:txBody>
        </p:sp>
        <p:pic>
          <p:nvPicPr>
            <p:cNvPr id="9" name="Graphic 8" descr="Right pointing backhand index with solid fill">
              <a:extLst>
                <a:ext uri="{FF2B5EF4-FFF2-40B4-BE49-F238E27FC236}">
                  <a16:creationId xmlns:a16="http://schemas.microsoft.com/office/drawing/2014/main" id="{CA2EEC08-F6CE-7045-D609-30D2E31EE1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7446180" y="3429000"/>
              <a:ext cx="530287" cy="530287"/>
            </a:xfrm>
            <a:prstGeom prst="rect">
              <a:avLst/>
            </a:prstGeom>
          </p:spPr>
        </p:pic>
      </p:grpSp>
      <p:sp>
        <p:nvSpPr>
          <p:cNvPr id="12" name="Rectangle: Rounded Corners 11">
            <a:extLst>
              <a:ext uri="{FF2B5EF4-FFF2-40B4-BE49-F238E27FC236}">
                <a16:creationId xmlns:a16="http://schemas.microsoft.com/office/drawing/2014/main" id="{58379991-0226-5C70-6FEF-9D60902FE8F2}"/>
              </a:ext>
            </a:extLst>
          </p:cNvPr>
          <p:cNvSpPr/>
          <p:nvPr/>
        </p:nvSpPr>
        <p:spPr>
          <a:xfrm>
            <a:off x="368059" y="3429001"/>
            <a:ext cx="5121025" cy="680722"/>
          </a:xfrm>
          <a:prstGeom prst="roundRect">
            <a:avLst/>
          </a:prstGeom>
          <a:gradFill>
            <a:gsLst>
              <a:gs pos="0">
                <a:schemeClr val="accent5">
                  <a:lumMod val="60000"/>
                  <a:lumOff val="40000"/>
                </a:schemeClr>
              </a:gs>
              <a:gs pos="100000">
                <a:schemeClr val="accent5">
                  <a:lumMod val="75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IE" sz="2400" dirty="0"/>
              <a:t>My parents went for the film yesterday.</a:t>
            </a:r>
            <a:endParaRPr lang="en-SG" sz="2400" dirty="0"/>
          </a:p>
        </p:txBody>
      </p:sp>
      <p:grpSp>
        <p:nvGrpSpPr>
          <p:cNvPr id="13" name="Group 12">
            <a:extLst>
              <a:ext uri="{FF2B5EF4-FFF2-40B4-BE49-F238E27FC236}">
                <a16:creationId xmlns:a16="http://schemas.microsoft.com/office/drawing/2014/main" id="{F1B81787-27DC-253C-3C96-0F82EABBC088}"/>
              </a:ext>
            </a:extLst>
          </p:cNvPr>
          <p:cNvGrpSpPr/>
          <p:nvPr/>
        </p:nvGrpSpPr>
        <p:grpSpPr>
          <a:xfrm>
            <a:off x="6142091" y="3612203"/>
            <a:ext cx="1276834" cy="766285"/>
            <a:chOff x="6859767" y="3193002"/>
            <a:chExt cx="1276834" cy="766285"/>
          </a:xfrm>
        </p:grpSpPr>
        <p:sp>
          <p:nvSpPr>
            <p:cNvPr id="14" name="Rectangle: Rounded Corners 13">
              <a:extLst>
                <a:ext uri="{FF2B5EF4-FFF2-40B4-BE49-F238E27FC236}">
                  <a16:creationId xmlns:a16="http://schemas.microsoft.com/office/drawing/2014/main" id="{D596F627-36C4-E550-8DC0-7B9E4065B2CD}"/>
                </a:ext>
              </a:extLst>
            </p:cNvPr>
            <p:cNvSpPr/>
            <p:nvPr/>
          </p:nvSpPr>
          <p:spPr>
            <a:xfrm>
              <a:off x="6859767" y="3193002"/>
              <a:ext cx="1276834" cy="413216"/>
            </a:xfrm>
            <a:prstGeom prst="roundRect">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effectLst>
                    <a:outerShdw blurRad="38100" dist="38100" dir="2700000" algn="tl">
                      <a:srgbClr val="000000">
                        <a:alpha val="43137"/>
                      </a:srgbClr>
                    </a:outerShdw>
                  </a:effectLst>
                </a:rPr>
                <a:t>Answer</a:t>
              </a:r>
            </a:p>
          </p:txBody>
        </p:sp>
        <p:pic>
          <p:nvPicPr>
            <p:cNvPr id="15" name="Graphic 14" descr="Right pointing backhand index with solid fill">
              <a:extLst>
                <a:ext uri="{FF2B5EF4-FFF2-40B4-BE49-F238E27FC236}">
                  <a16:creationId xmlns:a16="http://schemas.microsoft.com/office/drawing/2014/main" id="{0EDBF5E4-2BB6-B901-DB77-87B66BF4C5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7446180" y="3429000"/>
              <a:ext cx="530287" cy="530287"/>
            </a:xfrm>
            <a:prstGeom prst="rect">
              <a:avLst/>
            </a:prstGeom>
          </p:spPr>
        </p:pic>
      </p:grpSp>
      <p:sp>
        <p:nvSpPr>
          <p:cNvPr id="16" name="Rectangle: Rounded Corners 15">
            <a:extLst>
              <a:ext uri="{FF2B5EF4-FFF2-40B4-BE49-F238E27FC236}">
                <a16:creationId xmlns:a16="http://schemas.microsoft.com/office/drawing/2014/main" id="{132ACEF6-5D6F-D3A8-2F26-12388C91C47B}"/>
              </a:ext>
            </a:extLst>
          </p:cNvPr>
          <p:cNvSpPr/>
          <p:nvPr/>
        </p:nvSpPr>
        <p:spPr>
          <a:xfrm>
            <a:off x="363229" y="4868619"/>
            <a:ext cx="5130684" cy="680723"/>
          </a:xfrm>
          <a:prstGeom prst="roundRect">
            <a:avLst/>
          </a:prstGeom>
          <a:gradFill>
            <a:gsLst>
              <a:gs pos="0">
                <a:schemeClr val="accent1">
                  <a:lumMod val="60000"/>
                  <a:lumOff val="40000"/>
                </a:schemeClr>
              </a:gs>
              <a:gs pos="43700">
                <a:schemeClr val="accent1">
                  <a:lumMod val="40000"/>
                  <a:lumOff val="60000"/>
                </a:schemeClr>
              </a:gs>
              <a:gs pos="100000">
                <a:schemeClr val="accent1">
                  <a:lumMod val="40000"/>
                  <a:lumOff val="60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IE" sz="2400" dirty="0"/>
              <a:t>My father is going to the office.</a:t>
            </a:r>
            <a:endParaRPr lang="en-SG" sz="2400" dirty="0"/>
          </a:p>
        </p:txBody>
      </p:sp>
      <p:grpSp>
        <p:nvGrpSpPr>
          <p:cNvPr id="17" name="Group 16">
            <a:extLst>
              <a:ext uri="{FF2B5EF4-FFF2-40B4-BE49-F238E27FC236}">
                <a16:creationId xmlns:a16="http://schemas.microsoft.com/office/drawing/2014/main" id="{C89BFB2C-054C-845D-7D14-D6C2BBA9E3D4}"/>
              </a:ext>
            </a:extLst>
          </p:cNvPr>
          <p:cNvGrpSpPr/>
          <p:nvPr/>
        </p:nvGrpSpPr>
        <p:grpSpPr>
          <a:xfrm>
            <a:off x="6142091" y="5040964"/>
            <a:ext cx="1276834" cy="828167"/>
            <a:chOff x="6859767" y="3131120"/>
            <a:chExt cx="1276834" cy="828167"/>
          </a:xfrm>
        </p:grpSpPr>
        <p:sp>
          <p:nvSpPr>
            <p:cNvPr id="18" name="Rectangle: Rounded Corners 17">
              <a:extLst>
                <a:ext uri="{FF2B5EF4-FFF2-40B4-BE49-F238E27FC236}">
                  <a16:creationId xmlns:a16="http://schemas.microsoft.com/office/drawing/2014/main" id="{48764EE7-E017-0118-60C6-BABA6FA8A1DF}"/>
                </a:ext>
              </a:extLst>
            </p:cNvPr>
            <p:cNvSpPr/>
            <p:nvPr/>
          </p:nvSpPr>
          <p:spPr>
            <a:xfrm>
              <a:off x="6859767" y="3131120"/>
              <a:ext cx="1276834" cy="413216"/>
            </a:xfrm>
            <a:prstGeom prst="roundRect">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effectLst>
                    <a:outerShdw blurRad="38100" dist="38100" dir="2700000" algn="tl">
                      <a:srgbClr val="000000">
                        <a:alpha val="43137"/>
                      </a:srgbClr>
                    </a:outerShdw>
                  </a:effectLst>
                </a:rPr>
                <a:t>Answer</a:t>
              </a:r>
            </a:p>
          </p:txBody>
        </p:sp>
        <p:pic>
          <p:nvPicPr>
            <p:cNvPr id="19" name="Graphic 18" descr="Right pointing backhand index with solid fill">
              <a:extLst>
                <a:ext uri="{FF2B5EF4-FFF2-40B4-BE49-F238E27FC236}">
                  <a16:creationId xmlns:a16="http://schemas.microsoft.com/office/drawing/2014/main" id="{DDBB6058-14B4-3659-3532-D5370DA101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7446180" y="3429000"/>
              <a:ext cx="530287" cy="530287"/>
            </a:xfrm>
            <a:prstGeom prst="rect">
              <a:avLst/>
            </a:prstGeom>
          </p:spPr>
        </p:pic>
      </p:grpSp>
      <p:sp>
        <p:nvSpPr>
          <p:cNvPr id="21" name="Rectangle: Rounded Corners 20">
            <a:extLst>
              <a:ext uri="{FF2B5EF4-FFF2-40B4-BE49-F238E27FC236}">
                <a16:creationId xmlns:a16="http://schemas.microsoft.com/office/drawing/2014/main" id="{A1C72DC0-FE5E-B04D-C9E4-AB989CFA3962}"/>
              </a:ext>
            </a:extLst>
          </p:cNvPr>
          <p:cNvSpPr/>
          <p:nvPr/>
        </p:nvSpPr>
        <p:spPr>
          <a:xfrm>
            <a:off x="8284940" y="1996393"/>
            <a:ext cx="3110952" cy="6807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400" dirty="0"/>
              <a:t>Simple Present Tense</a:t>
            </a:r>
            <a:endParaRPr lang="en-SG" sz="2400" dirty="0"/>
          </a:p>
        </p:txBody>
      </p:sp>
      <p:sp>
        <p:nvSpPr>
          <p:cNvPr id="22" name="Rectangle: Rounded Corners 21">
            <a:extLst>
              <a:ext uri="{FF2B5EF4-FFF2-40B4-BE49-F238E27FC236}">
                <a16:creationId xmlns:a16="http://schemas.microsoft.com/office/drawing/2014/main" id="{C2E7C569-5469-D2E6-2809-44430564D9DF}"/>
              </a:ext>
            </a:extLst>
          </p:cNvPr>
          <p:cNvSpPr/>
          <p:nvPr/>
        </p:nvSpPr>
        <p:spPr>
          <a:xfrm>
            <a:off x="8284940" y="3429000"/>
            <a:ext cx="3110952" cy="680722"/>
          </a:xfrm>
          <a:prstGeom prst="roundRect">
            <a:avLst/>
          </a:prstGeom>
          <a:gradFill>
            <a:gsLst>
              <a:gs pos="0">
                <a:schemeClr val="accent5">
                  <a:lumMod val="60000"/>
                  <a:lumOff val="40000"/>
                </a:schemeClr>
              </a:gs>
              <a:gs pos="100000">
                <a:schemeClr val="accent5">
                  <a:lumMod val="75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400" dirty="0"/>
              <a:t>Simple Past Tense</a:t>
            </a:r>
            <a:endParaRPr lang="en-SG" sz="2400" dirty="0"/>
          </a:p>
        </p:txBody>
      </p:sp>
      <p:sp>
        <p:nvSpPr>
          <p:cNvPr id="23" name="Rectangle: Rounded Corners 22">
            <a:extLst>
              <a:ext uri="{FF2B5EF4-FFF2-40B4-BE49-F238E27FC236}">
                <a16:creationId xmlns:a16="http://schemas.microsoft.com/office/drawing/2014/main" id="{C71642F9-6E57-7873-3002-B37F4D996BBB}"/>
              </a:ext>
            </a:extLst>
          </p:cNvPr>
          <p:cNvSpPr/>
          <p:nvPr/>
        </p:nvSpPr>
        <p:spPr>
          <a:xfrm>
            <a:off x="8284940" y="4868619"/>
            <a:ext cx="3110952" cy="680722"/>
          </a:xfrm>
          <a:prstGeom prst="roundRect">
            <a:avLst/>
          </a:prstGeom>
          <a:gradFill>
            <a:gsLst>
              <a:gs pos="0">
                <a:schemeClr val="accent1">
                  <a:lumMod val="60000"/>
                  <a:lumOff val="40000"/>
                </a:schemeClr>
              </a:gs>
              <a:gs pos="43700">
                <a:schemeClr val="accent1">
                  <a:lumMod val="40000"/>
                  <a:lumOff val="60000"/>
                </a:schemeClr>
              </a:gs>
              <a:gs pos="100000">
                <a:schemeClr val="accent1">
                  <a:lumMod val="40000"/>
                  <a:lumOff val="60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400" dirty="0"/>
              <a:t>Present Continuous Tense</a:t>
            </a:r>
            <a:endParaRPr lang="en-SG" sz="2400" dirty="0"/>
          </a:p>
        </p:txBody>
      </p:sp>
    </p:spTree>
    <p:extLst>
      <p:ext uri="{BB962C8B-B14F-4D97-AF65-F5344CB8AC3E}">
        <p14:creationId xmlns:p14="http://schemas.microsoft.com/office/powerpoint/2010/main" val="2805089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childTnLst>
                    </p:cTn>
                  </p:par>
                </p:childTnLst>
              </p:cTn>
              <p:nextCondLst>
                <p:cond evt="onClick" delay="0">
                  <p:tgtEl>
                    <p:spTgt spid="17"/>
                  </p:tgtEl>
                </p:cond>
              </p:nextCondLst>
            </p:seq>
          </p:childTnLst>
        </p:cTn>
      </p:par>
    </p:tnLst>
    <p:bldLst>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ED1774E-D5ED-AD8A-6D3E-21D222E1409B}"/>
              </a:ext>
            </a:extLst>
          </p:cNvPr>
          <p:cNvSpPr/>
          <p:nvPr/>
        </p:nvSpPr>
        <p:spPr>
          <a:xfrm>
            <a:off x="8033458" y="4689168"/>
            <a:ext cx="3553274" cy="93463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SG" sz="2400" dirty="0">
                <a:solidFill>
                  <a:schemeClr val="tx1"/>
                </a:solidFill>
              </a:rPr>
              <a:t>All my friends jump with me in the park.</a:t>
            </a:r>
          </a:p>
        </p:txBody>
      </p:sp>
      <p:grpSp>
        <p:nvGrpSpPr>
          <p:cNvPr id="20" name="Group 19">
            <a:extLst>
              <a:ext uri="{FF2B5EF4-FFF2-40B4-BE49-F238E27FC236}">
                <a16:creationId xmlns:a16="http://schemas.microsoft.com/office/drawing/2014/main" id="{89018E22-F2ED-5547-8C2A-C50E7D168A4F}"/>
              </a:ext>
            </a:extLst>
          </p:cNvPr>
          <p:cNvGrpSpPr/>
          <p:nvPr/>
        </p:nvGrpSpPr>
        <p:grpSpPr>
          <a:xfrm>
            <a:off x="642609" y="4924685"/>
            <a:ext cx="3460242" cy="580337"/>
            <a:chOff x="667550" y="5186810"/>
            <a:chExt cx="3460242" cy="580337"/>
          </a:xfrm>
        </p:grpSpPr>
        <p:sp>
          <p:nvSpPr>
            <p:cNvPr id="12" name="Rectangle: Rounded Corners 11">
              <a:extLst>
                <a:ext uri="{FF2B5EF4-FFF2-40B4-BE49-F238E27FC236}">
                  <a16:creationId xmlns:a16="http://schemas.microsoft.com/office/drawing/2014/main" id="{4895FCB8-41E4-7217-D7E3-0820200EC97A}"/>
                </a:ext>
              </a:extLst>
            </p:cNvPr>
            <p:cNvSpPr/>
            <p:nvPr/>
          </p:nvSpPr>
          <p:spPr>
            <a:xfrm>
              <a:off x="667550" y="5186810"/>
              <a:ext cx="3460242" cy="58033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SG"/>
            </a:p>
          </p:txBody>
        </p:sp>
        <p:sp>
          <p:nvSpPr>
            <p:cNvPr id="11" name="TextBox 10">
              <a:extLst>
                <a:ext uri="{FF2B5EF4-FFF2-40B4-BE49-F238E27FC236}">
                  <a16:creationId xmlns:a16="http://schemas.microsoft.com/office/drawing/2014/main" id="{AF235343-7655-EDFA-F33B-D06F0BE13AB3}"/>
                </a:ext>
              </a:extLst>
            </p:cNvPr>
            <p:cNvSpPr txBox="1"/>
            <p:nvPr/>
          </p:nvSpPr>
          <p:spPr>
            <a:xfrm>
              <a:off x="777455" y="5232530"/>
              <a:ext cx="3240432" cy="461665"/>
            </a:xfrm>
            <a:prstGeom prst="rect">
              <a:avLst/>
            </a:prstGeom>
            <a:noFill/>
          </p:spPr>
          <p:txBody>
            <a:bodyPr wrap="square" rtlCol="0">
              <a:spAutoFit/>
            </a:bodyPr>
            <a:lstStyle/>
            <a:p>
              <a:r>
                <a:rPr lang="en-SG" sz="2400" dirty="0"/>
                <a:t>I never jump in my bed.</a:t>
              </a:r>
            </a:p>
          </p:txBody>
        </p:sp>
      </p:grpSp>
      <p:grpSp>
        <p:nvGrpSpPr>
          <p:cNvPr id="16" name="Group 15">
            <a:extLst>
              <a:ext uri="{FF2B5EF4-FFF2-40B4-BE49-F238E27FC236}">
                <a16:creationId xmlns:a16="http://schemas.microsoft.com/office/drawing/2014/main" id="{8E094217-4423-B4A9-CF16-8AC159436137}"/>
              </a:ext>
            </a:extLst>
          </p:cNvPr>
          <p:cNvGrpSpPr/>
          <p:nvPr/>
        </p:nvGrpSpPr>
        <p:grpSpPr>
          <a:xfrm>
            <a:off x="5391737" y="4649184"/>
            <a:ext cx="1424359" cy="1097761"/>
            <a:chOff x="6859767" y="3131120"/>
            <a:chExt cx="1276834" cy="703873"/>
          </a:xfrm>
        </p:grpSpPr>
        <p:sp>
          <p:nvSpPr>
            <p:cNvPr id="17" name="Rectangle: Rounded Corners 16">
              <a:extLst>
                <a:ext uri="{FF2B5EF4-FFF2-40B4-BE49-F238E27FC236}">
                  <a16:creationId xmlns:a16="http://schemas.microsoft.com/office/drawing/2014/main" id="{EF2D158E-792A-9FEC-AB37-F9800996A0D3}"/>
                </a:ext>
              </a:extLst>
            </p:cNvPr>
            <p:cNvSpPr/>
            <p:nvPr/>
          </p:nvSpPr>
          <p:spPr>
            <a:xfrm>
              <a:off x="6859767" y="3131120"/>
              <a:ext cx="1276834" cy="413216"/>
            </a:xfrm>
            <a:prstGeom prst="roundRect">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effectLst>
                    <a:outerShdw blurRad="38100" dist="38100" dir="2700000" algn="tl">
                      <a:srgbClr val="000000">
                        <a:alpha val="43137"/>
                      </a:srgbClr>
                    </a:outerShdw>
                  </a:effectLst>
                </a:rPr>
                <a:t>Click for the Tense</a:t>
              </a:r>
            </a:p>
          </p:txBody>
        </p:sp>
        <p:pic>
          <p:nvPicPr>
            <p:cNvPr id="18" name="Graphic 17" descr="Right pointing backhand index with solid fill">
              <a:extLst>
                <a:ext uri="{FF2B5EF4-FFF2-40B4-BE49-F238E27FC236}">
                  <a16:creationId xmlns:a16="http://schemas.microsoft.com/office/drawing/2014/main" id="{82FF3BE0-27CB-C1EB-B2BE-AEF2E47A80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7665311" y="3460758"/>
              <a:ext cx="322756" cy="425713"/>
            </a:xfrm>
            <a:prstGeom prst="rect">
              <a:avLst/>
            </a:prstGeom>
          </p:spPr>
        </p:pic>
      </p:grpSp>
      <p:sp>
        <p:nvSpPr>
          <p:cNvPr id="19" name="Rectangle: Rounded Corners 18">
            <a:extLst>
              <a:ext uri="{FF2B5EF4-FFF2-40B4-BE49-F238E27FC236}">
                <a16:creationId xmlns:a16="http://schemas.microsoft.com/office/drawing/2014/main" id="{F1DA1E09-9F89-87AC-4A37-CD5BEA953606}"/>
              </a:ext>
            </a:extLst>
          </p:cNvPr>
          <p:cNvSpPr/>
          <p:nvPr/>
        </p:nvSpPr>
        <p:spPr>
          <a:xfrm>
            <a:off x="4565796" y="2568254"/>
            <a:ext cx="3110952" cy="680722"/>
          </a:xfrm>
          <a:prstGeom prst="roundRect">
            <a:avLst/>
          </a:prstGeom>
          <a:solidFill>
            <a:schemeClr val="accent3">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400" b="1" dirty="0">
                <a:solidFill>
                  <a:schemeClr val="bg1"/>
                </a:solidFill>
              </a:rPr>
              <a:t>Simple Present Tense</a:t>
            </a:r>
            <a:endParaRPr lang="en-SG" sz="2400" b="1" dirty="0">
              <a:solidFill>
                <a:schemeClr val="bg1"/>
              </a:solidFill>
            </a:endParaRPr>
          </a:p>
        </p:txBody>
      </p:sp>
      <p:sp>
        <p:nvSpPr>
          <p:cNvPr id="23" name="Title 1">
            <a:extLst>
              <a:ext uri="{FF2B5EF4-FFF2-40B4-BE49-F238E27FC236}">
                <a16:creationId xmlns:a16="http://schemas.microsoft.com/office/drawing/2014/main" id="{47F9C8A8-6B97-DE11-640A-9899E7786283}"/>
              </a:ext>
            </a:extLst>
          </p:cNvPr>
          <p:cNvSpPr>
            <a:spLocks noGrp="1"/>
          </p:cNvSpPr>
          <p:nvPr>
            <p:ph type="title"/>
          </p:nvPr>
        </p:nvSpPr>
        <p:spPr>
          <a:xfrm>
            <a:off x="3008630" y="131632"/>
            <a:ext cx="6174740" cy="654032"/>
          </a:xfrm>
          <a:blipFill>
            <a:blip r:embed="rId5"/>
            <a:tile tx="0" ty="0" sx="100000" sy="100000" flip="none" algn="tl"/>
          </a:blipFill>
          <a:ln>
            <a:noFill/>
          </a:ln>
        </p:spPr>
        <p:style>
          <a:lnRef idx="2">
            <a:schemeClr val="accent1"/>
          </a:lnRef>
          <a:fillRef idx="1">
            <a:schemeClr val="lt1"/>
          </a:fillRef>
          <a:effectRef idx="0">
            <a:schemeClr val="accent1"/>
          </a:effectRef>
          <a:fontRef idx="minor">
            <a:schemeClr val="dk1"/>
          </a:fontRef>
        </p:style>
        <p:txBody>
          <a:bodyPr/>
          <a:lstStyle/>
          <a:p>
            <a:r>
              <a:rPr lang="en-IN" dirty="0"/>
              <a:t>Can you identify the TENSES?</a:t>
            </a:r>
          </a:p>
        </p:txBody>
      </p:sp>
      <p:sp>
        <p:nvSpPr>
          <p:cNvPr id="24" name="Rectangle 23">
            <a:extLst>
              <a:ext uri="{FF2B5EF4-FFF2-40B4-BE49-F238E27FC236}">
                <a16:creationId xmlns:a16="http://schemas.microsoft.com/office/drawing/2014/main" id="{9322991C-3D94-BB93-9673-D3A0C7D8FD84}"/>
              </a:ext>
            </a:extLst>
          </p:cNvPr>
          <p:cNvSpPr/>
          <p:nvPr/>
        </p:nvSpPr>
        <p:spPr>
          <a:xfrm>
            <a:off x="3008630" y="769137"/>
            <a:ext cx="6174740" cy="45719"/>
          </a:xfrm>
          <a:prstGeom prst="rect">
            <a:avLst/>
          </a:pr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id="{68D7B1F7-D991-D5A2-820B-E7B56E6C4989}"/>
              </a:ext>
            </a:extLst>
          </p:cNvPr>
          <p:cNvGrpSpPr/>
          <p:nvPr/>
        </p:nvGrpSpPr>
        <p:grpSpPr>
          <a:xfrm>
            <a:off x="7867721" y="1808784"/>
            <a:ext cx="3884747" cy="2137459"/>
            <a:chOff x="7867721" y="2180246"/>
            <a:chExt cx="3884747" cy="2137459"/>
          </a:xfrm>
        </p:grpSpPr>
        <p:pic>
          <p:nvPicPr>
            <p:cNvPr id="3" name="Picture 2">
              <a:extLst>
                <a:ext uri="{FF2B5EF4-FFF2-40B4-BE49-F238E27FC236}">
                  <a16:creationId xmlns:a16="http://schemas.microsoft.com/office/drawing/2014/main" id="{9A6204FB-3BBB-FD5E-C53C-C0BE55240E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7721" y="2180246"/>
              <a:ext cx="3884747" cy="2137459"/>
            </a:xfrm>
            <a:prstGeom prst="rect">
              <a:avLst/>
            </a:prstGeom>
          </p:spPr>
        </p:pic>
        <p:pic>
          <p:nvPicPr>
            <p:cNvPr id="9" name="Picture 2" descr="Happy children jumping on summer meadow">
              <a:extLst>
                <a:ext uri="{FF2B5EF4-FFF2-40B4-BE49-F238E27FC236}">
                  <a16:creationId xmlns:a16="http://schemas.microsoft.com/office/drawing/2014/main" id="{1A67A02E-28CF-5DB2-7A03-1D7C7F3D5B7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683" t="16017" r="10291" b="21617"/>
            <a:stretch/>
          </p:blipFill>
          <p:spPr bwMode="auto">
            <a:xfrm>
              <a:off x="9189140" y="2602526"/>
              <a:ext cx="1227436" cy="73646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Object 1">
            <a:extLst>
              <a:ext uri="{FF2B5EF4-FFF2-40B4-BE49-F238E27FC236}">
                <a16:creationId xmlns:a16="http://schemas.microsoft.com/office/drawing/2014/main" id="{9F14B3C8-A3E4-C228-48B3-48504B7F8B2D}"/>
              </a:ext>
            </a:extLst>
          </p:cNvPr>
          <p:cNvGraphicFramePr>
            <a:graphicFrameLocks noChangeAspect="1"/>
          </p:cNvGraphicFramePr>
          <p:nvPr>
            <p:extLst>
              <p:ext uri="{D42A27DB-BD31-4B8C-83A1-F6EECF244321}">
                <p14:modId xmlns:p14="http://schemas.microsoft.com/office/powerpoint/2010/main" val="1356038134"/>
              </p:ext>
            </p:extLst>
          </p:nvPr>
        </p:nvGraphicFramePr>
        <p:xfrm>
          <a:off x="1115793" y="1111726"/>
          <a:ext cx="2378575" cy="3667454"/>
        </p:xfrm>
        <a:graphic>
          <a:graphicData uri="http://schemas.openxmlformats.org/presentationml/2006/ole">
            <mc:AlternateContent xmlns:mc="http://schemas.openxmlformats.org/markup-compatibility/2006">
              <mc:Choice xmlns:v="urn:schemas-microsoft-com:vml" Requires="v">
                <p:oleObj name="Bitmap Image" r:id="rId8" imgW="1333440" imgH="3003480" progId="PBrush">
                  <p:embed/>
                </p:oleObj>
              </mc:Choice>
              <mc:Fallback>
                <p:oleObj name="Bitmap Image" r:id="rId8" imgW="1333440" imgH="3003480" progId="PBrush">
                  <p:embed/>
                  <p:pic>
                    <p:nvPicPr>
                      <p:cNvPr id="28" name="Object 27">
                        <a:extLst>
                          <a:ext uri="{FF2B5EF4-FFF2-40B4-BE49-F238E27FC236}">
                            <a16:creationId xmlns:a16="http://schemas.microsoft.com/office/drawing/2014/main" id="{32B4AF9B-9FE0-7E4A-664F-03A267C32F90}"/>
                          </a:ext>
                        </a:extLst>
                      </p:cNvPr>
                      <p:cNvPicPr/>
                      <p:nvPr/>
                    </p:nvPicPr>
                    <p:blipFill>
                      <a:blip r:embed="rId9"/>
                      <a:stretch>
                        <a:fillRect/>
                      </a:stretch>
                    </p:blipFill>
                    <p:spPr>
                      <a:xfrm>
                        <a:off x="1115793" y="1111726"/>
                        <a:ext cx="2378575" cy="3667454"/>
                      </a:xfrm>
                      <a:prstGeom prst="rect">
                        <a:avLst/>
                      </a:prstGeom>
                    </p:spPr>
                  </p:pic>
                </p:oleObj>
              </mc:Fallback>
            </mc:AlternateContent>
          </a:graphicData>
        </a:graphic>
      </p:graphicFrame>
    </p:spTree>
    <p:extLst>
      <p:ext uri="{BB962C8B-B14F-4D97-AF65-F5344CB8AC3E}">
        <p14:creationId xmlns:p14="http://schemas.microsoft.com/office/powerpoint/2010/main" val="1971826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nextCondLst>
                <p:cond evt="onClick" delay="0">
                  <p:tgtEl>
                    <p:spTgt spid="16"/>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Brick wall street scene with telephon box">
            <a:extLst>
              <a:ext uri="{FF2B5EF4-FFF2-40B4-BE49-F238E27FC236}">
                <a16:creationId xmlns:a16="http://schemas.microsoft.com/office/drawing/2014/main" id="{DFA50A0C-AD6E-4AC6-E856-C3F84730A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64" y="1389694"/>
            <a:ext cx="3888337" cy="266275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89018E22-F2ED-5547-8C2A-C50E7D168A4F}"/>
              </a:ext>
            </a:extLst>
          </p:cNvPr>
          <p:cNvGrpSpPr/>
          <p:nvPr/>
        </p:nvGrpSpPr>
        <p:grpSpPr>
          <a:xfrm>
            <a:off x="611211" y="4328406"/>
            <a:ext cx="3460242" cy="942550"/>
            <a:chOff x="667550" y="5186810"/>
            <a:chExt cx="3460242" cy="942550"/>
          </a:xfrm>
        </p:grpSpPr>
        <p:sp>
          <p:nvSpPr>
            <p:cNvPr id="12" name="Rectangle: Rounded Corners 11">
              <a:extLst>
                <a:ext uri="{FF2B5EF4-FFF2-40B4-BE49-F238E27FC236}">
                  <a16:creationId xmlns:a16="http://schemas.microsoft.com/office/drawing/2014/main" id="{4895FCB8-41E4-7217-D7E3-0820200EC97A}"/>
                </a:ext>
              </a:extLst>
            </p:cNvPr>
            <p:cNvSpPr/>
            <p:nvPr/>
          </p:nvSpPr>
          <p:spPr>
            <a:xfrm>
              <a:off x="667550" y="5186810"/>
              <a:ext cx="3460242" cy="9425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SG"/>
            </a:p>
          </p:txBody>
        </p:sp>
        <p:sp>
          <p:nvSpPr>
            <p:cNvPr id="11" name="TextBox 10">
              <a:extLst>
                <a:ext uri="{FF2B5EF4-FFF2-40B4-BE49-F238E27FC236}">
                  <a16:creationId xmlns:a16="http://schemas.microsoft.com/office/drawing/2014/main" id="{AF235343-7655-EDFA-F33B-D06F0BE13AB3}"/>
                </a:ext>
              </a:extLst>
            </p:cNvPr>
            <p:cNvSpPr txBox="1"/>
            <p:nvPr/>
          </p:nvSpPr>
          <p:spPr>
            <a:xfrm>
              <a:off x="817454" y="5255146"/>
              <a:ext cx="3240432" cy="830997"/>
            </a:xfrm>
            <a:prstGeom prst="rect">
              <a:avLst/>
            </a:prstGeom>
            <a:noFill/>
          </p:spPr>
          <p:txBody>
            <a:bodyPr wrap="square" rtlCol="0">
              <a:spAutoFit/>
            </a:bodyPr>
            <a:lstStyle/>
            <a:p>
              <a:pPr algn="ctr"/>
              <a:r>
                <a:rPr lang="en-US" sz="2400" dirty="0"/>
                <a:t>We jumped with our friends yesterday.</a:t>
              </a:r>
              <a:endParaRPr lang="en-SG" sz="2400" dirty="0"/>
            </a:p>
          </p:txBody>
        </p:sp>
      </p:grpSp>
      <p:grpSp>
        <p:nvGrpSpPr>
          <p:cNvPr id="15" name="Group 14">
            <a:extLst>
              <a:ext uri="{FF2B5EF4-FFF2-40B4-BE49-F238E27FC236}">
                <a16:creationId xmlns:a16="http://schemas.microsoft.com/office/drawing/2014/main" id="{9EE1AA33-65E7-C704-53B6-C4D3851ABF48}"/>
              </a:ext>
            </a:extLst>
          </p:cNvPr>
          <p:cNvGrpSpPr/>
          <p:nvPr/>
        </p:nvGrpSpPr>
        <p:grpSpPr>
          <a:xfrm>
            <a:off x="7740347" y="4334891"/>
            <a:ext cx="3984116" cy="853974"/>
            <a:chOff x="6128032" y="5560875"/>
            <a:chExt cx="3984116" cy="853974"/>
          </a:xfrm>
        </p:grpSpPr>
        <p:sp>
          <p:nvSpPr>
            <p:cNvPr id="13" name="Rectangle: Rounded Corners 12">
              <a:extLst>
                <a:ext uri="{FF2B5EF4-FFF2-40B4-BE49-F238E27FC236}">
                  <a16:creationId xmlns:a16="http://schemas.microsoft.com/office/drawing/2014/main" id="{4ED1774E-D5ED-AD8A-6D3E-21D222E1409B}"/>
                </a:ext>
              </a:extLst>
            </p:cNvPr>
            <p:cNvSpPr/>
            <p:nvPr/>
          </p:nvSpPr>
          <p:spPr>
            <a:xfrm>
              <a:off x="6128032" y="5560875"/>
              <a:ext cx="3984116" cy="85397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SG"/>
            </a:p>
          </p:txBody>
        </p:sp>
        <p:sp>
          <p:nvSpPr>
            <p:cNvPr id="14" name="TextBox 13">
              <a:extLst>
                <a:ext uri="{FF2B5EF4-FFF2-40B4-BE49-F238E27FC236}">
                  <a16:creationId xmlns:a16="http://schemas.microsoft.com/office/drawing/2014/main" id="{7D15C2F7-4347-8D1C-B224-FF43B37F1575}"/>
                </a:ext>
              </a:extLst>
            </p:cNvPr>
            <p:cNvSpPr txBox="1"/>
            <p:nvPr/>
          </p:nvSpPr>
          <p:spPr>
            <a:xfrm>
              <a:off x="6239785" y="5583851"/>
              <a:ext cx="3760609" cy="830997"/>
            </a:xfrm>
            <a:prstGeom prst="rect">
              <a:avLst/>
            </a:prstGeom>
            <a:noFill/>
          </p:spPr>
          <p:txBody>
            <a:bodyPr wrap="square" rtlCol="0">
              <a:spAutoFit/>
            </a:bodyPr>
            <a:lstStyle/>
            <a:p>
              <a:pPr algn="ctr"/>
              <a:r>
                <a:rPr lang="en-US" sz="2400" dirty="0"/>
                <a:t>She jumped with me in the field yesterday.</a:t>
              </a:r>
              <a:endParaRPr lang="en-SG" sz="2400" dirty="0"/>
            </a:p>
          </p:txBody>
        </p:sp>
      </p:grpSp>
      <p:grpSp>
        <p:nvGrpSpPr>
          <p:cNvPr id="16" name="Group 15">
            <a:extLst>
              <a:ext uri="{FF2B5EF4-FFF2-40B4-BE49-F238E27FC236}">
                <a16:creationId xmlns:a16="http://schemas.microsoft.com/office/drawing/2014/main" id="{8E094217-4423-B4A9-CF16-8AC159436137}"/>
              </a:ext>
            </a:extLst>
          </p:cNvPr>
          <p:cNvGrpSpPr/>
          <p:nvPr/>
        </p:nvGrpSpPr>
        <p:grpSpPr>
          <a:xfrm>
            <a:off x="5465916" y="3901181"/>
            <a:ext cx="1276834" cy="991122"/>
            <a:chOff x="6859767" y="3131120"/>
            <a:chExt cx="1276834" cy="735599"/>
          </a:xfrm>
        </p:grpSpPr>
        <p:sp>
          <p:nvSpPr>
            <p:cNvPr id="17" name="Rectangle: Rounded Corners 16">
              <a:extLst>
                <a:ext uri="{FF2B5EF4-FFF2-40B4-BE49-F238E27FC236}">
                  <a16:creationId xmlns:a16="http://schemas.microsoft.com/office/drawing/2014/main" id="{EF2D158E-792A-9FEC-AB37-F9800996A0D3}"/>
                </a:ext>
              </a:extLst>
            </p:cNvPr>
            <p:cNvSpPr/>
            <p:nvPr/>
          </p:nvSpPr>
          <p:spPr>
            <a:xfrm>
              <a:off x="6859767" y="3131120"/>
              <a:ext cx="1276834" cy="413216"/>
            </a:xfrm>
            <a:prstGeom prst="roundRect">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effectLst>
                    <a:outerShdw blurRad="38100" dist="38100" dir="2700000" algn="tl">
                      <a:srgbClr val="000000">
                        <a:alpha val="43137"/>
                      </a:srgbClr>
                    </a:outerShdw>
                  </a:effectLst>
                </a:rPr>
                <a:t>Click for the Tense</a:t>
              </a:r>
            </a:p>
          </p:txBody>
        </p:sp>
        <p:pic>
          <p:nvPicPr>
            <p:cNvPr id="18" name="Graphic 17" descr="Right pointing backhand index with solid fill">
              <a:extLst>
                <a:ext uri="{FF2B5EF4-FFF2-40B4-BE49-F238E27FC236}">
                  <a16:creationId xmlns:a16="http://schemas.microsoft.com/office/drawing/2014/main" id="{82FF3BE0-27CB-C1EB-B2BE-AEF2E47A80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7686932" y="3477773"/>
              <a:ext cx="388946" cy="388946"/>
            </a:xfrm>
            <a:prstGeom prst="rect">
              <a:avLst/>
            </a:prstGeom>
          </p:spPr>
        </p:pic>
      </p:grpSp>
      <p:sp>
        <p:nvSpPr>
          <p:cNvPr id="19" name="Rectangle: Rounded Corners 18">
            <a:extLst>
              <a:ext uri="{FF2B5EF4-FFF2-40B4-BE49-F238E27FC236}">
                <a16:creationId xmlns:a16="http://schemas.microsoft.com/office/drawing/2014/main" id="{F1DA1E09-9F89-87AC-4A37-CD5BEA953606}"/>
              </a:ext>
            </a:extLst>
          </p:cNvPr>
          <p:cNvSpPr/>
          <p:nvPr/>
        </p:nvSpPr>
        <p:spPr>
          <a:xfrm>
            <a:off x="4540524" y="2407289"/>
            <a:ext cx="3110952" cy="680722"/>
          </a:xfrm>
          <a:prstGeom prst="roundRect">
            <a:avLst/>
          </a:prstGeom>
          <a:solidFill>
            <a:schemeClr val="accent3">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400" b="1" dirty="0">
                <a:solidFill>
                  <a:schemeClr val="bg1"/>
                </a:solidFill>
              </a:rPr>
              <a:t>Simple Past Tense</a:t>
            </a:r>
            <a:endParaRPr lang="en-SG" sz="2400" b="1" dirty="0">
              <a:solidFill>
                <a:schemeClr val="bg1"/>
              </a:solidFill>
            </a:endParaRPr>
          </a:p>
        </p:txBody>
      </p:sp>
      <p:pic>
        <p:nvPicPr>
          <p:cNvPr id="3078" name="Picture 6" descr="Three happy kids standing">
            <a:extLst>
              <a:ext uri="{FF2B5EF4-FFF2-40B4-BE49-F238E27FC236}">
                <a16:creationId xmlns:a16="http://schemas.microsoft.com/office/drawing/2014/main" id="{226C10C7-4718-BC89-F6C2-51643F2F48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1485" y="548616"/>
            <a:ext cx="1715357" cy="146052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EF9CBE94-05DD-65B9-4AB4-440DAA8A88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725512" y="1389694"/>
            <a:ext cx="4013786" cy="2727823"/>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387BA812-FC54-C16F-7BCC-34FB8A937929}"/>
              </a:ext>
            </a:extLst>
          </p:cNvPr>
          <p:cNvSpPr>
            <a:spLocks noGrp="1"/>
          </p:cNvSpPr>
          <p:nvPr>
            <p:ph type="title"/>
          </p:nvPr>
        </p:nvSpPr>
        <p:spPr>
          <a:xfrm>
            <a:off x="3008630" y="131632"/>
            <a:ext cx="6174740" cy="654032"/>
          </a:xfrm>
          <a:blipFill>
            <a:blip r:embed="rId8"/>
            <a:tile tx="0" ty="0" sx="100000" sy="100000" flip="none" algn="tl"/>
          </a:blipFill>
          <a:ln>
            <a:noFill/>
          </a:ln>
        </p:spPr>
        <p:style>
          <a:lnRef idx="2">
            <a:schemeClr val="accent1"/>
          </a:lnRef>
          <a:fillRef idx="1">
            <a:schemeClr val="lt1"/>
          </a:fillRef>
          <a:effectRef idx="0">
            <a:schemeClr val="accent1"/>
          </a:effectRef>
          <a:fontRef idx="minor">
            <a:schemeClr val="dk1"/>
          </a:fontRef>
        </p:style>
        <p:txBody>
          <a:bodyPr/>
          <a:lstStyle/>
          <a:p>
            <a:r>
              <a:rPr lang="en-IN" dirty="0"/>
              <a:t>Can you identify the TENSES?</a:t>
            </a:r>
          </a:p>
        </p:txBody>
      </p:sp>
      <p:sp>
        <p:nvSpPr>
          <p:cNvPr id="24" name="Rectangle 23">
            <a:extLst>
              <a:ext uri="{FF2B5EF4-FFF2-40B4-BE49-F238E27FC236}">
                <a16:creationId xmlns:a16="http://schemas.microsoft.com/office/drawing/2014/main" id="{AC1813D9-E789-B91D-BABB-788928872A5E}"/>
              </a:ext>
            </a:extLst>
          </p:cNvPr>
          <p:cNvSpPr/>
          <p:nvPr/>
        </p:nvSpPr>
        <p:spPr>
          <a:xfrm>
            <a:off x="3008630" y="769137"/>
            <a:ext cx="6174740" cy="45719"/>
          </a:xfrm>
          <a:prstGeom prst="rect">
            <a:avLst/>
          </a:pr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725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2500" decel="47000" fill="hold" nodeType="withEffect">
                                  <p:stCondLst>
                                    <p:cond delay="1000"/>
                                  </p:stCondLst>
                                  <p:childTnLst>
                                    <p:animMotion origin="layout" path="M 2.29167E-6 0.00602 C 0.00169 -0.00509 0.00768 -0.01597 0.00989 -0.01597 C 0.02331 -0.01597 0.03724 0.15672 0.03724 0.32963 C 0.03724 0.24237 0.04427 0.15672 0.05065 0.15672 C 0.05768 0.15672 0.06419 0.24375 0.06419 0.32963 C 0.06419 0.28658 0.06758 0.24237 0.07109 0.24237 C 0.07448 0.24237 0.07799 0.28542 0.07799 0.32963 C 0.07799 0.30741 0.07982 0.28658 0.08151 0.28658 C 0.0832 0.28658 0.08489 0.3088 0.08489 0.32963 C 0.08489 0.31829 0.08581 0.30741 0.08672 0.30741 C 0.08711 0.30741 0.08841 0.31852 0.08841 0.32963 C 0.08841 0.32408 0.08893 0.31829 0.08932 0.31829 C 0.08932 0.31968 0.0901 0.32385 0.0901 0.32963 C 0.0901 0.32662 0.0901 0.32408 0.09062 0.32408 C 0.09062 0.32547 0.09101 0.32686 0.09101 0.32963 C 0.09101 0.32824 0.09101 0.32662 0.09101 0.32547 C 0.09153 0.32547 0.09153 0.32662 0.09153 0.32824 C 0.09192 0.32824 0.09192 0.32686 0.09192 0.32547 C 0.09245 0.32547 0.09245 0.32662 0.09245 0.32824 " pathEditMode="relative" rAng="0" ptsTypes="AAAAAAAAAAAAAAAAAAA">
                                      <p:cBhvr>
                                        <p:cTn id="6" dur="2000" fill="hold"/>
                                        <p:tgtEl>
                                          <p:spTgt spid="3078"/>
                                        </p:tgtEl>
                                        <p:attrNameLst>
                                          <p:attrName>ppt_x</p:attrName>
                                          <p:attrName>ppt_y</p:attrName>
                                        </p:attrNameLst>
                                      </p:cBhvr>
                                      <p:rCtr x="4622" y="150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nextCondLst>
                <p:cond evt="onClick" delay="0">
                  <p:tgtEl>
                    <p:spTgt spid="16"/>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451AE50-49DD-9289-FCA8-28681361143B}"/>
              </a:ext>
            </a:extLst>
          </p:cNvPr>
          <p:cNvSpPr txBox="1">
            <a:spLocks/>
          </p:cNvSpPr>
          <p:nvPr/>
        </p:nvSpPr>
        <p:spPr>
          <a:xfrm>
            <a:off x="3008630" y="131632"/>
            <a:ext cx="6174740" cy="654032"/>
          </a:xfrm>
          <a:prstGeom prst="rect">
            <a:avLst/>
          </a:prstGeom>
          <a:blipFill>
            <a:blip r:embed="rId3"/>
            <a:tile tx="0" ty="0" sx="100000" sy="100000" flip="none" algn="tl"/>
          </a:blip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algn="ctr" defTabSz="914400" rtl="0" eaLnBrk="1" latinLnBrk="0" hangingPunct="1">
              <a:spcBef>
                <a:spcPct val="0"/>
              </a:spcBef>
              <a:buNone/>
              <a:defRPr sz="3600" kern="12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IN"/>
              <a:t>Can you identify the TENSES?</a:t>
            </a:r>
            <a:endParaRPr lang="en-IN" dirty="0"/>
          </a:p>
        </p:txBody>
      </p:sp>
      <p:sp>
        <p:nvSpPr>
          <p:cNvPr id="11" name="Rectangle 10">
            <a:extLst>
              <a:ext uri="{FF2B5EF4-FFF2-40B4-BE49-F238E27FC236}">
                <a16:creationId xmlns:a16="http://schemas.microsoft.com/office/drawing/2014/main" id="{DD874BF2-C99C-B74F-6AF0-FA0BC32C961A}"/>
              </a:ext>
            </a:extLst>
          </p:cNvPr>
          <p:cNvSpPr/>
          <p:nvPr/>
        </p:nvSpPr>
        <p:spPr>
          <a:xfrm>
            <a:off x="3008630" y="769137"/>
            <a:ext cx="6174740" cy="45719"/>
          </a:xfrm>
          <a:prstGeom prst="rect">
            <a:avLst/>
          </a:pr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8" name="Group 17">
            <a:extLst>
              <a:ext uri="{FF2B5EF4-FFF2-40B4-BE49-F238E27FC236}">
                <a16:creationId xmlns:a16="http://schemas.microsoft.com/office/drawing/2014/main" id="{434E7452-DD93-EBA0-C8A0-A2F25C221A4F}"/>
              </a:ext>
            </a:extLst>
          </p:cNvPr>
          <p:cNvGrpSpPr/>
          <p:nvPr/>
        </p:nvGrpSpPr>
        <p:grpSpPr>
          <a:xfrm>
            <a:off x="5173612" y="4149096"/>
            <a:ext cx="1492880" cy="984356"/>
            <a:chOff x="6859767" y="3131120"/>
            <a:chExt cx="1276835" cy="689016"/>
          </a:xfrm>
        </p:grpSpPr>
        <p:sp>
          <p:nvSpPr>
            <p:cNvPr id="19" name="Rectangle: Rounded Corners 18">
              <a:extLst>
                <a:ext uri="{FF2B5EF4-FFF2-40B4-BE49-F238E27FC236}">
                  <a16:creationId xmlns:a16="http://schemas.microsoft.com/office/drawing/2014/main" id="{54385295-710F-B56C-DDB6-168B3CDB32BB}"/>
                </a:ext>
              </a:extLst>
            </p:cNvPr>
            <p:cNvSpPr/>
            <p:nvPr/>
          </p:nvSpPr>
          <p:spPr>
            <a:xfrm>
              <a:off x="6859767" y="3131120"/>
              <a:ext cx="1276834" cy="413216"/>
            </a:xfrm>
            <a:prstGeom prst="roundRect">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effectLst>
                    <a:outerShdw blurRad="38100" dist="38100" dir="2700000" algn="tl">
                      <a:srgbClr val="000000">
                        <a:alpha val="43137"/>
                      </a:srgbClr>
                    </a:outerShdw>
                  </a:effectLst>
                </a:rPr>
                <a:t>Click for Tense</a:t>
              </a:r>
            </a:p>
          </p:txBody>
        </p:sp>
        <p:pic>
          <p:nvPicPr>
            <p:cNvPr id="20" name="Graphic 19" descr="Right pointing backhand index with solid fill">
              <a:extLst>
                <a:ext uri="{FF2B5EF4-FFF2-40B4-BE49-F238E27FC236}">
                  <a16:creationId xmlns:a16="http://schemas.microsoft.com/office/drawing/2014/main" id="{03E27C70-C0CE-5C4C-76E0-AB94771896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7723385" y="3406919"/>
              <a:ext cx="413217" cy="413217"/>
            </a:xfrm>
            <a:prstGeom prst="rect">
              <a:avLst/>
            </a:prstGeom>
          </p:spPr>
        </p:pic>
      </p:grpSp>
      <p:grpSp>
        <p:nvGrpSpPr>
          <p:cNvPr id="21" name="Group 20">
            <a:extLst>
              <a:ext uri="{FF2B5EF4-FFF2-40B4-BE49-F238E27FC236}">
                <a16:creationId xmlns:a16="http://schemas.microsoft.com/office/drawing/2014/main" id="{9ABB6EA9-4144-2B45-3909-0B62EEA85E88}"/>
              </a:ext>
            </a:extLst>
          </p:cNvPr>
          <p:cNvGrpSpPr/>
          <p:nvPr/>
        </p:nvGrpSpPr>
        <p:grpSpPr>
          <a:xfrm>
            <a:off x="266799" y="4655226"/>
            <a:ext cx="3726583" cy="609719"/>
            <a:chOff x="401209" y="5157428"/>
            <a:chExt cx="3726583" cy="609719"/>
          </a:xfrm>
        </p:grpSpPr>
        <p:sp>
          <p:nvSpPr>
            <p:cNvPr id="22" name="Rectangle: Rounded Corners 21">
              <a:extLst>
                <a:ext uri="{FF2B5EF4-FFF2-40B4-BE49-F238E27FC236}">
                  <a16:creationId xmlns:a16="http://schemas.microsoft.com/office/drawing/2014/main" id="{C4AE4646-8A67-C558-A6D2-0772C0F490B8}"/>
                </a:ext>
              </a:extLst>
            </p:cNvPr>
            <p:cNvSpPr/>
            <p:nvPr/>
          </p:nvSpPr>
          <p:spPr>
            <a:xfrm>
              <a:off x="401209" y="5157428"/>
              <a:ext cx="3726583" cy="60971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SG"/>
            </a:p>
          </p:txBody>
        </p:sp>
        <p:sp>
          <p:nvSpPr>
            <p:cNvPr id="23" name="TextBox 22">
              <a:extLst>
                <a:ext uri="{FF2B5EF4-FFF2-40B4-BE49-F238E27FC236}">
                  <a16:creationId xmlns:a16="http://schemas.microsoft.com/office/drawing/2014/main" id="{7BCC31BD-71BE-A14B-D1AD-8DC7E47626D9}"/>
                </a:ext>
              </a:extLst>
            </p:cNvPr>
            <p:cNvSpPr txBox="1"/>
            <p:nvPr/>
          </p:nvSpPr>
          <p:spPr>
            <a:xfrm>
              <a:off x="401209" y="5232530"/>
              <a:ext cx="3616678" cy="461665"/>
            </a:xfrm>
            <a:prstGeom prst="rect">
              <a:avLst/>
            </a:prstGeom>
            <a:noFill/>
          </p:spPr>
          <p:txBody>
            <a:bodyPr wrap="square" rtlCol="0">
              <a:spAutoFit/>
            </a:bodyPr>
            <a:lstStyle/>
            <a:p>
              <a:pPr algn="ctr"/>
              <a:r>
                <a:rPr lang="en-SG" sz="2400" dirty="0"/>
                <a:t>I am jumping in the garden.</a:t>
              </a:r>
            </a:p>
          </p:txBody>
        </p:sp>
      </p:grpSp>
      <p:sp>
        <p:nvSpPr>
          <p:cNvPr id="25" name="Rectangle: Rounded Corners 24">
            <a:extLst>
              <a:ext uri="{FF2B5EF4-FFF2-40B4-BE49-F238E27FC236}">
                <a16:creationId xmlns:a16="http://schemas.microsoft.com/office/drawing/2014/main" id="{A73D0478-5692-6C03-BDED-DAD9BE14D2EA}"/>
              </a:ext>
            </a:extLst>
          </p:cNvPr>
          <p:cNvSpPr/>
          <p:nvPr/>
        </p:nvSpPr>
        <p:spPr>
          <a:xfrm>
            <a:off x="7986252" y="4501330"/>
            <a:ext cx="3596668" cy="90126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SG" sz="2400" dirty="0">
                <a:solidFill>
                  <a:schemeClr val="tx1"/>
                </a:solidFill>
              </a:rPr>
              <a:t>She is always jumping with her brother.</a:t>
            </a:r>
          </a:p>
        </p:txBody>
      </p:sp>
      <p:sp>
        <p:nvSpPr>
          <p:cNvPr id="27" name="Rectangle: Rounded Corners 26">
            <a:extLst>
              <a:ext uri="{FF2B5EF4-FFF2-40B4-BE49-F238E27FC236}">
                <a16:creationId xmlns:a16="http://schemas.microsoft.com/office/drawing/2014/main" id="{C6B3C78C-CAF4-852E-ABDC-131BD6E98382}"/>
              </a:ext>
            </a:extLst>
          </p:cNvPr>
          <p:cNvSpPr/>
          <p:nvPr/>
        </p:nvSpPr>
        <p:spPr>
          <a:xfrm>
            <a:off x="4551884" y="2341042"/>
            <a:ext cx="3110952" cy="680722"/>
          </a:xfrm>
          <a:prstGeom prst="roundRect">
            <a:avLst/>
          </a:prstGeom>
          <a:solidFill>
            <a:schemeClr val="accent3">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400" b="1" dirty="0">
                <a:solidFill>
                  <a:schemeClr val="bg1"/>
                </a:solidFill>
              </a:rPr>
              <a:t>Present Continuous Tense</a:t>
            </a:r>
            <a:endParaRPr lang="en-SG" sz="2400" b="1" dirty="0">
              <a:solidFill>
                <a:schemeClr val="bg1"/>
              </a:solidFill>
            </a:endParaRPr>
          </a:p>
        </p:txBody>
      </p:sp>
      <p:pic>
        <p:nvPicPr>
          <p:cNvPr id="2" name="Picture 6" descr="Three happy kids standing">
            <a:extLst>
              <a:ext uri="{FF2B5EF4-FFF2-40B4-BE49-F238E27FC236}">
                <a16:creationId xmlns:a16="http://schemas.microsoft.com/office/drawing/2014/main" id="{388C7192-89EB-FC0D-A3B3-283E0ED066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3079" y="1358724"/>
            <a:ext cx="2923594" cy="28567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1DAA735-727D-28E8-134F-8ABFA8C3B4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96" y="1909542"/>
            <a:ext cx="3531588" cy="1943145"/>
          </a:xfrm>
          <a:prstGeom prst="rect">
            <a:avLst/>
          </a:prstGeom>
        </p:spPr>
      </p:pic>
    </p:spTree>
    <p:extLst>
      <p:ext uri="{BB962C8B-B14F-4D97-AF65-F5344CB8AC3E}">
        <p14:creationId xmlns:p14="http://schemas.microsoft.com/office/powerpoint/2010/main" val="378986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path" presetSubtype="0" accel="52500" decel="47000" fill="remove" nodeType="withEffect">
                                  <p:stCondLst>
                                    <p:cond delay="1000"/>
                                  </p:stCondLst>
                                  <p:childTnLst>
                                    <p:animMotion origin="layout" path="M 4.16667E-7 0.00602 C 0.00169 -0.00509 0.00768 -0.01597 0.0099 -0.01597 C 0.02331 -0.01597 0.03724 0.15671 0.03724 0.32963 C 0.03724 0.24236 0.04427 0.15671 0.05065 0.15671 C 0.05768 0.15671 0.06419 0.24375 0.06419 0.32963 C 0.06419 0.28657 0.06758 0.24236 0.07109 0.24236 C 0.07448 0.24236 0.07799 0.28542 0.07799 0.32963 C 0.07799 0.30741 0.07982 0.28657 0.08151 0.28657 C 0.0832 0.28657 0.0849 0.3088 0.0849 0.32963 C 0.0849 0.31829 0.08581 0.30741 0.08672 0.30741 C 0.08711 0.30741 0.08841 0.31852 0.08841 0.32963 C 0.08841 0.32407 0.08893 0.31829 0.08932 0.31829 C 0.08932 0.31968 0.0901 0.32384 0.0901 0.32963 C 0.0901 0.32662 0.0901 0.32407 0.09062 0.32407 C 0.09062 0.32546 0.09102 0.32685 0.09102 0.32963 C 0.09102 0.32824 0.09102 0.32662 0.09102 0.32546 C 0.09154 0.32546 0.09154 0.32662 0.09154 0.32824 C 0.09193 0.32824 0.09193 0.32685 0.09193 0.32546 C 0.09245 0.32546 0.09245 0.32662 0.09245 0.32824 " pathEditMode="relative" rAng="0" ptsTypes="AAAAAAAAAAAAAAAAAAA">
                                      <p:cBhvr>
                                        <p:cTn id="6" dur="2000" fill="hold"/>
                                        <p:tgtEl>
                                          <p:spTgt spid="2"/>
                                        </p:tgtEl>
                                        <p:attrNameLst>
                                          <p:attrName>ppt_x</p:attrName>
                                          <p:attrName>ppt_y</p:attrName>
                                        </p:attrNameLst>
                                      </p:cBhvr>
                                      <p:rCtr x="4622" y="150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childTnLst>
                          </p:cTn>
                        </p:par>
                      </p:childTnLst>
                    </p:cTn>
                  </p:par>
                </p:childTnLst>
              </p:cTn>
              <p:nextCondLst>
                <p:cond evt="onClick" delay="0">
                  <p:tgtEl>
                    <p:spTgt spid="18"/>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8D4F877-F5D5-53AC-A2BF-62D86D93DB12}"/>
              </a:ext>
            </a:extLst>
          </p:cNvPr>
          <p:cNvGraphicFramePr>
            <a:graphicFrameLocks noChangeAspect="1"/>
          </p:cNvGraphicFramePr>
          <p:nvPr>
            <p:extLst>
              <p:ext uri="{D42A27DB-BD31-4B8C-83A1-F6EECF244321}">
                <p14:modId xmlns:p14="http://schemas.microsoft.com/office/powerpoint/2010/main" val="2349818840"/>
              </p:ext>
            </p:extLst>
          </p:nvPr>
        </p:nvGraphicFramePr>
        <p:xfrm>
          <a:off x="8738656" y="1088688"/>
          <a:ext cx="2217992" cy="3224230"/>
        </p:xfrm>
        <a:graphic>
          <a:graphicData uri="http://schemas.openxmlformats.org/presentationml/2006/ole">
            <mc:AlternateContent xmlns:mc="http://schemas.openxmlformats.org/markup-compatibility/2006">
              <mc:Choice xmlns:v="urn:schemas-microsoft-com:vml" Requires="v">
                <p:oleObj name="Bitmap Image" r:id="rId3" imgW="19818360" imgH="21393000" progId="PBrush">
                  <p:embed/>
                </p:oleObj>
              </mc:Choice>
              <mc:Fallback>
                <p:oleObj name="Bitmap Image" r:id="rId3" imgW="19818360" imgH="21393000" progId="PBrush">
                  <p:embed/>
                  <p:pic>
                    <p:nvPicPr>
                      <p:cNvPr id="0" name=""/>
                      <p:cNvPicPr/>
                      <p:nvPr/>
                    </p:nvPicPr>
                    <p:blipFill>
                      <a:blip r:embed="rId4"/>
                      <a:stretch>
                        <a:fillRect/>
                      </a:stretch>
                    </p:blipFill>
                    <p:spPr>
                      <a:xfrm>
                        <a:off x="8738656" y="1088688"/>
                        <a:ext cx="2217992" cy="3224230"/>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4451AE50-49DD-9289-FCA8-28681361143B}"/>
              </a:ext>
            </a:extLst>
          </p:cNvPr>
          <p:cNvSpPr txBox="1">
            <a:spLocks/>
          </p:cNvSpPr>
          <p:nvPr/>
        </p:nvSpPr>
        <p:spPr>
          <a:xfrm>
            <a:off x="3008630" y="131632"/>
            <a:ext cx="6174740" cy="654032"/>
          </a:xfrm>
          <a:prstGeom prst="rect">
            <a:avLst/>
          </a:prstGeom>
          <a:blipFill>
            <a:blip r:embed="rId5"/>
            <a:tile tx="0" ty="0" sx="100000" sy="100000" flip="none" algn="tl"/>
          </a:blip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algn="ctr" defTabSz="914400" rtl="0" eaLnBrk="1" latinLnBrk="0" hangingPunct="1">
              <a:spcBef>
                <a:spcPct val="0"/>
              </a:spcBef>
              <a:buNone/>
              <a:defRPr sz="3600" kern="12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IN"/>
              <a:t>Can you identify the TENSES?</a:t>
            </a:r>
            <a:endParaRPr lang="en-IN" dirty="0"/>
          </a:p>
        </p:txBody>
      </p:sp>
      <p:sp>
        <p:nvSpPr>
          <p:cNvPr id="11" name="Rectangle 10">
            <a:extLst>
              <a:ext uri="{FF2B5EF4-FFF2-40B4-BE49-F238E27FC236}">
                <a16:creationId xmlns:a16="http://schemas.microsoft.com/office/drawing/2014/main" id="{DD874BF2-C99C-B74F-6AF0-FA0BC32C961A}"/>
              </a:ext>
            </a:extLst>
          </p:cNvPr>
          <p:cNvSpPr/>
          <p:nvPr/>
        </p:nvSpPr>
        <p:spPr>
          <a:xfrm>
            <a:off x="3008630" y="769137"/>
            <a:ext cx="6174740" cy="45719"/>
          </a:xfrm>
          <a:prstGeom prst="rect">
            <a:avLst/>
          </a:pr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8" name="Group 17">
            <a:extLst>
              <a:ext uri="{FF2B5EF4-FFF2-40B4-BE49-F238E27FC236}">
                <a16:creationId xmlns:a16="http://schemas.microsoft.com/office/drawing/2014/main" id="{434E7452-DD93-EBA0-C8A0-A2F25C221A4F}"/>
              </a:ext>
            </a:extLst>
          </p:cNvPr>
          <p:cNvGrpSpPr/>
          <p:nvPr/>
        </p:nvGrpSpPr>
        <p:grpSpPr>
          <a:xfrm>
            <a:off x="5375904" y="4159995"/>
            <a:ext cx="1463914" cy="984679"/>
            <a:chOff x="6859767" y="3131120"/>
            <a:chExt cx="1276835" cy="719111"/>
          </a:xfrm>
        </p:grpSpPr>
        <p:sp>
          <p:nvSpPr>
            <p:cNvPr id="19" name="Rectangle: Rounded Corners 18">
              <a:extLst>
                <a:ext uri="{FF2B5EF4-FFF2-40B4-BE49-F238E27FC236}">
                  <a16:creationId xmlns:a16="http://schemas.microsoft.com/office/drawing/2014/main" id="{54385295-710F-B56C-DDB6-168B3CDB32BB}"/>
                </a:ext>
              </a:extLst>
            </p:cNvPr>
            <p:cNvSpPr/>
            <p:nvPr/>
          </p:nvSpPr>
          <p:spPr>
            <a:xfrm>
              <a:off x="6859767" y="3131120"/>
              <a:ext cx="1276834" cy="413216"/>
            </a:xfrm>
            <a:prstGeom prst="roundRect">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effectLst>
                    <a:outerShdw blurRad="38100" dist="38100" dir="2700000" algn="tl">
                      <a:srgbClr val="000000">
                        <a:alpha val="43137"/>
                      </a:srgbClr>
                    </a:outerShdw>
                  </a:effectLst>
                </a:rPr>
                <a:t>Click for Tense</a:t>
              </a:r>
            </a:p>
          </p:txBody>
        </p:sp>
        <p:pic>
          <p:nvPicPr>
            <p:cNvPr id="20" name="Graphic 19" descr="Right pointing backhand index with solid fill">
              <a:extLst>
                <a:ext uri="{FF2B5EF4-FFF2-40B4-BE49-F238E27FC236}">
                  <a16:creationId xmlns:a16="http://schemas.microsoft.com/office/drawing/2014/main" id="{03E27C70-C0CE-5C4C-76E0-AB94771896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695725" y="3409355"/>
              <a:ext cx="440877" cy="440876"/>
            </a:xfrm>
            <a:prstGeom prst="rect">
              <a:avLst/>
            </a:prstGeom>
          </p:spPr>
        </p:pic>
      </p:grpSp>
      <p:grpSp>
        <p:nvGrpSpPr>
          <p:cNvPr id="21" name="Group 20">
            <a:extLst>
              <a:ext uri="{FF2B5EF4-FFF2-40B4-BE49-F238E27FC236}">
                <a16:creationId xmlns:a16="http://schemas.microsoft.com/office/drawing/2014/main" id="{9ABB6EA9-4144-2B45-3909-0B62EEA85E88}"/>
              </a:ext>
            </a:extLst>
          </p:cNvPr>
          <p:cNvGrpSpPr/>
          <p:nvPr/>
        </p:nvGrpSpPr>
        <p:grpSpPr>
          <a:xfrm>
            <a:off x="560910" y="4570220"/>
            <a:ext cx="2938298" cy="885751"/>
            <a:chOff x="650020" y="5182592"/>
            <a:chExt cx="3325915" cy="885751"/>
          </a:xfrm>
        </p:grpSpPr>
        <p:sp>
          <p:nvSpPr>
            <p:cNvPr id="22" name="Rectangle: Rounded Corners 21">
              <a:extLst>
                <a:ext uri="{FF2B5EF4-FFF2-40B4-BE49-F238E27FC236}">
                  <a16:creationId xmlns:a16="http://schemas.microsoft.com/office/drawing/2014/main" id="{C4AE4646-8A67-C558-A6D2-0772C0F490B8}"/>
                </a:ext>
              </a:extLst>
            </p:cNvPr>
            <p:cNvSpPr/>
            <p:nvPr/>
          </p:nvSpPr>
          <p:spPr>
            <a:xfrm>
              <a:off x="650020" y="5182592"/>
              <a:ext cx="3325915" cy="88575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SG"/>
            </a:p>
          </p:txBody>
        </p:sp>
        <p:sp>
          <p:nvSpPr>
            <p:cNvPr id="23" name="TextBox 22">
              <a:extLst>
                <a:ext uri="{FF2B5EF4-FFF2-40B4-BE49-F238E27FC236}">
                  <a16:creationId xmlns:a16="http://schemas.microsoft.com/office/drawing/2014/main" id="{7BCC31BD-71BE-A14B-D1AD-8DC7E47626D9}"/>
                </a:ext>
              </a:extLst>
            </p:cNvPr>
            <p:cNvSpPr txBox="1"/>
            <p:nvPr/>
          </p:nvSpPr>
          <p:spPr>
            <a:xfrm>
              <a:off x="881915" y="5225320"/>
              <a:ext cx="2944858" cy="830997"/>
            </a:xfrm>
            <a:prstGeom prst="rect">
              <a:avLst/>
            </a:prstGeom>
            <a:noFill/>
          </p:spPr>
          <p:txBody>
            <a:bodyPr wrap="square" rtlCol="0">
              <a:spAutoFit/>
            </a:bodyPr>
            <a:lstStyle/>
            <a:p>
              <a:pPr algn="ctr"/>
              <a:r>
                <a:rPr lang="en-SG" sz="2400" dirty="0"/>
                <a:t>She was jumping with her friends.</a:t>
              </a:r>
            </a:p>
          </p:txBody>
        </p:sp>
      </p:grpSp>
      <p:grpSp>
        <p:nvGrpSpPr>
          <p:cNvPr id="24" name="Group 23">
            <a:extLst>
              <a:ext uri="{FF2B5EF4-FFF2-40B4-BE49-F238E27FC236}">
                <a16:creationId xmlns:a16="http://schemas.microsoft.com/office/drawing/2014/main" id="{F51D12FB-6C5C-BDE1-E536-F4C964B4DBA3}"/>
              </a:ext>
            </a:extLst>
          </p:cNvPr>
          <p:cNvGrpSpPr/>
          <p:nvPr/>
        </p:nvGrpSpPr>
        <p:grpSpPr>
          <a:xfrm>
            <a:off x="8317681" y="4540981"/>
            <a:ext cx="3110952" cy="1235757"/>
            <a:chOff x="6559013" y="5437829"/>
            <a:chExt cx="3477619" cy="1235757"/>
          </a:xfrm>
        </p:grpSpPr>
        <p:sp>
          <p:nvSpPr>
            <p:cNvPr id="25" name="Rectangle: Rounded Corners 24">
              <a:extLst>
                <a:ext uri="{FF2B5EF4-FFF2-40B4-BE49-F238E27FC236}">
                  <a16:creationId xmlns:a16="http://schemas.microsoft.com/office/drawing/2014/main" id="{A73D0478-5692-6C03-BDED-DAD9BE14D2EA}"/>
                </a:ext>
              </a:extLst>
            </p:cNvPr>
            <p:cNvSpPr/>
            <p:nvPr/>
          </p:nvSpPr>
          <p:spPr>
            <a:xfrm>
              <a:off x="6559013" y="5437829"/>
              <a:ext cx="3477619" cy="97672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SG"/>
            </a:p>
          </p:txBody>
        </p:sp>
        <p:sp>
          <p:nvSpPr>
            <p:cNvPr id="26" name="TextBox 25">
              <a:extLst>
                <a:ext uri="{FF2B5EF4-FFF2-40B4-BE49-F238E27FC236}">
                  <a16:creationId xmlns:a16="http://schemas.microsoft.com/office/drawing/2014/main" id="{5F215D1E-E97E-52FE-BC83-49B01FCADD17}"/>
                </a:ext>
              </a:extLst>
            </p:cNvPr>
            <p:cNvSpPr txBox="1"/>
            <p:nvPr/>
          </p:nvSpPr>
          <p:spPr>
            <a:xfrm>
              <a:off x="6962891" y="5473257"/>
              <a:ext cx="2706275" cy="1200329"/>
            </a:xfrm>
            <a:prstGeom prst="rect">
              <a:avLst/>
            </a:prstGeom>
            <a:noFill/>
          </p:spPr>
          <p:txBody>
            <a:bodyPr wrap="square" rtlCol="0">
              <a:spAutoFit/>
            </a:bodyPr>
            <a:lstStyle/>
            <a:p>
              <a:r>
                <a:rPr lang="en-SG" sz="2400" dirty="0"/>
                <a:t>He was jumping with the monkey.</a:t>
              </a:r>
            </a:p>
          </p:txBody>
        </p:sp>
      </p:grpSp>
      <p:sp>
        <p:nvSpPr>
          <p:cNvPr id="27" name="Rectangle: Rounded Corners 26">
            <a:extLst>
              <a:ext uri="{FF2B5EF4-FFF2-40B4-BE49-F238E27FC236}">
                <a16:creationId xmlns:a16="http://schemas.microsoft.com/office/drawing/2014/main" id="{C6B3C78C-CAF4-852E-ABDC-131BD6E98382}"/>
              </a:ext>
            </a:extLst>
          </p:cNvPr>
          <p:cNvSpPr/>
          <p:nvPr/>
        </p:nvSpPr>
        <p:spPr>
          <a:xfrm>
            <a:off x="4600028" y="1174769"/>
            <a:ext cx="3110952" cy="680722"/>
          </a:xfrm>
          <a:prstGeom prst="roundRect">
            <a:avLst/>
          </a:prstGeom>
          <a:solidFill>
            <a:schemeClr val="accent3">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IE" sz="2400" b="1" dirty="0">
                <a:solidFill>
                  <a:schemeClr val="bg1"/>
                </a:solidFill>
              </a:rPr>
              <a:t>Past Continuous Tense</a:t>
            </a:r>
            <a:endParaRPr lang="en-SG" sz="2400" b="1" dirty="0">
              <a:solidFill>
                <a:schemeClr val="bg1"/>
              </a:solidFill>
            </a:endParaRPr>
          </a:p>
        </p:txBody>
      </p:sp>
      <p:graphicFrame>
        <p:nvGraphicFramePr>
          <p:cNvPr id="2" name="Object 1">
            <a:extLst>
              <a:ext uri="{FF2B5EF4-FFF2-40B4-BE49-F238E27FC236}">
                <a16:creationId xmlns:a16="http://schemas.microsoft.com/office/drawing/2014/main" id="{3CA483E4-FC44-01A0-71C2-DCC77A33AE35}"/>
              </a:ext>
            </a:extLst>
          </p:cNvPr>
          <p:cNvGraphicFramePr>
            <a:graphicFrameLocks noChangeAspect="1"/>
          </p:cNvGraphicFramePr>
          <p:nvPr>
            <p:extLst>
              <p:ext uri="{D42A27DB-BD31-4B8C-83A1-F6EECF244321}">
                <p14:modId xmlns:p14="http://schemas.microsoft.com/office/powerpoint/2010/main" val="3649174773"/>
              </p:ext>
            </p:extLst>
          </p:nvPr>
        </p:nvGraphicFramePr>
        <p:xfrm>
          <a:off x="7224181" y="1948283"/>
          <a:ext cx="1645846" cy="2211713"/>
        </p:xfrm>
        <a:graphic>
          <a:graphicData uri="http://schemas.openxmlformats.org/presentationml/2006/ole">
            <mc:AlternateContent xmlns:mc="http://schemas.openxmlformats.org/markup-compatibility/2006">
              <mc:Choice xmlns:v="urn:schemas-microsoft-com:vml" Requires="v">
                <p:oleObj name="Bitmap Image" r:id="rId8" imgW="8032680" imgH="13468320" progId="PBrush">
                  <p:embed/>
                </p:oleObj>
              </mc:Choice>
              <mc:Fallback>
                <p:oleObj name="Bitmap Image" r:id="rId8" imgW="8032680" imgH="13468320" progId="PBrush">
                  <p:embed/>
                  <p:pic>
                    <p:nvPicPr>
                      <p:cNvPr id="0" name=""/>
                      <p:cNvPicPr/>
                      <p:nvPr/>
                    </p:nvPicPr>
                    <p:blipFill>
                      <a:blip r:embed="rId9"/>
                      <a:stretch>
                        <a:fillRect/>
                      </a:stretch>
                    </p:blipFill>
                    <p:spPr>
                      <a:xfrm>
                        <a:off x="7224181" y="1948283"/>
                        <a:ext cx="1645846" cy="2211713"/>
                      </a:xfrm>
                      <a:prstGeom prst="rect">
                        <a:avLst/>
                      </a:prstGeom>
                    </p:spPr>
                  </p:pic>
                </p:oleObj>
              </mc:Fallback>
            </mc:AlternateContent>
          </a:graphicData>
        </a:graphic>
      </p:graphicFrame>
      <p:pic>
        <p:nvPicPr>
          <p:cNvPr id="4" name="Picture 12">
            <a:extLst>
              <a:ext uri="{FF2B5EF4-FFF2-40B4-BE49-F238E27FC236}">
                <a16:creationId xmlns:a16="http://schemas.microsoft.com/office/drawing/2014/main" id="{829EB800-5CB1-FA6A-53CA-51909D088A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155208" y="1855491"/>
            <a:ext cx="3858578" cy="226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605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childTnLst>
              </p:cTn>
              <p:nextCondLst>
                <p:cond evt="onClick" delay="0">
                  <p:tgtEl>
                    <p:spTgt spid="18"/>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FD3AE87-6314-4455-95CA-DC26B00CAF9A}"/>
              </a:ext>
            </a:extLst>
          </p:cNvPr>
          <p:cNvGraphicFramePr>
            <a:graphicFrameLocks noGrp="1"/>
          </p:cNvGraphicFramePr>
          <p:nvPr>
            <p:extLst>
              <p:ext uri="{D42A27DB-BD31-4B8C-83A1-F6EECF244321}">
                <p14:modId xmlns:p14="http://schemas.microsoft.com/office/powerpoint/2010/main" val="11697346"/>
              </p:ext>
            </p:extLst>
          </p:nvPr>
        </p:nvGraphicFramePr>
        <p:xfrm>
          <a:off x="1127448" y="700345"/>
          <a:ext cx="9937104" cy="336989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3</a:t>
                      </a:r>
                    </a:p>
                  </a:txBody>
                  <a:tcPr/>
                </a:tc>
                <a:tc>
                  <a:txBody>
                    <a:bodyPr/>
                    <a:lstStyle/>
                    <a:p>
                      <a:endParaRPr lang="en-IN" sz="900" dirty="0"/>
                    </a:p>
                    <a:p>
                      <a:endParaRPr lang="en-IN" sz="900" dirty="0"/>
                    </a:p>
                    <a:p>
                      <a:endParaRPr lang="en-IN" sz="900" dirty="0"/>
                    </a:p>
                    <a:p>
                      <a:endParaRPr lang="en-IN" sz="900" dirty="0"/>
                    </a:p>
                  </a:txBody>
                  <a:tcPr/>
                </a:tc>
                <a:tc>
                  <a:txBody>
                    <a:bodyPr/>
                    <a:lstStyle/>
                    <a:p>
                      <a:r>
                        <a:rPr lang="en-IN" sz="900" dirty="0"/>
                        <a:t>Girl jumping : https://www.freepik.com/free-vector/two-girls-having-pillow-fight_4567210.htm (</a:t>
                      </a:r>
                      <a:r>
                        <a:rPr lang="en-IN" sz="900" dirty="0" err="1"/>
                        <a:t>Attribution:brgfx</a:t>
                      </a:r>
                      <a:r>
                        <a:rPr lang="en-IN" sz="900" dirty="0"/>
                        <a:t>)</a:t>
                      </a:r>
                    </a:p>
                    <a:p>
                      <a:endParaRPr lang="en-IN" sz="900" dirty="0"/>
                    </a:p>
                  </a:txBody>
                  <a:tcPr/>
                </a:tc>
                <a:extLst>
                  <a:ext uri="{0D108BD9-81ED-4DB2-BD59-A6C34878D82A}">
                    <a16:rowId xmlns:a16="http://schemas.microsoft.com/office/drawing/2014/main" val="10001"/>
                  </a:ext>
                </a:extLst>
              </a:tr>
              <a:tr h="389313">
                <a:tc>
                  <a:txBody>
                    <a:bodyPr/>
                    <a:lstStyle/>
                    <a:p>
                      <a:pPr algn="ctr"/>
                      <a:r>
                        <a:rPr lang="en-IN" sz="900" dirty="0"/>
                        <a:t>3, 4, 6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Children jumping: https://www.freepik.com/free-vector/happy-children-jumping-summer-meadow_8609202.htm (Attribution: </a:t>
                      </a:r>
                      <a:r>
                        <a:rPr lang="en-IN" sz="900" dirty="0" err="1"/>
                        <a:t>pch</a:t>
                      </a:r>
                      <a:r>
                        <a:rPr lang="en-IN" sz="900" dirty="0"/>
                        <a:t>-vector)</a:t>
                      </a:r>
                    </a:p>
                  </a:txBody>
                  <a:tcPr/>
                </a:tc>
                <a:extLst>
                  <a:ext uri="{0D108BD9-81ED-4DB2-BD59-A6C34878D82A}">
                    <a16:rowId xmlns:a16="http://schemas.microsoft.com/office/drawing/2014/main" val="10002"/>
                  </a:ext>
                </a:extLst>
              </a:tr>
              <a:tr h="648094">
                <a:tc>
                  <a:txBody>
                    <a:bodyPr/>
                    <a:lstStyle/>
                    <a:p>
                      <a:pPr algn="ctr"/>
                      <a:r>
                        <a:rPr lang="en-IN" sz="900" dirty="0"/>
                        <a:t>4, 5</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Kids: </a:t>
                      </a:r>
                      <a:r>
                        <a:rPr lang="en-IN" sz="900" b="0" dirty="0"/>
                        <a:t>https://www.freepik.com/free-vector/three-happy-kids-standing_26213026.htm</a:t>
                      </a:r>
                      <a:r>
                        <a:rPr lang="en-IN" sz="900" b="0" i="0" u="none" strike="noStrike" kern="1200" baseline="0" dirty="0">
                          <a:solidFill>
                            <a:schemeClr val="tx1"/>
                          </a:solidFill>
                          <a:latin typeface="+mn-lt"/>
                          <a:ea typeface="+mn-ea"/>
                          <a:cs typeface="+mn-cs"/>
                        </a:rPr>
                        <a:t> (</a:t>
                      </a:r>
                      <a:r>
                        <a:rPr lang="en-IN" sz="900" b="0" i="0" u="none" strike="noStrike" kern="1200" baseline="0" dirty="0" err="1">
                          <a:solidFill>
                            <a:schemeClr val="tx1"/>
                          </a:solidFill>
                          <a:latin typeface="+mn-lt"/>
                          <a:ea typeface="+mn-ea"/>
                          <a:cs typeface="+mn-cs"/>
                        </a:rPr>
                        <a:t>Attribution:brgfx</a:t>
                      </a:r>
                      <a:r>
                        <a:rPr lang="en-IN" sz="900" b="0" i="0" u="none" strike="noStrike" kern="1200" baseline="0" dirty="0">
                          <a:solidFill>
                            <a:schemeClr val="tx1"/>
                          </a:solidFill>
                          <a:latin typeface="+mn-lt"/>
                          <a:ea typeface="+mn-ea"/>
                          <a:cs typeface="+mn-cs"/>
                        </a:rPr>
                        <a:t>)</a:t>
                      </a:r>
                    </a:p>
                    <a:p>
                      <a:pPr rtl="0"/>
                      <a:endParaRPr lang="en-IN" sz="900" dirty="0"/>
                    </a:p>
                  </a:txBody>
                  <a:tcPr/>
                </a:tc>
                <a:extLst>
                  <a:ext uri="{0D108BD9-81ED-4DB2-BD59-A6C34878D82A}">
                    <a16:rowId xmlns:a16="http://schemas.microsoft.com/office/drawing/2014/main" val="10003"/>
                  </a:ext>
                </a:extLst>
              </a:tr>
              <a:tr h="518926">
                <a:tc>
                  <a:txBody>
                    <a:bodyPr/>
                    <a:lstStyle/>
                    <a:p>
                      <a:pPr algn="ctr"/>
                      <a:r>
                        <a:rPr lang="en-US" sz="900" dirty="0"/>
                        <a:t>4</a:t>
                      </a:r>
                      <a:endParaRPr lang="en-IN" sz="900" dirty="0"/>
                    </a:p>
                  </a:txBody>
                  <a:tcPr/>
                </a:tc>
                <a:tc>
                  <a:txBody>
                    <a:bodyPr/>
                    <a:lstStyle/>
                    <a:p>
                      <a:endParaRPr lang="en-IN" sz="900" dirty="0"/>
                    </a:p>
                  </a:txBody>
                  <a:tcPr/>
                </a:tc>
                <a:tc>
                  <a:txBody>
                    <a:bodyPr/>
                    <a:lstStyle/>
                    <a:p>
                      <a:pPr rtl="0"/>
                      <a:r>
                        <a:rPr lang="en-IN" sz="900" b="0" dirty="0"/>
                        <a:t>Wall: </a:t>
                      </a:r>
                      <a:r>
                        <a:rPr lang="en-IN" sz="900" dirty="0"/>
                        <a:t>https://www.freepik.com/free-vector/brick-wall-street-scene-with-telephon-box_9741605.htm </a:t>
                      </a:r>
                      <a:r>
                        <a:rPr lang="en-IN" sz="900" b="0" i="0" u="none" strike="noStrike" kern="1200" baseline="0" dirty="0">
                          <a:solidFill>
                            <a:schemeClr val="tx1"/>
                          </a:solidFill>
                          <a:latin typeface="+mn-lt"/>
                          <a:ea typeface="+mn-ea"/>
                          <a:cs typeface="+mn-cs"/>
                        </a:rPr>
                        <a:t>(</a:t>
                      </a:r>
                      <a:r>
                        <a:rPr lang="en-IN" sz="900" b="0" i="0" u="none" strike="noStrike" kern="1200" baseline="0" dirty="0" err="1">
                          <a:solidFill>
                            <a:schemeClr val="tx1"/>
                          </a:solidFill>
                          <a:latin typeface="+mn-lt"/>
                          <a:ea typeface="+mn-ea"/>
                          <a:cs typeface="+mn-cs"/>
                        </a:rPr>
                        <a:t>Attribution:brgfx</a:t>
                      </a:r>
                      <a:r>
                        <a:rPr lang="en-IN" sz="900" b="0" i="0" u="none" strike="noStrike" kern="1200" baseline="0" dirty="0">
                          <a:solidFill>
                            <a:schemeClr val="tx1"/>
                          </a:solidFill>
                          <a:latin typeface="+mn-lt"/>
                          <a:ea typeface="+mn-ea"/>
                          <a:cs typeface="+mn-cs"/>
                        </a:rPr>
                        <a:t>)</a:t>
                      </a:r>
                    </a:p>
                    <a:p>
                      <a:endParaRPr lang="en-IN" sz="900" dirty="0"/>
                    </a:p>
                  </a:txBody>
                  <a:tcPr/>
                </a:tc>
                <a:extLst>
                  <a:ext uri="{0D108BD9-81ED-4DB2-BD59-A6C34878D82A}">
                    <a16:rowId xmlns:a16="http://schemas.microsoft.com/office/drawing/2014/main" val="10004"/>
                  </a:ext>
                </a:extLst>
              </a:tr>
              <a:tr h="389313">
                <a:tc>
                  <a:txBody>
                    <a:bodyPr/>
                    <a:lstStyle/>
                    <a:p>
                      <a:pPr algn="ctr"/>
                      <a:r>
                        <a:rPr lang="en-IN" sz="900" dirty="0"/>
                        <a:t>6</a:t>
                      </a:r>
                    </a:p>
                  </a:txBody>
                  <a:tcPr/>
                </a:tc>
                <a:tc>
                  <a:txBody>
                    <a:bodyPr/>
                    <a:lstStyle/>
                    <a:p>
                      <a:endParaRPr lang="en-IN" sz="900" dirty="0"/>
                    </a:p>
                  </a:txBody>
                  <a:tcPr/>
                </a:tc>
                <a:tc>
                  <a:txBody>
                    <a:bodyPr/>
                    <a:lstStyle/>
                    <a:p>
                      <a:pPr rtl="0"/>
                      <a:r>
                        <a:rPr lang="en-IN" sz="900" b="0" dirty="0"/>
                        <a:t>Boy : https://www.freepik.com/free-vector/set-happy-multiethnic-preschool-boys-standing-different-action_29006602.htm</a:t>
                      </a:r>
                      <a:r>
                        <a:rPr lang="en-IN" sz="900" b="0" i="0" u="none" strike="noStrike" kern="1200" baseline="0" dirty="0">
                          <a:solidFill>
                            <a:schemeClr val="tx1"/>
                          </a:solidFill>
                          <a:latin typeface="+mn-lt"/>
                          <a:ea typeface="+mn-ea"/>
                          <a:cs typeface="+mn-cs"/>
                        </a:rPr>
                        <a:t>  (Attribution: </a:t>
                      </a:r>
                      <a:r>
                        <a:rPr lang="en-IN" sz="900" b="0" i="0" u="none" strike="noStrike" kern="1200" baseline="0" dirty="0" err="1">
                          <a:solidFill>
                            <a:schemeClr val="tx1"/>
                          </a:solidFill>
                          <a:latin typeface="+mn-lt"/>
                          <a:ea typeface="+mn-ea"/>
                          <a:cs typeface="+mn-cs"/>
                        </a:rPr>
                        <a:t>jcomp</a:t>
                      </a:r>
                      <a:r>
                        <a:rPr lang="en-IN" sz="900" b="0" i="0" u="none" strike="noStrike" kern="1200" baseline="0" dirty="0">
                          <a:solidFill>
                            <a:schemeClr val="tx1"/>
                          </a:solidFill>
                          <a:latin typeface="+mn-lt"/>
                          <a:ea typeface="+mn-ea"/>
                          <a:cs typeface="+mn-cs"/>
                        </a:rPr>
                        <a:t>)</a:t>
                      </a:r>
                      <a:endParaRPr lang="en-IN" sz="9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Monkey :  https://www.freepik.com/free-vector/monkey-hanging-tree-branch-cartoon-character-sticker_20770388.htm (</a:t>
                      </a:r>
                      <a:r>
                        <a:rPr lang="en-IN" sz="900" dirty="0" err="1"/>
                        <a:t>Attribution:brgfx</a:t>
                      </a:r>
                      <a:r>
                        <a:rPr lang="en-IN" sz="900" dirty="0"/>
                        <a:t>)</a:t>
                      </a:r>
                    </a:p>
                    <a:p>
                      <a:endParaRPr lang="en-IN" sz="900" dirty="0"/>
                    </a:p>
                    <a:p>
                      <a:endParaRPr lang="en-IN" sz="900" dirty="0"/>
                    </a:p>
                    <a:p>
                      <a:endParaRPr lang="en-IN" sz="900" dirty="0"/>
                    </a:p>
                  </a:txBody>
                  <a:tcPr/>
                </a:tc>
                <a:extLst>
                  <a:ext uri="{0D108BD9-81ED-4DB2-BD59-A6C34878D82A}">
                    <a16:rowId xmlns:a16="http://schemas.microsoft.com/office/drawing/2014/main" val="10005"/>
                  </a:ext>
                </a:extLst>
              </a:tr>
            </a:tbl>
          </a:graphicData>
        </a:graphic>
      </p:graphicFrame>
      <p:pic>
        <p:nvPicPr>
          <p:cNvPr id="10" name="Picture 10" descr="Brick wall street scene with telephon box">
            <a:extLst>
              <a:ext uri="{FF2B5EF4-FFF2-40B4-BE49-F238E27FC236}">
                <a16:creationId xmlns:a16="http://schemas.microsoft.com/office/drawing/2014/main" id="{DBCE90A7-25CA-F79F-4D43-BE182B67DD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728" y="2889463"/>
            <a:ext cx="470852" cy="3224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Three happy kids standing">
            <a:extLst>
              <a:ext uri="{FF2B5EF4-FFF2-40B4-BE49-F238E27FC236}">
                <a16:creationId xmlns:a16="http://schemas.microsoft.com/office/drawing/2014/main" id="{9E22F93E-F04A-3C89-BB5C-84F6981292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8055" y="2258844"/>
            <a:ext cx="369584" cy="3146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Two girls having a pillow fight">
            <a:extLst>
              <a:ext uri="{FF2B5EF4-FFF2-40B4-BE49-F238E27FC236}">
                <a16:creationId xmlns:a16="http://schemas.microsoft.com/office/drawing/2014/main" id="{C03F4E5B-63AD-6C81-3ED1-9EA6B2A178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3814" y="1127948"/>
            <a:ext cx="418349" cy="3247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Object 17">
            <a:extLst>
              <a:ext uri="{FF2B5EF4-FFF2-40B4-BE49-F238E27FC236}">
                <a16:creationId xmlns:a16="http://schemas.microsoft.com/office/drawing/2014/main" id="{22CF6B42-A400-E1B1-2D19-D4B95D293483}"/>
              </a:ext>
            </a:extLst>
          </p:cNvPr>
          <p:cNvGraphicFramePr>
            <a:graphicFrameLocks noChangeAspect="1"/>
          </p:cNvGraphicFramePr>
          <p:nvPr>
            <p:extLst>
              <p:ext uri="{D42A27DB-BD31-4B8C-83A1-F6EECF244321}">
                <p14:modId xmlns:p14="http://schemas.microsoft.com/office/powerpoint/2010/main" val="376833767"/>
              </p:ext>
            </p:extLst>
          </p:nvPr>
        </p:nvGraphicFramePr>
        <p:xfrm>
          <a:off x="2776058" y="3338988"/>
          <a:ext cx="431564" cy="579942"/>
        </p:xfrm>
        <a:graphic>
          <a:graphicData uri="http://schemas.openxmlformats.org/presentationml/2006/ole">
            <mc:AlternateContent xmlns:mc="http://schemas.openxmlformats.org/markup-compatibility/2006">
              <mc:Choice xmlns:v="urn:schemas-microsoft-com:vml" Requires="v">
                <p:oleObj name="Bitmap Image" r:id="rId6" imgW="19818360" imgH="21393000" progId="PBrush">
                  <p:embed/>
                </p:oleObj>
              </mc:Choice>
              <mc:Fallback>
                <p:oleObj name="Bitmap Image" r:id="rId6" imgW="19818360" imgH="21393000" progId="PBrush">
                  <p:embed/>
                  <p:pic>
                    <p:nvPicPr>
                      <p:cNvPr id="3" name="Object 2">
                        <a:extLst>
                          <a:ext uri="{FF2B5EF4-FFF2-40B4-BE49-F238E27FC236}">
                            <a16:creationId xmlns:a16="http://schemas.microsoft.com/office/drawing/2014/main" id="{B8D4F877-F5D5-53AC-A2BF-62D86D93DB12}"/>
                          </a:ext>
                        </a:extLst>
                      </p:cNvPr>
                      <p:cNvPicPr/>
                      <p:nvPr/>
                    </p:nvPicPr>
                    <p:blipFill>
                      <a:blip r:embed="rId7"/>
                      <a:stretch>
                        <a:fillRect/>
                      </a:stretch>
                    </p:blipFill>
                    <p:spPr>
                      <a:xfrm>
                        <a:off x="2776058" y="3338988"/>
                        <a:ext cx="431564" cy="57994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FC6C8288-CE49-D2A3-BED0-C8538B4BE9C2}"/>
              </a:ext>
            </a:extLst>
          </p:cNvPr>
          <p:cNvGraphicFramePr>
            <a:graphicFrameLocks noChangeAspect="1"/>
          </p:cNvGraphicFramePr>
          <p:nvPr>
            <p:extLst>
              <p:ext uri="{D42A27DB-BD31-4B8C-83A1-F6EECF244321}">
                <p14:modId xmlns:p14="http://schemas.microsoft.com/office/powerpoint/2010/main" val="837124097"/>
              </p:ext>
            </p:extLst>
          </p:nvPr>
        </p:nvGraphicFramePr>
        <p:xfrm>
          <a:off x="2232153" y="3338988"/>
          <a:ext cx="431564" cy="579942"/>
        </p:xfrm>
        <a:graphic>
          <a:graphicData uri="http://schemas.openxmlformats.org/presentationml/2006/ole">
            <mc:AlternateContent xmlns:mc="http://schemas.openxmlformats.org/markup-compatibility/2006">
              <mc:Choice xmlns:v="urn:schemas-microsoft-com:vml" Requires="v">
                <p:oleObj name="Bitmap Image" r:id="rId8" imgW="8032680" imgH="13468320" progId="PBrush">
                  <p:embed/>
                </p:oleObj>
              </mc:Choice>
              <mc:Fallback>
                <p:oleObj name="Bitmap Image" r:id="rId8" imgW="8032680" imgH="13468320" progId="PBrush">
                  <p:embed/>
                  <p:pic>
                    <p:nvPicPr>
                      <p:cNvPr id="2" name="Object 1">
                        <a:extLst>
                          <a:ext uri="{FF2B5EF4-FFF2-40B4-BE49-F238E27FC236}">
                            <a16:creationId xmlns:a16="http://schemas.microsoft.com/office/drawing/2014/main" id="{3CA483E4-FC44-01A0-71C2-DCC77A33AE35}"/>
                          </a:ext>
                        </a:extLst>
                      </p:cNvPr>
                      <p:cNvPicPr/>
                      <p:nvPr/>
                    </p:nvPicPr>
                    <p:blipFill>
                      <a:blip r:embed="rId9"/>
                      <a:stretch>
                        <a:fillRect/>
                      </a:stretch>
                    </p:blipFill>
                    <p:spPr>
                      <a:xfrm>
                        <a:off x="2232153" y="3338988"/>
                        <a:ext cx="431564" cy="579942"/>
                      </a:xfrm>
                      <a:prstGeom prst="rect">
                        <a:avLst/>
                      </a:prstGeom>
                    </p:spPr>
                  </p:pic>
                </p:oleObj>
              </mc:Fallback>
            </mc:AlternateContent>
          </a:graphicData>
        </a:graphic>
      </p:graphicFrame>
      <p:pic>
        <p:nvPicPr>
          <p:cNvPr id="3" name="Picture 12">
            <a:extLst>
              <a:ext uri="{FF2B5EF4-FFF2-40B4-BE49-F238E27FC236}">
                <a16:creationId xmlns:a16="http://schemas.microsoft.com/office/drawing/2014/main" id="{DFC09DC6-1285-9910-E363-D8569BCF002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2464676" y="1764952"/>
            <a:ext cx="596623" cy="336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Custom 2">
      <a:dk1>
        <a:sysClr val="windowText" lastClr="000000"/>
      </a:dk1>
      <a:lt1>
        <a:sysClr val="window" lastClr="FFFFFF"/>
      </a:lt1>
      <a:dk2>
        <a:srgbClr val="1F497D"/>
      </a:dk2>
      <a:lt2>
        <a:srgbClr val="EEECE1"/>
      </a:lt2>
      <a:accent1>
        <a:srgbClr val="F0786E"/>
      </a:accent1>
      <a:accent2>
        <a:srgbClr val="F0A884"/>
      </a:accent2>
      <a:accent3>
        <a:srgbClr val="EBD2A0"/>
      </a:accent3>
      <a:accent4>
        <a:srgbClr val="AFD2C8"/>
      </a:accent4>
      <a:accent5>
        <a:srgbClr val="96C8F0"/>
      </a:accent5>
      <a:accent6>
        <a:srgbClr val="E88CD6"/>
      </a:accent6>
      <a:hlink>
        <a:srgbClr val="1F497D"/>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4227</TotalTime>
  <Words>1098</Words>
  <Application>Microsoft Office PowerPoint</Application>
  <PresentationFormat>Widescreen</PresentationFormat>
  <Paragraphs>100</Paragraphs>
  <Slides>7</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Wingdings</vt:lpstr>
      <vt:lpstr>DD</vt:lpstr>
      <vt:lpstr>Bitmap Image</vt:lpstr>
      <vt:lpstr>PowerPoint Presentation</vt:lpstr>
      <vt:lpstr>Can you identify the TENSES?</vt:lpstr>
      <vt:lpstr>Can you identify the TENSES?</vt:lpstr>
      <vt:lpstr>Can you identify the TENSES?</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128</cp:revision>
  <dcterms:created xsi:type="dcterms:W3CDTF">2020-08-28T09:38:22Z</dcterms:created>
  <dcterms:modified xsi:type="dcterms:W3CDTF">2023-01-09T12:05:32Z</dcterms:modified>
</cp:coreProperties>
</file>