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60"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168" autoAdjust="0"/>
  </p:normalViewPr>
  <p:slideViewPr>
    <p:cSldViewPr>
      <p:cViewPr varScale="1">
        <p:scale>
          <a:sx n="78" d="100"/>
          <a:sy n="78" d="100"/>
        </p:scale>
        <p:origin x="560"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1/1/23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 There is audio added to the PPT, ensure that the speakers are connected</a:t>
            </a:r>
          </a:p>
          <a:p>
            <a:pPr rtl="0"/>
            <a:endParaRPr lang="en-IN" sz="1200" b="0" i="0" u="none" strike="noStrike" kern="1200" baseline="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The teacher may begin the class with sharing an anecdote with the students to learn Grammar.  She/he could interestingly  differentiate between the present continuous and past continuous to bring clarity for the students with regard to the use of tenses in daily life. To set the mood the teacher could ask them to share any such incident and will help them to narrate in appropriate tense.</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extLst>
      <p:ext uri="{BB962C8B-B14F-4D97-AF65-F5344CB8AC3E}">
        <p14:creationId xmlns:p14="http://schemas.microsoft.com/office/powerpoint/2010/main" val="120487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jpe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vectors/man-walk-young-isolated-white-7184711/" TargetMode="External"/><Relationship Id="rId13" Type="http://schemas.openxmlformats.org/officeDocument/2006/relationships/image" Target="../media/image16.jpeg"/><Relationship Id="rId18" Type="http://schemas.microsoft.com/office/2007/relationships/hdphoto" Target="../media/hdphoto3.wdp"/><Relationship Id="rId3" Type="http://schemas.openxmlformats.org/officeDocument/2006/relationships/hyperlink" Target="https://www.freepik.com/free-vector/back-school-schoolboy-with-book-backpack-elementary-school-pupil-going-lesson_16495301.htm" TargetMode="External"/><Relationship Id="rId7" Type="http://schemas.openxmlformats.org/officeDocument/2006/relationships/hyperlink" Target="https://www.freepik.com/free-photo/indian-tasty-roti-composition_17662705.htm" TargetMode="External"/><Relationship Id="rId12" Type="http://schemas.openxmlformats.org/officeDocument/2006/relationships/image" Target="../media/image15.png"/><Relationship Id="rId17"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image" Target="../media/image17.png"/><Relationship Id="rId20"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hyperlink" Target="https://www.freepik.com/free-vector/toasted-bread-slice-cartoon-sticker_17620458.htm" TargetMode="External"/><Relationship Id="rId11" Type="http://schemas.openxmlformats.org/officeDocument/2006/relationships/image" Target="../media/image14.png"/><Relationship Id="rId5" Type="http://schemas.openxmlformats.org/officeDocument/2006/relationships/hyperlink" Target="https://pixabay.com/illustrations/dog-fighting-dog-dear-loyal-to-2085060/" TargetMode="External"/><Relationship Id="rId15" Type="http://schemas.openxmlformats.org/officeDocument/2006/relationships/image" Target="../media/image5.jpeg"/><Relationship Id="rId10" Type="http://schemas.openxmlformats.org/officeDocument/2006/relationships/image" Target="../media/image13.jpeg"/><Relationship Id="rId19" Type="http://schemas.openxmlformats.org/officeDocument/2006/relationships/image" Target="../media/image11.png"/><Relationship Id="rId4" Type="http://schemas.openxmlformats.org/officeDocument/2006/relationships/hyperlink" Target="https://pixabay.com/vectors/dog-silhouette-animal-domestic-dog-1185460/" TargetMode="External"/><Relationship Id="rId9" Type="http://schemas.openxmlformats.org/officeDocument/2006/relationships/hyperlink" Target="https://pixabay.com/vectors/walking-alone-person-walk-bag-7617043/" TargetMode="Externa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09800"/>
            <a:ext cx="10363200" cy="1752601"/>
          </a:xfrm>
          <a:prstGeom prst="roundRect">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lstStyle/>
          <a:p>
            <a:r>
              <a:rPr lang="en-IN" dirty="0"/>
              <a:t>An </a:t>
            </a:r>
            <a:r>
              <a:rPr lang="en-IN"/>
              <a:t>Anecdote For </a:t>
            </a:r>
            <a:r>
              <a:rPr lang="en-IN" dirty="0"/>
              <a:t>Tense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943" y="113090"/>
            <a:ext cx="4786115" cy="65403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noAutofit/>
          </a:bodyPr>
          <a:lstStyle/>
          <a:p>
            <a:r>
              <a:rPr lang="en-IN" dirty="0"/>
              <a:t>A Piece of Bread</a:t>
            </a:r>
          </a:p>
        </p:txBody>
      </p:sp>
      <p:pic>
        <p:nvPicPr>
          <p:cNvPr id="3" name="Scene" descr="C:\Users\admin\Desktop\road.jpg"/>
          <p:cNvPicPr>
            <a:picLocks noChangeAspect="1" noChangeArrowheads="1"/>
          </p:cNvPicPr>
          <p:nvPr/>
        </p:nvPicPr>
        <p:blipFill>
          <a:blip r:embed="rId5">
            <a:lum bright="30000"/>
          </a:blip>
          <a:srcRect/>
          <a:stretch>
            <a:fillRect/>
          </a:stretch>
        </p:blipFill>
        <p:spPr bwMode="auto">
          <a:xfrm>
            <a:off x="851784" y="1231244"/>
            <a:ext cx="10502016" cy="4864756"/>
          </a:xfrm>
          <a:prstGeom prst="rect">
            <a:avLst/>
          </a:prstGeom>
          <a:noFill/>
          <a:ln>
            <a:noFill/>
          </a:ln>
          <a:effectLst>
            <a:outerShdw blurRad="190500" algn="tl" rotWithShape="0">
              <a:srgbClr val="000000">
                <a:alpha val="70000"/>
              </a:srgbClr>
            </a:outerShdw>
          </a:effectLst>
        </p:spPr>
      </p:pic>
      <p:pic>
        <p:nvPicPr>
          <p:cNvPr id="5" name="Rahul" descr="D:\SSVV\Images\DD_Arun's life\51_School.jpg"/>
          <p:cNvPicPr/>
          <p:nvPr/>
        </p:nvPicPr>
        <p:blipFill>
          <a:blip r:embed="rId6" cstate="print">
            <a:clrChange>
              <a:clrFrom>
                <a:srgbClr val="FFFFFF"/>
              </a:clrFrom>
              <a:clrTo>
                <a:srgbClr val="FFFFFF">
                  <a:alpha val="0"/>
                </a:srgbClr>
              </a:clrTo>
            </a:clrChange>
          </a:blip>
          <a:srcRect/>
          <a:stretch>
            <a:fillRect/>
          </a:stretch>
        </p:blipFill>
        <p:spPr bwMode="auto">
          <a:xfrm>
            <a:off x="4395685" y="2743200"/>
            <a:ext cx="1739999" cy="1600199"/>
          </a:xfrm>
          <a:prstGeom prst="rect">
            <a:avLst/>
          </a:prstGeom>
          <a:noFill/>
        </p:spPr>
      </p:pic>
      <p:pic>
        <p:nvPicPr>
          <p:cNvPr id="1028" name="Black Dog" descr="C:\Users\admin\Downloads\dog-g391c29ef5_1280.png"/>
          <p:cNvPicPr>
            <a:picLocks noChangeAspect="1" noChangeArrowheads="1"/>
          </p:cNvPicPr>
          <p:nvPr/>
        </p:nvPicPr>
        <p:blipFill>
          <a:blip r:embed="rId7" cstate="print">
            <a:duotone>
              <a:prstClr val="black"/>
              <a:schemeClr val="accent6">
                <a:lumMod val="50000"/>
                <a:tint val="45000"/>
                <a:satMod val="400000"/>
              </a:schemeClr>
            </a:duotone>
          </a:blip>
          <a:srcRect/>
          <a:stretch>
            <a:fillRect/>
          </a:stretch>
        </p:blipFill>
        <p:spPr bwMode="auto">
          <a:xfrm>
            <a:off x="3583410" y="4258058"/>
            <a:ext cx="1905000" cy="1151930"/>
          </a:xfrm>
          <a:prstGeom prst="rect">
            <a:avLst/>
          </a:prstGeom>
          <a:noFill/>
        </p:spPr>
      </p:pic>
      <p:pic>
        <p:nvPicPr>
          <p:cNvPr id="1027" name="Brown Dog" descr="C:\Users\admin\Downloads\dog-g06463fa13_1920.png"/>
          <p:cNvPicPr>
            <a:picLocks noChangeAspect="1" noChangeArrowheads="1"/>
          </p:cNvPicPr>
          <p:nvPr/>
        </p:nvPicPr>
        <p:blipFill>
          <a:blip r:embed="rId8" cstate="print"/>
          <a:srcRect/>
          <a:stretch>
            <a:fillRect/>
          </a:stretch>
        </p:blipFill>
        <p:spPr bwMode="auto">
          <a:xfrm>
            <a:off x="7783938" y="3816144"/>
            <a:ext cx="2286000" cy="1600200"/>
          </a:xfrm>
          <a:prstGeom prst="rect">
            <a:avLst/>
          </a:prstGeom>
          <a:noFill/>
        </p:spPr>
      </p:pic>
      <p:pic>
        <p:nvPicPr>
          <p:cNvPr id="9" name="Bread" descr="C:\Users\admin\AppData\Local\Microsoft\Windows\INetCache\Content.Word\6dxi_sb0i_210603.jpg"/>
          <p:cNvPicPr/>
          <p:nvPr/>
        </p:nvPicPr>
        <p:blipFill>
          <a:blip r:embed="rId9" cstate="print">
            <a:clrChange>
              <a:clrFrom>
                <a:srgbClr val="FFFFFF"/>
              </a:clrFrom>
              <a:clrTo>
                <a:srgbClr val="FFFFFF">
                  <a:alpha val="0"/>
                </a:srgbClr>
              </a:clrTo>
            </a:clrChange>
          </a:blip>
          <a:srcRect/>
          <a:stretch>
            <a:fillRect/>
          </a:stretch>
        </p:blipFill>
        <p:spPr bwMode="auto">
          <a:xfrm rot="4560000">
            <a:off x="6534832" y="5485337"/>
            <a:ext cx="509707" cy="566595"/>
          </a:xfrm>
          <a:prstGeom prst="rect">
            <a:avLst/>
          </a:prstGeom>
          <a:noFill/>
          <a:ln w="9525">
            <a:noFill/>
            <a:miter lim="800000"/>
            <a:headEnd/>
            <a:tailEnd/>
          </a:ln>
        </p:spPr>
      </p:pic>
      <p:pic>
        <p:nvPicPr>
          <p:cNvPr id="7" name="Picture 6">
            <a:extLst>
              <a:ext uri="{FF2B5EF4-FFF2-40B4-BE49-F238E27FC236}">
                <a16:creationId xmlns:a16="http://schemas.microsoft.com/office/drawing/2014/main" id="{D5CBD384-F451-0978-C4A8-B25D426D2BB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313" b="90000" l="9930" r="89992">
                        <a14:foregroundMark x1="64034" y1="5313" x2="42064" y2="29375"/>
                        <a14:foregroundMark x1="42064" y1="29375" x2="35731" y2="61719"/>
                        <a14:foregroundMark x1="35731" y1="61719" x2="43784" y2="29375"/>
                        <a14:foregroundMark x1="43784" y1="29375" x2="62627" y2="5313"/>
                        <a14:foregroundMark x1="62627" y1="5313" x2="50195" y2="33203"/>
                        <a14:foregroundMark x1="50195" y1="33203" x2="56685" y2="67344"/>
                        <a14:foregroundMark x1="56685" y1="67344" x2="60281" y2="71797"/>
                      </a14:backgroundRemoval>
                    </a14:imgEffect>
                  </a14:imgLayer>
                </a14:imgProps>
              </a:ext>
              <a:ext uri="{28A0092B-C50C-407E-A947-70E740481C1C}">
                <a14:useLocalDpi xmlns:a14="http://schemas.microsoft.com/office/drawing/2010/main" val="0"/>
              </a:ext>
            </a:extLst>
          </a:blip>
          <a:srcRect/>
          <a:stretch/>
        </p:blipFill>
        <p:spPr>
          <a:xfrm>
            <a:off x="1996059" y="2918764"/>
            <a:ext cx="1890141" cy="1891618"/>
          </a:xfrm>
          <a:prstGeom prst="rect">
            <a:avLst/>
          </a:prstGeom>
          <a:noFill/>
        </p:spPr>
      </p:pic>
      <p:pic>
        <p:nvPicPr>
          <p:cNvPr id="6" name="Chappatti R" descr="C:\Users\admin\Downloads\indian-tasty-roti-composition.jpg">
            <a:extLst>
              <a:ext uri="{FF2B5EF4-FFF2-40B4-BE49-F238E27FC236}">
                <a16:creationId xmlns:a16="http://schemas.microsoft.com/office/drawing/2014/main" id="{0EBC8AE6-0E17-D8EB-F106-3A0EA3BF26F3}"/>
              </a:ext>
            </a:extLst>
          </p:cNvPr>
          <p:cNvPicPr/>
          <p:nvPr/>
        </p:nvPicPr>
        <p:blipFill>
          <a:blip r:embed="rId12" cstate="print"/>
          <a:srcRect/>
          <a:stretch>
            <a:fillRect/>
          </a:stretch>
        </p:blipFill>
        <p:spPr bwMode="auto">
          <a:xfrm>
            <a:off x="4529230" y="3544763"/>
            <a:ext cx="507971" cy="430536"/>
          </a:xfrm>
          <a:prstGeom prst="chord">
            <a:avLst>
              <a:gd name="adj1" fmla="val 20006972"/>
              <a:gd name="adj2" fmla="val 16354841"/>
            </a:avLst>
          </a:prstGeom>
          <a:noFill/>
          <a:ln w="9525">
            <a:noFill/>
            <a:miter lim="800000"/>
            <a:headEnd/>
            <a:tailEnd/>
          </a:ln>
        </p:spPr>
      </p:pic>
      <p:pic>
        <p:nvPicPr>
          <p:cNvPr id="8" name="Chappatti L" descr="C:\Users\admin\Downloads\indian-tasty-roti-composition.jpg">
            <a:extLst>
              <a:ext uri="{FF2B5EF4-FFF2-40B4-BE49-F238E27FC236}">
                <a16:creationId xmlns:a16="http://schemas.microsoft.com/office/drawing/2014/main" id="{C13DA7E9-D176-B92F-5232-4CCD9E61956D}"/>
              </a:ext>
            </a:extLst>
          </p:cNvPr>
          <p:cNvPicPr/>
          <p:nvPr/>
        </p:nvPicPr>
        <p:blipFill>
          <a:blip r:embed="rId12" cstate="print"/>
          <a:srcRect/>
          <a:stretch>
            <a:fillRect/>
          </a:stretch>
        </p:blipFill>
        <p:spPr bwMode="auto">
          <a:xfrm>
            <a:off x="5488410" y="3429000"/>
            <a:ext cx="507972" cy="430536"/>
          </a:xfrm>
          <a:prstGeom prst="chord">
            <a:avLst>
              <a:gd name="adj1" fmla="val 20006972"/>
              <a:gd name="adj2" fmla="val 16354841"/>
            </a:avLst>
          </a:prstGeom>
          <a:noFill/>
          <a:ln w="9525">
            <a:noFill/>
            <a:miter lim="800000"/>
            <a:headEnd/>
            <a:tailEnd/>
          </a:ln>
        </p:spPr>
      </p:pic>
      <p:pic>
        <p:nvPicPr>
          <p:cNvPr id="11" name="Picture 10">
            <a:extLst>
              <a:ext uri="{FF2B5EF4-FFF2-40B4-BE49-F238E27FC236}">
                <a16:creationId xmlns:a16="http://schemas.microsoft.com/office/drawing/2014/main" id="{D3EB621C-7CCD-E543-A119-CA86E0D0784E}"/>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32469" b="79699" l="41965" r="60634">
                        <a14:foregroundMark x1="46953" y1="32787" x2="51250" y2="36393"/>
                        <a14:foregroundMark x1="51250" y1="36393" x2="47031" y2="32787"/>
                        <a14:foregroundMark x1="47031" y1="32787" x2="50234" y2="39781"/>
                        <a14:foregroundMark x1="50234" y1="39781" x2="45313" y2="60328"/>
                        <a14:foregroundMark x1="45313" y1="60328" x2="46172" y2="52787"/>
                        <a14:foregroundMark x1="46172" y1="52787" x2="45859" y2="60000"/>
                        <a14:foregroundMark x1="45859" y1="60000" x2="46328" y2="52896"/>
                        <a14:foregroundMark x1="46328" y1="52896" x2="50938" y2="49836"/>
                        <a14:foregroundMark x1="50938" y1="49836" x2="53516" y2="56066"/>
                        <a14:foregroundMark x1="53516" y1="56066" x2="50156" y2="62295"/>
                        <a14:foregroundMark x1="50156" y1="62295" x2="54922" y2="49727"/>
                        <a14:foregroundMark x1="54922" y1="49727" x2="52344" y2="58033"/>
                        <a14:foregroundMark x1="52344" y1="58033" x2="53984" y2="50710"/>
                        <a14:foregroundMark x1="53984" y1="50710" x2="52266" y2="42623"/>
                        <a14:foregroundMark x1="52266" y1="42623" x2="49453" y2="36831"/>
                        <a14:foregroundMark x1="49453" y1="36831" x2="50469" y2="53661"/>
                        <a14:foregroundMark x1="50469" y1="53661" x2="50000" y2="60437"/>
                      </a14:backgroundRemoval>
                    </a14:imgEffect>
                  </a14:imgLayer>
                </a14:imgProps>
              </a:ext>
              <a:ext uri="{28A0092B-C50C-407E-A947-70E740481C1C}">
                <a14:useLocalDpi xmlns:a14="http://schemas.microsoft.com/office/drawing/2010/main" val="0"/>
              </a:ext>
            </a:extLst>
          </a:blip>
          <a:srcRect l="39631" t="26565" r="37033" b="14397"/>
          <a:stretch/>
        </p:blipFill>
        <p:spPr>
          <a:xfrm>
            <a:off x="7261986" y="2406385"/>
            <a:ext cx="944629" cy="1708415"/>
          </a:xfrm>
          <a:prstGeom prst="rect">
            <a:avLst/>
          </a:prstGeom>
        </p:spPr>
      </p:pic>
      <p:pic>
        <p:nvPicPr>
          <p:cNvPr id="10" name="A Piece of Bread.mp3" descr="A Piece of Bread.mp3">
            <a:hlinkClick r:id="" action="ppaction://media"/>
            <a:extLst>
              <a:ext uri="{FF2B5EF4-FFF2-40B4-BE49-F238E27FC236}">
                <a16:creationId xmlns:a16="http://schemas.microsoft.com/office/drawing/2014/main" id="{91AF0C86-9C62-C349-9591-8E6D4DEAAF4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0363200" y="6084454"/>
            <a:ext cx="812800" cy="812800"/>
          </a:xfrm>
          <a:prstGeom prst="rect">
            <a:avLst/>
          </a:prstGeom>
        </p:spPr>
      </p:pic>
    </p:spTree>
    <p:extLst>
      <p:ext uri="{BB962C8B-B14F-4D97-AF65-F5344CB8AC3E}">
        <p14:creationId xmlns:p14="http://schemas.microsoft.com/office/powerpoint/2010/main" val="20785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60" fill="hold"/>
                                        <p:tgtEl>
                                          <p:spTgt spid="10"/>
                                        </p:tgtEl>
                                      </p:cBhvr>
                                    </p:cmd>
                                  </p:childTnLst>
                                </p:cTn>
                              </p:par>
                              <p:par>
                                <p:cTn id="7" presetID="0" presetClass="path" presetSubtype="0" repeatCount="0" accel="50000" decel="50000" fill="hold" nodeType="withEffect">
                                  <p:stCondLst>
                                    <p:cond delay="10000"/>
                                  </p:stCondLst>
                                  <p:childTnLst>
                                    <p:animMotion origin="layout" path="M 4.79167E-6 -1.11111E-6 L 0.09674 -0.00833 " pathEditMode="relative" rAng="0" ptsTypes="AA">
                                      <p:cBhvr>
                                        <p:cTn id="8" dur="3000" fill="hold"/>
                                        <p:tgtEl>
                                          <p:spTgt spid="1028"/>
                                        </p:tgtEl>
                                        <p:attrNameLst>
                                          <p:attrName>ppt_x</p:attrName>
                                          <p:attrName>ppt_y</p:attrName>
                                        </p:attrNameLst>
                                      </p:cBhvr>
                                      <p:rCtr x="4831" y="-417"/>
                                    </p:animMotion>
                                  </p:childTnLst>
                                </p:cTn>
                              </p:par>
                              <p:par>
                                <p:cTn id="9" presetID="0" presetClass="path" presetSubtype="0" repeatCount="0" accel="50000" decel="50000" fill="hold" nodeType="withEffect">
                                  <p:stCondLst>
                                    <p:cond delay="10000"/>
                                  </p:stCondLst>
                                  <p:childTnLst>
                                    <p:animMotion origin="layout" path="M 0.00873 0.00555 L -0.13216 0.02685 " pathEditMode="relative" rAng="0" ptsTypes="AA">
                                      <p:cBhvr>
                                        <p:cTn id="10" dur="3000" fill="hold"/>
                                        <p:tgtEl>
                                          <p:spTgt spid="1027"/>
                                        </p:tgtEl>
                                        <p:attrNameLst>
                                          <p:attrName>ppt_x</p:attrName>
                                          <p:attrName>ppt_y</p:attrName>
                                        </p:attrNameLst>
                                      </p:cBhvr>
                                      <p:rCtr x="-7044" y="1065"/>
                                    </p:animMotion>
                                  </p:childTnLst>
                                </p:cTn>
                              </p:par>
                              <p:par>
                                <p:cTn id="11" presetID="1" presetClass="entr" presetSubtype="0" fill="hold" nodeType="withEffect">
                                  <p:stCondLst>
                                    <p:cond delay="410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41000"/>
                                  </p:stCondLst>
                                  <p:childTnLst>
                                    <p:set>
                                      <p:cBhvr>
                                        <p:cTn id="14" dur="1" fill="hold">
                                          <p:stCondLst>
                                            <p:cond delay="0"/>
                                          </p:stCondLst>
                                        </p:cTn>
                                        <p:tgtEl>
                                          <p:spTgt spid="8"/>
                                        </p:tgtEl>
                                        <p:attrNameLst>
                                          <p:attrName>style.visibility</p:attrName>
                                        </p:attrNameLst>
                                      </p:cBhvr>
                                      <p:to>
                                        <p:strVal val="visible"/>
                                      </p:to>
                                    </p:set>
                                  </p:childTnLst>
                                </p:cTn>
                              </p:par>
                              <p:par>
                                <p:cTn id="15" presetID="0" presetClass="path" presetSubtype="0" accel="50000" decel="50000" fill="hold" nodeType="withEffect">
                                  <p:stCondLst>
                                    <p:cond delay="44000"/>
                                  </p:stCondLst>
                                  <p:childTnLst>
                                    <p:animMotion origin="layout" path="M 0.00651 0.00741 L 0.00651 0.00764 C -0.01446 0.01342 -0.00222 0.00741 -0.02175 0.02315 C -0.025 0.02569 -0.02826 0.02754 -0.03151 0.03032 C -0.03659 0.03449 -0.04805 0.04514 -0.05248 0.05023 C -0.05794 0.05694 -0.06446 0.06227 -0.06849 0.07176 C -0.075 0.08657 -0.08438 0.10579 -0.08867 0.12338 C -0.08985 0.12778 -0.09102 0.13194 -0.09193 0.13634 C -0.09401 0.14676 -0.09544 0.15741 -0.09753 0.16782 C -0.0987 0.17315 -0.09987 0.17824 -0.10078 0.18356 C -0.10183 0.18935 -0.10235 0.19514 -0.10326 0.20069 C -0.10391 0.20509 -0.10495 0.20926 -0.1056 0.21366 C -0.10794 0.22963 -0.10742 0.23704 -0.10886 0.25532 C -0.10899 0.25671 -0.10964 0.25949 -0.10964 0.25972 L -0.11042 0.26111 " pathEditMode="relative" rAng="0" ptsTypes="AAAAAAAAAAAAAAA">
                                      <p:cBhvr>
                                        <p:cTn id="16" dur="3000" fill="hold"/>
                                        <p:tgtEl>
                                          <p:spTgt spid="6"/>
                                        </p:tgtEl>
                                        <p:attrNameLst>
                                          <p:attrName>ppt_x</p:attrName>
                                          <p:attrName>ppt_y</p:attrName>
                                        </p:attrNameLst>
                                      </p:cBhvr>
                                      <p:rCtr x="-5846" y="12685"/>
                                    </p:animMotion>
                                  </p:childTnLst>
                                </p:cTn>
                              </p:par>
                              <p:par>
                                <p:cTn id="17" presetID="0" presetClass="path" presetSubtype="0" accel="50000" decel="50000" fill="hold" nodeType="withEffect">
                                  <p:stCondLst>
                                    <p:cond delay="44000"/>
                                  </p:stCondLst>
                                  <p:childTnLst>
                                    <p:animMotion origin="layout" path="M -3.54167E-6 0 L -3.54167E-6 0.00023 C 0.00248 0.00023 0.00508 0.00046 0.00769 0.00116 C 0.00886 0.00139 0.0099 0.00208 0.01081 0.00255 C 0.01263 0.00301 0.01407 0.00347 0.01563 0.00394 C 0.01888 0.00463 0.02592 0.00579 0.0293 0.00671 C 0.03946 0.00972 0.03633 0.01042 0.04818 0.01227 C 0.05287 0.01319 0.05782 0.01319 0.06263 0.01366 C 0.06667 0.01481 0.07097 0.01551 0.07526 0.01667 C 0.07943 0.01759 0.0836 0.01968 0.08789 0.0206 C 0.13763 0.0331 0.11146 0.02384 0.15209 0.0375 C 0.15717 0.03912 0.16224 0.04051 0.16732 0.04306 C 0.17956 0.04954 0.19193 0.05486 0.20378 0.06389 C 0.2293 0.0838 0.23073 0.0838 0.26016 0.11412 C 0.26589 0.12037 0.27188 0.12593 0.27761 0.13241 C 0.28802 0.14491 0.31107 0.18032 0.31654 0.19097 L 0.33151 0.22176 C 0.33321 0.225 0.33464 0.22847 0.33633 0.23171 C 0.33868 0.23565 0.34141 0.23935 0.34349 0.24398 C 0.34414 0.24606 0.3448 0.24815 0.34597 0.24954 C 0.34714 0.25185 0.34857 0.25324 0.34987 0.25532 C 0.35065 0.25694 0.35118 0.25903 0.35222 0.26088 C 0.35326 0.2625 0.35534 0.26505 0.35534 0.26528 L 0.35717 0.26505 L 0.35717 0.26088 L 0.35378 0.26667 " pathEditMode="relative" rAng="0" ptsTypes="AAAAAAAAAAAAAAAAAAAAAAAAAA">
                                      <p:cBhvr>
                                        <p:cTn id="18" dur="3000" fill="hold"/>
                                        <p:tgtEl>
                                          <p:spTgt spid="8"/>
                                        </p:tgtEl>
                                        <p:attrNameLst>
                                          <p:attrName>ppt_x</p:attrName>
                                          <p:attrName>ppt_y</p:attrName>
                                        </p:attrNameLst>
                                      </p:cBhvr>
                                      <p:rCtr x="17852" y="13333"/>
                                    </p:animMotion>
                                  </p:childTnLst>
                                </p:cTn>
                              </p:par>
                              <p:par>
                                <p:cTn id="19" presetID="0" presetClass="path" presetSubtype="0" accel="50000" decel="50000" fill="hold" nodeType="withEffect">
                                  <p:stCondLst>
                                    <p:cond delay="49000"/>
                                  </p:stCondLst>
                                  <p:childTnLst>
                                    <p:animMotion origin="layout" path="M 0.09049 -0.00833 L 0.35924 0.11829 " pathEditMode="relative" rAng="0" ptsTypes="AA">
                                      <p:cBhvr>
                                        <p:cTn id="20" dur="3000" fill="hold"/>
                                        <p:tgtEl>
                                          <p:spTgt spid="1028"/>
                                        </p:tgtEl>
                                        <p:attrNameLst>
                                          <p:attrName>ppt_x</p:attrName>
                                          <p:attrName>ppt_y</p:attrName>
                                        </p:attrNameLst>
                                      </p:cBhvr>
                                      <p:rCtr x="13438" y="6319"/>
                                    </p:animMotion>
                                  </p:childTnLst>
                                </p:cTn>
                              </p:par>
                              <p:par>
                                <p:cTn id="21" presetID="0" presetClass="path" presetSubtype="0" accel="50000" decel="50000" fill="hold" nodeType="withEffect">
                                  <p:stCondLst>
                                    <p:cond delay="49000"/>
                                  </p:stCondLst>
                                  <p:childTnLst>
                                    <p:animMotion origin="layout" path="M -0.12838 0.02778 L -0.37161 0.11991 " pathEditMode="relative" rAng="0" ptsTypes="AA">
                                      <p:cBhvr>
                                        <p:cTn id="22" dur="3000" fill="hold"/>
                                        <p:tgtEl>
                                          <p:spTgt spid="1027"/>
                                        </p:tgtEl>
                                        <p:attrNameLst>
                                          <p:attrName>ppt_x</p:attrName>
                                          <p:attrName>ppt_y</p:attrName>
                                        </p:attrNameLst>
                                      </p:cBhvr>
                                      <p:rCtr x="-12161" y="460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2844187663"/>
              </p:ext>
            </p:extLst>
          </p:nvPr>
        </p:nvGraphicFramePr>
        <p:xfrm>
          <a:off x="1127448" y="700345"/>
          <a:ext cx="9937104" cy="2407920"/>
        </p:xfrm>
        <a:graphic>
          <a:graphicData uri="http://schemas.openxmlformats.org/drawingml/2006/table">
            <a:tbl>
              <a:tblPr firstRow="1" bandRow="1">
                <a:tableStyleId>{93296810-A885-4BE3-A3E7-6D5BEEA58F35}</a:tableStyleId>
              </a:tblPr>
              <a:tblGrid>
                <a:gridCol w="928702">
                  <a:extLst>
                    <a:ext uri="{9D8B030D-6E8A-4147-A177-3AD203B41FA5}">
                      <a16:colId xmlns:a16="http://schemas.microsoft.com/office/drawing/2014/main" val="20000"/>
                    </a:ext>
                  </a:extLst>
                </a:gridCol>
                <a:gridCol w="2592050">
                  <a:extLst>
                    <a:ext uri="{9D8B030D-6E8A-4147-A177-3AD203B41FA5}">
                      <a16:colId xmlns:a16="http://schemas.microsoft.com/office/drawing/2014/main" val="20001"/>
                    </a:ext>
                  </a:extLst>
                </a:gridCol>
                <a:gridCol w="641635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1265615">
                <a:tc>
                  <a:txBody>
                    <a:bodyPr/>
                    <a:lstStyle/>
                    <a:p>
                      <a:r>
                        <a:rPr lang="en-IN" sz="8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Scene: </a:t>
                      </a:r>
                      <a:r>
                        <a:rPr lang="en-US" sz="900" dirty="0">
                          <a:hlinkClick r:id="rId3"/>
                        </a:rPr>
                        <a:t>https://www.flickr.com/photos/rampix/3273584782 </a:t>
                      </a:r>
                      <a:r>
                        <a:rPr lang="en-IN" sz="900" dirty="0"/>
                        <a:t>By Ramanathan </a:t>
                      </a:r>
                      <a:r>
                        <a:rPr lang="en-IN" sz="900" dirty="0" err="1"/>
                        <a:t>Kathiresan</a:t>
                      </a:r>
                      <a:endParaRPr lang="en-US" sz="900"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Black Dog: </a:t>
                      </a:r>
                      <a:r>
                        <a:rPr lang="en-IN" sz="900" dirty="0">
                          <a:hlinkClick r:id="rId4"/>
                        </a:rPr>
                        <a:t>https://pixabay.com/vectors/dog-silhouette-animal-domestic-dog-1185460/</a:t>
                      </a: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Brown Dog: </a:t>
                      </a:r>
                      <a:r>
                        <a:rPr lang="en-IN" sz="900" dirty="0">
                          <a:hlinkClick r:id="rId5"/>
                        </a:rPr>
                        <a:t>https://pixabay.com/illustrations/dog-fighting-dog-dear-loyal-to-2085060/</a:t>
                      </a:r>
                      <a:r>
                        <a:rPr lang="en-IN" sz="900" dirty="0"/>
                        <a:t> </a:t>
                      </a:r>
                      <a:endParaRPr lang="en-IN" sz="900" dirty="0">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Bread: </a:t>
                      </a:r>
                      <a:r>
                        <a:rPr lang="en-IN" sz="900" dirty="0">
                          <a:hlinkClick r:id="rId6"/>
                        </a:rPr>
                        <a:t>https://www.freepik.com/free-vector/toasted-bread-slice-cartoon-sticker_17620458.htm</a:t>
                      </a:r>
                      <a:r>
                        <a:rPr lang="en-IN" sz="900" dirty="0"/>
                        <a:t> By </a:t>
                      </a:r>
                      <a:r>
                        <a:rPr lang="en-IN" sz="900" dirty="0" err="1"/>
                        <a:t>brgfx</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Roti: </a:t>
                      </a:r>
                      <a:r>
                        <a:rPr lang="en-IN" sz="900" dirty="0">
                          <a:hlinkClick r:id="rId7"/>
                        </a:rPr>
                        <a:t>https://www.freepik.com/free-photo/indian-tasty-roti-composition_17662705.htm</a:t>
                      </a:r>
                      <a:r>
                        <a:rPr lang="en-IN" sz="900" dirty="0"/>
                        <a:t> By </a:t>
                      </a:r>
                      <a:r>
                        <a:rPr lang="en-IN" sz="900" dirty="0" err="1"/>
                        <a:t>freepik</a:t>
                      </a:r>
                      <a:endParaRPr lang="en-US" sz="900"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Rahul: </a:t>
                      </a:r>
                      <a:r>
                        <a:rPr lang="en-US" sz="900" dirty="0">
                          <a:hlinkClick r:id="rId3"/>
                        </a:rPr>
                        <a:t>https://www.freepik.com/free-vector/back-school-schoolboy-with-book-backpack-elementary-school-pupil-going-lesson_16495301.htm</a:t>
                      </a:r>
                      <a:r>
                        <a:rPr lang="en-US" sz="900" dirty="0"/>
                        <a:t> by </a:t>
                      </a:r>
                      <a:r>
                        <a:rPr lang="en-US" sz="900" dirty="0" err="1"/>
                        <a:t>nizovatina</a:t>
                      </a:r>
                      <a:r>
                        <a:rPr lang="en-US" sz="900" dirty="0"/>
                        <a:t> </a:t>
                      </a:r>
                    </a:p>
                    <a:p>
                      <a:r>
                        <a:rPr lang="en-US" sz="900" dirty="0"/>
                        <a:t>Man Walking: </a:t>
                      </a:r>
                      <a:r>
                        <a:rPr lang="en-US" sz="900" dirty="0">
                          <a:hlinkClick r:id="rId8"/>
                        </a:rPr>
                        <a:t>https://pixabay.com/vectors/man-walk-young-isolated-white-7184711/</a:t>
                      </a:r>
                      <a:endParaRPr lang="en-US" sz="900" dirty="0"/>
                    </a:p>
                    <a:p>
                      <a:r>
                        <a:rPr lang="en-IN" sz="900" dirty="0"/>
                        <a:t>Man with bag: </a:t>
                      </a:r>
                      <a:r>
                        <a:rPr lang="en-IN" sz="900" dirty="0">
                          <a:hlinkClick r:id="rId9"/>
                        </a:rPr>
                        <a:t>https://pixabay.com/vectors/walking-alone-person-walk-bag-7617043/</a:t>
                      </a:r>
                      <a:endParaRPr lang="en-IN" sz="900" dirty="0"/>
                    </a:p>
                    <a:p>
                      <a:endParaRPr lang="en-IN" sz="900" dirty="0"/>
                    </a:p>
                    <a:p>
                      <a:endParaRPr lang="en-IN" sz="900" dirty="0"/>
                    </a:p>
                    <a:p>
                      <a:endParaRPr lang="en-IN" sz="900" dirty="0"/>
                    </a:p>
                    <a:p>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a:tc>
                <a:extLst>
                  <a:ext uri="{0D108BD9-81ED-4DB2-BD59-A6C34878D82A}">
                    <a16:rowId xmlns:a16="http://schemas.microsoft.com/office/drawing/2014/main" val="10001"/>
                  </a:ext>
                </a:extLst>
              </a:tr>
            </a:tbl>
          </a:graphicData>
        </a:graphic>
      </p:graphicFrame>
      <p:pic>
        <p:nvPicPr>
          <p:cNvPr id="6" name="Picture 3" descr="C:\Users\admin\Desktop\road.jpg"/>
          <p:cNvPicPr>
            <a:picLocks noChangeAspect="1" noChangeArrowheads="1"/>
          </p:cNvPicPr>
          <p:nvPr/>
        </p:nvPicPr>
        <p:blipFill>
          <a:blip r:embed="rId10" cstate="print">
            <a:lum bright="30000"/>
          </a:blip>
          <a:srcRect/>
          <a:stretch>
            <a:fillRect/>
          </a:stretch>
        </p:blipFill>
        <p:spPr bwMode="auto">
          <a:xfrm>
            <a:off x="2120944" y="1185862"/>
            <a:ext cx="457200" cy="447675"/>
          </a:xfrm>
          <a:prstGeom prst="rect">
            <a:avLst/>
          </a:prstGeom>
          <a:noFill/>
        </p:spPr>
      </p:pic>
      <p:pic>
        <p:nvPicPr>
          <p:cNvPr id="10" name="Picture 4" descr="C:\Users\admin\Downloads\dog-g391c29ef5_1280.png"/>
          <p:cNvPicPr>
            <a:picLocks noChangeAspect="1" noChangeArrowheads="1"/>
          </p:cNvPicPr>
          <p:nvPr/>
        </p:nvPicPr>
        <p:blipFill>
          <a:blip r:embed="rId11" cstate="print"/>
          <a:srcRect/>
          <a:stretch>
            <a:fillRect/>
          </a:stretch>
        </p:blipFill>
        <p:spPr bwMode="auto">
          <a:xfrm>
            <a:off x="2667000" y="1189548"/>
            <a:ext cx="756093" cy="457200"/>
          </a:xfrm>
          <a:prstGeom prst="rect">
            <a:avLst/>
          </a:prstGeom>
          <a:noFill/>
        </p:spPr>
      </p:pic>
      <p:pic>
        <p:nvPicPr>
          <p:cNvPr id="11" name="Picture 3" descr="C:\Users\admin\Downloads\dog-g06463fa13_1920.png"/>
          <p:cNvPicPr>
            <a:picLocks noChangeAspect="1" noChangeArrowheads="1"/>
          </p:cNvPicPr>
          <p:nvPr/>
        </p:nvPicPr>
        <p:blipFill>
          <a:blip r:embed="rId12" cstate="print"/>
          <a:srcRect/>
          <a:stretch>
            <a:fillRect/>
          </a:stretch>
        </p:blipFill>
        <p:spPr bwMode="auto">
          <a:xfrm>
            <a:off x="4038600" y="1140055"/>
            <a:ext cx="609600" cy="457200"/>
          </a:xfrm>
          <a:prstGeom prst="rect">
            <a:avLst/>
          </a:prstGeom>
          <a:noFill/>
        </p:spPr>
      </p:pic>
      <p:pic>
        <p:nvPicPr>
          <p:cNvPr id="12" name="Picture 11" descr="C:\Users\admin\AppData\Local\Microsoft\Windows\INetCache\Content.Word\6dxi_sb0i_210603.jpg"/>
          <p:cNvPicPr/>
          <p:nvPr/>
        </p:nvPicPr>
        <p:blipFill>
          <a:blip r:embed="rId13" cstate="print">
            <a:clrChange>
              <a:clrFrom>
                <a:srgbClr val="FFFFFF"/>
              </a:clrFrom>
              <a:clrTo>
                <a:srgbClr val="FFFFFF">
                  <a:alpha val="0"/>
                </a:srgbClr>
              </a:clrTo>
            </a:clrChange>
          </a:blip>
          <a:srcRect/>
          <a:stretch>
            <a:fillRect/>
          </a:stretch>
        </p:blipFill>
        <p:spPr bwMode="auto">
          <a:xfrm>
            <a:off x="2247944" y="1871787"/>
            <a:ext cx="304800" cy="381000"/>
          </a:xfrm>
          <a:prstGeom prst="rect">
            <a:avLst/>
          </a:prstGeom>
          <a:noFill/>
          <a:ln w="9525">
            <a:noFill/>
            <a:miter lim="800000"/>
            <a:headEnd/>
            <a:tailEnd/>
          </a:ln>
        </p:spPr>
      </p:pic>
      <p:pic>
        <p:nvPicPr>
          <p:cNvPr id="14" name="Picture 13" descr="C:\Users\admin\Downloads\indian-tasty-roti-composition.jpg">
            <a:extLst>
              <a:ext uri="{FF2B5EF4-FFF2-40B4-BE49-F238E27FC236}">
                <a16:creationId xmlns:a16="http://schemas.microsoft.com/office/drawing/2014/main" id="{82CEB9E4-FCFB-8D5B-26B5-E304657AB327}"/>
              </a:ext>
            </a:extLst>
          </p:cNvPr>
          <p:cNvPicPr/>
          <p:nvPr/>
        </p:nvPicPr>
        <p:blipFill>
          <a:blip r:embed="rId14" cstate="print"/>
          <a:srcRect/>
          <a:stretch>
            <a:fillRect/>
          </a:stretch>
        </p:blipFill>
        <p:spPr bwMode="auto">
          <a:xfrm>
            <a:off x="2770193" y="1744683"/>
            <a:ext cx="507971" cy="454114"/>
          </a:xfrm>
          <a:prstGeom prst="chord">
            <a:avLst>
              <a:gd name="adj1" fmla="val 20006972"/>
              <a:gd name="adj2" fmla="val 16354841"/>
            </a:avLst>
          </a:prstGeom>
          <a:noFill/>
          <a:ln w="9525">
            <a:noFill/>
            <a:miter lim="800000"/>
            <a:headEnd/>
            <a:tailEnd/>
          </a:ln>
        </p:spPr>
      </p:pic>
      <p:pic>
        <p:nvPicPr>
          <p:cNvPr id="15" name="Picture 14" descr="D:\SSVV\Images\DD_Arun's life\51_School.jpg">
            <a:extLst>
              <a:ext uri="{FF2B5EF4-FFF2-40B4-BE49-F238E27FC236}">
                <a16:creationId xmlns:a16="http://schemas.microsoft.com/office/drawing/2014/main" id="{C646212E-7567-412C-62F7-C0FD9D645B97}"/>
              </a:ext>
            </a:extLst>
          </p:cNvPr>
          <p:cNvPicPr/>
          <p:nvPr/>
        </p:nvPicPr>
        <p:blipFill>
          <a:blip r:embed="rId15" cstate="print">
            <a:clrChange>
              <a:clrFrom>
                <a:srgbClr val="FFFFFF"/>
              </a:clrFrom>
              <a:clrTo>
                <a:srgbClr val="FFFFFF">
                  <a:alpha val="0"/>
                </a:srgbClr>
              </a:clrTo>
            </a:clrChange>
          </a:blip>
          <a:srcRect/>
          <a:stretch>
            <a:fillRect/>
          </a:stretch>
        </p:blipFill>
        <p:spPr bwMode="auto">
          <a:xfrm>
            <a:off x="3314263" y="1721794"/>
            <a:ext cx="847821" cy="677741"/>
          </a:xfrm>
          <a:prstGeom prst="rect">
            <a:avLst/>
          </a:prstGeom>
          <a:noFill/>
        </p:spPr>
      </p:pic>
      <p:pic>
        <p:nvPicPr>
          <p:cNvPr id="16" name="Picture 15">
            <a:extLst>
              <a:ext uri="{FF2B5EF4-FFF2-40B4-BE49-F238E27FC236}">
                <a16:creationId xmlns:a16="http://schemas.microsoft.com/office/drawing/2014/main" id="{41843A0F-3A0F-4DB7-3EE8-A641E498B528}"/>
              </a:ext>
            </a:extLst>
          </p:cNvPr>
          <p:cNvPicPr>
            <a:picLocks noChangeAspect="1"/>
          </p:cNvPicPr>
          <p:nvPr/>
        </p:nvPicPr>
        <p:blipFill>
          <a:blip r:embed="rId16"/>
          <a:stretch>
            <a:fillRect/>
          </a:stretch>
        </p:blipFill>
        <p:spPr>
          <a:xfrm>
            <a:off x="3370811" y="1143000"/>
            <a:ext cx="670560" cy="677741"/>
          </a:xfrm>
          <a:prstGeom prst="rect">
            <a:avLst/>
          </a:prstGeom>
        </p:spPr>
      </p:pic>
      <p:pic>
        <p:nvPicPr>
          <p:cNvPr id="13" name="Picture 12">
            <a:extLst>
              <a:ext uri="{FF2B5EF4-FFF2-40B4-BE49-F238E27FC236}">
                <a16:creationId xmlns:a16="http://schemas.microsoft.com/office/drawing/2014/main" id="{12AAB8EC-358A-7A43-B7AB-7199EF8CCFF5}"/>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313" b="90000" l="9930" r="89992">
                        <a14:foregroundMark x1="64034" y1="5313" x2="42064" y2="29375"/>
                        <a14:foregroundMark x1="42064" y1="29375" x2="35731" y2="61719"/>
                        <a14:foregroundMark x1="35731" y1="61719" x2="43784" y2="29375"/>
                        <a14:foregroundMark x1="43784" y1="29375" x2="62627" y2="5313"/>
                        <a14:foregroundMark x1="62627" y1="5313" x2="50195" y2="33203"/>
                        <a14:foregroundMark x1="50195" y1="33203" x2="56685" y2="67344"/>
                        <a14:foregroundMark x1="56685" y1="67344" x2="60281" y2="71797"/>
                      </a14:backgroundRemoval>
                    </a14:imgEffect>
                  </a14:imgLayer>
                </a14:imgProps>
              </a:ext>
              <a:ext uri="{28A0092B-C50C-407E-A947-70E740481C1C}">
                <a14:useLocalDpi xmlns:a14="http://schemas.microsoft.com/office/drawing/2010/main" val="0"/>
              </a:ext>
            </a:extLst>
          </a:blip>
          <a:srcRect/>
          <a:stretch/>
        </p:blipFill>
        <p:spPr>
          <a:xfrm flipH="1">
            <a:off x="4024493" y="1890465"/>
            <a:ext cx="547507" cy="547935"/>
          </a:xfrm>
          <a:prstGeom prst="rect">
            <a:avLst/>
          </a:prstGeom>
          <a:noFill/>
        </p:spPr>
      </p:pic>
      <p:pic>
        <p:nvPicPr>
          <p:cNvPr id="17" name="Picture 16">
            <a:extLst>
              <a:ext uri="{FF2B5EF4-FFF2-40B4-BE49-F238E27FC236}">
                <a16:creationId xmlns:a16="http://schemas.microsoft.com/office/drawing/2014/main" id="{EE0D8808-69AE-1045-B022-1CDFB7651F80}"/>
              </a:ext>
            </a:extLst>
          </p:cNvPr>
          <p:cNvPicPr>
            <a:picLocks noChangeAspect="1"/>
          </p:cNvPicPr>
          <p:nvPr/>
        </p:nvPicPr>
        <p:blipFill rotWithShape="1">
          <a:blip r:embed="rId19">
            <a:extLst>
              <a:ext uri="{BEBA8EAE-BF5A-486C-A8C5-ECC9F3942E4B}">
                <a14:imgProps xmlns:a14="http://schemas.microsoft.com/office/drawing/2010/main">
                  <a14:imgLayer r:embed="rId20">
                    <a14:imgEffect>
                      <a14:backgroundRemoval t="32469" b="79699" l="41965" r="60634">
                        <a14:foregroundMark x1="46953" y1="32787" x2="51250" y2="36393"/>
                        <a14:foregroundMark x1="51250" y1="36393" x2="47031" y2="32787"/>
                        <a14:foregroundMark x1="47031" y1="32787" x2="50234" y2="39781"/>
                        <a14:foregroundMark x1="50234" y1="39781" x2="45313" y2="60328"/>
                        <a14:foregroundMark x1="45313" y1="60328" x2="46172" y2="52787"/>
                        <a14:foregroundMark x1="46172" y1="52787" x2="45859" y2="60000"/>
                        <a14:foregroundMark x1="45859" y1="60000" x2="46328" y2="52896"/>
                        <a14:foregroundMark x1="46328" y1="52896" x2="50938" y2="49836"/>
                        <a14:foregroundMark x1="50938" y1="49836" x2="53516" y2="56066"/>
                        <a14:foregroundMark x1="53516" y1="56066" x2="50156" y2="62295"/>
                        <a14:foregroundMark x1="50156" y1="62295" x2="54922" y2="49727"/>
                        <a14:foregroundMark x1="54922" y1="49727" x2="52344" y2="58033"/>
                        <a14:foregroundMark x1="52344" y1="58033" x2="53984" y2="50710"/>
                        <a14:foregroundMark x1="53984" y1="50710" x2="52266" y2="42623"/>
                        <a14:foregroundMark x1="52266" y1="42623" x2="49453" y2="36831"/>
                        <a14:foregroundMark x1="49453" y1="36831" x2="50469" y2="53661"/>
                        <a14:foregroundMark x1="50469" y1="53661" x2="50000" y2="60437"/>
                      </a14:backgroundRemoval>
                    </a14:imgEffect>
                  </a14:imgLayer>
                </a14:imgProps>
              </a:ext>
              <a:ext uri="{28A0092B-C50C-407E-A947-70E740481C1C}">
                <a14:useLocalDpi xmlns:a14="http://schemas.microsoft.com/office/drawing/2010/main" val="0"/>
              </a:ext>
            </a:extLst>
          </a:blip>
          <a:srcRect l="39631" t="26565" r="37033" b="14397"/>
          <a:stretch/>
        </p:blipFill>
        <p:spPr>
          <a:xfrm>
            <a:off x="2610591" y="2265502"/>
            <a:ext cx="440677" cy="796988"/>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1292</TotalTime>
  <Words>379</Words>
  <Application>Microsoft Macintosh PowerPoint</Application>
  <PresentationFormat>Widescreen</PresentationFormat>
  <Paragraphs>32</Paragraphs>
  <Slides>3</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DD</vt:lpstr>
      <vt:lpstr>An Anecdote For Tense</vt:lpstr>
      <vt:lpstr>A Piece of Bread</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41</cp:revision>
  <dcterms:created xsi:type="dcterms:W3CDTF">2020-08-28T09:38:22Z</dcterms:created>
  <dcterms:modified xsi:type="dcterms:W3CDTF">2023-01-01T16:18:50Z</dcterms:modified>
</cp:coreProperties>
</file>