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928" r:id="rId3"/>
    <p:sldId id="929" r:id="rId4"/>
    <p:sldId id="930"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43" autoAdjust="0"/>
    <p:restoredTop sz="68035" autoAdjust="0"/>
  </p:normalViewPr>
  <p:slideViewPr>
    <p:cSldViewPr>
      <p:cViewPr varScale="1">
        <p:scale>
          <a:sx n="69" d="100"/>
          <a:sy n="69" d="100"/>
        </p:scale>
        <p:origin x="624" y="184"/>
      </p:cViewPr>
      <p:guideLst>
        <p:guide orient="horz" pos="2160"/>
        <p:guide pos="3840"/>
      </p:guideLst>
    </p:cSldViewPr>
  </p:slideViewPr>
  <p:notesTextViewPr>
    <p:cViewPr>
      <p:scale>
        <a:sx n="100" d="100"/>
        <a:sy n="100" d="100"/>
      </p:scale>
      <p:origin x="0" y="0"/>
    </p:cViewPr>
  </p:notesTextViewPr>
  <p:notesViewPr>
    <p:cSldViewPr>
      <p:cViewPr varScale="1">
        <p:scale>
          <a:sx n="52" d="100"/>
          <a:sy n="52" d="100"/>
        </p:scale>
        <p:origin x="-284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DD5F73-10C3-4CF1-9748-6957144C0F88}" type="datetimeFigureOut">
              <a:rPr lang="en-US" smtClean="0"/>
              <a:pPr/>
              <a:t>12/23/22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D9F57-8124-4820-B21D-41E3E4B5EDC9}"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sz="1200" b="0" i="0" u="none" strike="noStrike" kern="1200" dirty="0">
                <a:solidFill>
                  <a:schemeClr val="tx1"/>
                </a:solidFill>
                <a:latin typeface="+mn-lt"/>
                <a:ea typeface="+mn-ea"/>
                <a:cs typeface="+mn-cs"/>
              </a:rPr>
              <a:t>Dancing - https://pixabay.com/photos/indian-dance-india-traditional-599611/</a:t>
            </a:r>
          </a:p>
          <a:p>
            <a:pPr rtl="0"/>
            <a:r>
              <a:rPr lang="sv-SE" sz="1200" b="0" i="0" u="none" strike="noStrike" kern="1200" dirty="0">
                <a:solidFill>
                  <a:schemeClr val="tx1"/>
                </a:solidFill>
                <a:latin typeface="+mn-lt"/>
                <a:ea typeface="+mn-ea"/>
                <a:cs typeface="+mn-cs"/>
              </a:rPr>
              <a:t>Cricket - https://pixabay.com/photos/slips-wicket-keeper-cricket-wicket-390558/</a:t>
            </a:r>
            <a:endParaRPr lang="en-IN" sz="1200" b="0" i="0" u="none" strike="noStrike"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a:solidFill>
                  <a:schemeClr val="tx1"/>
                </a:solidFill>
                <a:latin typeface="+mn-lt"/>
                <a:ea typeface="+mn-ea"/>
                <a:cs typeface="+mn-cs"/>
              </a:rPr>
              <a:t>Birthday – </a:t>
            </a:r>
            <a:r>
              <a:rPr lang="sv-SE" sz="1200" b="0" i="0" u="none" strike="noStrike" kern="1200" dirty="0">
                <a:solidFill>
                  <a:schemeClr val="tx1"/>
                </a:solidFill>
                <a:latin typeface="+mn-lt"/>
                <a:ea typeface="+mn-ea"/>
                <a:cs typeface="+mn-cs"/>
              </a:rPr>
              <a:t>SSSVV Image Gallery: Search Keyword ”birthday”</a:t>
            </a:r>
            <a:endParaRPr lang="en-IN" sz="1200" b="0" i="0" u="none" strike="noStrike"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dirty="0">
                <a:solidFill>
                  <a:schemeClr val="tx1"/>
                </a:solidFill>
                <a:latin typeface="+mn-lt"/>
                <a:ea typeface="+mn-ea"/>
                <a:cs typeface="+mn-cs"/>
              </a:rPr>
              <a:t>Diwali – SSSVV Image Gallery: Search Keyword ”diwali”</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a:solidFill>
                  <a:schemeClr val="tx1"/>
                </a:solidFill>
                <a:latin typeface="+mn-lt"/>
                <a:ea typeface="+mn-ea"/>
                <a:cs typeface="+mn-cs"/>
              </a:rPr>
              <a:t>Marriage – SSSVV Image Gallery: Search Keyword “marriage”</a:t>
            </a:r>
          </a:p>
          <a:p>
            <a:endParaRPr lang="en-IN"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R="114300" rtl="0">
              <a:spcBef>
                <a:spcPts val="0"/>
              </a:spcBef>
              <a:spcAft>
                <a:spcPts val="0"/>
              </a:spcAft>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a:t>
            </a:r>
            <a:r>
              <a:rPr lang="en-US" sz="1800" b="0" i="0" u="none" strike="noStrike" dirty="0">
                <a:solidFill>
                  <a:srgbClr val="0000FF"/>
                </a:solidFill>
                <a:effectLst/>
                <a:latin typeface="Calibri" panose="020F0502020204030204" pitchFamily="34" charset="0"/>
              </a:rPr>
              <a:t>The teacher </a:t>
            </a:r>
            <a:r>
              <a:rPr lang="en-IN" sz="1800" b="0" i="0" u="none" strike="noStrike" dirty="0">
                <a:solidFill>
                  <a:srgbClr val="0000FF"/>
                </a:solidFill>
                <a:effectLst/>
                <a:latin typeface="Calibri" panose="020F0502020204030204" pitchFamily="34" charset="0"/>
              </a:rPr>
              <a:t>can</a:t>
            </a:r>
            <a:r>
              <a:rPr lang="en-US" sz="1800" b="0" i="0" u="none" strike="noStrike" dirty="0">
                <a:solidFill>
                  <a:srgbClr val="0000FF"/>
                </a:solidFill>
                <a:effectLst/>
                <a:latin typeface="Calibri" panose="020F0502020204030204" pitchFamily="34" charset="0"/>
              </a:rPr>
              <a:t> show the visual and verbal inputs to the students and can encourage them to speak about the events and incidents which they have experienced in PAST. The shy students can be encouraged to speak and share.</a:t>
            </a:r>
            <a:endParaRPr lang="en-IN" sz="1800" b="0" i="0" u="none" strike="noStrike" dirty="0">
              <a:solidFill>
                <a:srgbClr val="0000FF"/>
              </a:solidFill>
              <a:effectLst/>
              <a:latin typeface="Calibri" panose="020F0502020204030204" pitchFamily="34" charset="0"/>
            </a:endParaRPr>
          </a:p>
          <a:p>
            <a:pPr marR="114300" rtl="0">
              <a:spcBef>
                <a:spcPts val="0"/>
              </a:spcBef>
              <a:spcAft>
                <a:spcPts val="0"/>
              </a:spcAft>
            </a:pP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 N/A</a:t>
            </a:r>
          </a:p>
          <a:p>
            <a:pPr marR="114300" rtl="0">
              <a:spcBef>
                <a:spcPts val="0"/>
              </a:spcBef>
              <a:spcAft>
                <a:spcPts val="0"/>
              </a:spcAft>
            </a:pP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a:solidFill>
                  <a:schemeClr val="tx1"/>
                </a:solidFill>
                <a:latin typeface="+mn-lt"/>
                <a:ea typeface="+mn-ea"/>
                <a:cs typeface="+mn-cs"/>
              </a:rPr>
              <a:t>Dancing - https://pixabay.com/photos/indian-dance-india-traditional-599611/</a:t>
            </a:r>
          </a:p>
          <a:p>
            <a:pPr rtl="0"/>
            <a:r>
              <a:rPr lang="sv-SE" sz="1200" b="0" i="0" u="none" strike="noStrike" kern="1200" dirty="0">
                <a:solidFill>
                  <a:schemeClr val="tx1"/>
                </a:solidFill>
                <a:latin typeface="+mn-lt"/>
                <a:ea typeface="+mn-ea"/>
                <a:cs typeface="+mn-cs"/>
              </a:rPr>
              <a:t>Cricket - https://pixabay.com/photos/slips-wicket-keeper-cricket-wicket-390558/</a:t>
            </a:r>
            <a:endParaRPr lang="en-IN" sz="1200" b="0" i="0" u="none" strike="noStrike" kern="1200" dirty="0">
              <a:solidFill>
                <a:schemeClr val="tx1"/>
              </a:solidFill>
              <a:latin typeface="+mn-lt"/>
              <a:ea typeface="+mn-ea"/>
              <a:cs typeface="+mn-cs"/>
            </a:endParaRPr>
          </a:p>
          <a:p>
            <a:pPr rtl="0"/>
            <a:endParaRPr lang="en-IN" b="0" dirty="0"/>
          </a:p>
          <a:p>
            <a:endParaRPr lang="en-IN"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2</a:t>
            </a:fld>
            <a:endParaRPr lang="en-IN"/>
          </a:p>
        </p:txBody>
      </p:sp>
    </p:spTree>
    <p:extLst>
      <p:ext uri="{BB962C8B-B14F-4D97-AF65-F5344CB8AC3E}">
        <p14:creationId xmlns:p14="http://schemas.microsoft.com/office/powerpoint/2010/main" val="2491216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R="114300" rtl="0">
              <a:spcBef>
                <a:spcPts val="0"/>
              </a:spcBef>
              <a:spcAft>
                <a:spcPts val="0"/>
              </a:spcAft>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a:t>
            </a:r>
            <a:r>
              <a:rPr lang="en-US" sz="1800" b="0" i="0" u="none" strike="noStrike" dirty="0">
                <a:solidFill>
                  <a:srgbClr val="0000FF"/>
                </a:solidFill>
                <a:effectLst/>
                <a:latin typeface="Calibri" panose="020F0502020204030204" pitchFamily="34" charset="0"/>
              </a:rPr>
              <a:t>The teacher </a:t>
            </a:r>
            <a:r>
              <a:rPr lang="en-IN" sz="1800" b="0" i="0" u="none" strike="noStrike" dirty="0">
                <a:solidFill>
                  <a:srgbClr val="0000FF"/>
                </a:solidFill>
                <a:effectLst/>
                <a:latin typeface="Calibri" panose="020F0502020204030204" pitchFamily="34" charset="0"/>
              </a:rPr>
              <a:t>can</a:t>
            </a:r>
            <a:r>
              <a:rPr lang="en-US" sz="1800" b="0" i="0" u="none" strike="noStrike" dirty="0">
                <a:solidFill>
                  <a:srgbClr val="0000FF"/>
                </a:solidFill>
                <a:effectLst/>
                <a:latin typeface="Calibri" panose="020F0502020204030204" pitchFamily="34" charset="0"/>
              </a:rPr>
              <a:t> show the visual and verbal inputs to the students and can encourage them to speak about the events and incidents which they have experienced in PAST. The shy students can be encouraged to speak and share.</a:t>
            </a:r>
            <a:endParaRPr lang="en-IN" sz="1800" b="0" i="0" u="none" strike="noStrike" dirty="0">
              <a:solidFill>
                <a:srgbClr val="0000FF"/>
              </a:solidFill>
              <a:effectLst/>
              <a:latin typeface="Calibri" panose="020F0502020204030204" pitchFamily="34" charset="0"/>
            </a:endParaRPr>
          </a:p>
          <a:p>
            <a:pPr marR="114300" rtl="0">
              <a:spcBef>
                <a:spcPts val="0"/>
              </a:spcBef>
              <a:spcAft>
                <a:spcPts val="0"/>
              </a:spcAft>
            </a:pP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 N/A</a:t>
            </a:r>
          </a:p>
          <a:p>
            <a:pPr marR="114300" rtl="0">
              <a:spcBef>
                <a:spcPts val="0"/>
              </a:spcBef>
              <a:spcAft>
                <a:spcPts val="0"/>
              </a:spcAft>
            </a:pP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a:solidFill>
                  <a:schemeClr val="tx1"/>
                </a:solidFill>
                <a:latin typeface="+mn-lt"/>
                <a:ea typeface="+mn-ea"/>
                <a:cs typeface="+mn-cs"/>
              </a:rPr>
              <a:t>Birthday – </a:t>
            </a:r>
            <a:r>
              <a:rPr lang="sv-SE" sz="1200" b="0" i="0" u="none" strike="noStrike" kern="1200" dirty="0">
                <a:solidFill>
                  <a:schemeClr val="tx1"/>
                </a:solidFill>
                <a:latin typeface="+mn-lt"/>
                <a:ea typeface="+mn-ea"/>
                <a:cs typeface="+mn-cs"/>
              </a:rPr>
              <a:t>SSSVV Image Gallery: Search Keyword ”birthday”</a:t>
            </a:r>
            <a:endParaRPr lang="en-IN" sz="1200" b="0" i="0" u="none" strike="noStrike"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dirty="0">
                <a:solidFill>
                  <a:schemeClr val="tx1"/>
                </a:solidFill>
                <a:latin typeface="+mn-lt"/>
                <a:ea typeface="+mn-ea"/>
                <a:cs typeface="+mn-cs"/>
              </a:rPr>
              <a:t>Diwali – SSSVV Image Gallery: Search Keyword ”diwali”</a:t>
            </a:r>
            <a:endParaRPr lang="en-IN" b="0" dirty="0"/>
          </a:p>
          <a:p>
            <a:endParaRPr lang="en-IN"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3</a:t>
            </a:fld>
            <a:endParaRPr lang="en-IN"/>
          </a:p>
        </p:txBody>
      </p:sp>
    </p:spTree>
    <p:extLst>
      <p:ext uri="{BB962C8B-B14F-4D97-AF65-F5344CB8AC3E}">
        <p14:creationId xmlns:p14="http://schemas.microsoft.com/office/powerpoint/2010/main" val="2116212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R="114300" rtl="0">
              <a:spcBef>
                <a:spcPts val="0"/>
              </a:spcBef>
              <a:spcAft>
                <a:spcPts val="0"/>
              </a:spcAft>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a:t>
            </a:r>
            <a:r>
              <a:rPr lang="en-US" sz="1800" b="0" i="0" u="none" strike="noStrike" dirty="0">
                <a:solidFill>
                  <a:srgbClr val="0000FF"/>
                </a:solidFill>
                <a:effectLst/>
                <a:latin typeface="Calibri" panose="020F0502020204030204" pitchFamily="34" charset="0"/>
              </a:rPr>
              <a:t>The teacher </a:t>
            </a:r>
            <a:r>
              <a:rPr lang="en-IN" sz="1800" b="0" i="0" u="none" strike="noStrike" dirty="0">
                <a:solidFill>
                  <a:srgbClr val="0000FF"/>
                </a:solidFill>
                <a:effectLst/>
                <a:latin typeface="Calibri" panose="020F0502020204030204" pitchFamily="34" charset="0"/>
              </a:rPr>
              <a:t>can</a:t>
            </a:r>
            <a:r>
              <a:rPr lang="en-US" sz="1800" b="0" i="0" u="none" strike="noStrike" dirty="0">
                <a:solidFill>
                  <a:srgbClr val="0000FF"/>
                </a:solidFill>
                <a:effectLst/>
                <a:latin typeface="Calibri" panose="020F0502020204030204" pitchFamily="34" charset="0"/>
              </a:rPr>
              <a:t> show the visual and verbal inputs to the students and can encourage them to speak about the events and incidents which they have experienced in PAST. The shy students can be encouraged to speak and share.</a:t>
            </a:r>
            <a:endParaRPr lang="en-IN" sz="1800" b="0" i="0" u="none" strike="noStrike" dirty="0">
              <a:solidFill>
                <a:srgbClr val="0000FF"/>
              </a:solidFill>
              <a:effectLst/>
              <a:latin typeface="Calibri" panose="020F0502020204030204" pitchFamily="34" charset="0"/>
            </a:endParaRPr>
          </a:p>
          <a:p>
            <a:pPr marR="114300" rtl="0">
              <a:spcBef>
                <a:spcPts val="0"/>
              </a:spcBef>
              <a:spcAft>
                <a:spcPts val="0"/>
              </a:spcAft>
            </a:pP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 N/A</a:t>
            </a:r>
          </a:p>
          <a:p>
            <a:pPr marR="114300" rtl="0">
              <a:spcBef>
                <a:spcPts val="0"/>
              </a:spcBef>
              <a:spcAft>
                <a:spcPts val="0"/>
              </a:spcAft>
            </a:pP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a:solidFill>
                  <a:schemeClr val="tx1"/>
                </a:solidFill>
                <a:latin typeface="+mn-lt"/>
                <a:ea typeface="+mn-ea"/>
                <a:cs typeface="+mn-cs"/>
              </a:rPr>
              <a:t>Marriage – SSSVV Image Gallery: Search Keyword “marriage”</a:t>
            </a:r>
          </a:p>
          <a:p>
            <a:pPr rtl="0"/>
            <a:r>
              <a:rPr lang="sv-SE" sz="1200" b="0" i="0" u="none" strike="noStrike" kern="1200" dirty="0">
                <a:solidFill>
                  <a:schemeClr val="tx1"/>
                </a:solidFill>
                <a:latin typeface="+mn-lt"/>
                <a:ea typeface="+mn-ea"/>
                <a:cs typeface="+mn-cs"/>
              </a:rPr>
              <a:t>Musical Chair - https://www.flickr.com/photos/35034361412@N01/1009892593 By rick</a:t>
            </a:r>
            <a:endParaRPr lang="en-IN" b="0" dirty="0"/>
          </a:p>
          <a:p>
            <a:endParaRPr lang="en-IN"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4</a:t>
            </a:fld>
            <a:endParaRPr lang="en-IN"/>
          </a:p>
        </p:txBody>
      </p:sp>
    </p:spTree>
    <p:extLst>
      <p:ext uri="{BB962C8B-B14F-4D97-AF65-F5344CB8AC3E}">
        <p14:creationId xmlns:p14="http://schemas.microsoft.com/office/powerpoint/2010/main" val="3803376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a:t>
            </a:r>
            <a:r>
              <a:rPr lang="en-IN" sz="1200" b="0" i="0" u="none" strike="noStrike" kern="1200" dirty="0">
                <a:solidFill>
                  <a:schemeClr val="tx1"/>
                </a:solidFill>
                <a:latin typeface="+mn-lt"/>
                <a:ea typeface="+mn-ea"/>
                <a:cs typeface="+mn-cs"/>
              </a:rPr>
              <a:t> 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N/A</a:t>
            </a:r>
            <a:endParaRPr lang="en-IN" b="0" dirty="0"/>
          </a:p>
          <a:p>
            <a:endParaRPr lang="en-IN"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5</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26533" y="890666"/>
            <a:ext cx="9718104" cy="1615170"/>
          </a:xfrm>
          <a:prstGeom prst="rect">
            <a:avLst/>
          </a:prstGeom>
        </p:spPr>
        <p:txBody>
          <a:bodyPr anchor="ctr">
            <a:noAutofit/>
          </a:bodyPr>
          <a:lstStyle>
            <a:lvl1pPr>
              <a:defRPr sz="5400"/>
            </a:lvl1pPr>
          </a:lstStyle>
          <a:p>
            <a:r>
              <a:rPr lang="en-US" dirty="0"/>
              <a:t>Click to add Asset Title</a:t>
            </a:r>
            <a:br>
              <a:rPr lang="en-US" dirty="0"/>
            </a:br>
            <a:r>
              <a:rPr lang="en-US" dirty="0"/>
              <a:t>(Size 54)</a:t>
            </a:r>
            <a:endParaRPr lang="en-IN" dirty="0"/>
          </a:p>
        </p:txBody>
      </p:sp>
      <p:sp>
        <p:nvSpPr>
          <p:cNvPr id="3" name="Subtitle 2"/>
          <p:cNvSpPr>
            <a:spLocks noGrp="1"/>
          </p:cNvSpPr>
          <p:nvPr>
            <p:ph type="subTitle" idx="1" hasCustomPrompt="1"/>
          </p:nvPr>
        </p:nvSpPr>
        <p:spPr>
          <a:xfrm>
            <a:off x="1703512" y="2933144"/>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973F3153-D2E2-4CB5-92E1-0FDE2E66A4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336" y="85825"/>
            <a:ext cx="902286" cy="957155"/>
          </a:xfrm>
          <a:prstGeom prst="rect">
            <a:avLst/>
          </a:prstGeom>
        </p:spPr>
      </p:pic>
      <p:pic>
        <p:nvPicPr>
          <p:cNvPr id="20" name="Picture 19" descr="Calendar&#10;&#10;Description automatically generated with low confidence">
            <a:extLst>
              <a:ext uri="{FF2B5EF4-FFF2-40B4-BE49-F238E27FC236}">
                <a16:creationId xmlns:a16="http://schemas.microsoft.com/office/drawing/2014/main" id="{6EBBC086-E00A-4962-9292-B0040BE00F6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104115"/>
            <a:ext cx="963251" cy="938865"/>
          </a:xfrm>
          <a:prstGeom prst="rect">
            <a:avLst/>
          </a:prstGeom>
        </p:spPr>
      </p:pic>
      <p:pic>
        <p:nvPicPr>
          <p:cNvPr id="22" name="Picture 21" descr="Graphical user interface&#10;&#10;Description automatically generated">
            <a:extLst>
              <a:ext uri="{FF2B5EF4-FFF2-40B4-BE49-F238E27FC236}">
                <a16:creationId xmlns:a16="http://schemas.microsoft.com/office/drawing/2014/main" id="{05DA5C60-62E1-4C74-BD39-4D382ABD82F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17985" y="5854048"/>
            <a:ext cx="914479" cy="914479"/>
          </a:xfrm>
          <a:prstGeom prst="rect">
            <a:avLst/>
          </a:prstGeom>
        </p:spPr>
      </p:pic>
      <p:sp>
        <p:nvSpPr>
          <p:cNvPr id="10" name="TextBox 9">
            <a:extLst>
              <a:ext uri="{FF2B5EF4-FFF2-40B4-BE49-F238E27FC236}">
                <a16:creationId xmlns:a16="http://schemas.microsoft.com/office/drawing/2014/main" id="{5C30149E-B435-4079-A99C-F6BCE4B5BC91}"/>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920341" y="1169591"/>
            <a:ext cx="10351317" cy="451881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p:txBody>
      </p:sp>
      <p:pic>
        <p:nvPicPr>
          <p:cNvPr id="4" name="Picture 3" descr="Graphical user interface&#10;&#10;Description automatically generated">
            <a:extLst>
              <a:ext uri="{FF2B5EF4-FFF2-40B4-BE49-F238E27FC236}">
                <a16:creationId xmlns:a16="http://schemas.microsoft.com/office/drawing/2014/main" id="{85DBA303-D024-4521-A193-E3AB28334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8568" y="5887505"/>
            <a:ext cx="914479" cy="914479"/>
          </a:xfrm>
          <a:prstGeom prst="rect">
            <a:avLst/>
          </a:prstGeom>
        </p:spPr>
      </p:pic>
      <p:pic>
        <p:nvPicPr>
          <p:cNvPr id="6" name="Picture 5" descr="Calendar&#10;&#10;Description automatically generated with low confidence">
            <a:extLst>
              <a:ext uri="{FF2B5EF4-FFF2-40B4-BE49-F238E27FC236}">
                <a16:creationId xmlns:a16="http://schemas.microsoft.com/office/drawing/2014/main" id="{D9480DD8-19E9-4AC1-82D6-82D57BD60FE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43625" y="71414"/>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2344" y="116632"/>
            <a:ext cx="3127312"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Graphical user interface&#10;&#10;Description automatically generated">
            <a:extLst>
              <a:ext uri="{FF2B5EF4-FFF2-40B4-BE49-F238E27FC236}">
                <a16:creationId xmlns:a16="http://schemas.microsoft.com/office/drawing/2014/main" id="{7F2A4449-9196-447D-8D22-7EDED6D549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8568" y="5923293"/>
            <a:ext cx="914479" cy="914479"/>
          </a:xfrm>
          <a:prstGeom prst="rect">
            <a:avLst/>
          </a:prstGeom>
        </p:spPr>
      </p:pic>
      <p:pic>
        <p:nvPicPr>
          <p:cNvPr id="5" name="Picture 4" descr="Calendar&#10;&#10;Description automatically generated with low confidence">
            <a:extLst>
              <a:ext uri="{FF2B5EF4-FFF2-40B4-BE49-F238E27FC236}">
                <a16:creationId xmlns:a16="http://schemas.microsoft.com/office/drawing/2014/main" id="{5FC82D0F-6676-431E-9073-5F9C57D014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43625" y="71414"/>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34427"/>
            <a:ext cx="12192000" cy="753489"/>
          </a:xfrm>
        </p:spPr>
        <p:style>
          <a:lnRef idx="1">
            <a:schemeClr val="accent1"/>
          </a:lnRef>
          <a:fillRef idx="2">
            <a:schemeClr val="accent1"/>
          </a:fillRef>
          <a:effectRef idx="1">
            <a:schemeClr val="accent1"/>
          </a:effectRef>
          <a:fontRef idx="minor">
            <a:schemeClr val="dk1"/>
          </a:fontRef>
        </p:style>
        <p:txBody>
          <a:bodyPr/>
          <a:lstStyle/>
          <a:p>
            <a:r>
              <a:rPr lang="en-IN" dirty="0"/>
              <a:t>Play And Learn</a:t>
            </a:r>
          </a:p>
        </p:txBody>
      </p:sp>
      <p:pic>
        <p:nvPicPr>
          <p:cNvPr id="3" name="Picture 2">
            <a:extLst>
              <a:ext uri="{FF2B5EF4-FFF2-40B4-BE49-F238E27FC236}">
                <a16:creationId xmlns:a16="http://schemas.microsoft.com/office/drawing/2014/main" id="{5B861442-BF79-F520-05BB-37E99939D1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545388" y="2362071"/>
            <a:ext cx="3000151" cy="1164120"/>
          </a:xfrm>
          <a:prstGeom prst="rect">
            <a:avLst/>
          </a:prstGeom>
        </p:spPr>
      </p:pic>
      <p:pic>
        <p:nvPicPr>
          <p:cNvPr id="4" name="Picture 3">
            <a:extLst>
              <a:ext uri="{FF2B5EF4-FFF2-40B4-BE49-F238E27FC236}">
                <a16:creationId xmlns:a16="http://schemas.microsoft.com/office/drawing/2014/main" id="{7D18B3F5-4193-292F-8A3A-E56FCBA83E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352" y="2041174"/>
            <a:ext cx="2685792" cy="1805915"/>
          </a:xfrm>
          <a:prstGeom prst="rect">
            <a:avLst/>
          </a:prstGeom>
        </p:spPr>
      </p:pic>
      <p:pic>
        <p:nvPicPr>
          <p:cNvPr id="5" name="Picture 4">
            <a:extLst>
              <a:ext uri="{FF2B5EF4-FFF2-40B4-BE49-F238E27FC236}">
                <a16:creationId xmlns:a16="http://schemas.microsoft.com/office/drawing/2014/main" id="{33EA143D-53CB-2FF1-9235-361C2C56B51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578693" y="3645024"/>
            <a:ext cx="2325619" cy="1549444"/>
          </a:xfrm>
          <a:prstGeom prst="rect">
            <a:avLst/>
          </a:prstGeom>
        </p:spPr>
      </p:pic>
      <p:pic>
        <p:nvPicPr>
          <p:cNvPr id="6" name="Picture 5">
            <a:extLst>
              <a:ext uri="{FF2B5EF4-FFF2-40B4-BE49-F238E27FC236}">
                <a16:creationId xmlns:a16="http://schemas.microsoft.com/office/drawing/2014/main" id="{7662C9BA-463A-1A2C-9727-FBCAE8EC380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071664" y="3789040"/>
            <a:ext cx="2685792" cy="1374785"/>
          </a:xfrm>
          <a:prstGeom prst="rect">
            <a:avLst/>
          </a:prstGeom>
        </p:spPr>
      </p:pic>
      <p:pic>
        <p:nvPicPr>
          <p:cNvPr id="7" name="Picture 6">
            <a:extLst>
              <a:ext uri="{FF2B5EF4-FFF2-40B4-BE49-F238E27FC236}">
                <a16:creationId xmlns:a16="http://schemas.microsoft.com/office/drawing/2014/main" id="{52C3B1D0-0678-A6BD-AADD-2EC0E68126A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048328" y="2132856"/>
            <a:ext cx="2774995" cy="20623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786" y="203218"/>
            <a:ext cx="9296427" cy="654032"/>
          </a:xfrm>
        </p:spPr>
        <p:style>
          <a:lnRef idx="1">
            <a:schemeClr val="accent2"/>
          </a:lnRef>
          <a:fillRef idx="2">
            <a:schemeClr val="accent2"/>
          </a:fillRef>
          <a:effectRef idx="1">
            <a:schemeClr val="accent2"/>
          </a:effectRef>
          <a:fontRef idx="minor">
            <a:schemeClr val="dk1"/>
          </a:fontRef>
        </p:style>
        <p:txBody>
          <a:bodyPr/>
          <a:lstStyle/>
          <a:p>
            <a:r>
              <a:rPr lang="en-IN" dirty="0"/>
              <a:t>Past Continuous Tense</a:t>
            </a:r>
          </a:p>
        </p:txBody>
      </p:sp>
      <p:sp>
        <p:nvSpPr>
          <p:cNvPr id="5" name="TextBox 4">
            <a:extLst>
              <a:ext uri="{FF2B5EF4-FFF2-40B4-BE49-F238E27FC236}">
                <a16:creationId xmlns:a16="http://schemas.microsoft.com/office/drawing/2014/main" id="{AFBA0DD7-BD68-8B72-BA98-3B5E1CA7EC66}"/>
              </a:ext>
            </a:extLst>
          </p:cNvPr>
          <p:cNvSpPr txBox="1"/>
          <p:nvPr/>
        </p:nvSpPr>
        <p:spPr>
          <a:xfrm>
            <a:off x="2740573" y="3246961"/>
            <a:ext cx="6300950" cy="369332"/>
          </a:xfrm>
          <a:prstGeom prst="rect">
            <a:avLst/>
          </a:prstGeom>
          <a:noFill/>
        </p:spPr>
        <p:txBody>
          <a:bodyPr wrap="square">
            <a:spAutoFit/>
          </a:bodyPr>
          <a:lstStyle/>
          <a:p>
            <a:r>
              <a:rPr lang="en-US" b="0" dirty="0">
                <a:effectLst/>
              </a:rPr>
              <a:t> </a:t>
            </a:r>
            <a:endParaRPr lang="en-US" dirty="0"/>
          </a:p>
        </p:txBody>
      </p:sp>
      <p:sp>
        <p:nvSpPr>
          <p:cNvPr id="31" name="TextBox 30">
            <a:extLst>
              <a:ext uri="{FF2B5EF4-FFF2-40B4-BE49-F238E27FC236}">
                <a16:creationId xmlns:a16="http://schemas.microsoft.com/office/drawing/2014/main" id="{B7A6F0BC-8035-31B6-54B5-6DEFB55D54A6}"/>
              </a:ext>
            </a:extLst>
          </p:cNvPr>
          <p:cNvSpPr txBox="1"/>
          <p:nvPr/>
        </p:nvSpPr>
        <p:spPr>
          <a:xfrm>
            <a:off x="845561" y="5786100"/>
            <a:ext cx="4101615"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txBody>
          <a:bodyPr wrap="square" rtlCol="0">
            <a:spAutoFit/>
          </a:bodyPr>
          <a:lstStyle/>
          <a:p>
            <a:pPr algn="ctr"/>
            <a:r>
              <a:rPr lang="en-US" sz="2800" dirty="0"/>
              <a:t>Students Dance Program</a:t>
            </a:r>
          </a:p>
        </p:txBody>
      </p:sp>
      <p:pic>
        <p:nvPicPr>
          <p:cNvPr id="35" name="Picture 34">
            <a:extLst>
              <a:ext uri="{FF2B5EF4-FFF2-40B4-BE49-F238E27FC236}">
                <a16:creationId xmlns:a16="http://schemas.microsoft.com/office/drawing/2014/main" id="{2B93E7E3-68A3-5A9C-A690-41EE73A18EE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226219" y="2298926"/>
            <a:ext cx="5846445" cy="2268541"/>
          </a:xfrm>
          <a:prstGeom prst="rect">
            <a:avLst/>
          </a:prstGeom>
        </p:spPr>
      </p:pic>
      <p:sp>
        <p:nvSpPr>
          <p:cNvPr id="36" name="TextBox 35">
            <a:extLst>
              <a:ext uri="{FF2B5EF4-FFF2-40B4-BE49-F238E27FC236}">
                <a16:creationId xmlns:a16="http://schemas.microsoft.com/office/drawing/2014/main" id="{94EA0724-2520-99FD-263A-B2180DB999FB}"/>
              </a:ext>
            </a:extLst>
          </p:cNvPr>
          <p:cNvSpPr txBox="1"/>
          <p:nvPr/>
        </p:nvSpPr>
        <p:spPr>
          <a:xfrm>
            <a:off x="7991814" y="5786100"/>
            <a:ext cx="2315255"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txBody>
          <a:bodyPr wrap="square" rtlCol="0">
            <a:spAutoFit/>
          </a:bodyPr>
          <a:lstStyle/>
          <a:p>
            <a:pPr algn="ctr"/>
            <a:r>
              <a:rPr lang="en-US" sz="2800" dirty="0"/>
              <a:t>Cricket Match</a:t>
            </a:r>
          </a:p>
        </p:txBody>
      </p:sp>
      <p:pic>
        <p:nvPicPr>
          <p:cNvPr id="11" name="Picture 10">
            <a:extLst>
              <a:ext uri="{FF2B5EF4-FFF2-40B4-BE49-F238E27FC236}">
                <a16:creationId xmlns:a16="http://schemas.microsoft.com/office/drawing/2014/main" id="{2C960A32-1E81-4E7B-9853-30349FFC13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443" y="1671346"/>
            <a:ext cx="5233850" cy="3519217"/>
          </a:xfrm>
          <a:prstGeom prst="rect">
            <a:avLst/>
          </a:prstGeom>
        </p:spPr>
      </p:pic>
    </p:spTree>
    <p:extLst>
      <p:ext uri="{BB962C8B-B14F-4D97-AF65-F5344CB8AC3E}">
        <p14:creationId xmlns:p14="http://schemas.microsoft.com/office/powerpoint/2010/main" val="32516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p:tgtEl>
                                          <p:spTgt spid="31"/>
                                        </p:tgtEl>
                                        <p:attrNameLst>
                                          <p:attrName>ppt_y</p:attrName>
                                        </p:attrNameLst>
                                      </p:cBhvr>
                                      <p:tavLst>
                                        <p:tav tm="0">
                                          <p:val>
                                            <p:strVal val="#ppt_y+#ppt_h*1.125000"/>
                                          </p:val>
                                        </p:tav>
                                        <p:tav tm="100000">
                                          <p:val>
                                            <p:strVal val="#ppt_y"/>
                                          </p:val>
                                        </p:tav>
                                      </p:tavLst>
                                    </p:anim>
                                    <p:animEffect transition="in" filter="wipe(up)">
                                      <p:cBhvr>
                                        <p:cTn id="8" dur="1000"/>
                                        <p:tgtEl>
                                          <p:spTgt spid="31"/>
                                        </p:tgtEl>
                                      </p:cBhvr>
                                    </p:animEffect>
                                  </p:childTnLst>
                                </p:cTn>
                              </p:par>
                              <p:par>
                                <p:cTn id="9" presetID="1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p:tgtEl>
                                          <p:spTgt spid="11"/>
                                        </p:tgtEl>
                                        <p:attrNameLst>
                                          <p:attrName>ppt_y</p:attrName>
                                        </p:attrNameLst>
                                      </p:cBhvr>
                                      <p:tavLst>
                                        <p:tav tm="0">
                                          <p:val>
                                            <p:strVal val="#ppt_y+#ppt_h*1.125000"/>
                                          </p:val>
                                        </p:tav>
                                        <p:tav tm="100000">
                                          <p:val>
                                            <p:strVal val="#ppt_y"/>
                                          </p:val>
                                        </p:tav>
                                      </p:tavLst>
                                    </p:anim>
                                    <p:animEffect transition="in" filter="wipe(up)">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1000"/>
                                        <p:tgtEl>
                                          <p:spTgt spid="36"/>
                                        </p:tgtEl>
                                        <p:attrNameLst>
                                          <p:attrName>ppt_y</p:attrName>
                                        </p:attrNameLst>
                                      </p:cBhvr>
                                      <p:tavLst>
                                        <p:tav tm="0">
                                          <p:val>
                                            <p:strVal val="#ppt_y+#ppt_h*1.125000"/>
                                          </p:val>
                                        </p:tav>
                                        <p:tav tm="100000">
                                          <p:val>
                                            <p:strVal val="#ppt_y"/>
                                          </p:val>
                                        </p:tav>
                                      </p:tavLst>
                                    </p:anim>
                                    <p:animEffect transition="in" filter="wipe(up)">
                                      <p:cBhvr>
                                        <p:cTn id="18" dur="1000"/>
                                        <p:tgtEl>
                                          <p:spTgt spid="36"/>
                                        </p:tgtEl>
                                      </p:cBhvr>
                                    </p:animEffect>
                                  </p:childTnLst>
                                </p:cTn>
                              </p:par>
                              <p:par>
                                <p:cTn id="19" presetID="12" presetClass="entr" presetSubtype="4"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1000"/>
                                        <p:tgtEl>
                                          <p:spTgt spid="35"/>
                                        </p:tgtEl>
                                        <p:attrNameLst>
                                          <p:attrName>ppt_y</p:attrName>
                                        </p:attrNameLst>
                                      </p:cBhvr>
                                      <p:tavLst>
                                        <p:tav tm="0">
                                          <p:val>
                                            <p:strVal val="#ppt_y+#ppt_h*1.125000"/>
                                          </p:val>
                                        </p:tav>
                                        <p:tav tm="100000">
                                          <p:val>
                                            <p:strVal val="#ppt_y"/>
                                          </p:val>
                                        </p:tav>
                                      </p:tavLst>
                                    </p:anim>
                                    <p:animEffect transition="in" filter="wipe(up)">
                                      <p:cBhvr>
                                        <p:cTn id="2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786" y="203218"/>
            <a:ext cx="9296427" cy="654032"/>
          </a:xfrm>
        </p:spPr>
        <p:style>
          <a:lnRef idx="1">
            <a:schemeClr val="accent2"/>
          </a:lnRef>
          <a:fillRef idx="2">
            <a:schemeClr val="accent2"/>
          </a:fillRef>
          <a:effectRef idx="1">
            <a:schemeClr val="accent2"/>
          </a:effectRef>
          <a:fontRef idx="minor">
            <a:schemeClr val="dk1"/>
          </a:fontRef>
        </p:style>
        <p:txBody>
          <a:bodyPr/>
          <a:lstStyle/>
          <a:p>
            <a:r>
              <a:rPr lang="en-IN" dirty="0"/>
              <a:t>Past Continuous Tense</a:t>
            </a:r>
          </a:p>
        </p:txBody>
      </p:sp>
      <p:sp>
        <p:nvSpPr>
          <p:cNvPr id="5" name="TextBox 4">
            <a:extLst>
              <a:ext uri="{FF2B5EF4-FFF2-40B4-BE49-F238E27FC236}">
                <a16:creationId xmlns:a16="http://schemas.microsoft.com/office/drawing/2014/main" id="{AFBA0DD7-BD68-8B72-BA98-3B5E1CA7EC66}"/>
              </a:ext>
            </a:extLst>
          </p:cNvPr>
          <p:cNvSpPr txBox="1"/>
          <p:nvPr/>
        </p:nvSpPr>
        <p:spPr>
          <a:xfrm>
            <a:off x="2740573" y="3246961"/>
            <a:ext cx="6300950" cy="369332"/>
          </a:xfrm>
          <a:prstGeom prst="rect">
            <a:avLst/>
          </a:prstGeom>
          <a:noFill/>
        </p:spPr>
        <p:txBody>
          <a:bodyPr wrap="square">
            <a:spAutoFit/>
          </a:bodyPr>
          <a:lstStyle/>
          <a:p>
            <a:r>
              <a:rPr lang="en-US" b="0" dirty="0">
                <a:effectLst/>
              </a:rPr>
              <a:t> </a:t>
            </a:r>
            <a:endParaRPr lang="en-US" dirty="0"/>
          </a:p>
        </p:txBody>
      </p:sp>
      <p:sp>
        <p:nvSpPr>
          <p:cNvPr id="31" name="TextBox 30">
            <a:extLst>
              <a:ext uri="{FF2B5EF4-FFF2-40B4-BE49-F238E27FC236}">
                <a16:creationId xmlns:a16="http://schemas.microsoft.com/office/drawing/2014/main" id="{B7A6F0BC-8035-31B6-54B5-6DEFB55D54A6}"/>
              </a:ext>
            </a:extLst>
          </p:cNvPr>
          <p:cNvSpPr txBox="1"/>
          <p:nvPr/>
        </p:nvSpPr>
        <p:spPr>
          <a:xfrm>
            <a:off x="1022559" y="5786100"/>
            <a:ext cx="4101615"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txBody>
          <a:bodyPr wrap="square" rtlCol="0">
            <a:spAutoFit/>
          </a:bodyPr>
          <a:lstStyle/>
          <a:p>
            <a:pPr algn="ctr"/>
            <a:r>
              <a:rPr lang="en-US" sz="2800" dirty="0"/>
              <a:t>Birthday Party</a:t>
            </a:r>
          </a:p>
        </p:txBody>
      </p:sp>
      <p:pic>
        <p:nvPicPr>
          <p:cNvPr id="35" name="Picture 34">
            <a:extLst>
              <a:ext uri="{FF2B5EF4-FFF2-40B4-BE49-F238E27FC236}">
                <a16:creationId xmlns:a16="http://schemas.microsoft.com/office/drawing/2014/main" id="{2B93E7E3-68A3-5A9C-A690-41EE73A18EE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61264" y="1924792"/>
            <a:ext cx="4419312" cy="2944368"/>
          </a:xfrm>
          <a:prstGeom prst="rect">
            <a:avLst/>
          </a:prstGeom>
        </p:spPr>
      </p:pic>
      <p:sp>
        <p:nvSpPr>
          <p:cNvPr id="36" name="TextBox 35">
            <a:extLst>
              <a:ext uri="{FF2B5EF4-FFF2-40B4-BE49-F238E27FC236}">
                <a16:creationId xmlns:a16="http://schemas.microsoft.com/office/drawing/2014/main" id="{94EA0724-2520-99FD-263A-B2180DB999FB}"/>
              </a:ext>
            </a:extLst>
          </p:cNvPr>
          <p:cNvSpPr txBox="1"/>
          <p:nvPr/>
        </p:nvSpPr>
        <p:spPr>
          <a:xfrm>
            <a:off x="7748712" y="5786100"/>
            <a:ext cx="2801459" cy="5212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txBody>
          <a:bodyPr wrap="square" rtlCol="0">
            <a:spAutoFit/>
          </a:bodyPr>
          <a:lstStyle/>
          <a:p>
            <a:pPr algn="ctr"/>
            <a:r>
              <a:rPr lang="en-US" sz="2800" dirty="0"/>
              <a:t>Diwali Mela (Fair)</a:t>
            </a:r>
          </a:p>
        </p:txBody>
      </p:sp>
      <p:pic>
        <p:nvPicPr>
          <p:cNvPr id="11" name="Picture 10">
            <a:extLst>
              <a:ext uri="{FF2B5EF4-FFF2-40B4-BE49-F238E27FC236}">
                <a16:creationId xmlns:a16="http://schemas.microsoft.com/office/drawing/2014/main" id="{2C960A32-1E81-4E7B-9853-30349FFC13A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4749" y="1924792"/>
            <a:ext cx="5752142" cy="2944368"/>
          </a:xfrm>
          <a:prstGeom prst="rect">
            <a:avLst/>
          </a:prstGeom>
        </p:spPr>
      </p:pic>
    </p:spTree>
    <p:extLst>
      <p:ext uri="{BB962C8B-B14F-4D97-AF65-F5344CB8AC3E}">
        <p14:creationId xmlns:p14="http://schemas.microsoft.com/office/powerpoint/2010/main" val="177363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p:tgtEl>
                                          <p:spTgt spid="31"/>
                                        </p:tgtEl>
                                        <p:attrNameLst>
                                          <p:attrName>ppt_y</p:attrName>
                                        </p:attrNameLst>
                                      </p:cBhvr>
                                      <p:tavLst>
                                        <p:tav tm="0">
                                          <p:val>
                                            <p:strVal val="#ppt_y+#ppt_h*1.125000"/>
                                          </p:val>
                                        </p:tav>
                                        <p:tav tm="100000">
                                          <p:val>
                                            <p:strVal val="#ppt_y"/>
                                          </p:val>
                                        </p:tav>
                                      </p:tavLst>
                                    </p:anim>
                                    <p:animEffect transition="in" filter="wipe(up)">
                                      <p:cBhvr>
                                        <p:cTn id="8" dur="1000"/>
                                        <p:tgtEl>
                                          <p:spTgt spid="31"/>
                                        </p:tgtEl>
                                      </p:cBhvr>
                                    </p:animEffect>
                                  </p:childTnLst>
                                </p:cTn>
                              </p:par>
                              <p:par>
                                <p:cTn id="9" presetID="1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p:tgtEl>
                                          <p:spTgt spid="11"/>
                                        </p:tgtEl>
                                        <p:attrNameLst>
                                          <p:attrName>ppt_y</p:attrName>
                                        </p:attrNameLst>
                                      </p:cBhvr>
                                      <p:tavLst>
                                        <p:tav tm="0">
                                          <p:val>
                                            <p:strVal val="#ppt_y+#ppt_h*1.125000"/>
                                          </p:val>
                                        </p:tav>
                                        <p:tav tm="100000">
                                          <p:val>
                                            <p:strVal val="#ppt_y"/>
                                          </p:val>
                                        </p:tav>
                                      </p:tavLst>
                                    </p:anim>
                                    <p:animEffect transition="in" filter="wipe(up)">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1000"/>
                                        <p:tgtEl>
                                          <p:spTgt spid="36"/>
                                        </p:tgtEl>
                                        <p:attrNameLst>
                                          <p:attrName>ppt_y</p:attrName>
                                        </p:attrNameLst>
                                      </p:cBhvr>
                                      <p:tavLst>
                                        <p:tav tm="0">
                                          <p:val>
                                            <p:strVal val="#ppt_y+#ppt_h*1.125000"/>
                                          </p:val>
                                        </p:tav>
                                        <p:tav tm="100000">
                                          <p:val>
                                            <p:strVal val="#ppt_y"/>
                                          </p:val>
                                        </p:tav>
                                      </p:tavLst>
                                    </p:anim>
                                    <p:animEffect transition="in" filter="wipe(up)">
                                      <p:cBhvr>
                                        <p:cTn id="18" dur="1000"/>
                                        <p:tgtEl>
                                          <p:spTgt spid="36"/>
                                        </p:tgtEl>
                                      </p:cBhvr>
                                    </p:animEffect>
                                  </p:childTnLst>
                                </p:cTn>
                              </p:par>
                              <p:par>
                                <p:cTn id="19" presetID="12" presetClass="entr" presetSubtype="4"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1000"/>
                                        <p:tgtEl>
                                          <p:spTgt spid="35"/>
                                        </p:tgtEl>
                                        <p:attrNameLst>
                                          <p:attrName>ppt_y</p:attrName>
                                        </p:attrNameLst>
                                      </p:cBhvr>
                                      <p:tavLst>
                                        <p:tav tm="0">
                                          <p:val>
                                            <p:strVal val="#ppt_y+#ppt_h*1.125000"/>
                                          </p:val>
                                        </p:tav>
                                        <p:tav tm="100000">
                                          <p:val>
                                            <p:strVal val="#ppt_y"/>
                                          </p:val>
                                        </p:tav>
                                      </p:tavLst>
                                    </p:anim>
                                    <p:animEffect transition="in" filter="wipe(up)">
                                      <p:cBhvr>
                                        <p:cTn id="2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786" y="203218"/>
            <a:ext cx="9296427" cy="654032"/>
          </a:xfrm>
        </p:spPr>
        <p:style>
          <a:lnRef idx="1">
            <a:schemeClr val="accent2"/>
          </a:lnRef>
          <a:fillRef idx="2">
            <a:schemeClr val="accent2"/>
          </a:fillRef>
          <a:effectRef idx="1">
            <a:schemeClr val="accent2"/>
          </a:effectRef>
          <a:fontRef idx="minor">
            <a:schemeClr val="dk1"/>
          </a:fontRef>
        </p:style>
        <p:txBody>
          <a:bodyPr/>
          <a:lstStyle/>
          <a:p>
            <a:r>
              <a:rPr lang="en-IN" dirty="0"/>
              <a:t>Past Continuous Tense</a:t>
            </a:r>
          </a:p>
        </p:txBody>
      </p:sp>
      <p:sp>
        <p:nvSpPr>
          <p:cNvPr id="5" name="TextBox 4">
            <a:extLst>
              <a:ext uri="{FF2B5EF4-FFF2-40B4-BE49-F238E27FC236}">
                <a16:creationId xmlns:a16="http://schemas.microsoft.com/office/drawing/2014/main" id="{AFBA0DD7-BD68-8B72-BA98-3B5E1CA7EC66}"/>
              </a:ext>
            </a:extLst>
          </p:cNvPr>
          <p:cNvSpPr txBox="1"/>
          <p:nvPr/>
        </p:nvSpPr>
        <p:spPr>
          <a:xfrm>
            <a:off x="2740573" y="3246961"/>
            <a:ext cx="6300950" cy="369332"/>
          </a:xfrm>
          <a:prstGeom prst="rect">
            <a:avLst/>
          </a:prstGeom>
          <a:noFill/>
        </p:spPr>
        <p:txBody>
          <a:bodyPr wrap="square">
            <a:spAutoFit/>
          </a:bodyPr>
          <a:lstStyle/>
          <a:p>
            <a:r>
              <a:rPr lang="en-US" b="0" dirty="0">
                <a:effectLst/>
              </a:rPr>
              <a:t> </a:t>
            </a:r>
            <a:endParaRPr lang="en-US" dirty="0"/>
          </a:p>
        </p:txBody>
      </p:sp>
      <p:sp>
        <p:nvSpPr>
          <p:cNvPr id="31" name="TextBox 30">
            <a:extLst>
              <a:ext uri="{FF2B5EF4-FFF2-40B4-BE49-F238E27FC236}">
                <a16:creationId xmlns:a16="http://schemas.microsoft.com/office/drawing/2014/main" id="{B7A6F0BC-8035-31B6-54B5-6DEFB55D54A6}"/>
              </a:ext>
            </a:extLst>
          </p:cNvPr>
          <p:cNvSpPr txBox="1"/>
          <p:nvPr/>
        </p:nvSpPr>
        <p:spPr>
          <a:xfrm>
            <a:off x="845560" y="5786100"/>
            <a:ext cx="4101615"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txBody>
          <a:bodyPr wrap="square" rtlCol="0">
            <a:spAutoFit/>
          </a:bodyPr>
          <a:lstStyle/>
          <a:p>
            <a:pPr algn="ctr"/>
            <a:r>
              <a:rPr lang="en-US" sz="2800" dirty="0"/>
              <a:t>Musical Chairs</a:t>
            </a:r>
          </a:p>
        </p:txBody>
      </p:sp>
      <p:pic>
        <p:nvPicPr>
          <p:cNvPr id="35" name="Picture 34">
            <a:extLst>
              <a:ext uri="{FF2B5EF4-FFF2-40B4-BE49-F238E27FC236}">
                <a16:creationId xmlns:a16="http://schemas.microsoft.com/office/drawing/2014/main" id="{2B93E7E3-68A3-5A9C-A690-41EE73A18EE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80065" y="1222823"/>
            <a:ext cx="5204567" cy="3867912"/>
          </a:xfrm>
          <a:prstGeom prst="rect">
            <a:avLst/>
          </a:prstGeom>
        </p:spPr>
      </p:pic>
      <p:sp>
        <p:nvSpPr>
          <p:cNvPr id="36" name="TextBox 35">
            <a:extLst>
              <a:ext uri="{FF2B5EF4-FFF2-40B4-BE49-F238E27FC236}">
                <a16:creationId xmlns:a16="http://schemas.microsoft.com/office/drawing/2014/main" id="{94EA0724-2520-99FD-263A-B2180DB999FB}"/>
              </a:ext>
            </a:extLst>
          </p:cNvPr>
          <p:cNvSpPr txBox="1"/>
          <p:nvPr/>
        </p:nvSpPr>
        <p:spPr>
          <a:xfrm>
            <a:off x="7781619" y="5786100"/>
            <a:ext cx="2801459" cy="5212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txBody>
          <a:bodyPr wrap="square" rtlCol="0">
            <a:spAutoFit/>
          </a:bodyPr>
          <a:lstStyle/>
          <a:p>
            <a:pPr algn="ctr"/>
            <a:r>
              <a:rPr lang="en-US" sz="2800"/>
              <a:t>Marriage</a:t>
            </a:r>
            <a:endParaRPr lang="en-US" sz="2800" dirty="0"/>
          </a:p>
        </p:txBody>
      </p:sp>
      <p:pic>
        <p:nvPicPr>
          <p:cNvPr id="11" name="Picture 10">
            <a:extLst>
              <a:ext uri="{FF2B5EF4-FFF2-40B4-BE49-F238E27FC236}">
                <a16:creationId xmlns:a16="http://schemas.microsoft.com/office/drawing/2014/main" id="{2C960A32-1E81-4E7B-9853-30349FFC13A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5608" y="1222823"/>
            <a:ext cx="5161518" cy="3871139"/>
          </a:xfrm>
          <a:prstGeom prst="rect">
            <a:avLst/>
          </a:prstGeom>
        </p:spPr>
      </p:pic>
    </p:spTree>
    <p:extLst>
      <p:ext uri="{BB962C8B-B14F-4D97-AF65-F5344CB8AC3E}">
        <p14:creationId xmlns:p14="http://schemas.microsoft.com/office/powerpoint/2010/main" val="291837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p:tgtEl>
                                          <p:spTgt spid="31"/>
                                        </p:tgtEl>
                                        <p:attrNameLst>
                                          <p:attrName>ppt_y</p:attrName>
                                        </p:attrNameLst>
                                      </p:cBhvr>
                                      <p:tavLst>
                                        <p:tav tm="0">
                                          <p:val>
                                            <p:strVal val="#ppt_y+#ppt_h*1.125000"/>
                                          </p:val>
                                        </p:tav>
                                        <p:tav tm="100000">
                                          <p:val>
                                            <p:strVal val="#ppt_y"/>
                                          </p:val>
                                        </p:tav>
                                      </p:tavLst>
                                    </p:anim>
                                    <p:animEffect transition="in" filter="wipe(up)">
                                      <p:cBhvr>
                                        <p:cTn id="8" dur="1000"/>
                                        <p:tgtEl>
                                          <p:spTgt spid="31"/>
                                        </p:tgtEl>
                                      </p:cBhvr>
                                    </p:animEffect>
                                  </p:childTnLst>
                                </p:cTn>
                              </p:par>
                              <p:par>
                                <p:cTn id="9" presetID="1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p:tgtEl>
                                          <p:spTgt spid="11"/>
                                        </p:tgtEl>
                                        <p:attrNameLst>
                                          <p:attrName>ppt_y</p:attrName>
                                        </p:attrNameLst>
                                      </p:cBhvr>
                                      <p:tavLst>
                                        <p:tav tm="0">
                                          <p:val>
                                            <p:strVal val="#ppt_y+#ppt_h*1.125000"/>
                                          </p:val>
                                        </p:tav>
                                        <p:tav tm="100000">
                                          <p:val>
                                            <p:strVal val="#ppt_y"/>
                                          </p:val>
                                        </p:tav>
                                      </p:tavLst>
                                    </p:anim>
                                    <p:animEffect transition="in" filter="wipe(up)">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1000"/>
                                        <p:tgtEl>
                                          <p:spTgt spid="36"/>
                                        </p:tgtEl>
                                        <p:attrNameLst>
                                          <p:attrName>ppt_y</p:attrName>
                                        </p:attrNameLst>
                                      </p:cBhvr>
                                      <p:tavLst>
                                        <p:tav tm="0">
                                          <p:val>
                                            <p:strVal val="#ppt_y+#ppt_h*1.125000"/>
                                          </p:val>
                                        </p:tav>
                                        <p:tav tm="100000">
                                          <p:val>
                                            <p:strVal val="#ppt_y"/>
                                          </p:val>
                                        </p:tav>
                                      </p:tavLst>
                                    </p:anim>
                                    <p:animEffect transition="in" filter="wipe(up)">
                                      <p:cBhvr>
                                        <p:cTn id="18" dur="1000"/>
                                        <p:tgtEl>
                                          <p:spTgt spid="36"/>
                                        </p:tgtEl>
                                      </p:cBhvr>
                                    </p:animEffect>
                                  </p:childTnLst>
                                </p:cTn>
                              </p:par>
                              <p:par>
                                <p:cTn id="19" presetID="12" presetClass="entr" presetSubtype="4"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1000"/>
                                        <p:tgtEl>
                                          <p:spTgt spid="35"/>
                                        </p:tgtEl>
                                        <p:attrNameLst>
                                          <p:attrName>ppt_y</p:attrName>
                                        </p:attrNameLst>
                                      </p:cBhvr>
                                      <p:tavLst>
                                        <p:tav tm="0">
                                          <p:val>
                                            <p:strVal val="#ppt_y+#ppt_h*1.125000"/>
                                          </p:val>
                                        </p:tav>
                                        <p:tav tm="100000">
                                          <p:val>
                                            <p:strVal val="#ppt_y"/>
                                          </p:val>
                                        </p:tav>
                                      </p:tavLst>
                                    </p:anim>
                                    <p:animEffect transition="in" filter="wipe(up)">
                                      <p:cBhvr>
                                        <p:cTn id="2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5800" y="0"/>
            <a:ext cx="3127312" cy="500042"/>
          </a:xfrm>
        </p:spPr>
        <p:txBody>
          <a:bodyPr>
            <a:normAutofit fontScale="90000"/>
          </a:bodyPr>
          <a:lstStyle/>
          <a:p>
            <a:r>
              <a:rPr lang="en-IN" dirty="0"/>
              <a:t>MM Index</a:t>
            </a:r>
          </a:p>
        </p:txBody>
      </p:sp>
      <p:graphicFrame>
        <p:nvGraphicFramePr>
          <p:cNvPr id="3" name="Table 2"/>
          <p:cNvGraphicFramePr>
            <a:graphicFrameLocks noGrp="1"/>
          </p:cNvGraphicFramePr>
          <p:nvPr>
            <p:extLst>
              <p:ext uri="{D42A27DB-BD31-4B8C-83A1-F6EECF244321}">
                <p14:modId xmlns:p14="http://schemas.microsoft.com/office/powerpoint/2010/main" val="828165009"/>
              </p:ext>
            </p:extLst>
          </p:nvPr>
        </p:nvGraphicFramePr>
        <p:xfrm>
          <a:off x="695400" y="562702"/>
          <a:ext cx="10225136" cy="4226946"/>
        </p:xfrm>
        <a:graphic>
          <a:graphicData uri="http://schemas.openxmlformats.org/drawingml/2006/table">
            <a:tbl>
              <a:tblPr firstRow="1" bandRow="1">
                <a:tableStyleId>{5C22544A-7EE6-4342-B048-85BDC9FD1C3A}</a:tableStyleId>
              </a:tblPr>
              <a:tblGrid>
                <a:gridCol w="889142">
                  <a:extLst>
                    <a:ext uri="{9D8B030D-6E8A-4147-A177-3AD203B41FA5}">
                      <a16:colId xmlns:a16="http://schemas.microsoft.com/office/drawing/2014/main" val="20000"/>
                    </a:ext>
                  </a:extLst>
                </a:gridCol>
                <a:gridCol w="1595471">
                  <a:extLst>
                    <a:ext uri="{9D8B030D-6E8A-4147-A177-3AD203B41FA5}">
                      <a16:colId xmlns:a16="http://schemas.microsoft.com/office/drawing/2014/main" val="20001"/>
                    </a:ext>
                  </a:extLst>
                </a:gridCol>
                <a:gridCol w="7740523">
                  <a:extLst>
                    <a:ext uri="{9D8B030D-6E8A-4147-A177-3AD203B41FA5}">
                      <a16:colId xmlns:a16="http://schemas.microsoft.com/office/drawing/2014/main" val="20002"/>
                    </a:ext>
                  </a:extLst>
                </a:gridCol>
              </a:tblGrid>
              <a:tr h="584145">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60040">
                <a:tc>
                  <a:txBody>
                    <a:bodyPr/>
                    <a:lstStyle/>
                    <a:p>
                      <a:r>
                        <a:rPr lang="en-IN" sz="900" dirty="0"/>
                        <a:t>1,2</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a:solidFill>
                            <a:schemeClr val="tx1"/>
                          </a:solidFill>
                          <a:latin typeface="+mn-lt"/>
                          <a:ea typeface="+mn-ea"/>
                          <a:cs typeface="+mn-cs"/>
                        </a:rPr>
                        <a:t>Dancing - https://pixabay.com/photos/indian-dance-india-traditional-599611/</a:t>
                      </a:r>
                    </a:p>
                    <a:p>
                      <a:pPr rtl="0"/>
                      <a:r>
                        <a:rPr lang="sv-SE" sz="900" b="0" i="0" u="none" strike="noStrike" kern="1200" dirty="0">
                          <a:solidFill>
                            <a:schemeClr val="tx1"/>
                          </a:solidFill>
                          <a:latin typeface="+mn-lt"/>
                          <a:ea typeface="+mn-ea"/>
                          <a:cs typeface="+mn-cs"/>
                        </a:rPr>
                        <a:t>Cricket - https://pixabay.com/photos/slips-wicket-keeper-cricket-wicket-390558/</a:t>
                      </a:r>
                      <a:endParaRPr lang="en-IN" sz="900" b="0" i="0" u="none" strike="noStrike" kern="1200" dirty="0">
                        <a:solidFill>
                          <a:schemeClr val="tx1"/>
                        </a:solidFill>
                        <a:latin typeface="+mn-lt"/>
                        <a:ea typeface="+mn-ea"/>
                        <a:cs typeface="+mn-cs"/>
                      </a:endParaRPr>
                    </a:p>
                    <a:p>
                      <a:endParaRPr lang="en-IN" sz="900" dirty="0"/>
                    </a:p>
                  </a:txBody>
                  <a:tcPr/>
                </a:tc>
                <a:extLst>
                  <a:ext uri="{0D108BD9-81ED-4DB2-BD59-A6C34878D82A}">
                    <a16:rowId xmlns:a16="http://schemas.microsoft.com/office/drawing/2014/main" val="10002"/>
                  </a:ext>
                </a:extLst>
              </a:tr>
              <a:tr h="360040">
                <a:tc>
                  <a:txBody>
                    <a:bodyPr/>
                    <a:lstStyle/>
                    <a:p>
                      <a:r>
                        <a:rPr lang="en-IN" sz="900" b="0" dirty="0"/>
                        <a:t>4</a:t>
                      </a:r>
                    </a:p>
                  </a:txBody>
                  <a:tcPr/>
                </a:tc>
                <a:tc>
                  <a:txBody>
                    <a:bodyPr/>
                    <a:lstStyle/>
                    <a:p>
                      <a:endParaRPr lang="en-IN" sz="9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b="0" i="0" u="none" strike="noStrike" kern="1200" dirty="0">
                          <a:solidFill>
                            <a:schemeClr val="tx1"/>
                          </a:solidFill>
                          <a:latin typeface="+mn-lt"/>
                          <a:ea typeface="+mn-ea"/>
                          <a:cs typeface="+mn-cs"/>
                        </a:rPr>
                        <a:t>Musical Chair - https://www.flickr.com/photos/35034361412@N01/1009892593 By rick</a:t>
                      </a:r>
                      <a:endParaRPr lang="en-IN" sz="900" b="0" dirty="0"/>
                    </a:p>
                    <a:p>
                      <a:endParaRPr lang="en-IN" sz="900" b="0" dirty="0"/>
                    </a:p>
                  </a:txBody>
                  <a:tcPr/>
                </a:tc>
                <a:extLst>
                  <a:ext uri="{0D108BD9-81ED-4DB2-BD59-A6C34878D82A}">
                    <a16:rowId xmlns:a16="http://schemas.microsoft.com/office/drawing/2014/main" val="10003"/>
                  </a:ext>
                </a:extLst>
              </a:tr>
              <a:tr h="361176">
                <a:tc>
                  <a:txBody>
                    <a:bodyPr/>
                    <a:lstStyle/>
                    <a:p>
                      <a:endParaRPr lang="en-IN" sz="900" b="0" dirty="0"/>
                    </a:p>
                  </a:txBody>
                  <a:tcPr/>
                </a:tc>
                <a:tc>
                  <a:txBody>
                    <a:bodyPr/>
                    <a:lstStyle/>
                    <a:p>
                      <a:endParaRPr lang="en-IN" sz="900" b="0" dirty="0"/>
                    </a:p>
                  </a:txBody>
                  <a:tcPr/>
                </a:tc>
                <a:tc>
                  <a:txBody>
                    <a:bodyPr/>
                    <a:lstStyle/>
                    <a:p>
                      <a:endParaRPr lang="en-IN" sz="900" b="0" dirty="0"/>
                    </a:p>
                  </a:txBody>
                  <a:tcPr/>
                </a:tc>
                <a:extLst>
                  <a:ext uri="{0D108BD9-81ED-4DB2-BD59-A6C34878D82A}">
                    <a16:rowId xmlns:a16="http://schemas.microsoft.com/office/drawing/2014/main" val="10004"/>
                  </a:ext>
                </a:extLst>
              </a:tr>
              <a:tr h="584145">
                <a:tc>
                  <a:txBody>
                    <a:bodyPr/>
                    <a:lstStyle/>
                    <a:p>
                      <a:endParaRPr lang="en-IN" sz="900" b="0" dirty="0"/>
                    </a:p>
                  </a:txBody>
                  <a:tcPr/>
                </a:tc>
                <a:tc>
                  <a:txBody>
                    <a:bodyPr/>
                    <a:lstStyle/>
                    <a:p>
                      <a:endParaRPr lang="en-IN" sz="900" b="0" dirty="0"/>
                    </a:p>
                  </a:txBody>
                  <a:tcPr/>
                </a:tc>
                <a:tc>
                  <a:txBody>
                    <a:bodyPr/>
                    <a:lstStyle/>
                    <a:p>
                      <a:endParaRPr lang="en-IN" sz="900" b="0" dirty="0"/>
                    </a:p>
                  </a:txBody>
                  <a:tcPr/>
                </a:tc>
                <a:extLst>
                  <a:ext uri="{0D108BD9-81ED-4DB2-BD59-A6C34878D82A}">
                    <a16:rowId xmlns:a16="http://schemas.microsoft.com/office/drawing/2014/main" val="10005"/>
                  </a:ext>
                </a:extLst>
              </a:tr>
              <a:tr h="190482">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6"/>
                  </a:ext>
                </a:extLst>
              </a:tr>
              <a:tr h="190482">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7"/>
                  </a:ext>
                </a:extLst>
              </a:tr>
              <a:tr h="190482">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8"/>
                  </a:ext>
                </a:extLst>
              </a:tr>
              <a:tr h="190482">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9"/>
                  </a:ext>
                </a:extLst>
              </a:tr>
              <a:tr h="190482">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0"/>
                  </a:ext>
                </a:extLst>
              </a:tr>
              <a:tr h="190482">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1"/>
                  </a:ext>
                </a:extLst>
              </a:tr>
              <a:tr h="190482">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2"/>
                  </a:ext>
                </a:extLst>
              </a:tr>
              <a:tr h="190482">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3"/>
                  </a:ext>
                </a:extLst>
              </a:tr>
            </a:tbl>
          </a:graphicData>
        </a:graphic>
      </p:graphicFrame>
      <p:pic>
        <p:nvPicPr>
          <p:cNvPr id="4" name="Picture 3">
            <a:extLst>
              <a:ext uri="{FF2B5EF4-FFF2-40B4-BE49-F238E27FC236}">
                <a16:creationId xmlns:a16="http://schemas.microsoft.com/office/drawing/2014/main" id="{5F2E3707-2D8E-4A3C-ACE9-6A42ECA2BDA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92455" y="1282776"/>
            <a:ext cx="790034" cy="306549"/>
          </a:xfrm>
          <a:prstGeom prst="rect">
            <a:avLst/>
          </a:prstGeom>
        </p:spPr>
      </p:pic>
      <p:pic>
        <p:nvPicPr>
          <p:cNvPr id="5" name="Picture 4">
            <a:extLst>
              <a:ext uri="{FF2B5EF4-FFF2-40B4-BE49-F238E27FC236}">
                <a16:creationId xmlns:a16="http://schemas.microsoft.com/office/drawing/2014/main" id="{5ED37827-8DA6-4189-B6B4-FA3C563F4D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3512" y="1223647"/>
            <a:ext cx="531368" cy="357292"/>
          </a:xfrm>
          <a:prstGeom prst="rect">
            <a:avLst/>
          </a:prstGeom>
        </p:spPr>
      </p:pic>
      <p:pic>
        <p:nvPicPr>
          <p:cNvPr id="6" name="Picture 5">
            <a:extLst>
              <a:ext uri="{FF2B5EF4-FFF2-40B4-BE49-F238E27FC236}">
                <a16:creationId xmlns:a16="http://schemas.microsoft.com/office/drawing/2014/main" id="{4B8CDC58-7ED2-30A5-7DF9-E1F6EE2676C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129767" y="1699649"/>
            <a:ext cx="325377" cy="244035"/>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23</TotalTime>
  <Words>442</Words>
  <Application>Microsoft Macintosh PowerPoint</Application>
  <PresentationFormat>Widescreen</PresentationFormat>
  <Paragraphs>58</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Wingdings</vt:lpstr>
      <vt:lpstr>DD</vt:lpstr>
      <vt:lpstr>Play And Learn</vt:lpstr>
      <vt:lpstr>Past Continuous Tense</vt:lpstr>
      <vt:lpstr>Past Continuous Tense</vt:lpstr>
      <vt:lpstr>Past Continuous Tense</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38</cp:revision>
  <dcterms:created xsi:type="dcterms:W3CDTF">2020-08-28T09:38:22Z</dcterms:created>
  <dcterms:modified xsi:type="dcterms:W3CDTF">2022-12-22T23:36:27Z</dcterms:modified>
</cp:coreProperties>
</file>