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7" r:id="rId3"/>
    <p:sldId id="259" r:id="rId4"/>
    <p:sldId id="260" r:id="rId5"/>
    <p:sldId id="261" r:id="rId6"/>
    <p:sldId id="262" r:id="rId7"/>
    <p:sldId id="263" r:id="rId8"/>
    <p:sldId id="264" r:id="rId9"/>
    <p:sldId id="26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0000" autoAdjust="0"/>
  </p:normalViewPr>
  <p:slideViewPr>
    <p:cSldViewPr>
      <p:cViewPr varScale="1">
        <p:scale>
          <a:sx n="48" d="100"/>
          <a:sy n="48" d="100"/>
        </p:scale>
        <p:origin x="1268" y="36"/>
      </p:cViewPr>
      <p:guideLst>
        <p:guide orient="horz" pos="1207"/>
        <p:guide pos="37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1/9/2023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lickr.com/photos/usagapg/33363260458"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lickr.com/photos/usagap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zilla.com/nodes/7769079-ball-throw-boy-clipar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Image: https://pixabay.com/vectors/challenge-difficulty-struggle-hill-6689107/</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Milk: https://</a:t>
            </a:r>
            <a:r>
              <a:rPr lang="en-IN" dirty="0" err="1"/>
              <a:t>pixabay.com</a:t>
            </a:r>
            <a:r>
              <a:rPr lang="en-IN" dirty="0"/>
              <a:t>/photos/yogurt-milk-white-drink-fresh-2868179/</a:t>
            </a:r>
          </a:p>
          <a:p>
            <a:r>
              <a:rPr lang="en-IN" dirty="0"/>
              <a:t>Chocolate: https://</a:t>
            </a:r>
            <a:r>
              <a:rPr lang="en-IN" dirty="0" err="1"/>
              <a:t>pixabay.com</a:t>
            </a:r>
            <a:r>
              <a:rPr lang="en-IN" dirty="0"/>
              <a:t>/photos/chocolates-chocolate-bars-kit-kat-1200318/</a:t>
            </a:r>
          </a:p>
          <a:p>
            <a:r>
              <a:rPr lang="en-IN" dirty="0"/>
              <a:t>Library:</a:t>
            </a:r>
            <a:r>
              <a:rPr lang="en-IN" baseline="0" dirty="0"/>
              <a:t> https://</a:t>
            </a:r>
            <a:r>
              <a:rPr lang="en-IN" baseline="0" dirty="0" err="1"/>
              <a:t>pixabay.com</a:t>
            </a:r>
            <a:r>
              <a:rPr lang="en-IN" baseline="0" dirty="0"/>
              <a:t>/photos/books-bookstore-book-reading-1204029/</a:t>
            </a:r>
          </a:p>
          <a:p>
            <a:r>
              <a:rPr lang="en-IN" baseline="0" dirty="0"/>
              <a:t>Dance class - https://</a:t>
            </a:r>
            <a:r>
              <a:rPr lang="en-IN" baseline="0" dirty="0" err="1"/>
              <a:t>pixabay.com</a:t>
            </a:r>
            <a:r>
              <a:rPr lang="en-IN" baseline="0" dirty="0"/>
              <a:t>/photos/indian-dance-india-traditional-599611/</a:t>
            </a:r>
          </a:p>
          <a:p>
            <a:r>
              <a:rPr lang="en-IN" baseline="0" dirty="0"/>
              <a:t>Cricket – SSSVV Gallery – Search word Cricket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extLst>
      <p:ext uri="{BB962C8B-B14F-4D97-AF65-F5344CB8AC3E}">
        <p14:creationId xmlns:p14="http://schemas.microsoft.com/office/powerpoint/2010/main" val="364284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Car: https://pixabay.com/photos/car-vehicle-road-highway-5667107/</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Dog: https://pixabay.com/photos/shepherd-dog-dog-domestic-animal-4357790/</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51429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Cricket – SSSVV gallery search word - cricket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371236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Dance: https://publicdomainvectors.org/en/free-clipart/Dancing-girls/74960.html</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86565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Teacher: </a:t>
            </a:r>
            <a:r>
              <a:rPr lang="en-IN" sz="1200" dirty="0">
                <a:hlinkClick r:id="rId3"/>
              </a:rPr>
              <a:t>https://www.flickr.com/photos/usagapg/33363260458</a:t>
            </a:r>
            <a:r>
              <a:rPr lang="en-IN" sz="1200" dirty="0"/>
              <a:t>; Attribution: </a:t>
            </a:r>
            <a:r>
              <a:rPr lang="en-US" sz="1200" b="1" i="0" u="none" strike="noStrike" kern="1200" dirty="0">
                <a:solidFill>
                  <a:schemeClr val="dk1"/>
                </a:solidFill>
                <a:effectLst/>
                <a:latin typeface="+mn-lt"/>
                <a:ea typeface="+mn-ea"/>
                <a:cs typeface="+mn-cs"/>
                <a:hlinkClick r:id="rId4" tooltip="Go to Aberdeen Proving Ground’s photostream"/>
              </a:rPr>
              <a:t>Aberdeen Proving Ground</a:t>
            </a:r>
            <a:endParaRPr lang="en-IN" sz="120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546876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Walking: https://creazilla.com/nodes/25379-woman-walking-clipart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Throwing1: </a:t>
            </a:r>
            <a:r>
              <a:rPr lang="en-IN" sz="1200" dirty="0">
                <a:hlinkClick r:id="rId3"/>
              </a:rPr>
              <a:t>https://creazilla.com/nodes/7769079-ball-throw-boy-clipart</a:t>
            </a:r>
            <a:r>
              <a:rPr lang="en-IN" sz="1200" dirty="0"/>
              <a:t> </a:t>
            </a:r>
          </a:p>
          <a:p>
            <a:r>
              <a:rPr lang="en-IN" dirty="0"/>
              <a:t>Throwing 2: https://creazilla.com/nodes/36409-discus-throw-clipart</a:t>
            </a:r>
          </a:p>
          <a:p>
            <a:r>
              <a:rPr lang="en-IN" dirty="0"/>
              <a:t>Throwing 3: https://creazilla.com/nodes/7800415-boy-clipart</a:t>
            </a:r>
          </a:p>
          <a:p>
            <a:r>
              <a:rPr lang="en-IN" dirty="0"/>
              <a:t>Sleeping: https://pixabay.com/illustrations/sleep-sleep-peacefully-to-dream-7635600/</a:t>
            </a:r>
          </a:p>
          <a:p>
            <a:r>
              <a:rPr lang="en-IN" dirty="0"/>
              <a:t>Swimming: https://creazilla.com/nodes/7816901-synchronised-swimming-clipart</a:t>
            </a:r>
          </a:p>
          <a:p>
            <a:r>
              <a:rPr lang="en-IN" dirty="0"/>
              <a:t>Flying: https://pixabay.com/vectors/animals-birds-flying-geese-goose-2030018/</a:t>
            </a:r>
          </a:p>
        </p:txBody>
      </p:sp>
      <p:sp>
        <p:nvSpPr>
          <p:cNvPr id="4" name="Slide Number Placeholder 3"/>
          <p:cNvSpPr>
            <a:spLocks noGrp="1"/>
          </p:cNvSpPr>
          <p:nvPr>
            <p:ph type="sldNum" sz="quarter" idx="10"/>
          </p:nvPr>
        </p:nvSpPr>
        <p:spPr/>
        <p:txBody>
          <a:bodyPr/>
          <a:lstStyle/>
          <a:p>
            <a:fld id="{21E69404-76F5-4205-AB8A-DE608B1B0BD3}" type="slidenum">
              <a:rPr lang="en-IN" smtClean="0"/>
              <a:pPr/>
              <a:t>8</a:t>
            </a:fld>
            <a:endParaRPr lang="en-IN"/>
          </a:p>
        </p:txBody>
      </p:sp>
    </p:spTree>
    <p:extLst>
      <p:ext uri="{BB962C8B-B14F-4D97-AF65-F5344CB8AC3E}">
        <p14:creationId xmlns:p14="http://schemas.microsoft.com/office/powerpoint/2010/main" val="348227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Story: https://pixabay.com/vectors/family-storytelling-father-reading-7199714/</a:t>
            </a:r>
          </a:p>
          <a:p>
            <a:r>
              <a:rPr lang="en-IN" dirty="0"/>
              <a:t>Play: https://pixabay.com/vectors/children-marbles-playing-childhood-5674132/</a:t>
            </a:r>
          </a:p>
          <a:p>
            <a:r>
              <a:rPr lang="en-IN" dirty="0"/>
              <a:t>Cows:</a:t>
            </a:r>
            <a:r>
              <a:rPr lang="en-IN" baseline="0" dirty="0"/>
              <a:t> https://pixabay.com/vectors/cows-animal-eating-farm-cattle-24487/</a:t>
            </a:r>
          </a:p>
          <a:p>
            <a:r>
              <a:rPr lang="en-IN" baseline="0" dirty="0"/>
              <a:t>Teaching: SSSVV Gallery - </a:t>
            </a:r>
            <a:r>
              <a:rPr lang="en-US" sz="1200" b="0" i="0" kern="1200" dirty="0">
                <a:solidFill>
                  <a:schemeClr val="tx1"/>
                </a:solidFill>
                <a:effectLst/>
                <a:latin typeface="+mn-lt"/>
                <a:ea typeface="+mn-ea"/>
                <a:cs typeface="+mn-cs"/>
              </a:rPr>
              <a:t>Title: olden classrooms-2003202115618PM.png</a:t>
            </a:r>
          </a:p>
          <a:p>
            <a:r>
              <a:rPr lang="en-US" sz="1200" b="0" i="0" kern="1200" dirty="0">
                <a:solidFill>
                  <a:schemeClr val="tx1"/>
                </a:solidFill>
                <a:effectLst/>
                <a:latin typeface="+mn-lt"/>
                <a:ea typeface="+mn-ea"/>
                <a:cs typeface="+mn-cs"/>
              </a:rPr>
              <a:t>Singing: https://creazilla.com/nodes/7809282-karaoke-singing-clipart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9</a:t>
            </a:fld>
            <a:endParaRPr lang="en-IN"/>
          </a:p>
        </p:txBody>
      </p:sp>
    </p:spTree>
    <p:extLst>
      <p:ext uri="{BB962C8B-B14F-4D97-AF65-F5344CB8AC3E}">
        <p14:creationId xmlns:p14="http://schemas.microsoft.com/office/powerpoint/2010/main" val="1662879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pixabay.com/photos/car-vehicle-road-highway-5667107/" TargetMode="External"/><Relationship Id="rId13" Type="http://schemas.openxmlformats.org/officeDocument/2006/relationships/hyperlink" Target="https://creazilla.com/nodes/25379-woman-walking-clipart" TargetMode="External"/><Relationship Id="rId18" Type="http://schemas.openxmlformats.org/officeDocument/2006/relationships/hyperlink" Target="https://creazilla.com/nodes/7816901-synchronised-swimming-clipart" TargetMode="External"/><Relationship Id="rId26" Type="http://schemas.openxmlformats.org/officeDocument/2006/relationships/image" Target="../media/image27.jpeg"/><Relationship Id="rId39" Type="http://schemas.openxmlformats.org/officeDocument/2006/relationships/image" Target="../media/image37.png"/><Relationship Id="rId3" Type="http://schemas.openxmlformats.org/officeDocument/2006/relationships/hyperlink" Target="https://pixabay.com/vectors/challenge-difficulty-struggle-hill-6689107/" TargetMode="External"/><Relationship Id="rId21" Type="http://schemas.openxmlformats.org/officeDocument/2006/relationships/hyperlink" Target="https://pixabay.com/vectors/children-marbles-playing-childhood-5674132/" TargetMode="External"/><Relationship Id="rId34" Type="http://schemas.openxmlformats.org/officeDocument/2006/relationships/image" Target="../media/image33.png"/><Relationship Id="rId42" Type="http://schemas.openxmlformats.org/officeDocument/2006/relationships/image" Target="../media/image40.jpeg"/><Relationship Id="rId7" Type="http://schemas.openxmlformats.org/officeDocument/2006/relationships/hyperlink" Target="https://pixabay.com/photos/indian-dance-india-traditional-599611/" TargetMode="External"/><Relationship Id="rId12" Type="http://schemas.openxmlformats.org/officeDocument/2006/relationships/hyperlink" Target="https://www.flickr.com/photos/usagapg/" TargetMode="External"/><Relationship Id="rId17" Type="http://schemas.openxmlformats.org/officeDocument/2006/relationships/hyperlink" Target="https://pixabay.com/illustrations/sleep-sleep-peacefully-to-dream-7635600/" TargetMode="External"/><Relationship Id="rId25" Type="http://schemas.openxmlformats.org/officeDocument/2006/relationships/image" Target="../media/image26.jpeg"/><Relationship Id="rId33" Type="http://schemas.openxmlformats.org/officeDocument/2006/relationships/image" Target="../media/image18.png"/><Relationship Id="rId38" Type="http://schemas.openxmlformats.org/officeDocument/2006/relationships/image" Target="../media/image36.png"/><Relationship Id="rId2" Type="http://schemas.openxmlformats.org/officeDocument/2006/relationships/notesSlide" Target="../notesSlides/notesSlide10.xml"/><Relationship Id="rId16" Type="http://schemas.openxmlformats.org/officeDocument/2006/relationships/hyperlink" Target="https://creazilla.com/nodes/7800415-boy-clipart" TargetMode="External"/><Relationship Id="rId20" Type="http://schemas.openxmlformats.org/officeDocument/2006/relationships/hyperlink" Target="https://pixabay.com/vectors/family-storytelling-father-reading-7199714/" TargetMode="External"/><Relationship Id="rId29" Type="http://schemas.openxmlformats.org/officeDocument/2006/relationships/image" Target="../media/image29.png"/><Relationship Id="rId41" Type="http://schemas.openxmlformats.org/officeDocument/2006/relationships/image" Target="../media/image39.jpeg"/><Relationship Id="rId1" Type="http://schemas.openxmlformats.org/officeDocument/2006/relationships/slideLayout" Target="../slideLayouts/slideLayout3.xml"/><Relationship Id="rId6" Type="http://schemas.openxmlformats.org/officeDocument/2006/relationships/hyperlink" Target="https://pixabay.com/photos/books-bookstore-book-reading-1204029/" TargetMode="External"/><Relationship Id="rId11" Type="http://schemas.openxmlformats.org/officeDocument/2006/relationships/hyperlink" Target="https://www.flickr.com/photos/usagapg/33363260458" TargetMode="External"/><Relationship Id="rId24" Type="http://schemas.openxmlformats.org/officeDocument/2006/relationships/image" Target="../media/image25.jpeg"/><Relationship Id="rId32" Type="http://schemas.openxmlformats.org/officeDocument/2006/relationships/image" Target="../media/image32.png"/><Relationship Id="rId37" Type="http://schemas.openxmlformats.org/officeDocument/2006/relationships/image" Target="../media/image35.png"/><Relationship Id="rId40" Type="http://schemas.openxmlformats.org/officeDocument/2006/relationships/image" Target="../media/image38.jpeg"/><Relationship Id="rId5" Type="http://schemas.openxmlformats.org/officeDocument/2006/relationships/hyperlink" Target="https://pixabay.com/photos/chocolates-chocolate-bars-kit-kat-1200318/" TargetMode="External"/><Relationship Id="rId15" Type="http://schemas.openxmlformats.org/officeDocument/2006/relationships/hyperlink" Target="https://creazilla.com/nodes/36409-discus-throw-clipart" TargetMode="External"/><Relationship Id="rId23" Type="http://schemas.openxmlformats.org/officeDocument/2006/relationships/hyperlink" Target="https://creazilla.com/nodes/7809282-karaoke-singing-clipart" TargetMode="External"/><Relationship Id="rId28" Type="http://schemas.openxmlformats.org/officeDocument/2006/relationships/image" Target="../media/image15.png"/><Relationship Id="rId36" Type="http://schemas.openxmlformats.org/officeDocument/2006/relationships/image" Target="../media/image34.png"/><Relationship Id="rId10" Type="http://schemas.openxmlformats.org/officeDocument/2006/relationships/hyperlink" Target="https://publicdomainvectors.org/en/free-clipart/Dancing-girls/74960.html" TargetMode="External"/><Relationship Id="rId19" Type="http://schemas.openxmlformats.org/officeDocument/2006/relationships/hyperlink" Target="https://pixabay.com/vectors/animals-birds-flying-geese-goose-2030018/" TargetMode="External"/><Relationship Id="rId31" Type="http://schemas.openxmlformats.org/officeDocument/2006/relationships/image" Target="../media/image31.png"/><Relationship Id="rId4" Type="http://schemas.openxmlformats.org/officeDocument/2006/relationships/hyperlink" Target="https://pixabay.com/photos/yogurt-milk-white-drink-fresh-2868179/" TargetMode="External"/><Relationship Id="rId9" Type="http://schemas.openxmlformats.org/officeDocument/2006/relationships/hyperlink" Target="https://pixabay.com/photos/shepherd-dog-dog-domestic-animal-4357790/" TargetMode="External"/><Relationship Id="rId14" Type="http://schemas.openxmlformats.org/officeDocument/2006/relationships/hyperlink" Target="https://creazilla.com/nodes/7769079-ball-throw-boy-clipart" TargetMode="External"/><Relationship Id="rId22" Type="http://schemas.openxmlformats.org/officeDocument/2006/relationships/hyperlink" Target="https://pixabay.com/vectors/cows-animal-eating-farm-cattle-24487/" TargetMode="External"/><Relationship Id="rId27" Type="http://schemas.openxmlformats.org/officeDocument/2006/relationships/image" Target="../media/image28.png"/><Relationship Id="rId30" Type="http://schemas.openxmlformats.org/officeDocument/2006/relationships/image" Target="../media/image30.png"/><Relationship Id="rId35" Type="http://schemas.openxmlformats.org/officeDocument/2006/relationships/image" Target="../media/image24.png"/><Relationship Id="rId43"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allenge, Difficulty, Struggle, 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846" y="404664"/>
            <a:ext cx="6482308" cy="45536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54846" y="404664"/>
            <a:ext cx="3330271" cy="923330"/>
          </a:xfrm>
          <a:prstGeom prst="rect">
            <a:avLst/>
          </a:prstGeom>
          <a:noFill/>
        </p:spPr>
        <p:txBody>
          <a:bodyPr wrap="none" rtlCol="0" anchor="ctr">
            <a:spAutoFit/>
            <a:scene3d>
              <a:camera prst="orthographicFront"/>
              <a:lightRig rig="threePt" dir="t"/>
            </a:scene3d>
            <a:sp3d extrusionH="57150">
              <a:bevelT w="38100" h="38100" prst="angle"/>
            </a:sp3d>
          </a:bodyPr>
          <a:lstStyle/>
          <a:p>
            <a:pPr algn="ctr"/>
            <a:r>
              <a:rPr lang="en-US" sz="5400" dirty="0">
                <a:effectLst>
                  <a:glow rad="63500">
                    <a:schemeClr val="accent5">
                      <a:satMod val="175000"/>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I Am Trying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505630252"/>
              </p:ext>
            </p:extLst>
          </p:nvPr>
        </p:nvGraphicFramePr>
        <p:xfrm>
          <a:off x="1127448" y="948829"/>
          <a:ext cx="9937104" cy="560832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167642">
                  <a:extLst>
                    <a:ext uri="{9D8B030D-6E8A-4147-A177-3AD203B41FA5}">
                      <a16:colId xmlns:a16="http://schemas.microsoft.com/office/drawing/2014/main" val="20001"/>
                    </a:ext>
                  </a:extLst>
                </a:gridCol>
                <a:gridCol w="684076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548640">
                <a:tc>
                  <a:txBody>
                    <a:bodyPr/>
                    <a:lstStyle/>
                    <a:p>
                      <a:pPr algn="ctr"/>
                      <a:r>
                        <a:rPr lang="en-IN" sz="900" dirty="0"/>
                        <a:t>1</a:t>
                      </a:r>
                    </a:p>
                  </a:txBody>
                  <a:tcPr anchor="ctr"/>
                </a:tc>
                <a:tc>
                  <a:txBody>
                    <a:bodyPr/>
                    <a:lstStyle/>
                    <a:p>
                      <a:endParaRPr lang="en-IN"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Image: </a:t>
                      </a:r>
                      <a:r>
                        <a:rPr lang="en-IN" sz="900" dirty="0">
                          <a:hlinkClick r:id="rId3"/>
                        </a:rPr>
                        <a:t>https://pixabay.com/vectors/challenge-difficulty-struggle-hill-6689107/</a:t>
                      </a:r>
                      <a:r>
                        <a:rPr lang="en-IN" sz="900" baseline="0" dirty="0"/>
                        <a:t> </a:t>
                      </a:r>
                      <a:endParaRPr lang="en-IN" sz="900" dirty="0"/>
                    </a:p>
                  </a:txBody>
                  <a:tcPr anchor="ctr"/>
                </a:tc>
                <a:extLst>
                  <a:ext uri="{0D108BD9-81ED-4DB2-BD59-A6C34878D82A}">
                    <a16:rowId xmlns:a16="http://schemas.microsoft.com/office/drawing/2014/main" val="1530087120"/>
                  </a:ext>
                </a:extLst>
              </a:tr>
              <a:tr h="548640">
                <a:tc>
                  <a:txBody>
                    <a:bodyPr/>
                    <a:lstStyle/>
                    <a:p>
                      <a:pPr algn="ctr"/>
                      <a:r>
                        <a:rPr lang="en-IN" sz="900" dirty="0"/>
                        <a:t>2</a:t>
                      </a:r>
                    </a:p>
                  </a:txBody>
                  <a:tcPr anchor="ctr"/>
                </a:tc>
                <a:tc>
                  <a:txBody>
                    <a:bodyPr/>
                    <a:lstStyle/>
                    <a:p>
                      <a:endParaRPr lang="en-IN" sz="900" dirty="0"/>
                    </a:p>
                  </a:txBody>
                  <a:tcPr anchor="ctr"/>
                </a:tc>
                <a:tc>
                  <a:txBody>
                    <a:bodyPr/>
                    <a:lstStyle/>
                    <a:p>
                      <a:r>
                        <a:rPr lang="en-IN" sz="900" dirty="0"/>
                        <a:t>Milk: </a:t>
                      </a:r>
                      <a:r>
                        <a:rPr lang="en-IN" sz="900" dirty="0">
                          <a:hlinkClick r:id="rId4"/>
                        </a:rPr>
                        <a:t>https://pixabay.com/photos/yogurt-milk-white-drink-fresh-2868179/</a:t>
                      </a:r>
                      <a:endParaRPr lang="en-IN" sz="900" dirty="0"/>
                    </a:p>
                    <a:p>
                      <a:r>
                        <a:rPr lang="en-IN" sz="900" dirty="0"/>
                        <a:t>Chocolate: </a:t>
                      </a:r>
                      <a:r>
                        <a:rPr lang="en-IN" sz="900" dirty="0">
                          <a:hlinkClick r:id="rId5"/>
                        </a:rPr>
                        <a:t>https://pixabay.com/photos/chocolates-chocolate-bars-kit-kat-1200318/</a:t>
                      </a:r>
                      <a:endParaRPr lang="en-IN" sz="900" dirty="0"/>
                    </a:p>
                    <a:p>
                      <a:r>
                        <a:rPr lang="en-IN" sz="900" dirty="0"/>
                        <a:t>Library:</a:t>
                      </a:r>
                      <a:r>
                        <a:rPr lang="en-IN" sz="900" baseline="0" dirty="0"/>
                        <a:t> </a:t>
                      </a:r>
                      <a:r>
                        <a:rPr lang="en-IN" sz="900" baseline="0" dirty="0">
                          <a:hlinkClick r:id="rId6"/>
                        </a:rPr>
                        <a:t>https://pixabay.com/photos/books-bookstore-book-reading-1204029/</a:t>
                      </a:r>
                      <a:endParaRPr lang="en-IN" sz="900" baseline="0" dirty="0"/>
                    </a:p>
                    <a:p>
                      <a:r>
                        <a:rPr lang="en-IN" sz="900" baseline="0" dirty="0"/>
                        <a:t>Dance class - </a:t>
                      </a:r>
                      <a:r>
                        <a:rPr lang="en-IN" sz="900" baseline="0" dirty="0">
                          <a:hlinkClick r:id="rId7"/>
                        </a:rPr>
                        <a:t>https://pixabay.com/photos/indian-dance-india-traditional-599611/</a:t>
                      </a:r>
                      <a:endParaRPr lang="en-IN" sz="900" baseline="0" dirty="0"/>
                    </a:p>
                  </a:txBody>
                  <a:tcPr anchor="ctr"/>
                </a:tc>
                <a:extLst>
                  <a:ext uri="{0D108BD9-81ED-4DB2-BD59-A6C34878D82A}">
                    <a16:rowId xmlns:a16="http://schemas.microsoft.com/office/drawing/2014/main" val="10001"/>
                  </a:ext>
                </a:extLst>
              </a:tr>
              <a:tr h="548640">
                <a:tc>
                  <a:txBody>
                    <a:bodyPr/>
                    <a:lstStyle/>
                    <a:p>
                      <a:pPr algn="ctr"/>
                      <a:r>
                        <a:rPr lang="en-IN" sz="900" dirty="0"/>
                        <a:t>3</a:t>
                      </a:r>
                    </a:p>
                  </a:txBody>
                  <a:tcPr anchor="ctr"/>
                </a:tc>
                <a:tc>
                  <a:txBody>
                    <a:bodyPr/>
                    <a:lstStyle/>
                    <a:p>
                      <a:endParaRPr lang="en-IN" sz="9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hlinkClick r:id="rId8"/>
                        </a:rPr>
                        <a:t>https://pixabay.com/photos/car-vehicle-road-highway-5667107/</a:t>
                      </a:r>
                      <a:r>
                        <a:rPr lang="en-IN" sz="900" dirty="0"/>
                        <a:t> </a:t>
                      </a:r>
                    </a:p>
                    <a:p>
                      <a:r>
                        <a:rPr lang="en-IN" sz="900" dirty="0"/>
                        <a:t> </a:t>
                      </a:r>
                    </a:p>
                  </a:txBody>
                  <a:tcPr anchor="ctr"/>
                </a:tc>
                <a:extLst>
                  <a:ext uri="{0D108BD9-81ED-4DB2-BD59-A6C34878D82A}">
                    <a16:rowId xmlns:a16="http://schemas.microsoft.com/office/drawing/2014/main" val="10002"/>
                  </a:ext>
                </a:extLst>
              </a:tr>
              <a:tr h="548640">
                <a:tc>
                  <a:txBody>
                    <a:bodyPr/>
                    <a:lstStyle/>
                    <a:p>
                      <a:pPr algn="ctr"/>
                      <a:r>
                        <a:rPr lang="en-IN" sz="900" dirty="0"/>
                        <a:t>4</a:t>
                      </a:r>
                    </a:p>
                  </a:txBody>
                  <a:tcPr anchor="ctr"/>
                </a:tc>
                <a:tc>
                  <a:txBody>
                    <a:bodyPr/>
                    <a:lstStyle/>
                    <a:p>
                      <a:endParaRPr lang="en-IN" sz="900" dirty="0"/>
                    </a:p>
                  </a:txBody>
                  <a:tcPr anchor="ctr"/>
                </a:tc>
                <a:tc>
                  <a:txBody>
                    <a:bodyPr/>
                    <a:lstStyle/>
                    <a:p>
                      <a:r>
                        <a:rPr lang="en-IN" sz="900" dirty="0">
                          <a:hlinkClick r:id="rId9"/>
                        </a:rPr>
                        <a:t>https://pixabay.com/photos/shepherd-dog-dog-domestic-animal-4357790/</a:t>
                      </a:r>
                      <a:endParaRPr lang="en-IN" sz="900" dirty="0"/>
                    </a:p>
                  </a:txBody>
                  <a:tcPr anchor="ctr"/>
                </a:tc>
                <a:extLst>
                  <a:ext uri="{0D108BD9-81ED-4DB2-BD59-A6C34878D82A}">
                    <a16:rowId xmlns:a16="http://schemas.microsoft.com/office/drawing/2014/main" val="10003"/>
                  </a:ext>
                </a:extLst>
              </a:tr>
              <a:tr h="548640">
                <a:tc>
                  <a:txBody>
                    <a:bodyPr/>
                    <a:lstStyle/>
                    <a:p>
                      <a:pPr algn="ctr"/>
                      <a:r>
                        <a:rPr lang="en-IN" sz="900" dirty="0"/>
                        <a:t>6</a:t>
                      </a:r>
                    </a:p>
                  </a:txBody>
                  <a:tcPr anchor="ctr"/>
                </a:tc>
                <a:tc>
                  <a:txBody>
                    <a:bodyPr/>
                    <a:lstStyle/>
                    <a:p>
                      <a:endParaRPr lang="en-IN" sz="900" dirty="0"/>
                    </a:p>
                  </a:txBody>
                  <a:tcPr anchor="ctr"/>
                </a:tc>
                <a:tc>
                  <a:txBody>
                    <a:bodyPr/>
                    <a:lstStyle/>
                    <a:p>
                      <a:r>
                        <a:rPr lang="en-IN" sz="900" dirty="0">
                          <a:hlinkClick r:id="rId10"/>
                        </a:rPr>
                        <a:t>https://publicdomainvectors.org/en/free-clipart/Dancing-girls/74960.html</a:t>
                      </a:r>
                      <a:r>
                        <a:rPr lang="en-IN" sz="900" dirty="0"/>
                        <a:t> </a:t>
                      </a:r>
                    </a:p>
                  </a:txBody>
                  <a:tcPr anchor="ctr"/>
                </a:tc>
                <a:extLst>
                  <a:ext uri="{0D108BD9-81ED-4DB2-BD59-A6C34878D82A}">
                    <a16:rowId xmlns:a16="http://schemas.microsoft.com/office/drawing/2014/main" val="10004"/>
                  </a:ext>
                </a:extLst>
              </a:tr>
              <a:tr h="548640">
                <a:tc>
                  <a:txBody>
                    <a:bodyPr/>
                    <a:lstStyle/>
                    <a:p>
                      <a:pPr algn="ctr"/>
                      <a:r>
                        <a:rPr lang="en-IN" sz="900" dirty="0"/>
                        <a:t>7</a:t>
                      </a:r>
                    </a:p>
                  </a:txBody>
                  <a:tcPr anchor="ctr"/>
                </a:tc>
                <a:tc>
                  <a:txBody>
                    <a:bodyPr/>
                    <a:lstStyle/>
                    <a:p>
                      <a:endParaRPr lang="en-IN" sz="900" dirty="0"/>
                    </a:p>
                  </a:txBody>
                  <a:tcPr anchor="ctr"/>
                </a:tc>
                <a:tc>
                  <a:txBody>
                    <a:bodyPr/>
                    <a:lstStyle/>
                    <a:p>
                      <a:r>
                        <a:rPr lang="en-IN" sz="900" dirty="0">
                          <a:hlinkClick r:id="rId11"/>
                        </a:rPr>
                        <a:t>https://www.flickr.com/photos/usagapg/33363260458</a:t>
                      </a:r>
                      <a:r>
                        <a:rPr lang="en-IN" sz="900" dirty="0"/>
                        <a:t>; Attribution: </a:t>
                      </a:r>
                      <a:r>
                        <a:rPr lang="en-US" sz="900" b="1" i="0" u="none" strike="noStrike" kern="1200" dirty="0">
                          <a:solidFill>
                            <a:schemeClr val="dk1"/>
                          </a:solidFill>
                          <a:effectLst/>
                          <a:latin typeface="+mn-lt"/>
                          <a:ea typeface="+mn-ea"/>
                          <a:cs typeface="+mn-cs"/>
                          <a:hlinkClick r:id="rId12" tooltip="Go to Aberdeen Proving Ground’s photostream"/>
                        </a:rPr>
                        <a:t>Aberdeen Proving Ground</a:t>
                      </a:r>
                      <a:endParaRPr lang="en-IN" sz="900" dirty="0"/>
                    </a:p>
                  </a:txBody>
                  <a:tcPr anchor="ctr"/>
                </a:tc>
                <a:extLst>
                  <a:ext uri="{0D108BD9-81ED-4DB2-BD59-A6C34878D82A}">
                    <a16:rowId xmlns:a16="http://schemas.microsoft.com/office/drawing/2014/main" val="10005"/>
                  </a:ext>
                </a:extLst>
              </a:tr>
              <a:tr h="389313">
                <a:tc>
                  <a:txBody>
                    <a:bodyPr/>
                    <a:lstStyle/>
                    <a:p>
                      <a:pPr algn="ctr"/>
                      <a:r>
                        <a:rPr lang="en-IN" sz="900" dirty="0"/>
                        <a:t>8</a:t>
                      </a:r>
                    </a:p>
                  </a:txBody>
                  <a:tcPr anchor="ctr"/>
                </a:tc>
                <a:tc>
                  <a:txBody>
                    <a:bodyPr/>
                    <a:lstStyle/>
                    <a:p>
                      <a:endParaRPr lang="en-IN" sz="900" dirty="0"/>
                    </a:p>
                  </a:txBody>
                  <a:tcPr anchor="ctr"/>
                </a:tc>
                <a:tc>
                  <a:txBody>
                    <a:bodyPr/>
                    <a:lstStyle/>
                    <a:p>
                      <a:r>
                        <a:rPr lang="en-IN" sz="900" dirty="0"/>
                        <a:t>Walking: </a:t>
                      </a:r>
                      <a:r>
                        <a:rPr lang="en-IN" sz="900" dirty="0">
                          <a:hlinkClick r:id="rId13"/>
                        </a:rPr>
                        <a:t>https://creazilla.com/nodes/25379-woman-walking-clipart</a:t>
                      </a:r>
                      <a:r>
                        <a:rPr lang="en-IN" sz="900" dirty="0"/>
                        <a:t> </a:t>
                      </a:r>
                    </a:p>
                    <a:p>
                      <a:r>
                        <a:rPr lang="en-IN" sz="900" dirty="0"/>
                        <a:t>Throwing1: </a:t>
                      </a:r>
                      <a:r>
                        <a:rPr lang="en-IN" sz="900" dirty="0">
                          <a:hlinkClick r:id="rId14"/>
                        </a:rPr>
                        <a:t>https://creazilla.com/nodes/7769079-ball-throw-boy-clipart</a:t>
                      </a:r>
                      <a:r>
                        <a:rPr lang="en-IN" sz="900" dirty="0"/>
                        <a:t> </a:t>
                      </a:r>
                    </a:p>
                    <a:p>
                      <a:r>
                        <a:rPr lang="en-IN" sz="900" dirty="0"/>
                        <a:t>Throwing 2: </a:t>
                      </a:r>
                      <a:r>
                        <a:rPr lang="en-IN" sz="900" dirty="0">
                          <a:hlinkClick r:id="rId15"/>
                        </a:rPr>
                        <a:t>https://creazilla.com/nodes/36409-discus-throw-clipart</a:t>
                      </a:r>
                      <a:r>
                        <a:rPr lang="en-IN" sz="900" dirty="0"/>
                        <a:t> </a:t>
                      </a:r>
                    </a:p>
                    <a:p>
                      <a:r>
                        <a:rPr lang="en-IN" sz="900" dirty="0"/>
                        <a:t>Throwing 3: </a:t>
                      </a:r>
                      <a:r>
                        <a:rPr lang="en-IN" sz="900" dirty="0">
                          <a:hlinkClick r:id="rId16"/>
                        </a:rPr>
                        <a:t>https://creazilla.com/nodes/7800415-boy-clipart</a:t>
                      </a:r>
                      <a:r>
                        <a:rPr lang="en-IN" sz="900" dirty="0"/>
                        <a:t> </a:t>
                      </a:r>
                    </a:p>
                    <a:p>
                      <a:r>
                        <a:rPr lang="en-IN" sz="900" dirty="0"/>
                        <a:t>Sleeping: </a:t>
                      </a:r>
                      <a:r>
                        <a:rPr lang="en-IN" sz="900" dirty="0">
                          <a:hlinkClick r:id="rId17"/>
                        </a:rPr>
                        <a:t>https://pixabay.com/illustrations/sleep-sleep-peacefully-to-dream-7635600/</a:t>
                      </a:r>
                      <a:r>
                        <a:rPr lang="en-IN" sz="900" dirty="0"/>
                        <a:t> </a:t>
                      </a:r>
                    </a:p>
                    <a:p>
                      <a:r>
                        <a:rPr lang="en-IN" sz="900" dirty="0"/>
                        <a:t>Swimming: </a:t>
                      </a:r>
                      <a:r>
                        <a:rPr lang="en-IN" sz="900" dirty="0">
                          <a:hlinkClick r:id="rId18"/>
                        </a:rPr>
                        <a:t>https://creazilla.com/nodes/7816901-synchronised-swimming-clipart</a:t>
                      </a:r>
                      <a:r>
                        <a:rPr lang="en-IN" sz="900" dirty="0"/>
                        <a:t> </a:t>
                      </a:r>
                    </a:p>
                    <a:p>
                      <a:r>
                        <a:rPr lang="en-IN" sz="900" dirty="0"/>
                        <a:t>Flying: </a:t>
                      </a:r>
                      <a:r>
                        <a:rPr lang="en-IN" sz="900" dirty="0">
                          <a:hlinkClick r:id="rId19"/>
                        </a:rPr>
                        <a:t>https://pixabay.com/vectors/animals-birds-flying-geese-goose-2030018/</a:t>
                      </a:r>
                      <a:r>
                        <a:rPr lang="en-IN" sz="900" baseline="0" dirty="0"/>
                        <a:t> </a:t>
                      </a:r>
                      <a:endParaRPr lang="en-IN" sz="900" dirty="0"/>
                    </a:p>
                  </a:txBody>
                  <a:tcPr anchor="ctr"/>
                </a:tc>
                <a:extLst>
                  <a:ext uri="{0D108BD9-81ED-4DB2-BD59-A6C34878D82A}">
                    <a16:rowId xmlns:a16="http://schemas.microsoft.com/office/drawing/2014/main" val="10006"/>
                  </a:ext>
                </a:extLst>
              </a:tr>
              <a:tr h="389313">
                <a:tc>
                  <a:txBody>
                    <a:bodyPr/>
                    <a:lstStyle/>
                    <a:p>
                      <a:pPr algn="ctr"/>
                      <a:r>
                        <a:rPr lang="en-IN" sz="900" dirty="0"/>
                        <a:t>9</a:t>
                      </a:r>
                    </a:p>
                  </a:txBody>
                  <a:tcPr anchor="ctr"/>
                </a:tc>
                <a:tc>
                  <a:txBody>
                    <a:bodyPr/>
                    <a:lstStyle/>
                    <a:p>
                      <a:endParaRPr lang="en-IN" sz="900" dirty="0"/>
                    </a:p>
                  </a:txBody>
                  <a:tcPr anchor="ctr"/>
                </a:tc>
                <a:tc>
                  <a:txBody>
                    <a:bodyPr/>
                    <a:lstStyle/>
                    <a:p>
                      <a:r>
                        <a:rPr lang="en-IN" sz="900" dirty="0"/>
                        <a:t>Story: </a:t>
                      </a:r>
                      <a:r>
                        <a:rPr lang="en-IN" sz="900" dirty="0">
                          <a:hlinkClick r:id="rId20"/>
                        </a:rPr>
                        <a:t>https://pixabay.com/vectors/family-storytelling-father-reading-7199714/</a:t>
                      </a:r>
                      <a:r>
                        <a:rPr lang="en-IN" sz="900" dirty="0"/>
                        <a:t> </a:t>
                      </a:r>
                    </a:p>
                    <a:p>
                      <a:r>
                        <a:rPr lang="en-IN" sz="900" dirty="0"/>
                        <a:t>Play: </a:t>
                      </a:r>
                      <a:r>
                        <a:rPr lang="en-IN" sz="900" dirty="0">
                          <a:hlinkClick r:id="rId21"/>
                        </a:rPr>
                        <a:t>https://pixabay.com/vectors/children-marbles-playing-childhood-5674132/</a:t>
                      </a:r>
                      <a:r>
                        <a:rPr lang="en-IN" sz="900" dirty="0"/>
                        <a:t> </a:t>
                      </a:r>
                    </a:p>
                    <a:p>
                      <a:r>
                        <a:rPr lang="en-IN" sz="900" dirty="0"/>
                        <a:t>Cows:</a:t>
                      </a:r>
                      <a:r>
                        <a:rPr lang="en-IN" sz="900" baseline="0" dirty="0"/>
                        <a:t> </a:t>
                      </a:r>
                      <a:r>
                        <a:rPr lang="en-IN" sz="900" baseline="0" dirty="0">
                          <a:hlinkClick r:id="rId22"/>
                        </a:rPr>
                        <a:t>https://pixabay.com/vectors/cows-animal-eating-farm-cattle-24487/</a:t>
                      </a:r>
                      <a:r>
                        <a:rPr lang="en-IN" sz="900" baseline="0" dirty="0"/>
                        <a:t> </a:t>
                      </a:r>
                    </a:p>
                    <a:p>
                      <a:r>
                        <a:rPr lang="en-IN" sz="900" baseline="0" dirty="0"/>
                        <a:t>Teaching: SSSVV Gallery - </a:t>
                      </a:r>
                      <a:r>
                        <a:rPr lang="en-US" sz="900" b="0" i="0" kern="1200" dirty="0">
                          <a:solidFill>
                            <a:schemeClr val="tx1"/>
                          </a:solidFill>
                          <a:effectLst/>
                          <a:latin typeface="+mn-lt"/>
                          <a:ea typeface="+mn-ea"/>
                          <a:cs typeface="+mn-cs"/>
                        </a:rPr>
                        <a:t>Title: olden classrooms-2003202115618PM.png   </a:t>
                      </a:r>
                    </a:p>
                    <a:p>
                      <a:r>
                        <a:rPr lang="en-US" sz="900" b="0" i="0" kern="1200" dirty="0">
                          <a:solidFill>
                            <a:schemeClr val="tx1"/>
                          </a:solidFill>
                          <a:effectLst/>
                          <a:latin typeface="+mn-lt"/>
                          <a:ea typeface="+mn-ea"/>
                          <a:cs typeface="+mn-cs"/>
                        </a:rPr>
                        <a:t>Singing: </a:t>
                      </a:r>
                      <a:r>
                        <a:rPr lang="en-US" sz="900" b="0" i="0" kern="1200" dirty="0">
                          <a:solidFill>
                            <a:schemeClr val="tx1"/>
                          </a:solidFill>
                          <a:effectLst/>
                          <a:latin typeface="+mn-lt"/>
                          <a:ea typeface="+mn-ea"/>
                          <a:cs typeface="+mn-cs"/>
                          <a:hlinkClick r:id="rId23"/>
                        </a:rPr>
                        <a:t>https://creazilla.com/nodes/7809282-karaoke-singing-clipart</a:t>
                      </a:r>
                      <a:r>
                        <a:rPr lang="en-US" sz="900" b="0" i="0" kern="1200" dirty="0">
                          <a:solidFill>
                            <a:schemeClr val="tx1"/>
                          </a:solidFill>
                          <a:effectLst/>
                          <a:latin typeface="+mn-lt"/>
                          <a:ea typeface="+mn-ea"/>
                          <a:cs typeface="+mn-cs"/>
                        </a:rPr>
                        <a:t> </a:t>
                      </a:r>
                    </a:p>
                  </a:txBody>
                  <a:tcPr anchor="ctr"/>
                </a:tc>
                <a:extLst>
                  <a:ext uri="{0D108BD9-81ED-4DB2-BD59-A6C34878D82A}">
                    <a16:rowId xmlns:a16="http://schemas.microsoft.com/office/drawing/2014/main" val="10007"/>
                  </a:ext>
                </a:extLst>
              </a:tr>
            </a:tbl>
          </a:graphicData>
        </a:graphic>
      </p:graphicFrame>
      <p:pic>
        <p:nvPicPr>
          <p:cNvPr id="9218" name="Picture 2" descr="Shepherd Dog, Dog, Domestic Animal"/>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83112" y="3154680"/>
            <a:ext cx="409059" cy="2743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ar, Vehicle, Road, Highway, Thunderbird"/>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759745" y="2650624"/>
            <a:ext cx="46473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PG Soldiers read to students, Feb. 28, 2019 | APG soldiers … | Flick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817263" y="4234800"/>
            <a:ext cx="411279" cy="27432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Dancing girls"/>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783112" y="3730744"/>
            <a:ext cx="479580" cy="2743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oman Walking clipart"/>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199358" y="4799969"/>
            <a:ext cx="168707"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all Throw Boy clipart"/>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497444" y="4826160"/>
            <a:ext cx="39329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scus Throw clipart"/>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035834" y="4826160"/>
            <a:ext cx="376425"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y clipart"/>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217475" y="5255280"/>
            <a:ext cx="245516"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leep, Sleep Peacefully, To Dream, Falling Asleep, Girl"/>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590961" y="5264700"/>
            <a:ext cx="41148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ynchronised swimming clipart"/>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3068917" y="5249615"/>
            <a:ext cx="382327"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Animals, Birds, Flying, Geese, Goose"/>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622174" y="4990380"/>
            <a:ext cx="396011"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Karaoke singing clipart"/>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783737" y="5880873"/>
            <a:ext cx="34130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Family, Storytelling, Father, Reading, Daughte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161784" y="5880873"/>
            <a:ext cx="365379"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hildren, Marbles, Playing, Childhood, Happiness, Play"/>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671701" y="5880873"/>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ows, Animal, Eating, Farm, Cattle, Agriculture"/>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090559" y="5880873"/>
            <a:ext cx="548640" cy="27432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hallenge, Difficulty, Struggle, Hill"/>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2807190" y="1480940"/>
            <a:ext cx="390502" cy="2743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AD23B2A6-35C7-2F4E-A73D-254D8CD37A5B}"/>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p:blipFill>
        <p:spPr bwMode="auto">
          <a:xfrm>
            <a:off x="2639616" y="2023583"/>
            <a:ext cx="264249" cy="3973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FF094F2A-03AC-D741-92F4-F744CBD1676A}"/>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p:blipFill>
        <p:spPr bwMode="auto">
          <a:xfrm>
            <a:off x="2117463" y="2115082"/>
            <a:ext cx="351523" cy="2337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6F8FDD27-EB4A-6842-AF9F-542E365690F8}"/>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p:blipFill>
        <p:spPr bwMode="auto">
          <a:xfrm>
            <a:off x="3702812" y="2146012"/>
            <a:ext cx="364795" cy="2452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a:extLst>
              <a:ext uri="{FF2B5EF4-FFF2-40B4-BE49-F238E27FC236}">
                <a16:creationId xmlns:a16="http://schemas.microsoft.com/office/drawing/2014/main" id="{F6B2A2DD-DA45-EC46-B9BC-03B5F8147C6A}"/>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p:blipFill>
        <p:spPr bwMode="auto">
          <a:xfrm>
            <a:off x="3017392" y="2146012"/>
            <a:ext cx="571893" cy="161739"/>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7568" y="2052879"/>
            <a:ext cx="5410068"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Sita ______ (drink) milk in the morning.</a:t>
            </a:r>
            <a:endParaRPr lang="en-US" sz="1600" dirty="0">
              <a:solidFill>
                <a:srgbClr val="C00000"/>
              </a:solidFill>
              <a:latin typeface="Calibri" panose="020F0502020204030204" pitchFamily="34" charset="0"/>
              <a:ea typeface="Calibri" panose="020F0502020204030204" pitchFamily="34" charset="0"/>
            </a:endParaRPr>
          </a:p>
        </p:txBody>
      </p:sp>
      <p:sp>
        <p:nvSpPr>
          <p:cNvPr id="9" name="Rectangle 8"/>
          <p:cNvSpPr/>
          <p:nvPr/>
        </p:nvSpPr>
        <p:spPr>
          <a:xfrm>
            <a:off x="4283913" y="4072653"/>
            <a:ext cx="7860759"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Our teacher ______ (take) us to the library in the first period.</a:t>
            </a:r>
            <a:endParaRPr lang="en-US" sz="1600" dirty="0">
              <a:solidFill>
                <a:srgbClr val="C00000"/>
              </a:solidFill>
              <a:latin typeface="Calibri" panose="020F0502020204030204" pitchFamily="34" charset="0"/>
              <a:ea typeface="Calibri" panose="020F0502020204030204" pitchFamily="34" charset="0"/>
            </a:endParaRPr>
          </a:p>
        </p:txBody>
      </p:sp>
      <p:sp>
        <p:nvSpPr>
          <p:cNvPr id="10" name="Rectangle 9"/>
          <p:cNvSpPr/>
          <p:nvPr/>
        </p:nvSpPr>
        <p:spPr>
          <a:xfrm>
            <a:off x="2805392" y="3031610"/>
            <a:ext cx="9283416" cy="489365"/>
          </a:xfrm>
          <a:prstGeom prst="rect">
            <a:avLst/>
          </a:prstGeom>
        </p:spPr>
        <p:txBody>
          <a:bodyPr wrap="square">
            <a:spAutoFit/>
          </a:bodyPr>
          <a:lstStyle/>
          <a:p>
            <a:pPr marR="114300" lvl="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My father ______ (give) me chocolate yesterday.</a:t>
            </a:r>
            <a:endParaRPr lang="en-US" sz="1600" dirty="0">
              <a:solidFill>
                <a:srgbClr val="C00000"/>
              </a:solidFill>
              <a:latin typeface="Calibri" panose="020F0502020204030204" pitchFamily="34" charset="0"/>
              <a:ea typeface="Calibri" panose="020F0502020204030204" pitchFamily="34" charset="0"/>
            </a:endParaRPr>
          </a:p>
        </p:txBody>
      </p:sp>
      <p:sp>
        <p:nvSpPr>
          <p:cNvPr id="11" name="Rectangle 10"/>
          <p:cNvSpPr/>
          <p:nvPr/>
        </p:nvSpPr>
        <p:spPr>
          <a:xfrm>
            <a:off x="2861334" y="4989071"/>
            <a:ext cx="7597872"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She ________ (come) early to the dance class.</a:t>
            </a:r>
            <a:endParaRPr lang="en-US" sz="1600" dirty="0">
              <a:solidFill>
                <a:srgbClr val="C00000"/>
              </a:solidFill>
              <a:latin typeface="Calibri" panose="020F0502020204030204" pitchFamily="34" charset="0"/>
              <a:ea typeface="Calibri" panose="020F0502020204030204" pitchFamily="34" charset="0"/>
            </a:endParaRPr>
          </a:p>
        </p:txBody>
      </p:sp>
      <p:sp>
        <p:nvSpPr>
          <p:cNvPr id="13" name="Rectangle 12"/>
          <p:cNvSpPr/>
          <p:nvPr/>
        </p:nvSpPr>
        <p:spPr>
          <a:xfrm>
            <a:off x="2148174" y="5914350"/>
            <a:ext cx="9252519"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We _________ (play) cricket with our friends.</a:t>
            </a:r>
            <a:endParaRPr lang="en-US" sz="1600" dirty="0">
              <a:solidFill>
                <a:srgbClr val="C00000"/>
              </a:solidFill>
              <a:latin typeface="Calibri" panose="020F0502020204030204" pitchFamily="34" charset="0"/>
              <a:ea typeface="Calibri" panose="020F0502020204030204" pitchFamily="34" charset="0"/>
            </a:endParaRPr>
          </a:p>
        </p:txBody>
      </p:sp>
      <p:sp>
        <p:nvSpPr>
          <p:cNvPr id="4" name="TextBox 3"/>
          <p:cNvSpPr txBox="1"/>
          <p:nvPr/>
        </p:nvSpPr>
        <p:spPr>
          <a:xfrm>
            <a:off x="4345397" y="-27384"/>
            <a:ext cx="3501216"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Simple Past Tense</a:t>
            </a:r>
            <a:endParaRPr lang="en-US" sz="3600" u="sng" dirty="0">
              <a:latin typeface="Calibri" panose="020F0502020204030204" pitchFamily="34" charset="0"/>
              <a:cs typeface="Calibri" panose="020F0502020204030204" pitchFamily="34" charset="0"/>
            </a:endParaRPr>
          </a:p>
        </p:txBody>
      </p:sp>
      <p:sp>
        <p:nvSpPr>
          <p:cNvPr id="5" name="TextBox 4"/>
          <p:cNvSpPr txBox="1"/>
          <p:nvPr/>
        </p:nvSpPr>
        <p:spPr>
          <a:xfrm>
            <a:off x="551384" y="673532"/>
            <a:ext cx="10878687" cy="892552"/>
          </a:xfrm>
          <a:prstGeom prst="rect">
            <a:avLst/>
          </a:prstGeom>
          <a:noFill/>
        </p:spPr>
        <p:txBody>
          <a:bodyPr wrap="square" rtlCol="0">
            <a:spAutoFit/>
          </a:bodyPr>
          <a:lstStyle/>
          <a:p>
            <a:pPr marL="412750" indent="-412750" algn="ctr">
              <a:buFont typeface="+mj-lt"/>
              <a:buAutoNum type="romanUcPeriod"/>
            </a:pPr>
            <a:r>
              <a:rPr lang="en-IE" sz="2600" b="1" dirty="0"/>
              <a:t>Make meaningful sentences in Simple Past Tense by filling the blanks with the correct form of the verb given in the bracket:</a:t>
            </a:r>
            <a:endParaRPr lang="en-US" sz="2600" dirty="0"/>
          </a:p>
        </p:txBody>
      </p:sp>
      <p:sp>
        <p:nvSpPr>
          <p:cNvPr id="7" name="TextBox 6"/>
          <p:cNvSpPr txBox="1"/>
          <p:nvPr/>
        </p:nvSpPr>
        <p:spPr>
          <a:xfrm>
            <a:off x="2700824" y="2004232"/>
            <a:ext cx="1234936" cy="489365"/>
          </a:xfrm>
          <a:prstGeom prst="rect">
            <a:avLst/>
          </a:prstGeom>
          <a:noFill/>
        </p:spPr>
        <p:txBody>
          <a:bodyPr wrap="square" rtlCol="0" anchor="ctr">
            <a:spAutoFit/>
          </a:bodyPr>
          <a:lstStyle/>
          <a:p>
            <a:pPr marR="114300" algn="ctr">
              <a:lnSpc>
                <a:spcPct val="114000"/>
              </a:lnSpc>
            </a:pPr>
            <a:r>
              <a:rPr lang="en-IE" sz="2400" dirty="0">
                <a:solidFill>
                  <a:srgbClr val="7030A0"/>
                </a:solidFill>
                <a:latin typeface="Calibri" panose="020F0502020204030204" pitchFamily="34" charset="0"/>
                <a:ea typeface="Calibri" panose="020F0502020204030204" pitchFamily="34" charset="0"/>
              </a:rPr>
              <a:t>drank</a:t>
            </a:r>
            <a:endParaRPr lang="en-US" sz="2400" dirty="0">
              <a:solidFill>
                <a:srgbClr val="7030A0"/>
              </a:solidFill>
              <a:latin typeface="Calibri" panose="020F0502020204030204" pitchFamily="34" charset="0"/>
              <a:ea typeface="Calibri" panose="020F0502020204030204" pitchFamily="34" charset="0"/>
            </a:endParaRPr>
          </a:p>
        </p:txBody>
      </p:sp>
      <p:sp>
        <p:nvSpPr>
          <p:cNvPr id="15" name="TextBox 14"/>
          <p:cNvSpPr txBox="1"/>
          <p:nvPr/>
        </p:nvSpPr>
        <p:spPr>
          <a:xfrm>
            <a:off x="4295800" y="3047355"/>
            <a:ext cx="871329"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gave</a:t>
            </a:r>
            <a:endParaRPr lang="en-US" sz="2400" dirty="0">
              <a:solidFill>
                <a:srgbClr val="7030A0"/>
              </a:solidFill>
              <a:latin typeface="Calibri" panose="020F0502020204030204" pitchFamily="34" charset="0"/>
              <a:ea typeface="Calibri" panose="020F0502020204030204" pitchFamily="34" charset="0"/>
            </a:endParaRPr>
          </a:p>
        </p:txBody>
      </p:sp>
      <p:sp>
        <p:nvSpPr>
          <p:cNvPr id="19" name="TextBox 18"/>
          <p:cNvSpPr txBox="1"/>
          <p:nvPr/>
        </p:nvSpPr>
        <p:spPr>
          <a:xfrm>
            <a:off x="5951984" y="4077072"/>
            <a:ext cx="862930"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took</a:t>
            </a:r>
            <a:endParaRPr lang="en-US" sz="2400" dirty="0">
              <a:solidFill>
                <a:srgbClr val="7030A0"/>
              </a:solidFill>
              <a:latin typeface="Calibri" panose="020F0502020204030204" pitchFamily="34" charset="0"/>
              <a:ea typeface="Calibri" panose="020F0502020204030204" pitchFamily="34" charset="0"/>
            </a:endParaRPr>
          </a:p>
        </p:txBody>
      </p:sp>
      <p:sp>
        <p:nvSpPr>
          <p:cNvPr id="20" name="TextBox 19"/>
          <p:cNvSpPr txBox="1"/>
          <p:nvPr/>
        </p:nvSpPr>
        <p:spPr>
          <a:xfrm>
            <a:off x="3492912" y="4960711"/>
            <a:ext cx="1234936" cy="489365"/>
          </a:xfrm>
          <a:prstGeom prst="rect">
            <a:avLst/>
          </a:prstGeom>
          <a:noFill/>
        </p:spPr>
        <p:txBody>
          <a:bodyPr wrap="square" rtlCol="0" anchor="ctr">
            <a:spAutoFit/>
          </a:bodyPr>
          <a:lstStyle/>
          <a:p>
            <a:pPr marR="114300" algn="ctr">
              <a:lnSpc>
                <a:spcPct val="114000"/>
              </a:lnSpc>
            </a:pPr>
            <a:r>
              <a:rPr lang="en-IE" sz="2400" dirty="0">
                <a:solidFill>
                  <a:srgbClr val="7030A0"/>
                </a:solidFill>
                <a:latin typeface="Calibri" panose="020F0502020204030204" pitchFamily="34" charset="0"/>
                <a:ea typeface="Calibri" panose="020F0502020204030204" pitchFamily="34" charset="0"/>
              </a:rPr>
              <a:t>came</a:t>
            </a:r>
            <a:endParaRPr lang="en-US" sz="2400" dirty="0">
              <a:solidFill>
                <a:srgbClr val="7030A0"/>
              </a:solidFill>
              <a:latin typeface="Calibri" panose="020F0502020204030204" pitchFamily="34" charset="0"/>
              <a:ea typeface="Calibri" panose="020F0502020204030204" pitchFamily="34" charset="0"/>
            </a:endParaRPr>
          </a:p>
        </p:txBody>
      </p:sp>
      <p:sp>
        <p:nvSpPr>
          <p:cNvPr id="21" name="TextBox 20"/>
          <p:cNvSpPr txBox="1"/>
          <p:nvPr/>
        </p:nvSpPr>
        <p:spPr>
          <a:xfrm>
            <a:off x="2836805" y="5897632"/>
            <a:ext cx="1125757"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played</a:t>
            </a:r>
            <a:endParaRPr lang="en-US" sz="2400" dirty="0">
              <a:solidFill>
                <a:srgbClr val="7030A0"/>
              </a:solidFill>
              <a:latin typeface="Calibri" panose="020F0502020204030204" pitchFamily="34" charset="0"/>
              <a:ea typeface="Calibri" panose="020F0502020204030204" pitchFamily="34" charset="0"/>
            </a:endParaRPr>
          </a:p>
        </p:txBody>
      </p:sp>
      <p:grpSp>
        <p:nvGrpSpPr>
          <p:cNvPr id="52" name="Group 51"/>
          <p:cNvGrpSpPr/>
          <p:nvPr/>
        </p:nvGrpSpPr>
        <p:grpSpPr>
          <a:xfrm rot="16200000">
            <a:off x="1087448" y="1623752"/>
            <a:ext cx="731520" cy="1371600"/>
            <a:chOff x="911423" y="1345918"/>
            <a:chExt cx="1810488" cy="2947181"/>
          </a:xfrm>
          <a:effectLst>
            <a:outerShdw blurRad="50800" dist="38100" dir="5400000" algn="t" rotWithShape="0">
              <a:prstClr val="black">
                <a:alpha val="40000"/>
              </a:prstClr>
            </a:outerShdw>
          </a:effectLst>
        </p:grpSpPr>
        <p:sp>
          <p:nvSpPr>
            <p:cNvPr id="53" name="Rectangle 52"/>
            <p:cNvSpPr/>
            <p:nvPr/>
          </p:nvSpPr>
          <p:spPr>
            <a:xfrm rot="5400000">
              <a:off x="1760324" y="497018"/>
              <a:ext cx="112687" cy="1810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1760324" y="681712"/>
              <a:ext cx="112686" cy="1810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312611" y="1314118"/>
              <a:ext cx="1008112" cy="1810487"/>
            </a:xfrm>
            <a:prstGeom prst="homePlate">
              <a:avLst>
                <a:gd name="adj" fmla="val 482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evron 55"/>
            <p:cNvSpPr/>
            <p:nvPr/>
          </p:nvSpPr>
          <p:spPr>
            <a:xfrm rot="5400000">
              <a:off x="827352" y="2398540"/>
              <a:ext cx="1978630" cy="1810487"/>
            </a:xfrm>
            <a:prstGeom prst="chevron">
              <a:avLst>
                <a:gd name="adj" fmla="val 2745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rot="5400000">
              <a:off x="1576557" y="1488314"/>
              <a:ext cx="468867" cy="1142606"/>
            </a:xfrm>
            <a:prstGeom prst="rect">
              <a:avLst/>
            </a:prstGeom>
            <a:noFill/>
          </p:spPr>
          <p:txBody>
            <a:bodyPr wrap="square" rtlCol="0" anchor="ctr">
              <a:spAutoFit/>
            </a:bodyPr>
            <a:lstStyle/>
            <a:p>
              <a:pPr algn="ctr"/>
              <a:r>
                <a:rPr lang="en-US" sz="2400" dirty="0">
                  <a:solidFill>
                    <a:schemeClr val="bg1"/>
                  </a:solidFill>
                </a:rPr>
                <a:t>1</a:t>
              </a:r>
            </a:p>
          </p:txBody>
        </p:sp>
      </p:grpSp>
      <p:grpSp>
        <p:nvGrpSpPr>
          <p:cNvPr id="59" name="Group 58"/>
          <p:cNvGrpSpPr/>
          <p:nvPr/>
        </p:nvGrpSpPr>
        <p:grpSpPr>
          <a:xfrm rot="16200000">
            <a:off x="1687489" y="2602483"/>
            <a:ext cx="731520" cy="1371600"/>
            <a:chOff x="3051089" y="1345918"/>
            <a:chExt cx="1810488" cy="2947181"/>
          </a:xfrm>
          <a:effectLst>
            <a:outerShdw blurRad="50800" dist="38100" dir="5400000" algn="t" rotWithShape="0">
              <a:prstClr val="black">
                <a:alpha val="40000"/>
              </a:prstClr>
            </a:outerShdw>
          </a:effectLst>
        </p:grpSpPr>
        <p:sp>
          <p:nvSpPr>
            <p:cNvPr id="60" name="Rectangle 59"/>
            <p:cNvSpPr/>
            <p:nvPr/>
          </p:nvSpPr>
          <p:spPr>
            <a:xfrm rot="5400000">
              <a:off x="3899990" y="497018"/>
              <a:ext cx="112687"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a:off x="3899990" y="681712"/>
              <a:ext cx="112686"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entagon 61"/>
            <p:cNvSpPr/>
            <p:nvPr/>
          </p:nvSpPr>
          <p:spPr>
            <a:xfrm rot="5400000">
              <a:off x="3452277" y="1314118"/>
              <a:ext cx="1008112" cy="1810487"/>
            </a:xfrm>
            <a:prstGeom prst="homePlate">
              <a:avLst>
                <a:gd name="adj" fmla="val 482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evron 62"/>
            <p:cNvSpPr/>
            <p:nvPr/>
          </p:nvSpPr>
          <p:spPr>
            <a:xfrm rot="5400000">
              <a:off x="2967018" y="2398540"/>
              <a:ext cx="1978630" cy="1810487"/>
            </a:xfrm>
            <a:prstGeom prst="chevron">
              <a:avLst>
                <a:gd name="adj" fmla="val 27456"/>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rot="5400000">
              <a:off x="3737527" y="1486465"/>
              <a:ext cx="437610" cy="1142606"/>
            </a:xfrm>
            <a:prstGeom prst="rect">
              <a:avLst/>
            </a:prstGeom>
            <a:noFill/>
          </p:spPr>
          <p:txBody>
            <a:bodyPr wrap="square" rtlCol="0" anchor="ctr">
              <a:spAutoFit/>
            </a:bodyPr>
            <a:lstStyle/>
            <a:p>
              <a:pPr algn="ctr"/>
              <a:r>
                <a:rPr lang="en-US" sz="2400" dirty="0">
                  <a:solidFill>
                    <a:schemeClr val="bg1"/>
                  </a:solidFill>
                </a:rPr>
                <a:t>2</a:t>
              </a:r>
            </a:p>
          </p:txBody>
        </p:sp>
      </p:grpSp>
      <p:grpSp>
        <p:nvGrpSpPr>
          <p:cNvPr id="66" name="Group 65"/>
          <p:cNvGrpSpPr/>
          <p:nvPr/>
        </p:nvGrpSpPr>
        <p:grpSpPr>
          <a:xfrm rot="16200000">
            <a:off x="3175680" y="3581214"/>
            <a:ext cx="731520" cy="1371600"/>
            <a:chOff x="5190755" y="1345918"/>
            <a:chExt cx="1810488" cy="2947182"/>
          </a:xfrm>
          <a:effectLst>
            <a:outerShdw blurRad="50800" dist="38100" dir="5400000" algn="t" rotWithShape="0">
              <a:prstClr val="black">
                <a:alpha val="40000"/>
              </a:prstClr>
            </a:outerShdw>
          </a:effectLst>
        </p:grpSpPr>
        <p:sp>
          <p:nvSpPr>
            <p:cNvPr id="67" name="Rectangle 66"/>
            <p:cNvSpPr/>
            <p:nvPr/>
          </p:nvSpPr>
          <p:spPr>
            <a:xfrm rot="5400000">
              <a:off x="6039656" y="497018"/>
              <a:ext cx="112687" cy="1810487"/>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5400000">
              <a:off x="6039656" y="681712"/>
              <a:ext cx="112686" cy="1810487"/>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5591943" y="1314118"/>
              <a:ext cx="1008112" cy="1810487"/>
            </a:xfrm>
            <a:prstGeom prst="homePlate">
              <a:avLst>
                <a:gd name="adj" fmla="val 48296"/>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evron 69"/>
            <p:cNvSpPr/>
            <p:nvPr/>
          </p:nvSpPr>
          <p:spPr>
            <a:xfrm rot="5400000">
              <a:off x="5106684" y="2398541"/>
              <a:ext cx="1978630" cy="1810487"/>
            </a:xfrm>
            <a:prstGeom prst="chevron">
              <a:avLst>
                <a:gd name="adj" fmla="val 27456"/>
              </a:avLst>
            </a:prstGeom>
            <a:solidFill>
              <a:schemeClr val="bg1"/>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p:nvSpPr>
          <p:spPr>
            <a:xfrm rot="5400000">
              <a:off x="5877193" y="1493930"/>
              <a:ext cx="437610" cy="1142606"/>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algn="ctr"/>
              <a:r>
                <a:rPr lang="en-US" sz="2400" dirty="0">
                  <a:solidFill>
                    <a:schemeClr val="bg1"/>
                  </a:solidFill>
                </a:rPr>
                <a:t>3</a:t>
              </a:r>
            </a:p>
          </p:txBody>
        </p:sp>
      </p:grpSp>
      <p:grpSp>
        <p:nvGrpSpPr>
          <p:cNvPr id="73" name="Group 72"/>
          <p:cNvGrpSpPr/>
          <p:nvPr/>
        </p:nvGrpSpPr>
        <p:grpSpPr>
          <a:xfrm rot="16200000">
            <a:off x="1735521" y="4559945"/>
            <a:ext cx="731520" cy="1371600"/>
            <a:chOff x="7330421" y="1345918"/>
            <a:chExt cx="1810488" cy="2947182"/>
          </a:xfrm>
          <a:effectLst>
            <a:outerShdw blurRad="50800" dist="38100" dir="5400000" algn="t" rotWithShape="0">
              <a:prstClr val="black">
                <a:alpha val="40000"/>
              </a:prstClr>
            </a:outerShdw>
          </a:effectLst>
        </p:grpSpPr>
        <p:sp>
          <p:nvSpPr>
            <p:cNvPr id="74" name="Rectangle 73"/>
            <p:cNvSpPr/>
            <p:nvPr/>
          </p:nvSpPr>
          <p:spPr>
            <a:xfrm rot="5400000">
              <a:off x="8179322" y="497018"/>
              <a:ext cx="112687"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8179322" y="681712"/>
              <a:ext cx="112686"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5400000">
              <a:off x="7731609" y="1314118"/>
              <a:ext cx="1008112" cy="1810487"/>
            </a:xfrm>
            <a:prstGeom prst="homePlate">
              <a:avLst>
                <a:gd name="adj" fmla="val 482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evron 76"/>
            <p:cNvSpPr/>
            <p:nvPr/>
          </p:nvSpPr>
          <p:spPr>
            <a:xfrm rot="5400000">
              <a:off x="7246350" y="2398541"/>
              <a:ext cx="1978630" cy="1810487"/>
            </a:xfrm>
            <a:prstGeom prst="chevron">
              <a:avLst>
                <a:gd name="adj" fmla="val 2699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p:nvSpPr>
          <p:spPr>
            <a:xfrm rot="5400000">
              <a:off x="8016859" y="1486463"/>
              <a:ext cx="437610" cy="1142606"/>
            </a:xfrm>
            <a:prstGeom prst="rect">
              <a:avLst/>
            </a:prstGeom>
            <a:noFill/>
          </p:spPr>
          <p:txBody>
            <a:bodyPr wrap="square" rtlCol="0" anchor="ctr">
              <a:spAutoFit/>
            </a:bodyPr>
            <a:lstStyle/>
            <a:p>
              <a:pPr algn="ctr"/>
              <a:r>
                <a:rPr lang="en-US" sz="2400" dirty="0">
                  <a:solidFill>
                    <a:schemeClr val="bg1"/>
                  </a:solidFill>
                </a:rPr>
                <a:t>4</a:t>
              </a:r>
            </a:p>
          </p:txBody>
        </p:sp>
      </p:grpSp>
      <p:grpSp>
        <p:nvGrpSpPr>
          <p:cNvPr id="80" name="Group 79"/>
          <p:cNvGrpSpPr/>
          <p:nvPr/>
        </p:nvGrpSpPr>
        <p:grpSpPr>
          <a:xfrm rot="16200000">
            <a:off x="1015440" y="5485224"/>
            <a:ext cx="731520" cy="1371600"/>
            <a:chOff x="9470087" y="1329155"/>
            <a:chExt cx="1810488" cy="2962806"/>
          </a:xfrm>
          <a:effectLst>
            <a:outerShdw blurRad="50800" dist="38100" dir="5400000" algn="t" rotWithShape="0">
              <a:prstClr val="black">
                <a:alpha val="40000"/>
              </a:prstClr>
            </a:outerShdw>
          </a:effectLst>
        </p:grpSpPr>
        <p:sp>
          <p:nvSpPr>
            <p:cNvPr id="81" name="Rectangle 80"/>
            <p:cNvSpPr/>
            <p:nvPr/>
          </p:nvSpPr>
          <p:spPr>
            <a:xfrm rot="5400000">
              <a:off x="10318988" y="480255"/>
              <a:ext cx="112687" cy="1810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10318988" y="664949"/>
              <a:ext cx="112686" cy="1810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82"/>
            <p:cNvSpPr/>
            <p:nvPr/>
          </p:nvSpPr>
          <p:spPr>
            <a:xfrm rot="5400000">
              <a:off x="9871275" y="1297355"/>
              <a:ext cx="1008112" cy="1810487"/>
            </a:xfrm>
            <a:prstGeom prst="homePlate">
              <a:avLst>
                <a:gd name="adj" fmla="val 482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hevron 83"/>
            <p:cNvSpPr/>
            <p:nvPr/>
          </p:nvSpPr>
          <p:spPr>
            <a:xfrm rot="5400000">
              <a:off x="9386016" y="2397403"/>
              <a:ext cx="1978629" cy="1810487"/>
            </a:xfrm>
            <a:prstGeom prst="chevron">
              <a:avLst>
                <a:gd name="adj" fmla="val 27456"/>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TextBox 84"/>
            <p:cNvSpPr txBox="1"/>
            <p:nvPr/>
          </p:nvSpPr>
          <p:spPr>
            <a:xfrm rot="5400000">
              <a:off x="10155365" y="1485328"/>
              <a:ext cx="439930" cy="1142606"/>
            </a:xfrm>
            <a:prstGeom prst="rect">
              <a:avLst/>
            </a:prstGeom>
            <a:noFill/>
          </p:spPr>
          <p:txBody>
            <a:bodyPr wrap="square" rtlCol="0" anchor="ctr">
              <a:spAutoFit/>
            </a:bodyPr>
            <a:lstStyle/>
            <a:p>
              <a:pPr algn="ctr"/>
              <a:r>
                <a:rPr lang="en-US" sz="2400" dirty="0">
                  <a:solidFill>
                    <a:schemeClr val="bg1"/>
                  </a:solidFill>
                </a:rPr>
                <a:t>5</a:t>
              </a:r>
            </a:p>
          </p:txBody>
        </p:sp>
      </p:gr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928160" y="1772796"/>
            <a:ext cx="91225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92328" y="3717032"/>
            <a:ext cx="1615240" cy="10743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0128448" y="4591146"/>
            <a:ext cx="2028233" cy="13637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999443" y="5522592"/>
            <a:ext cx="2064866" cy="1201376"/>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4225136" y="1556792"/>
            <a:ext cx="3774905" cy="492443"/>
          </a:xfrm>
          <a:prstGeom prst="rect">
            <a:avLst/>
          </a:prstGeom>
          <a:noFill/>
        </p:spPr>
        <p:txBody>
          <a:bodyPr wrap="square" rtlCol="0">
            <a:spAutoFit/>
          </a:bodyPr>
          <a:lstStyle/>
          <a:p>
            <a:pPr algn="ctr"/>
            <a:r>
              <a:rPr lang="en-IE" sz="2600" b="1" dirty="0">
                <a:solidFill>
                  <a:srgbClr val="7030A0"/>
                </a:solidFill>
              </a:rPr>
              <a:t>(Click here for Answers)</a:t>
            </a:r>
            <a:endParaRPr lang="en-US" sz="2600" dirty="0">
              <a:solidFill>
                <a:srgbClr val="7030A0"/>
              </a:solidFill>
            </a:endParaRPr>
          </a:p>
        </p:txBody>
      </p:sp>
      <p:pic>
        <p:nvPicPr>
          <p:cNvPr id="205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648299" y="3216138"/>
            <a:ext cx="2388937" cy="6756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97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8"/>
                    </p:tgtEl>
                  </p:cond>
                </p:stCondLst>
                <p:endSync evt="end" delay="0">
                  <p:rtn val="all"/>
                </p:endSync>
                <p:childTnLst>
                  <p:par>
                    <p:cTn id="16" fill="hold">
                      <p:stCondLst>
                        <p:cond delay="0"/>
                      </p:stCondLst>
                      <p:childTnLst>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500"/>
                                        <p:tgtEl>
                                          <p:spTgt spid="5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3" presetClass="entr" presetSubtype="16" fill="hold" nodeType="after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00"/>
                            </p:stCondLst>
                            <p:childTnLst>
                              <p:par>
                                <p:cTn id="58" presetID="23" presetClass="entr" presetSubtype="16" fill="hold" nodeType="afterEffect">
                                  <p:stCondLst>
                                    <p:cond delay="0"/>
                                  </p:stCondLst>
                                  <p:childTnLst>
                                    <p:set>
                                      <p:cBhvr>
                                        <p:cTn id="59" dur="1" fill="hold">
                                          <p:stCondLst>
                                            <p:cond delay="0"/>
                                          </p:stCondLst>
                                        </p:cTn>
                                        <p:tgtEl>
                                          <p:spTgt spid="2054"/>
                                        </p:tgtEl>
                                        <p:attrNameLst>
                                          <p:attrName>style.visibility</p:attrName>
                                        </p:attrNameLst>
                                      </p:cBhvr>
                                      <p:to>
                                        <p:strVal val="visible"/>
                                      </p:to>
                                    </p:set>
                                    <p:anim calcmode="lin" valueType="num">
                                      <p:cBhvr>
                                        <p:cTn id="60" dur="500" fill="hold"/>
                                        <p:tgtEl>
                                          <p:spTgt spid="2054"/>
                                        </p:tgtEl>
                                        <p:attrNameLst>
                                          <p:attrName>ppt_w</p:attrName>
                                        </p:attrNameLst>
                                      </p:cBhvr>
                                      <p:tavLst>
                                        <p:tav tm="0">
                                          <p:val>
                                            <p:fltVal val="0"/>
                                          </p:val>
                                        </p:tav>
                                        <p:tav tm="100000">
                                          <p:val>
                                            <p:strVal val="#ppt_w"/>
                                          </p:val>
                                        </p:tav>
                                      </p:tavLst>
                                    </p:anim>
                                    <p:anim calcmode="lin" valueType="num">
                                      <p:cBhvr>
                                        <p:cTn id="61" dur="500" fill="hold"/>
                                        <p:tgtEl>
                                          <p:spTgt spid="2054"/>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500"/>
                            </p:stCondLst>
                            <p:childTnLst>
                              <p:par>
                                <p:cTn id="76" presetID="23" presetClass="entr" presetSubtype="16" fill="hold" nodeType="afterEffect">
                                  <p:stCondLst>
                                    <p:cond delay="0"/>
                                  </p:stCondLst>
                                  <p:childTnLst>
                                    <p:set>
                                      <p:cBhvr>
                                        <p:cTn id="77" dur="1" fill="hold">
                                          <p:stCondLst>
                                            <p:cond delay="0"/>
                                          </p:stCondLst>
                                        </p:cTn>
                                        <p:tgtEl>
                                          <p:spTgt spid="2058"/>
                                        </p:tgtEl>
                                        <p:attrNameLst>
                                          <p:attrName>style.visibility</p:attrName>
                                        </p:attrNameLst>
                                      </p:cBhvr>
                                      <p:to>
                                        <p:strVal val="visible"/>
                                      </p:to>
                                    </p:set>
                                    <p:anim calcmode="lin" valueType="num">
                                      <p:cBhvr>
                                        <p:cTn id="78" dur="500" fill="hold"/>
                                        <p:tgtEl>
                                          <p:spTgt spid="2058"/>
                                        </p:tgtEl>
                                        <p:attrNameLst>
                                          <p:attrName>ppt_w</p:attrName>
                                        </p:attrNameLst>
                                      </p:cBhvr>
                                      <p:tavLst>
                                        <p:tav tm="0">
                                          <p:val>
                                            <p:fltVal val="0"/>
                                          </p:val>
                                        </p:tav>
                                        <p:tav tm="100000">
                                          <p:val>
                                            <p:strVal val="#ppt_w"/>
                                          </p:val>
                                        </p:tav>
                                      </p:tavLst>
                                    </p:anim>
                                    <p:anim calcmode="lin" valueType="num">
                                      <p:cBhvr>
                                        <p:cTn id="79" dur="500" fill="hold"/>
                                        <p:tgtEl>
                                          <p:spTgt spid="2058"/>
                                        </p:tgtEl>
                                        <p:attrNameLst>
                                          <p:attrName>ppt_h</p:attrName>
                                        </p:attrNameLst>
                                      </p:cBhvr>
                                      <p:tavLst>
                                        <p:tav tm="0">
                                          <p:val>
                                            <p:fltVal val="0"/>
                                          </p:val>
                                        </p:tav>
                                        <p:tav tm="100000">
                                          <p:val>
                                            <p:strVal val="#ppt_h"/>
                                          </p:val>
                                        </p:tav>
                                      </p:tavLst>
                                    </p:anim>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left)">
                                      <p:cBhvr>
                                        <p:cTn id="83" dur="500"/>
                                        <p:tgtEl>
                                          <p:spTgt spid="80"/>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500"/>
                            </p:stCondLst>
                            <p:childTnLst>
                              <p:par>
                                <p:cTn id="94" presetID="23" presetClass="entr" presetSubtype="16" fill="hold" nodeType="afterEffect">
                                  <p:stCondLst>
                                    <p:cond delay="0"/>
                                  </p:stCondLst>
                                  <p:childTnLst>
                                    <p:set>
                                      <p:cBhvr>
                                        <p:cTn id="95" dur="1" fill="hold">
                                          <p:stCondLst>
                                            <p:cond delay="0"/>
                                          </p:stCondLst>
                                        </p:cTn>
                                        <p:tgtEl>
                                          <p:spTgt spid="2060"/>
                                        </p:tgtEl>
                                        <p:attrNameLst>
                                          <p:attrName>style.visibility</p:attrName>
                                        </p:attrNameLst>
                                      </p:cBhvr>
                                      <p:to>
                                        <p:strVal val="visible"/>
                                      </p:to>
                                    </p:set>
                                    <p:anim calcmode="lin" valueType="num">
                                      <p:cBhvr>
                                        <p:cTn id="96" dur="500" fill="hold"/>
                                        <p:tgtEl>
                                          <p:spTgt spid="2060"/>
                                        </p:tgtEl>
                                        <p:attrNameLst>
                                          <p:attrName>ppt_w</p:attrName>
                                        </p:attrNameLst>
                                      </p:cBhvr>
                                      <p:tavLst>
                                        <p:tav tm="0">
                                          <p:val>
                                            <p:fltVal val="0"/>
                                          </p:val>
                                        </p:tav>
                                        <p:tav tm="100000">
                                          <p:val>
                                            <p:strVal val="#ppt_w"/>
                                          </p:val>
                                        </p:tav>
                                      </p:tavLst>
                                    </p:anim>
                                    <p:anim calcmode="lin" valueType="num">
                                      <p:cBhvr>
                                        <p:cTn id="97" dur="500" fill="hold"/>
                                        <p:tgtEl>
                                          <p:spTgt spid="206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8"/>
                  </p:tgtEl>
                </p:cond>
              </p:nextCondLst>
            </p:seq>
          </p:childTnLst>
        </p:cTn>
      </p:par>
    </p:tnLst>
    <p:bldLst>
      <p:bldP spid="3" grpId="0"/>
      <p:bldP spid="9" grpId="0"/>
      <p:bldP spid="10" grpId="0"/>
      <p:bldP spid="11" grpId="0"/>
      <p:bldP spid="13" grpId="0"/>
      <p:bldP spid="7" grpId="0"/>
      <p:bldP spid="15" grpId="0"/>
      <p:bldP spid="19" grpId="0"/>
      <p:bldP spid="20" grpId="0"/>
      <p:bldP spid="21" grpId="0"/>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 Vehicle, Road, Highway, Thunderbir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765" b="81176" l="9896" r="63889"/>
                    </a14:imgEffect>
                  </a14:imgLayer>
                </a14:imgProps>
              </a:ext>
              <a:ext uri="{28A0092B-C50C-407E-A947-70E740481C1C}">
                <a14:useLocalDpi xmlns:a14="http://schemas.microsoft.com/office/drawing/2010/main" val="0"/>
              </a:ext>
            </a:extLst>
          </a:blip>
          <a:srcRect/>
          <a:stretch>
            <a:fillRect/>
          </a:stretch>
        </p:blipFill>
        <p:spPr bwMode="auto">
          <a:xfrm flipH="1">
            <a:off x="5527020" y="3884210"/>
            <a:ext cx="548640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07906" y="188640"/>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sp>
        <p:nvSpPr>
          <p:cNvPr id="5" name="TextBox 4"/>
          <p:cNvSpPr txBox="1"/>
          <p:nvPr/>
        </p:nvSpPr>
        <p:spPr>
          <a:xfrm>
            <a:off x="1055440" y="1106741"/>
            <a:ext cx="10081120" cy="954107"/>
          </a:xfrm>
          <a:prstGeom prst="rect">
            <a:avLst/>
          </a:prstGeom>
          <a:noFill/>
        </p:spPr>
        <p:txBody>
          <a:bodyPr wrap="square" rtlCol="0">
            <a:spAutoFit/>
          </a:bodyPr>
          <a:lstStyle/>
          <a:p>
            <a:pPr marL="574675" indent="-574675">
              <a:buFont typeface="+mj-lt"/>
              <a:buAutoNum type="romanUcPeriod" startAt="2"/>
            </a:pPr>
            <a:r>
              <a:rPr lang="en-IE" sz="2800" b="1" dirty="0"/>
              <a:t>Use word(s) from each of the columns given below and make 5 meaningful sentences in Past Continuous Tense form:</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49163577"/>
              </p:ext>
            </p:extLst>
          </p:nvPr>
        </p:nvGraphicFramePr>
        <p:xfrm>
          <a:off x="1055440" y="2348880"/>
          <a:ext cx="9937108" cy="2956560"/>
        </p:xfrm>
        <a:graphic>
          <a:graphicData uri="http://schemas.openxmlformats.org/drawingml/2006/table">
            <a:tbl>
              <a:tblPr>
                <a:tableStyleId>{5C22544A-7EE6-4342-B048-85BDC9FD1C3A}</a:tableStyleId>
              </a:tblPr>
              <a:tblGrid>
                <a:gridCol w="2484277">
                  <a:extLst>
                    <a:ext uri="{9D8B030D-6E8A-4147-A177-3AD203B41FA5}">
                      <a16:colId xmlns:a16="http://schemas.microsoft.com/office/drawing/2014/main" val="4122044993"/>
                    </a:ext>
                  </a:extLst>
                </a:gridCol>
                <a:gridCol w="2484277">
                  <a:extLst>
                    <a:ext uri="{9D8B030D-6E8A-4147-A177-3AD203B41FA5}">
                      <a16:colId xmlns:a16="http://schemas.microsoft.com/office/drawing/2014/main" val="2632387518"/>
                    </a:ext>
                  </a:extLst>
                </a:gridCol>
                <a:gridCol w="2484277">
                  <a:extLst>
                    <a:ext uri="{9D8B030D-6E8A-4147-A177-3AD203B41FA5}">
                      <a16:colId xmlns:a16="http://schemas.microsoft.com/office/drawing/2014/main" val="1032865582"/>
                    </a:ext>
                  </a:extLst>
                </a:gridCol>
                <a:gridCol w="2484277">
                  <a:extLst>
                    <a:ext uri="{9D8B030D-6E8A-4147-A177-3AD203B41FA5}">
                      <a16:colId xmlns:a16="http://schemas.microsoft.com/office/drawing/2014/main" val="3431455840"/>
                    </a:ext>
                  </a:extLst>
                </a:gridCol>
              </a:tblGrid>
              <a:tr h="0">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B</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446806"/>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My father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reading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car.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1230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dog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driving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book.</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29592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boys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running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in the field.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26464"/>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dancing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cricket.</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753132"/>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Our teacher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playing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at home.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44218"/>
                  </a:ext>
                </a:extLst>
              </a:tr>
            </a:tbl>
          </a:graphicData>
        </a:graphic>
      </p:graphicFrame>
      <p:sp>
        <p:nvSpPr>
          <p:cNvPr id="7" name="TextBox 6"/>
          <p:cNvSpPr txBox="1"/>
          <p:nvPr/>
        </p:nvSpPr>
        <p:spPr>
          <a:xfrm>
            <a:off x="1055440" y="5877272"/>
            <a:ext cx="5751511" cy="461665"/>
          </a:xfrm>
          <a:prstGeom prst="rect">
            <a:avLst/>
          </a:prstGeom>
          <a:noFill/>
        </p:spPr>
        <p:txBody>
          <a:bodyPr wrap="none" rtlCol="0" anchor="ctr">
            <a:spAutoFit/>
          </a:bodyPr>
          <a:lstStyle/>
          <a:p>
            <a:r>
              <a:rPr lang="en-US" sz="2400" b="1" dirty="0">
                <a:solidFill>
                  <a:srgbClr val="7030A0"/>
                </a:solidFill>
                <a:latin typeface="Calibri" panose="020F0502020204030204" pitchFamily="34" charset="0"/>
                <a:cs typeface="Calibri" panose="020F0502020204030204" pitchFamily="34" charset="0"/>
              </a:rPr>
              <a:t>Sample Answer: </a:t>
            </a:r>
            <a:r>
              <a:rPr lang="en-IE" sz="2400" dirty="0">
                <a:solidFill>
                  <a:srgbClr val="7030A0"/>
                </a:solidFill>
                <a:latin typeface="Calibri" panose="020F0502020204030204" pitchFamily="34" charset="0"/>
                <a:cs typeface="Calibri" panose="020F0502020204030204" pitchFamily="34" charset="0"/>
              </a:rPr>
              <a:t>My father was driving a car.</a:t>
            </a:r>
            <a:r>
              <a:rPr lang="en-US" sz="2400" dirty="0">
                <a:solidFill>
                  <a:srgbClr val="7030A0"/>
                </a:solidFill>
                <a:latin typeface="Calibri" panose="020F0502020204030204" pitchFamily="34" charset="0"/>
                <a:cs typeface="Calibri" panose="020F0502020204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2000" fill="hold"/>
                                        <p:tgtEl>
                                          <p:spTgt spid="1026"/>
                                        </p:tgtEl>
                                        <p:attrNameLst>
                                          <p:attrName>ppt_x</p:attrName>
                                        </p:attrNameLst>
                                      </p:cBhvr>
                                      <p:tavLst>
                                        <p:tav tm="0">
                                          <p:val>
                                            <p:strVal val="1+#ppt_w/2"/>
                                          </p:val>
                                        </p:tav>
                                        <p:tav tm="100000">
                                          <p:val>
                                            <p:strVal val="#ppt_x"/>
                                          </p:val>
                                        </p:tav>
                                      </p:tavLst>
                                    </p:anim>
                                    <p:anim calcmode="lin" valueType="num">
                                      <p:cBhvr additive="base">
                                        <p:cTn id="12"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906" y="188640"/>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67371707"/>
              </p:ext>
            </p:extLst>
          </p:nvPr>
        </p:nvGraphicFramePr>
        <p:xfrm>
          <a:off x="1055440" y="2128624"/>
          <a:ext cx="9937108" cy="2956560"/>
        </p:xfrm>
        <a:graphic>
          <a:graphicData uri="http://schemas.openxmlformats.org/drawingml/2006/table">
            <a:tbl>
              <a:tblPr>
                <a:tableStyleId>{5C22544A-7EE6-4342-B048-85BDC9FD1C3A}</a:tableStyleId>
              </a:tblPr>
              <a:tblGrid>
                <a:gridCol w="2484277">
                  <a:extLst>
                    <a:ext uri="{9D8B030D-6E8A-4147-A177-3AD203B41FA5}">
                      <a16:colId xmlns:a16="http://schemas.microsoft.com/office/drawing/2014/main" val="4122044993"/>
                    </a:ext>
                  </a:extLst>
                </a:gridCol>
                <a:gridCol w="2484277">
                  <a:extLst>
                    <a:ext uri="{9D8B030D-6E8A-4147-A177-3AD203B41FA5}">
                      <a16:colId xmlns:a16="http://schemas.microsoft.com/office/drawing/2014/main" val="2632387518"/>
                    </a:ext>
                  </a:extLst>
                </a:gridCol>
                <a:gridCol w="2484277">
                  <a:extLst>
                    <a:ext uri="{9D8B030D-6E8A-4147-A177-3AD203B41FA5}">
                      <a16:colId xmlns:a16="http://schemas.microsoft.com/office/drawing/2014/main" val="1032865582"/>
                    </a:ext>
                  </a:extLst>
                </a:gridCol>
                <a:gridCol w="2484277">
                  <a:extLst>
                    <a:ext uri="{9D8B030D-6E8A-4147-A177-3AD203B41FA5}">
                      <a16:colId xmlns:a16="http://schemas.microsoft.com/office/drawing/2014/main" val="3431455840"/>
                    </a:ext>
                  </a:extLst>
                </a:gridCol>
              </a:tblGrid>
              <a:tr h="0">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B</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446806"/>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My father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reading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car.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1230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dog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driving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book.</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29592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boys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running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in the field.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26464"/>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dancing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cricket.</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753132"/>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Our teacher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playing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at home.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44218"/>
                  </a:ext>
                </a:extLst>
              </a:tr>
            </a:tbl>
          </a:graphicData>
        </a:graphic>
      </p:graphicFrame>
      <p:sp>
        <p:nvSpPr>
          <p:cNvPr id="7" name="TextBox 6"/>
          <p:cNvSpPr txBox="1"/>
          <p:nvPr/>
        </p:nvSpPr>
        <p:spPr>
          <a:xfrm>
            <a:off x="1055440" y="5748184"/>
            <a:ext cx="6396944" cy="461665"/>
          </a:xfrm>
          <a:prstGeom prst="rect">
            <a:avLst/>
          </a:prstGeom>
          <a:noFill/>
        </p:spPr>
        <p:txBody>
          <a:bodyPr wrap="none" rtlCol="0" anchor="ctr">
            <a:spAutoFit/>
          </a:bodyPr>
          <a:lstStyle/>
          <a:p>
            <a:pPr lvl="0"/>
            <a:r>
              <a:rPr lang="en-US" sz="2400" b="1" dirty="0">
                <a:solidFill>
                  <a:srgbClr val="7030A0"/>
                </a:solidFill>
                <a:latin typeface="Calibri" panose="020F0502020204030204" pitchFamily="34" charset="0"/>
                <a:cs typeface="Calibri" panose="020F0502020204030204" pitchFamily="34" charset="0"/>
              </a:rPr>
              <a:t>Sample Answer: </a:t>
            </a:r>
            <a:r>
              <a:rPr lang="en-IE" sz="2400" dirty="0">
                <a:solidFill>
                  <a:srgbClr val="7030A0"/>
                </a:solidFill>
                <a:latin typeface="Calibri" panose="020F0502020204030204" pitchFamily="34" charset="0"/>
                <a:cs typeface="Calibri" panose="020F0502020204030204" pitchFamily="34" charset="0"/>
              </a:rPr>
              <a:t>The dog was running in the field.</a:t>
            </a:r>
            <a:endParaRPr lang="en-US" sz="2400" dirty="0">
              <a:solidFill>
                <a:srgbClr val="7030A0"/>
              </a:solidFill>
              <a:latin typeface="Calibri" panose="020F0502020204030204" pitchFamily="34" charset="0"/>
              <a:cs typeface="Calibri" panose="020F0502020204030204" pitchFamily="34" charset="0"/>
            </a:endParaRPr>
          </a:p>
        </p:txBody>
      </p:sp>
      <p:grpSp>
        <p:nvGrpSpPr>
          <p:cNvPr id="2" name="Group 1"/>
          <p:cNvGrpSpPr/>
          <p:nvPr/>
        </p:nvGrpSpPr>
        <p:grpSpPr>
          <a:xfrm>
            <a:off x="7680176" y="5208575"/>
            <a:ext cx="2340025" cy="1569248"/>
            <a:chOff x="155575" y="-1508889"/>
            <a:chExt cx="4829175" cy="3238501"/>
          </a:xfrm>
        </p:grpSpPr>
        <p:pic>
          <p:nvPicPr>
            <p:cNvPr id="8194" name="Picture 2" descr="Shepherd Dog, Dog, Domestic Animal"/>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5523" y1="18529" x2="5523" y2="18529"/>
                          <a14:foregroundMark x1="16174" y1="17941" x2="16174" y2="17941"/>
                          <a14:foregroundMark x1="23669" y1="11471" x2="23669" y2="11471"/>
                          <a14:foregroundMark x1="21893" y1="7353" x2="21893" y2="7353"/>
                          <a14:foregroundMark x1="7890" y1="4118" x2="7890" y2="4118"/>
                          <a14:foregroundMark x1="8087" y1="41765" x2="8087" y2="41765"/>
                          <a14:foregroundMark x1="18935" y1="47059" x2="18935" y2="47059"/>
                          <a14:foregroundMark x1="26824" y1="47941" x2="26824" y2="47941"/>
                          <a14:foregroundMark x1="21302" y1="61176" x2="21302" y2="61176"/>
                          <a14:foregroundMark x1="8679" y1="75294" x2="8679" y2="75294"/>
                          <a14:foregroundMark x1="4931" y1="92941" x2="4931" y2="92941"/>
                          <a14:foregroundMark x1="80276" y1="90000" x2="80276" y2="90000"/>
                          <a14:foregroundMark x1="89744" y1="75294" x2="89744" y2="75294"/>
                          <a14:foregroundMark x1="94872" y1="54118" x2="94872" y2="54118"/>
                          <a14:foregroundMark x1="94477" y1="37941" x2="94477" y2="37941"/>
                          <a14:foregroundMark x1="88166" y1="21176" x2="88166" y2="21176"/>
                          <a14:foregroundMark x1="79882" y1="8824" x2="79882" y2="8824"/>
                          <a14:foregroundMark x1="71598" y1="6765" x2="71598" y2="6765"/>
                          <a14:foregroundMark x1="80276" y1="4706" x2="80276" y2="4706"/>
                          <a14:foregroundMark x1="92899" y1="7353" x2="92899" y2="7353"/>
                          <a14:foregroundMark x1="97239" y1="5882" x2="97239" y2="5882"/>
                          <a14:foregroundMark x1="81065" y1="50000" x2="81065" y2="50000"/>
                          <a14:foregroundMark x1="88955" y1="47059" x2="88955" y2="47059"/>
                          <a14:foregroundMark x1="96252" y1="44706" x2="96252" y2="44706"/>
                          <a14:foregroundMark x1="82446" y1="65588" x2="82446" y2="65588"/>
                          <a14:foregroundMark x1="83826" y1="83529" x2="83826" y2="83529"/>
                          <a14:foregroundMark x1="90533" y1="88824" x2="90533" y2="88824"/>
                          <a14:backgroundMark x1="31361" y1="59118" x2="31361" y2="59118"/>
                          <a14:backgroundMark x1="33136" y1="61765" x2="33136" y2="61765"/>
                          <a14:backgroundMark x1="31558" y1="67647" x2="31558" y2="67647"/>
                          <a14:backgroundMark x1="31164" y1="75294" x2="31164" y2="75294"/>
                          <a14:backgroundMark x1="31558" y1="82647" x2="31558" y2="82647"/>
                          <a14:backgroundMark x1="34517" y1="85294" x2="34517" y2="85294"/>
                          <a14:backgroundMark x1="34714" y1="75294" x2="34714" y2="75294"/>
                          <a14:backgroundMark x1="30966" y1="55882" x2="30966" y2="55882"/>
                          <a14:backgroundMark x1="29586" y1="53235" x2="29586" y2="53235"/>
                          <a14:backgroundMark x1="28008" y1="57647" x2="28008" y2="57647"/>
                          <a14:backgroundMark x1="30572" y1="52353" x2="30572" y2="52353"/>
                          <a14:backgroundMark x1="28797" y1="75588" x2="28797" y2="75588"/>
                          <a14:backgroundMark x1="28994" y1="67647" x2="28994" y2="67647"/>
                          <a14:backgroundMark x1="28402" y1="69118" x2="28402" y2="69706"/>
                          <a14:backgroundMark x1="27416" y1="81176" x2="27416" y2="81176"/>
                          <a14:backgroundMark x1="28402" y1="66765" x2="28402" y2="66765"/>
                          <a14:backgroundMark x1="28008" y1="65294" x2="28008" y2="65294"/>
                          <a14:backgroundMark x1="28205" y1="87647" x2="28205" y2="87647"/>
                        </a14:backgroundRemoval>
                      </a14:imgEffect>
                    </a14:imgLayer>
                  </a14:imgProps>
                </a:ext>
                <a:ext uri="{28A0092B-C50C-407E-A947-70E740481C1C}">
                  <a14:useLocalDpi xmlns:a14="http://schemas.microsoft.com/office/drawing/2010/main" val="0"/>
                </a:ext>
              </a:extLst>
            </a:blip>
            <a:srcRect/>
            <a:stretch>
              <a:fillRect/>
            </a:stretch>
          </p:blipFill>
          <p:spPr bwMode="auto">
            <a:xfrm>
              <a:off x="155575" y="-1508889"/>
              <a:ext cx="482917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hepherd Dog, Dog, Domestic Animal"/>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523" y1="18529" x2="5523" y2="18529"/>
                          <a14:foregroundMark x1="16174" y1="17941" x2="16174" y2="17941"/>
                          <a14:foregroundMark x1="23669" y1="11471" x2="23669" y2="11471"/>
                          <a14:foregroundMark x1="21893" y1="7353" x2="21893" y2="7353"/>
                          <a14:foregroundMark x1="7890" y1="4118" x2="7890" y2="4118"/>
                          <a14:foregroundMark x1="8087" y1="41765" x2="8087" y2="41765"/>
                          <a14:foregroundMark x1="18935" y1="47059" x2="18935" y2="47059"/>
                          <a14:foregroundMark x1="26824" y1="47941" x2="26824" y2="47941"/>
                          <a14:foregroundMark x1="21302" y1="61176" x2="21302" y2="61176"/>
                          <a14:foregroundMark x1="8679" y1="75294" x2="8679" y2="75294"/>
                          <a14:foregroundMark x1="4931" y1="92941" x2="4931" y2="92941"/>
                          <a14:foregroundMark x1="80276" y1="90000" x2="80276" y2="90000"/>
                          <a14:foregroundMark x1="89744" y1="75294" x2="89744" y2="75294"/>
                          <a14:foregroundMark x1="94872" y1="54118" x2="94872" y2="54118"/>
                          <a14:foregroundMark x1="94477" y1="37941" x2="94477" y2="37941"/>
                          <a14:foregroundMark x1="88166" y1="21176" x2="88166" y2="21176"/>
                          <a14:foregroundMark x1="79882" y1="8824" x2="79882" y2="8824"/>
                          <a14:foregroundMark x1="71598" y1="6765" x2="71598" y2="6765"/>
                          <a14:foregroundMark x1="80276" y1="4706" x2="80276" y2="4706"/>
                          <a14:foregroundMark x1="92899" y1="7353" x2="92899" y2="7353"/>
                          <a14:foregroundMark x1="97239" y1="5882" x2="97239" y2="5882"/>
                          <a14:foregroundMark x1="81065" y1="50000" x2="81065" y2="50000"/>
                          <a14:foregroundMark x1="88955" y1="47059" x2="88955" y2="47059"/>
                          <a14:foregroundMark x1="96252" y1="44706" x2="96252" y2="44706"/>
                          <a14:foregroundMark x1="82446" y1="65588" x2="82446" y2="65588"/>
                          <a14:foregroundMark x1="83826" y1="83529" x2="83826" y2="83529"/>
                          <a14:foregroundMark x1="90533" y1="88824" x2="90533" y2="88824"/>
                          <a14:backgroundMark x1="31361" y1="59118" x2="31361" y2="59118"/>
                          <a14:backgroundMark x1="33136" y1="61765" x2="33136" y2="61765"/>
                          <a14:backgroundMark x1="31558" y1="67647" x2="31558" y2="67647"/>
                          <a14:backgroundMark x1="31164" y1="75294" x2="31164" y2="75294"/>
                          <a14:backgroundMark x1="31558" y1="82647" x2="31558" y2="82647"/>
                          <a14:backgroundMark x1="34517" y1="85294" x2="34517" y2="85294"/>
                          <a14:backgroundMark x1="34714" y1="75294" x2="34714" y2="75294"/>
                          <a14:backgroundMark x1="30966" y1="55882" x2="30966" y2="55882"/>
                          <a14:backgroundMark x1="29586" y1="53235" x2="29586" y2="53235"/>
                          <a14:backgroundMark x1="28008" y1="57647" x2="28008" y2="57647"/>
                          <a14:backgroundMark x1="30572" y1="52353" x2="30572" y2="52353"/>
                          <a14:backgroundMark x1="28797" y1="75588" x2="28797" y2="75588"/>
                          <a14:backgroundMark x1="28994" y1="67647" x2="28994" y2="67647"/>
                          <a14:backgroundMark x1="28402" y1="69118" x2="28402" y2="69706"/>
                          <a14:backgroundMark x1="27416" y1="81176" x2="27416" y2="81176"/>
                          <a14:backgroundMark x1="28402" y1="66765" x2="28402" y2="66765"/>
                          <a14:backgroundMark x1="28008" y1="65294" x2="28008" y2="65294"/>
                          <a14:backgroundMark x1="28205" y1="87647" x2="28205" y2="87647"/>
                        </a14:backgroundRemoval>
                      </a14:imgEffect>
                    </a14:imgLayer>
                  </a14:imgProps>
                </a:ext>
                <a:ext uri="{28A0092B-C50C-407E-A947-70E740481C1C}">
                  <a14:useLocalDpi xmlns:a14="http://schemas.microsoft.com/office/drawing/2010/main" val="0"/>
                </a:ext>
              </a:extLst>
            </a:blip>
            <a:srcRect l="5964" t="55587" r="79125" b="3533"/>
            <a:stretch/>
          </p:blipFill>
          <p:spPr bwMode="auto">
            <a:xfrm>
              <a:off x="983432" y="-171400"/>
              <a:ext cx="1296144" cy="190101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A3AC3B4-95C2-8344-B57F-6DE6BBE3F633}"/>
              </a:ext>
            </a:extLst>
          </p:cNvPr>
          <p:cNvSpPr txBox="1"/>
          <p:nvPr/>
        </p:nvSpPr>
        <p:spPr>
          <a:xfrm>
            <a:off x="1055440" y="1106741"/>
            <a:ext cx="10081120" cy="954107"/>
          </a:xfrm>
          <a:prstGeom prst="rect">
            <a:avLst/>
          </a:prstGeom>
          <a:noFill/>
        </p:spPr>
        <p:txBody>
          <a:bodyPr wrap="square" rtlCol="0">
            <a:spAutoFit/>
          </a:bodyPr>
          <a:lstStyle/>
          <a:p>
            <a:pPr marL="574675" indent="-574675">
              <a:buFont typeface="+mj-lt"/>
              <a:buAutoNum type="romanUcPeriod" startAt="2"/>
            </a:pPr>
            <a:r>
              <a:rPr lang="en-IE" sz="2800" b="1" dirty="0"/>
              <a:t>Use word(s) from each of the columns given below and make 5 meaningful sentences in Past Continuous Tense form:</a:t>
            </a:r>
            <a:endParaRPr lang="en-US" sz="2800" dirty="0"/>
          </a:p>
        </p:txBody>
      </p:sp>
    </p:spTree>
    <p:extLst>
      <p:ext uri="{BB962C8B-B14F-4D97-AF65-F5344CB8AC3E}">
        <p14:creationId xmlns:p14="http://schemas.microsoft.com/office/powerpoint/2010/main" val="70313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906" y="116632"/>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90558133"/>
              </p:ext>
            </p:extLst>
          </p:nvPr>
        </p:nvGraphicFramePr>
        <p:xfrm>
          <a:off x="1055440" y="1912600"/>
          <a:ext cx="9937108" cy="2956560"/>
        </p:xfrm>
        <a:graphic>
          <a:graphicData uri="http://schemas.openxmlformats.org/drawingml/2006/table">
            <a:tbl>
              <a:tblPr>
                <a:tableStyleId>{5C22544A-7EE6-4342-B048-85BDC9FD1C3A}</a:tableStyleId>
              </a:tblPr>
              <a:tblGrid>
                <a:gridCol w="2484277">
                  <a:extLst>
                    <a:ext uri="{9D8B030D-6E8A-4147-A177-3AD203B41FA5}">
                      <a16:colId xmlns:a16="http://schemas.microsoft.com/office/drawing/2014/main" val="4122044993"/>
                    </a:ext>
                  </a:extLst>
                </a:gridCol>
                <a:gridCol w="2484277">
                  <a:extLst>
                    <a:ext uri="{9D8B030D-6E8A-4147-A177-3AD203B41FA5}">
                      <a16:colId xmlns:a16="http://schemas.microsoft.com/office/drawing/2014/main" val="2632387518"/>
                    </a:ext>
                  </a:extLst>
                </a:gridCol>
                <a:gridCol w="2484277">
                  <a:extLst>
                    <a:ext uri="{9D8B030D-6E8A-4147-A177-3AD203B41FA5}">
                      <a16:colId xmlns:a16="http://schemas.microsoft.com/office/drawing/2014/main" val="1032865582"/>
                    </a:ext>
                  </a:extLst>
                </a:gridCol>
                <a:gridCol w="2484277">
                  <a:extLst>
                    <a:ext uri="{9D8B030D-6E8A-4147-A177-3AD203B41FA5}">
                      <a16:colId xmlns:a16="http://schemas.microsoft.com/office/drawing/2014/main" val="3431455840"/>
                    </a:ext>
                  </a:extLst>
                </a:gridCol>
              </a:tblGrid>
              <a:tr h="0">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B</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446806"/>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My father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reading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car.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1230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dog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driving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book.</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29592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boys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running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in the field.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26464"/>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dancing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cricket.</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753132"/>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Our teacher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playing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at home.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44218"/>
                  </a:ext>
                </a:extLst>
              </a:tr>
            </a:tbl>
          </a:graphicData>
        </a:graphic>
      </p:graphicFrame>
      <p:sp>
        <p:nvSpPr>
          <p:cNvPr id="7" name="TextBox 6"/>
          <p:cNvSpPr txBox="1"/>
          <p:nvPr/>
        </p:nvSpPr>
        <p:spPr>
          <a:xfrm>
            <a:off x="1055440" y="5504570"/>
            <a:ext cx="6054414" cy="461665"/>
          </a:xfrm>
          <a:prstGeom prst="rect">
            <a:avLst/>
          </a:prstGeom>
          <a:noFill/>
        </p:spPr>
        <p:txBody>
          <a:bodyPr wrap="none" rtlCol="0" anchor="ctr">
            <a:spAutoFit/>
          </a:bodyPr>
          <a:lstStyle/>
          <a:p>
            <a:pPr lvl="0"/>
            <a:r>
              <a:rPr lang="en-US" sz="2400" b="1" dirty="0">
                <a:solidFill>
                  <a:srgbClr val="7030A0"/>
                </a:solidFill>
                <a:latin typeface="Calibri" panose="020F0502020204030204" pitchFamily="34" charset="0"/>
                <a:cs typeface="Calibri" panose="020F0502020204030204" pitchFamily="34" charset="0"/>
              </a:rPr>
              <a:t>Sample Answer: </a:t>
            </a:r>
            <a:r>
              <a:rPr lang="en-IE" sz="2400" dirty="0">
                <a:solidFill>
                  <a:srgbClr val="7030A0"/>
                </a:solidFill>
                <a:latin typeface="Calibri" panose="020F0502020204030204" pitchFamily="34" charset="0"/>
                <a:cs typeface="Calibri" panose="020F0502020204030204" pitchFamily="34" charset="0"/>
              </a:rPr>
              <a:t>The boys were playing cricket.</a:t>
            </a:r>
            <a:endParaRPr lang="en-US" sz="2400" dirty="0">
              <a:solidFill>
                <a:srgbClr val="7030A0"/>
              </a:solidFill>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536160" y="5005303"/>
            <a:ext cx="2893808" cy="16836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C61F04-1F9E-634C-9064-55724B4969EE}"/>
              </a:ext>
            </a:extLst>
          </p:cNvPr>
          <p:cNvSpPr txBox="1"/>
          <p:nvPr/>
        </p:nvSpPr>
        <p:spPr>
          <a:xfrm>
            <a:off x="1055440" y="908720"/>
            <a:ext cx="10081120" cy="954107"/>
          </a:xfrm>
          <a:prstGeom prst="rect">
            <a:avLst/>
          </a:prstGeom>
          <a:noFill/>
        </p:spPr>
        <p:txBody>
          <a:bodyPr wrap="square" rtlCol="0">
            <a:spAutoFit/>
          </a:bodyPr>
          <a:lstStyle/>
          <a:p>
            <a:pPr marL="574675" indent="-574675">
              <a:buFont typeface="+mj-lt"/>
              <a:buAutoNum type="romanUcPeriod" startAt="2"/>
            </a:pPr>
            <a:r>
              <a:rPr lang="en-IE" sz="2800" b="1" dirty="0"/>
              <a:t>Use word(s) from each of the columns given below and make 5 meaningful sentences in Past Continuous Tense form:</a:t>
            </a:r>
            <a:endParaRPr lang="en-US" sz="2800" dirty="0"/>
          </a:p>
        </p:txBody>
      </p:sp>
    </p:spTree>
    <p:extLst>
      <p:ext uri="{BB962C8B-B14F-4D97-AF65-F5344CB8AC3E}">
        <p14:creationId xmlns:p14="http://schemas.microsoft.com/office/powerpoint/2010/main" val="323863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2000" fill="hold"/>
                                        <p:tgtEl>
                                          <p:spTgt spid="7170"/>
                                        </p:tgtEl>
                                        <p:attrNameLst>
                                          <p:attrName>ppt_w</p:attrName>
                                        </p:attrNameLst>
                                      </p:cBhvr>
                                      <p:tavLst>
                                        <p:tav tm="0">
                                          <p:val>
                                            <p:fltVal val="0"/>
                                          </p:val>
                                        </p:tav>
                                        <p:tav tm="100000">
                                          <p:val>
                                            <p:strVal val="#ppt_w"/>
                                          </p:val>
                                        </p:tav>
                                      </p:tavLst>
                                    </p:anim>
                                    <p:anim calcmode="lin" valueType="num">
                                      <p:cBhvr>
                                        <p:cTn id="12" dur="20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906" y="116632"/>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8650968"/>
              </p:ext>
            </p:extLst>
          </p:nvPr>
        </p:nvGraphicFramePr>
        <p:xfrm>
          <a:off x="1055440" y="1916832"/>
          <a:ext cx="9937108" cy="2956560"/>
        </p:xfrm>
        <a:graphic>
          <a:graphicData uri="http://schemas.openxmlformats.org/drawingml/2006/table">
            <a:tbl>
              <a:tblPr>
                <a:tableStyleId>{5C22544A-7EE6-4342-B048-85BDC9FD1C3A}</a:tableStyleId>
              </a:tblPr>
              <a:tblGrid>
                <a:gridCol w="2484277">
                  <a:extLst>
                    <a:ext uri="{9D8B030D-6E8A-4147-A177-3AD203B41FA5}">
                      <a16:colId xmlns:a16="http://schemas.microsoft.com/office/drawing/2014/main" val="4122044993"/>
                    </a:ext>
                  </a:extLst>
                </a:gridCol>
                <a:gridCol w="2484277">
                  <a:extLst>
                    <a:ext uri="{9D8B030D-6E8A-4147-A177-3AD203B41FA5}">
                      <a16:colId xmlns:a16="http://schemas.microsoft.com/office/drawing/2014/main" val="2632387518"/>
                    </a:ext>
                  </a:extLst>
                </a:gridCol>
                <a:gridCol w="2484277">
                  <a:extLst>
                    <a:ext uri="{9D8B030D-6E8A-4147-A177-3AD203B41FA5}">
                      <a16:colId xmlns:a16="http://schemas.microsoft.com/office/drawing/2014/main" val="1032865582"/>
                    </a:ext>
                  </a:extLst>
                </a:gridCol>
                <a:gridCol w="2484277">
                  <a:extLst>
                    <a:ext uri="{9D8B030D-6E8A-4147-A177-3AD203B41FA5}">
                      <a16:colId xmlns:a16="http://schemas.microsoft.com/office/drawing/2014/main" val="3431455840"/>
                    </a:ext>
                  </a:extLst>
                </a:gridCol>
              </a:tblGrid>
              <a:tr h="0">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B</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446806"/>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My father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reading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car.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1230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dog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driving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book.</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29592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boys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running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in the field.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26464"/>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dancing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cricket.</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753132"/>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Our teacher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playing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at home.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44218"/>
                  </a:ext>
                </a:extLst>
              </a:tr>
            </a:tbl>
          </a:graphicData>
        </a:graphic>
      </p:graphicFrame>
      <p:sp>
        <p:nvSpPr>
          <p:cNvPr id="7" name="TextBox 6"/>
          <p:cNvSpPr txBox="1"/>
          <p:nvPr/>
        </p:nvSpPr>
        <p:spPr>
          <a:xfrm>
            <a:off x="1055440" y="5559623"/>
            <a:ext cx="5661358" cy="461665"/>
          </a:xfrm>
          <a:prstGeom prst="rect">
            <a:avLst/>
          </a:prstGeom>
          <a:noFill/>
        </p:spPr>
        <p:txBody>
          <a:bodyPr wrap="none" rtlCol="0" anchor="ctr">
            <a:spAutoFit/>
          </a:bodyPr>
          <a:lstStyle/>
          <a:p>
            <a:pPr lvl="0"/>
            <a:r>
              <a:rPr lang="en-US" sz="2400" b="1" dirty="0">
                <a:solidFill>
                  <a:srgbClr val="7030A0"/>
                </a:solidFill>
                <a:latin typeface="Calibri" panose="020F0502020204030204" pitchFamily="34" charset="0"/>
                <a:cs typeface="Calibri" panose="020F0502020204030204" pitchFamily="34" charset="0"/>
              </a:rPr>
              <a:t>Sample Answer: </a:t>
            </a:r>
            <a:r>
              <a:rPr lang="en-IE" sz="2400" dirty="0">
                <a:solidFill>
                  <a:srgbClr val="7030A0"/>
                </a:solidFill>
                <a:latin typeface="Calibri" panose="020F0502020204030204" pitchFamily="34" charset="0"/>
                <a:cs typeface="Calibri" panose="020F0502020204030204" pitchFamily="34" charset="0"/>
              </a:rPr>
              <a:t>We were dancing at home.</a:t>
            </a:r>
            <a:endParaRPr lang="en-US" sz="2400" dirty="0">
              <a:solidFill>
                <a:srgbClr val="7030A0"/>
              </a:solidFill>
              <a:latin typeface="Calibri" panose="020F0502020204030204" pitchFamily="34" charset="0"/>
              <a:cs typeface="Calibri" panose="020F0502020204030204" pitchFamily="34" charset="0"/>
            </a:endParaRPr>
          </a:p>
        </p:txBody>
      </p:sp>
      <p:pic>
        <p:nvPicPr>
          <p:cNvPr id="6148" name="Picture 4" descr="Dancing girls | Public domain vect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0" y="4967642"/>
            <a:ext cx="3195019"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1ABDFB-B648-CB4C-BE6B-CB3B44466796}"/>
              </a:ext>
            </a:extLst>
          </p:cNvPr>
          <p:cNvSpPr txBox="1"/>
          <p:nvPr/>
        </p:nvSpPr>
        <p:spPr>
          <a:xfrm>
            <a:off x="1055440" y="908720"/>
            <a:ext cx="10081120" cy="954107"/>
          </a:xfrm>
          <a:prstGeom prst="rect">
            <a:avLst/>
          </a:prstGeom>
          <a:noFill/>
        </p:spPr>
        <p:txBody>
          <a:bodyPr wrap="square" rtlCol="0">
            <a:spAutoFit/>
          </a:bodyPr>
          <a:lstStyle/>
          <a:p>
            <a:pPr marL="574675" indent="-574675">
              <a:buFont typeface="+mj-lt"/>
              <a:buAutoNum type="romanUcPeriod" startAt="2"/>
            </a:pPr>
            <a:r>
              <a:rPr lang="en-IE" sz="2800" b="1" dirty="0"/>
              <a:t>Use word(s) from each of the columns given below and make 5 meaningful sentences in Past Continuous Tense form:</a:t>
            </a:r>
            <a:endParaRPr lang="en-US" sz="2800" dirty="0"/>
          </a:p>
        </p:txBody>
      </p:sp>
    </p:spTree>
    <p:extLst>
      <p:ext uri="{BB962C8B-B14F-4D97-AF65-F5344CB8AC3E}">
        <p14:creationId xmlns:p14="http://schemas.microsoft.com/office/powerpoint/2010/main" val="415241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p:cTn id="11" dur="2000" fill="hold"/>
                                        <p:tgtEl>
                                          <p:spTgt spid="6148"/>
                                        </p:tgtEl>
                                        <p:attrNameLst>
                                          <p:attrName>ppt_w</p:attrName>
                                        </p:attrNameLst>
                                      </p:cBhvr>
                                      <p:tavLst>
                                        <p:tav tm="0">
                                          <p:val>
                                            <p:fltVal val="0"/>
                                          </p:val>
                                        </p:tav>
                                        <p:tav tm="100000">
                                          <p:val>
                                            <p:strVal val="#ppt_w"/>
                                          </p:val>
                                        </p:tav>
                                      </p:tavLst>
                                    </p:anim>
                                    <p:anim calcmode="lin" valueType="num">
                                      <p:cBhvr>
                                        <p:cTn id="12" dur="20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7906" y="118373"/>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89584089"/>
              </p:ext>
            </p:extLst>
          </p:nvPr>
        </p:nvGraphicFramePr>
        <p:xfrm>
          <a:off x="1055440" y="1916832"/>
          <a:ext cx="9937108" cy="2956560"/>
        </p:xfrm>
        <a:graphic>
          <a:graphicData uri="http://schemas.openxmlformats.org/drawingml/2006/table">
            <a:tbl>
              <a:tblPr>
                <a:tableStyleId>{5C22544A-7EE6-4342-B048-85BDC9FD1C3A}</a:tableStyleId>
              </a:tblPr>
              <a:tblGrid>
                <a:gridCol w="2484277">
                  <a:extLst>
                    <a:ext uri="{9D8B030D-6E8A-4147-A177-3AD203B41FA5}">
                      <a16:colId xmlns:a16="http://schemas.microsoft.com/office/drawing/2014/main" val="4122044993"/>
                    </a:ext>
                  </a:extLst>
                </a:gridCol>
                <a:gridCol w="2484277">
                  <a:extLst>
                    <a:ext uri="{9D8B030D-6E8A-4147-A177-3AD203B41FA5}">
                      <a16:colId xmlns:a16="http://schemas.microsoft.com/office/drawing/2014/main" val="2632387518"/>
                    </a:ext>
                  </a:extLst>
                </a:gridCol>
                <a:gridCol w="2484277">
                  <a:extLst>
                    <a:ext uri="{9D8B030D-6E8A-4147-A177-3AD203B41FA5}">
                      <a16:colId xmlns:a16="http://schemas.microsoft.com/office/drawing/2014/main" val="1032865582"/>
                    </a:ext>
                  </a:extLst>
                </a:gridCol>
                <a:gridCol w="2484277">
                  <a:extLst>
                    <a:ext uri="{9D8B030D-6E8A-4147-A177-3AD203B41FA5}">
                      <a16:colId xmlns:a16="http://schemas.microsoft.com/office/drawing/2014/main" val="3431455840"/>
                    </a:ext>
                  </a:extLst>
                </a:gridCol>
              </a:tblGrid>
              <a:tr h="0">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B</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446806"/>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My father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reading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car.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61230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dog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driving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 book.</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6295928"/>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The boys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running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in the field.</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26464"/>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were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dancing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cricket.</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753132"/>
                  </a:ext>
                </a:extLst>
              </a:tr>
              <a:tr h="0">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Our teacher</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was</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playing</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marR="0" algn="l">
                        <a:spcBef>
                          <a:spcPts val="0"/>
                        </a:spcBef>
                        <a:spcAft>
                          <a:spcPts val="0"/>
                        </a:spcAft>
                      </a:pPr>
                      <a:r>
                        <a:rPr lang="en-IE" sz="2400" dirty="0">
                          <a:solidFill>
                            <a:srgbClr val="C00000"/>
                          </a:solidFill>
                          <a:effectLst/>
                          <a:latin typeface="Calibri" panose="020F0502020204030204" pitchFamily="34" charset="0"/>
                          <a:cs typeface="Calibri" panose="020F0502020204030204" pitchFamily="34" charset="0"/>
                        </a:rPr>
                        <a:t>at home.</a:t>
                      </a:r>
                      <a:endParaRPr lang="en-US" sz="24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6044218"/>
                  </a:ext>
                </a:extLst>
              </a:tr>
            </a:tbl>
          </a:graphicData>
        </a:graphic>
      </p:graphicFrame>
      <p:sp>
        <p:nvSpPr>
          <p:cNvPr id="7" name="TextBox 6"/>
          <p:cNvSpPr txBox="1"/>
          <p:nvPr/>
        </p:nvSpPr>
        <p:spPr>
          <a:xfrm>
            <a:off x="1055440" y="5877272"/>
            <a:ext cx="6363922" cy="461665"/>
          </a:xfrm>
          <a:prstGeom prst="rect">
            <a:avLst/>
          </a:prstGeom>
          <a:noFill/>
        </p:spPr>
        <p:txBody>
          <a:bodyPr wrap="none" rtlCol="0" anchor="ctr">
            <a:spAutoFit/>
          </a:bodyPr>
          <a:lstStyle/>
          <a:p>
            <a:pPr lvl="0"/>
            <a:r>
              <a:rPr lang="en-US" sz="2400" b="1" dirty="0">
                <a:solidFill>
                  <a:srgbClr val="7030A0"/>
                </a:solidFill>
                <a:latin typeface="Calibri" panose="020F0502020204030204" pitchFamily="34" charset="0"/>
                <a:cs typeface="Calibri" panose="020F0502020204030204" pitchFamily="34" charset="0"/>
              </a:rPr>
              <a:t>Sample Answer: </a:t>
            </a:r>
            <a:r>
              <a:rPr lang="en-IE" sz="2400" dirty="0">
                <a:solidFill>
                  <a:srgbClr val="7030A0"/>
                </a:solidFill>
                <a:latin typeface="Calibri" panose="020F0502020204030204" pitchFamily="34" charset="0"/>
                <a:cs typeface="Calibri" panose="020F0502020204030204" pitchFamily="34" charset="0"/>
              </a:rPr>
              <a:t>Our teacher was reading a book.</a:t>
            </a:r>
            <a:endParaRPr lang="en-US" sz="2400" dirty="0">
              <a:solidFill>
                <a:srgbClr val="7030A0"/>
              </a:solidFill>
              <a:latin typeface="Calibri" panose="020F0502020204030204" pitchFamily="34" charset="0"/>
              <a:cs typeface="Calibri" panose="020F0502020204030204" pitchFamily="34" charset="0"/>
            </a:endParaRPr>
          </a:p>
        </p:txBody>
      </p:sp>
      <p:pic>
        <p:nvPicPr>
          <p:cNvPr id="5122" name="Picture 2" descr="APG Soldiers read to students, Feb. 28, 2019 | APG soldiers … | Flick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0176" y="4962872"/>
            <a:ext cx="2741861"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07B8E86-165E-D84D-BCB7-644365DC9BD5}"/>
              </a:ext>
            </a:extLst>
          </p:cNvPr>
          <p:cNvSpPr txBox="1"/>
          <p:nvPr/>
        </p:nvSpPr>
        <p:spPr>
          <a:xfrm>
            <a:off x="1055440" y="908720"/>
            <a:ext cx="10081120" cy="954107"/>
          </a:xfrm>
          <a:prstGeom prst="rect">
            <a:avLst/>
          </a:prstGeom>
          <a:noFill/>
        </p:spPr>
        <p:txBody>
          <a:bodyPr wrap="square" rtlCol="0">
            <a:spAutoFit/>
          </a:bodyPr>
          <a:lstStyle/>
          <a:p>
            <a:pPr marL="574675" indent="-574675">
              <a:buFont typeface="+mj-lt"/>
              <a:buAutoNum type="romanUcPeriod" startAt="2"/>
            </a:pPr>
            <a:r>
              <a:rPr lang="en-IE" sz="2800" b="1" dirty="0"/>
              <a:t>Use word(s) from each of the columns given below and make 5 meaningful sentences in Past Continuous Tense form:</a:t>
            </a:r>
            <a:endParaRPr lang="en-US" sz="2800" dirty="0"/>
          </a:p>
        </p:txBody>
      </p:sp>
    </p:spTree>
    <p:extLst>
      <p:ext uri="{BB962C8B-B14F-4D97-AF65-F5344CB8AC3E}">
        <p14:creationId xmlns:p14="http://schemas.microsoft.com/office/powerpoint/2010/main" val="391335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2000" fill="hold"/>
                                        <p:tgtEl>
                                          <p:spTgt spid="5122"/>
                                        </p:tgtEl>
                                        <p:attrNameLst>
                                          <p:attrName>ppt_w</p:attrName>
                                        </p:attrNameLst>
                                      </p:cBhvr>
                                      <p:tavLst>
                                        <p:tav tm="0">
                                          <p:val>
                                            <p:fltVal val="0"/>
                                          </p:val>
                                        </p:tav>
                                        <p:tav tm="100000">
                                          <p:val>
                                            <p:strVal val="#ppt_w"/>
                                          </p:val>
                                        </p:tav>
                                      </p:tavLst>
                                    </p:anim>
                                    <p:anim calcmode="lin" valueType="num">
                                      <p:cBhvr>
                                        <p:cTn id="12" dur="20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3024" y="2206787"/>
            <a:ext cx="9144000" cy="489365"/>
          </a:xfrm>
          <a:prstGeom prst="rect">
            <a:avLst/>
          </a:prstGeom>
        </p:spPr>
        <p:txBody>
          <a:bodyPr wrap="square">
            <a:spAutoFit/>
          </a:bodyPr>
          <a:lstStyle/>
          <a:p>
            <a:pPr marL="914400" marR="114300" lvl="0" indent="-91440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1.   Walk – __________________________________________</a:t>
            </a:r>
            <a:endParaRPr lang="en-US" sz="2400" dirty="0">
              <a:solidFill>
                <a:srgbClr val="C00000"/>
              </a:solidFill>
              <a:latin typeface="Calibri" panose="020F0502020204030204" pitchFamily="34" charset="0"/>
              <a:ea typeface="Calibri" panose="020F0502020204030204" pitchFamily="34" charset="0"/>
            </a:endParaRPr>
          </a:p>
        </p:txBody>
      </p:sp>
      <p:sp>
        <p:nvSpPr>
          <p:cNvPr id="4" name="TextBox 3"/>
          <p:cNvSpPr txBox="1"/>
          <p:nvPr/>
        </p:nvSpPr>
        <p:spPr>
          <a:xfrm>
            <a:off x="3807906" y="188640"/>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sp>
        <p:nvSpPr>
          <p:cNvPr id="5" name="TextBox 4"/>
          <p:cNvSpPr txBox="1"/>
          <p:nvPr/>
        </p:nvSpPr>
        <p:spPr>
          <a:xfrm>
            <a:off x="1157042" y="980728"/>
            <a:ext cx="9835502" cy="954107"/>
          </a:xfrm>
          <a:prstGeom prst="rect">
            <a:avLst/>
          </a:prstGeom>
          <a:noFill/>
        </p:spPr>
        <p:txBody>
          <a:bodyPr wrap="square" rtlCol="0">
            <a:spAutoFit/>
          </a:bodyPr>
          <a:lstStyle/>
          <a:p>
            <a:pPr marL="684213" indent="-684213">
              <a:buFont typeface="+mj-lt"/>
              <a:buAutoNum type="romanUcPeriod" startAt="3"/>
            </a:pPr>
            <a:r>
              <a:rPr lang="en-IE" sz="2800" b="1" dirty="0"/>
              <a:t>Make your own sentences using the past continuous form of the given verbs:</a:t>
            </a:r>
            <a:endParaRPr lang="en-US" sz="2800" dirty="0">
              <a:solidFill>
                <a:srgbClr val="7030A0"/>
              </a:solidFill>
            </a:endParaRPr>
          </a:p>
        </p:txBody>
      </p:sp>
      <p:sp>
        <p:nvSpPr>
          <p:cNvPr id="7" name="TextBox 6"/>
          <p:cNvSpPr txBox="1"/>
          <p:nvPr/>
        </p:nvSpPr>
        <p:spPr>
          <a:xfrm>
            <a:off x="2274796" y="2131452"/>
            <a:ext cx="6053452" cy="489365"/>
          </a:xfrm>
          <a:prstGeom prst="rect">
            <a:avLst/>
          </a:prstGeom>
          <a:noFill/>
        </p:spPr>
        <p:txBody>
          <a:bodyPr wrap="none" rtlCol="0" anchor="ctr">
            <a:spAutoFit/>
          </a:bodyPr>
          <a:lstStyle/>
          <a:p>
            <a:pPr marR="114300">
              <a:lnSpc>
                <a:spcPct val="114000"/>
              </a:lnSpc>
            </a:pPr>
            <a:r>
              <a:rPr lang="en-IE" sz="2400" dirty="0" err="1">
                <a:solidFill>
                  <a:srgbClr val="7030A0"/>
                </a:solidFill>
                <a:latin typeface="Calibri" panose="020F0502020204030204" pitchFamily="34" charset="0"/>
                <a:ea typeface="Calibri" panose="020F0502020204030204" pitchFamily="34" charset="0"/>
              </a:rPr>
              <a:t>Parul</a:t>
            </a:r>
            <a:r>
              <a:rPr lang="en-IE" sz="2400" dirty="0">
                <a:solidFill>
                  <a:srgbClr val="7030A0"/>
                </a:solidFill>
                <a:latin typeface="Calibri" panose="020F0502020204030204" pitchFamily="34" charset="0"/>
                <a:ea typeface="Calibri" panose="020F0502020204030204" pitchFamily="34" charset="0"/>
              </a:rPr>
              <a:t> </a:t>
            </a:r>
            <a:r>
              <a:rPr lang="en-IE" sz="2400" u="sng" dirty="0">
                <a:solidFill>
                  <a:srgbClr val="7030A0"/>
                </a:solidFill>
                <a:latin typeface="Calibri" panose="020F0502020204030204" pitchFamily="34" charset="0"/>
                <a:ea typeface="Calibri" panose="020F0502020204030204" pitchFamily="34" charset="0"/>
              </a:rPr>
              <a:t>was walking</a:t>
            </a:r>
            <a:r>
              <a:rPr lang="en-IE" sz="2400" dirty="0">
                <a:solidFill>
                  <a:srgbClr val="7030A0"/>
                </a:solidFill>
                <a:latin typeface="Calibri" panose="020F0502020204030204" pitchFamily="34" charset="0"/>
                <a:ea typeface="Calibri" panose="020F0502020204030204" pitchFamily="34" charset="0"/>
              </a:rPr>
              <a:t> on the road when I met her.</a:t>
            </a:r>
            <a:endParaRPr lang="en-US" sz="2400" dirty="0">
              <a:solidFill>
                <a:srgbClr val="7030A0"/>
              </a:solidFill>
              <a:latin typeface="Calibri" panose="020F0502020204030204" pitchFamily="34" charset="0"/>
              <a:ea typeface="Calibri" panose="020F0502020204030204" pitchFamily="34" charset="0"/>
            </a:endParaRPr>
          </a:p>
        </p:txBody>
      </p:sp>
      <p:sp>
        <p:nvSpPr>
          <p:cNvPr id="9" name="Rectangle 8"/>
          <p:cNvSpPr/>
          <p:nvPr/>
        </p:nvSpPr>
        <p:spPr>
          <a:xfrm>
            <a:off x="1277080" y="4005064"/>
            <a:ext cx="9283416" cy="489365"/>
          </a:xfrm>
          <a:prstGeom prst="rect">
            <a:avLst/>
          </a:prstGeom>
        </p:spPr>
        <p:txBody>
          <a:bodyPr wrap="square">
            <a:spAutoFit/>
          </a:bodyPr>
          <a:lstStyle/>
          <a:p>
            <a:pPr marR="114300" lvl="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3.    Sleep – ______________________________________________</a:t>
            </a:r>
            <a:endParaRPr lang="en-US" sz="2400" dirty="0">
              <a:solidFill>
                <a:srgbClr val="C00000"/>
              </a:solidFill>
              <a:latin typeface="Calibri" panose="020F0502020204030204" pitchFamily="34" charset="0"/>
              <a:ea typeface="Calibri" panose="020F0502020204030204" pitchFamily="34" charset="0"/>
            </a:endParaRPr>
          </a:p>
        </p:txBody>
      </p:sp>
      <p:sp>
        <p:nvSpPr>
          <p:cNvPr id="10" name="Rectangle 9"/>
          <p:cNvSpPr/>
          <p:nvPr/>
        </p:nvSpPr>
        <p:spPr>
          <a:xfrm>
            <a:off x="767408" y="3142962"/>
            <a:ext cx="11232934" cy="489365"/>
          </a:xfrm>
          <a:prstGeom prst="rect">
            <a:avLst/>
          </a:prstGeom>
        </p:spPr>
        <p:txBody>
          <a:bodyPr wrap="square">
            <a:spAutoFit/>
          </a:bodyPr>
          <a:lstStyle/>
          <a:p>
            <a:pPr marR="114300" lvl="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2.  Throw </a:t>
            </a:r>
            <a:r>
              <a:rPr lang="en-IE" sz="2400">
                <a:solidFill>
                  <a:srgbClr val="C00000"/>
                </a:solidFill>
                <a:latin typeface="Calibri" panose="020F0502020204030204" pitchFamily="34" charset="0"/>
                <a:ea typeface="Calibri" panose="020F0502020204030204" pitchFamily="34" charset="0"/>
              </a:rPr>
              <a:t>– ______________________________________________________________</a:t>
            </a:r>
            <a:endParaRPr lang="en-US" sz="2400" dirty="0">
              <a:solidFill>
                <a:srgbClr val="C00000"/>
              </a:solidFill>
              <a:latin typeface="Calibri" panose="020F0502020204030204" pitchFamily="34" charset="0"/>
              <a:ea typeface="Calibri" panose="020F0502020204030204" pitchFamily="34" charset="0"/>
            </a:endParaRPr>
          </a:p>
        </p:txBody>
      </p:sp>
      <p:sp>
        <p:nvSpPr>
          <p:cNvPr id="11" name="Rectangle 10"/>
          <p:cNvSpPr/>
          <p:nvPr/>
        </p:nvSpPr>
        <p:spPr>
          <a:xfrm>
            <a:off x="335360" y="5014020"/>
            <a:ext cx="11232934" cy="489365"/>
          </a:xfrm>
          <a:prstGeom prst="rect">
            <a:avLst/>
          </a:prstGeom>
        </p:spPr>
        <p:txBody>
          <a:bodyPr wrap="square">
            <a:spAutoFit/>
          </a:bodyPr>
          <a:lstStyle/>
          <a:p>
            <a:pPr marR="114300" lvl="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4.  Swim – _______________________________________________________________</a:t>
            </a:r>
            <a:endParaRPr lang="en-US" sz="2400" dirty="0">
              <a:solidFill>
                <a:srgbClr val="C00000"/>
              </a:solidFill>
              <a:latin typeface="Calibri" panose="020F0502020204030204" pitchFamily="34" charset="0"/>
              <a:ea typeface="Calibri" panose="020F0502020204030204" pitchFamily="34" charset="0"/>
            </a:endParaRPr>
          </a:p>
        </p:txBody>
      </p:sp>
      <p:sp>
        <p:nvSpPr>
          <p:cNvPr id="13" name="Rectangle 12"/>
          <p:cNvSpPr/>
          <p:nvPr/>
        </p:nvSpPr>
        <p:spPr>
          <a:xfrm>
            <a:off x="773024" y="5916194"/>
            <a:ext cx="9643456" cy="548640"/>
          </a:xfrm>
          <a:prstGeom prst="rect">
            <a:avLst/>
          </a:prstGeom>
        </p:spPr>
        <p:txBody>
          <a:bodyPr wrap="square">
            <a:spAutoFit/>
          </a:bodyPr>
          <a:lstStyle/>
          <a:p>
            <a:pPr marL="457200" marR="114300" lvl="0" indent="-457200">
              <a:lnSpc>
                <a:spcPct val="114000"/>
              </a:lnSpc>
              <a:spcBef>
                <a:spcPts val="0"/>
              </a:spcBef>
              <a:spcAft>
                <a:spcPts val="0"/>
              </a:spcAft>
              <a:buAutoNum type="arabicPeriod" startAt="5"/>
            </a:pPr>
            <a:r>
              <a:rPr lang="en-IE" sz="2400" dirty="0">
                <a:solidFill>
                  <a:srgbClr val="C00000"/>
                </a:solidFill>
                <a:latin typeface="Calibri" panose="020F0502020204030204" pitchFamily="34" charset="0"/>
                <a:ea typeface="Calibri" panose="020F0502020204030204" pitchFamily="34" charset="0"/>
              </a:rPr>
              <a:t>     Fly – ____________________________________________</a:t>
            </a:r>
            <a:endParaRPr lang="en-US" sz="2400" u="none" strike="noStrike" dirty="0">
              <a:solidFill>
                <a:srgbClr val="C00000"/>
              </a:solidFill>
              <a:effectLst/>
              <a:latin typeface="Calibri" panose="020F0502020204030204" pitchFamily="34" charset="0"/>
              <a:ea typeface="Calibri" panose="020F0502020204030204" pitchFamily="34" charset="0"/>
            </a:endParaRPr>
          </a:p>
        </p:txBody>
      </p:sp>
      <p:sp>
        <p:nvSpPr>
          <p:cNvPr id="15" name="TextBox 14"/>
          <p:cNvSpPr txBox="1"/>
          <p:nvPr/>
        </p:nvSpPr>
        <p:spPr>
          <a:xfrm>
            <a:off x="2212784" y="3068960"/>
            <a:ext cx="9787872" cy="489365"/>
          </a:xfrm>
          <a:prstGeom prst="rect">
            <a:avLst/>
          </a:prstGeom>
          <a:noFill/>
        </p:spPr>
        <p:txBody>
          <a:bodyPr wrap="square" rtlCol="0" anchor="ctr">
            <a:spAutoFit/>
          </a:bodyPr>
          <a:lstStyle/>
          <a:p>
            <a:pPr marR="114300">
              <a:lnSpc>
                <a:spcPct val="114000"/>
              </a:lnSpc>
            </a:pPr>
            <a:r>
              <a:rPr lang="en-IE" sz="2400" dirty="0">
                <a:solidFill>
                  <a:srgbClr val="7030A0"/>
                </a:solidFill>
                <a:latin typeface="Calibri" panose="020F0502020204030204" pitchFamily="34" charset="0"/>
                <a:ea typeface="Calibri" panose="020F0502020204030204" pitchFamily="34" charset="0"/>
              </a:rPr>
              <a:t>The boys </a:t>
            </a:r>
            <a:r>
              <a:rPr lang="en-IE" sz="2400" u="sng" dirty="0">
                <a:solidFill>
                  <a:srgbClr val="7030A0"/>
                </a:solidFill>
                <a:latin typeface="Calibri" panose="020F0502020204030204" pitchFamily="34" charset="0"/>
                <a:ea typeface="Calibri" panose="020F0502020204030204" pitchFamily="34" charset="0"/>
              </a:rPr>
              <a:t>were throwing</a:t>
            </a:r>
            <a:r>
              <a:rPr lang="en-IE" sz="2400" dirty="0">
                <a:solidFill>
                  <a:srgbClr val="7030A0"/>
                </a:solidFill>
                <a:latin typeface="Calibri" panose="020F0502020204030204" pitchFamily="34" charset="0"/>
                <a:ea typeface="Calibri" panose="020F0502020204030204" pitchFamily="34" charset="0"/>
              </a:rPr>
              <a:t> pebbles in the river when the teacher caught them.</a:t>
            </a:r>
            <a:endParaRPr lang="en-US" sz="2400" dirty="0">
              <a:solidFill>
                <a:srgbClr val="7030A0"/>
              </a:solidFill>
              <a:latin typeface="Calibri" panose="020F0502020204030204" pitchFamily="34" charset="0"/>
              <a:ea typeface="Calibri" panose="020F0502020204030204" pitchFamily="34" charset="0"/>
            </a:endParaRPr>
          </a:p>
        </p:txBody>
      </p:sp>
      <p:sp>
        <p:nvSpPr>
          <p:cNvPr id="16" name="TextBox 15"/>
          <p:cNvSpPr txBox="1"/>
          <p:nvPr/>
        </p:nvSpPr>
        <p:spPr>
          <a:xfrm>
            <a:off x="2927648" y="3942172"/>
            <a:ext cx="6872587" cy="489365"/>
          </a:xfrm>
          <a:prstGeom prst="rect">
            <a:avLst/>
          </a:prstGeom>
          <a:noFill/>
        </p:spPr>
        <p:txBody>
          <a:bodyPr wrap="none" rtlCol="0" anchor="ctr">
            <a:spAutoFit/>
          </a:bodyPr>
          <a:lstStyle/>
          <a:p>
            <a:pPr marR="114300">
              <a:lnSpc>
                <a:spcPct val="114000"/>
              </a:lnSpc>
            </a:pPr>
            <a:r>
              <a:rPr lang="en-IE" sz="2400" dirty="0">
                <a:solidFill>
                  <a:srgbClr val="7030A0"/>
                </a:solidFill>
                <a:latin typeface="Calibri" panose="020F0502020204030204" pitchFamily="34" charset="0"/>
                <a:ea typeface="Calibri" panose="020F0502020204030204" pitchFamily="34" charset="0"/>
              </a:rPr>
              <a:t>My mother </a:t>
            </a:r>
            <a:r>
              <a:rPr lang="en-IE" sz="2400" u="sng" dirty="0">
                <a:solidFill>
                  <a:srgbClr val="7030A0"/>
                </a:solidFill>
                <a:latin typeface="Calibri" panose="020F0502020204030204" pitchFamily="34" charset="0"/>
                <a:ea typeface="Calibri" panose="020F0502020204030204" pitchFamily="34" charset="0"/>
              </a:rPr>
              <a:t>was sleeping</a:t>
            </a:r>
            <a:r>
              <a:rPr lang="en-IE" sz="2400" dirty="0">
                <a:solidFill>
                  <a:srgbClr val="7030A0"/>
                </a:solidFill>
                <a:latin typeface="Calibri" panose="020F0502020204030204" pitchFamily="34" charset="0"/>
                <a:ea typeface="Calibri" panose="020F0502020204030204" pitchFamily="34" charset="0"/>
              </a:rPr>
              <a:t> when my father came back.</a:t>
            </a:r>
            <a:endParaRPr lang="en-US" sz="2400" dirty="0">
              <a:solidFill>
                <a:srgbClr val="7030A0"/>
              </a:solidFill>
              <a:latin typeface="Calibri" panose="020F0502020204030204" pitchFamily="34" charset="0"/>
              <a:ea typeface="Calibri" panose="020F0502020204030204" pitchFamily="34" charset="0"/>
            </a:endParaRPr>
          </a:p>
        </p:txBody>
      </p:sp>
      <p:sp>
        <p:nvSpPr>
          <p:cNvPr id="17" name="TextBox 16"/>
          <p:cNvSpPr txBox="1"/>
          <p:nvPr/>
        </p:nvSpPr>
        <p:spPr>
          <a:xfrm>
            <a:off x="1703512" y="4941168"/>
            <a:ext cx="9316525" cy="489365"/>
          </a:xfrm>
          <a:prstGeom prst="rect">
            <a:avLst/>
          </a:prstGeom>
          <a:noFill/>
        </p:spPr>
        <p:txBody>
          <a:bodyPr wrap="none" rtlCol="0" anchor="ctr">
            <a:spAutoFit/>
          </a:bodyPr>
          <a:lstStyle/>
          <a:p>
            <a:pPr marR="114300">
              <a:lnSpc>
                <a:spcPct val="114000"/>
              </a:lnSpc>
            </a:pPr>
            <a:r>
              <a:rPr lang="en-IE" sz="2400" dirty="0">
                <a:solidFill>
                  <a:srgbClr val="7030A0"/>
                </a:solidFill>
                <a:latin typeface="Calibri" panose="020F0502020204030204" pitchFamily="34" charset="0"/>
                <a:ea typeface="Calibri" panose="020F0502020204030204" pitchFamily="34" charset="0"/>
              </a:rPr>
              <a:t>We </a:t>
            </a:r>
            <a:r>
              <a:rPr lang="en-IE" sz="2400" u="sng" dirty="0">
                <a:solidFill>
                  <a:srgbClr val="7030A0"/>
                </a:solidFill>
                <a:latin typeface="Calibri" panose="020F0502020204030204" pitchFamily="34" charset="0"/>
                <a:ea typeface="Calibri" panose="020F0502020204030204" pitchFamily="34" charset="0"/>
              </a:rPr>
              <a:t>were swimming</a:t>
            </a:r>
            <a:r>
              <a:rPr lang="en-IE" sz="2400" dirty="0">
                <a:solidFill>
                  <a:srgbClr val="7030A0"/>
                </a:solidFill>
                <a:latin typeface="Calibri" panose="020F0502020204030204" pitchFamily="34" charset="0"/>
                <a:ea typeface="Calibri" panose="020F0502020204030204" pitchFamily="34" charset="0"/>
              </a:rPr>
              <a:t> in the pool when we saw a frog jump into the water.</a:t>
            </a:r>
            <a:endParaRPr lang="en-US" sz="2400" dirty="0">
              <a:solidFill>
                <a:srgbClr val="7030A0"/>
              </a:solidFill>
              <a:latin typeface="Calibri" panose="020F0502020204030204" pitchFamily="34" charset="0"/>
              <a:ea typeface="Calibri" panose="020F0502020204030204" pitchFamily="34" charset="0"/>
            </a:endParaRPr>
          </a:p>
        </p:txBody>
      </p:sp>
      <p:sp>
        <p:nvSpPr>
          <p:cNvPr id="18" name="TextBox 17"/>
          <p:cNvSpPr txBox="1"/>
          <p:nvPr/>
        </p:nvSpPr>
        <p:spPr>
          <a:xfrm>
            <a:off x="2782114" y="5832404"/>
            <a:ext cx="6210803" cy="489365"/>
          </a:xfrm>
          <a:prstGeom prst="rect">
            <a:avLst/>
          </a:prstGeom>
          <a:noFill/>
        </p:spPr>
        <p:txBody>
          <a:bodyPr wrap="none" rtlCol="0" anchor="ctr">
            <a:spAutoFit/>
          </a:bodyPr>
          <a:lstStyle/>
          <a:p>
            <a:pPr marR="114300">
              <a:lnSpc>
                <a:spcPct val="114000"/>
              </a:lnSpc>
            </a:pPr>
            <a:r>
              <a:rPr lang="en-IE" sz="2400" dirty="0">
                <a:solidFill>
                  <a:srgbClr val="7030A0"/>
                </a:solidFill>
                <a:latin typeface="Calibri" panose="020F0502020204030204" pitchFamily="34" charset="0"/>
                <a:ea typeface="Calibri" panose="020F0502020204030204" pitchFamily="34" charset="0"/>
              </a:rPr>
              <a:t>Birds </a:t>
            </a:r>
            <a:r>
              <a:rPr lang="en-IE" sz="2400" u="sng" dirty="0">
                <a:solidFill>
                  <a:srgbClr val="7030A0"/>
                </a:solidFill>
                <a:latin typeface="Calibri" panose="020F0502020204030204" pitchFamily="34" charset="0"/>
                <a:ea typeface="Calibri" panose="020F0502020204030204" pitchFamily="34" charset="0"/>
              </a:rPr>
              <a:t>were flying</a:t>
            </a:r>
            <a:r>
              <a:rPr lang="en-IE" sz="2400" dirty="0">
                <a:solidFill>
                  <a:srgbClr val="7030A0"/>
                </a:solidFill>
                <a:latin typeface="Calibri" panose="020F0502020204030204" pitchFamily="34" charset="0"/>
                <a:ea typeface="Calibri" panose="020F0502020204030204" pitchFamily="34" charset="0"/>
              </a:rPr>
              <a:t> in the sky when we looked up.</a:t>
            </a:r>
            <a:endParaRPr lang="en-US" sz="2400" dirty="0">
              <a:solidFill>
                <a:srgbClr val="7030A0"/>
              </a:solidFill>
              <a:latin typeface="Calibri" panose="020F0502020204030204" pitchFamily="34" charset="0"/>
              <a:ea typeface="Calibri" panose="020F0502020204030204" pitchFamily="34" charset="0"/>
            </a:endParaRPr>
          </a:p>
        </p:txBody>
      </p:sp>
      <p:sp>
        <p:nvSpPr>
          <p:cNvPr id="19" name="TextBox 18"/>
          <p:cNvSpPr txBox="1"/>
          <p:nvPr/>
        </p:nvSpPr>
        <p:spPr>
          <a:xfrm>
            <a:off x="4341554" y="1417521"/>
            <a:ext cx="5024399" cy="523220"/>
          </a:xfrm>
          <a:prstGeom prst="rect">
            <a:avLst/>
          </a:prstGeom>
          <a:noFill/>
        </p:spPr>
        <p:txBody>
          <a:bodyPr wrap="square" rtlCol="0">
            <a:spAutoFit/>
          </a:bodyPr>
          <a:lstStyle/>
          <a:p>
            <a:pPr algn="ctr"/>
            <a:r>
              <a:rPr lang="en-IE" sz="2800" b="1" dirty="0">
                <a:solidFill>
                  <a:srgbClr val="7030A0"/>
                </a:solidFill>
              </a:rPr>
              <a:t>(Click here for Sample Answers)</a:t>
            </a:r>
            <a:endParaRPr lang="en-US" sz="2800" dirty="0">
              <a:solidFill>
                <a:srgbClr val="7030A0"/>
              </a:solidFill>
            </a:endParaRPr>
          </a:p>
        </p:txBody>
      </p:sp>
      <p:pic>
        <p:nvPicPr>
          <p:cNvPr id="1026" name="Picture 2" descr="Woman Walking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1097" y="1553030"/>
            <a:ext cx="84353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134071" y="2636912"/>
            <a:ext cx="1425425" cy="671003"/>
          </a:xfrm>
          <a:prstGeom prst="rect">
            <a:avLst/>
          </a:prstGeom>
        </p:spPr>
      </p:pic>
      <p:pic>
        <p:nvPicPr>
          <p:cNvPr id="1032" name="Picture 8" descr="Sleep, Sleep Peacefully, To Dream, Falling Asleep, Gir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57536" y="3639737"/>
            <a:ext cx="178308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ynchronised swimming clipa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28" y="4149080"/>
            <a:ext cx="1244742" cy="89310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nimals, Birds, Flying, Geese, Goo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57259" y="5589240"/>
            <a:ext cx="1557414" cy="108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8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9"/>
                    </p:tgtEl>
                  </p:cond>
                </p:stCondLst>
                <p:endSync evt="end" delay="0">
                  <p:rtn val="all"/>
                </p:endSync>
                <p:childTnLst>
                  <p:par>
                    <p:cTn id="12" fill="hold">
                      <p:stCondLst>
                        <p:cond delay="0"/>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3" presetClass="entr" presetSubtype="16"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p:cTn id="20" dur="500" fill="hold"/>
                                        <p:tgtEl>
                                          <p:spTgt spid="1026"/>
                                        </p:tgtEl>
                                        <p:attrNameLst>
                                          <p:attrName>ppt_w</p:attrName>
                                        </p:attrNameLst>
                                      </p:cBhvr>
                                      <p:tavLst>
                                        <p:tav tm="0">
                                          <p:val>
                                            <p:fltVal val="0"/>
                                          </p:val>
                                        </p:tav>
                                        <p:tav tm="100000">
                                          <p:val>
                                            <p:strVal val="#ppt_w"/>
                                          </p:val>
                                        </p:tav>
                                      </p:tavLst>
                                    </p:anim>
                                    <p:anim calcmode="lin" valueType="num">
                                      <p:cBhvr>
                                        <p:cTn id="21" dur="500" fill="hold"/>
                                        <p:tgtEl>
                                          <p:spTgt spid="1026"/>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par>
                          <p:cTn id="31" fill="hold">
                            <p:stCondLst>
                              <p:cond delay="500"/>
                            </p:stCondLst>
                            <p:childTnLst>
                              <p:par>
                                <p:cTn id="32" presetID="2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500"/>
                            </p:stCondLst>
                            <p:childTnLst>
                              <p:par>
                                <p:cTn id="46" presetID="23" presetClass="entr" presetSubtype="16" fill="hold" nodeType="afterEffect">
                                  <p:stCondLst>
                                    <p:cond delay="0"/>
                                  </p:stCondLst>
                                  <p:childTnLst>
                                    <p:set>
                                      <p:cBhvr>
                                        <p:cTn id="47" dur="1" fill="hold">
                                          <p:stCondLst>
                                            <p:cond delay="0"/>
                                          </p:stCondLst>
                                        </p:cTn>
                                        <p:tgtEl>
                                          <p:spTgt spid="1032"/>
                                        </p:tgtEl>
                                        <p:attrNameLst>
                                          <p:attrName>style.visibility</p:attrName>
                                        </p:attrNameLst>
                                      </p:cBhvr>
                                      <p:to>
                                        <p:strVal val="visible"/>
                                      </p:to>
                                    </p:set>
                                    <p:anim calcmode="lin" valueType="num">
                                      <p:cBhvr>
                                        <p:cTn id="48" dur="500" fill="hold"/>
                                        <p:tgtEl>
                                          <p:spTgt spid="1032"/>
                                        </p:tgtEl>
                                        <p:attrNameLst>
                                          <p:attrName>ppt_w</p:attrName>
                                        </p:attrNameLst>
                                      </p:cBhvr>
                                      <p:tavLst>
                                        <p:tav tm="0">
                                          <p:val>
                                            <p:fltVal val="0"/>
                                          </p:val>
                                        </p:tav>
                                        <p:tav tm="100000">
                                          <p:val>
                                            <p:strVal val="#ppt_w"/>
                                          </p:val>
                                        </p:tav>
                                      </p:tavLst>
                                    </p:anim>
                                    <p:anim calcmode="lin" valueType="num">
                                      <p:cBhvr>
                                        <p:cTn id="49" dur="500" fill="hold"/>
                                        <p:tgtEl>
                                          <p:spTgt spid="1032"/>
                                        </p:tgtEl>
                                        <p:attrNameLst>
                                          <p:attrName>ppt_h</p:attrName>
                                        </p:attrNameLst>
                                      </p:cBhvr>
                                      <p:tavLst>
                                        <p:tav tm="0">
                                          <p:val>
                                            <p:fltVal val="0"/>
                                          </p:val>
                                        </p:tav>
                                        <p:tav tm="100000">
                                          <p:val>
                                            <p:strVal val="#ppt_h"/>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1034"/>
                                        </p:tgtEl>
                                        <p:attrNameLst>
                                          <p:attrName>style.visibility</p:attrName>
                                        </p:attrNameLst>
                                      </p:cBhvr>
                                      <p:to>
                                        <p:strVal val="visible"/>
                                      </p:to>
                                    </p:set>
                                    <p:anim calcmode="lin" valueType="num">
                                      <p:cBhvr>
                                        <p:cTn id="62" dur="500" fill="hold"/>
                                        <p:tgtEl>
                                          <p:spTgt spid="1034"/>
                                        </p:tgtEl>
                                        <p:attrNameLst>
                                          <p:attrName>ppt_w</p:attrName>
                                        </p:attrNameLst>
                                      </p:cBhvr>
                                      <p:tavLst>
                                        <p:tav tm="0">
                                          <p:val>
                                            <p:fltVal val="0"/>
                                          </p:val>
                                        </p:tav>
                                        <p:tav tm="100000">
                                          <p:val>
                                            <p:strVal val="#ppt_w"/>
                                          </p:val>
                                        </p:tav>
                                      </p:tavLst>
                                    </p:anim>
                                    <p:anim calcmode="lin" valueType="num">
                                      <p:cBhvr>
                                        <p:cTn id="63" dur="500" fill="hold"/>
                                        <p:tgtEl>
                                          <p:spTgt spid="1034"/>
                                        </p:tgtEl>
                                        <p:attrNameLst>
                                          <p:attrName>ppt_h</p:attrName>
                                        </p:attrNameLst>
                                      </p:cBhvr>
                                      <p:tavLst>
                                        <p:tav tm="0">
                                          <p:val>
                                            <p:fltVal val="0"/>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500"/>
                            </p:stCondLst>
                            <p:childTnLst>
                              <p:par>
                                <p:cTn id="74" presetID="23" presetClass="entr" presetSubtype="16" fill="hold" nodeType="afterEffect">
                                  <p:stCondLst>
                                    <p:cond delay="0"/>
                                  </p:stCondLst>
                                  <p:childTnLst>
                                    <p:set>
                                      <p:cBhvr>
                                        <p:cTn id="75" dur="1" fill="hold">
                                          <p:stCondLst>
                                            <p:cond delay="0"/>
                                          </p:stCondLst>
                                        </p:cTn>
                                        <p:tgtEl>
                                          <p:spTgt spid="1036"/>
                                        </p:tgtEl>
                                        <p:attrNameLst>
                                          <p:attrName>style.visibility</p:attrName>
                                        </p:attrNameLst>
                                      </p:cBhvr>
                                      <p:to>
                                        <p:strVal val="visible"/>
                                      </p:to>
                                    </p:set>
                                    <p:anim calcmode="lin" valueType="num">
                                      <p:cBhvr>
                                        <p:cTn id="76" dur="500" fill="hold"/>
                                        <p:tgtEl>
                                          <p:spTgt spid="1036"/>
                                        </p:tgtEl>
                                        <p:attrNameLst>
                                          <p:attrName>ppt_w</p:attrName>
                                        </p:attrNameLst>
                                      </p:cBhvr>
                                      <p:tavLst>
                                        <p:tav tm="0">
                                          <p:val>
                                            <p:fltVal val="0"/>
                                          </p:val>
                                        </p:tav>
                                        <p:tav tm="100000">
                                          <p:val>
                                            <p:strVal val="#ppt_w"/>
                                          </p:val>
                                        </p:tav>
                                      </p:tavLst>
                                    </p:anim>
                                    <p:anim calcmode="lin" valueType="num">
                                      <p:cBhvr>
                                        <p:cTn id="77" dur="500" fill="hold"/>
                                        <p:tgtEl>
                                          <p:spTgt spid="103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9"/>
                  </p:tgtEl>
                </p:cond>
              </p:nextCondLst>
            </p:seq>
          </p:childTnLst>
        </p:cTn>
      </p:par>
    </p:tnLst>
    <p:bldLst>
      <p:bldP spid="3" grpId="0"/>
      <p:bldP spid="7" grpId="0"/>
      <p:bldP spid="9" grpId="0"/>
      <p:bldP spid="10" grpId="0"/>
      <p:bldP spid="11" grpId="0"/>
      <p:bldP spid="13"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4826" y="2052879"/>
            <a:ext cx="7920880"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My brother ______ telling my mother a story. (was/were)</a:t>
            </a:r>
            <a:endParaRPr lang="en-US" sz="1600" dirty="0">
              <a:solidFill>
                <a:srgbClr val="C00000"/>
              </a:solidFill>
              <a:latin typeface="Calibri" panose="020F0502020204030204" pitchFamily="34" charset="0"/>
              <a:ea typeface="Calibri" panose="020F0502020204030204" pitchFamily="34" charset="0"/>
            </a:endParaRPr>
          </a:p>
        </p:txBody>
      </p:sp>
      <p:sp>
        <p:nvSpPr>
          <p:cNvPr id="9" name="Rectangle 8"/>
          <p:cNvSpPr/>
          <p:nvPr/>
        </p:nvSpPr>
        <p:spPr>
          <a:xfrm>
            <a:off x="4399551" y="3981770"/>
            <a:ext cx="7760615"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The cows ________eating grass in the meadow. (was/were)</a:t>
            </a:r>
            <a:endParaRPr lang="en-US" sz="1600" dirty="0">
              <a:solidFill>
                <a:srgbClr val="C00000"/>
              </a:solidFill>
              <a:latin typeface="Calibri" panose="020F0502020204030204" pitchFamily="34" charset="0"/>
              <a:ea typeface="Calibri" panose="020F0502020204030204" pitchFamily="34" charset="0"/>
            </a:endParaRPr>
          </a:p>
        </p:txBody>
      </p:sp>
      <p:sp>
        <p:nvSpPr>
          <p:cNvPr id="10" name="Rectangle 9"/>
          <p:cNvSpPr/>
          <p:nvPr/>
        </p:nvSpPr>
        <p:spPr>
          <a:xfrm>
            <a:off x="2805392" y="3031610"/>
            <a:ext cx="9283416" cy="513346"/>
          </a:xfrm>
          <a:prstGeom prst="rect">
            <a:avLst/>
          </a:prstGeom>
        </p:spPr>
        <p:txBody>
          <a:bodyPr wrap="square">
            <a:spAutoFit/>
          </a:bodyPr>
          <a:lstStyle/>
          <a:p>
            <a:pPr marR="114300" lvl="0">
              <a:lnSpc>
                <a:spcPct val="114000"/>
              </a:lnSpc>
              <a:spcBef>
                <a:spcPts val="0"/>
              </a:spcBef>
              <a:spcAft>
                <a:spcPts val="0"/>
              </a:spcAft>
            </a:pPr>
            <a:r>
              <a:rPr lang="en-IE" sz="2400" dirty="0">
                <a:solidFill>
                  <a:srgbClr val="C00000"/>
                </a:solidFill>
                <a:latin typeface="Calibri" panose="020F0502020204030204" pitchFamily="34" charset="0"/>
                <a:ea typeface="Calibri" panose="020F0502020204030204" pitchFamily="34" charset="0"/>
              </a:rPr>
              <a:t>My friends ______ playing in the park yesterday. (was/were)</a:t>
            </a:r>
            <a:endParaRPr lang="en-US" sz="1600" dirty="0">
              <a:solidFill>
                <a:srgbClr val="C00000"/>
              </a:solidFill>
              <a:latin typeface="Calibri" panose="020F0502020204030204" pitchFamily="34" charset="0"/>
              <a:ea typeface="Calibri" panose="020F0502020204030204" pitchFamily="34" charset="0"/>
            </a:endParaRPr>
          </a:p>
        </p:txBody>
      </p:sp>
      <p:sp>
        <p:nvSpPr>
          <p:cNvPr id="11" name="Rectangle 10"/>
          <p:cNvSpPr/>
          <p:nvPr/>
        </p:nvSpPr>
        <p:spPr>
          <a:xfrm>
            <a:off x="2861334" y="4989071"/>
            <a:ext cx="7597872"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The teacher ________teaching in the class. (was/were)</a:t>
            </a:r>
            <a:endParaRPr lang="en-US" sz="1600" dirty="0">
              <a:solidFill>
                <a:srgbClr val="C00000"/>
              </a:solidFill>
              <a:latin typeface="Calibri" panose="020F0502020204030204" pitchFamily="34" charset="0"/>
              <a:ea typeface="Calibri" panose="020F0502020204030204" pitchFamily="34" charset="0"/>
            </a:endParaRPr>
          </a:p>
        </p:txBody>
      </p:sp>
      <p:sp>
        <p:nvSpPr>
          <p:cNvPr id="13" name="Rectangle 12"/>
          <p:cNvSpPr/>
          <p:nvPr/>
        </p:nvSpPr>
        <p:spPr>
          <a:xfrm>
            <a:off x="2148174" y="5967802"/>
            <a:ext cx="9252519" cy="489365"/>
          </a:xfrm>
          <a:prstGeom prst="rect">
            <a:avLst/>
          </a:prstGeom>
        </p:spPr>
        <p:txBody>
          <a:bodyPr wrap="square">
            <a:spAutoFit/>
          </a:bodyPr>
          <a:lstStyle/>
          <a:p>
            <a:pPr marR="114300">
              <a:lnSpc>
                <a:spcPct val="114000"/>
              </a:lnSpc>
            </a:pPr>
            <a:r>
              <a:rPr lang="en-IE" sz="2400" dirty="0">
                <a:solidFill>
                  <a:srgbClr val="C00000"/>
                </a:solidFill>
                <a:latin typeface="Calibri" panose="020F0502020204030204" pitchFamily="34" charset="0"/>
                <a:ea typeface="Calibri" panose="020F0502020204030204" pitchFamily="34" charset="0"/>
              </a:rPr>
              <a:t>We _________ singing a song. (was/were)</a:t>
            </a:r>
            <a:endParaRPr lang="en-US" sz="1600" dirty="0">
              <a:solidFill>
                <a:srgbClr val="C00000"/>
              </a:solidFill>
              <a:latin typeface="Calibri" panose="020F0502020204030204" pitchFamily="34" charset="0"/>
              <a:ea typeface="Calibri" panose="020F0502020204030204" pitchFamily="34" charset="0"/>
            </a:endParaRPr>
          </a:p>
        </p:txBody>
      </p:sp>
      <p:sp>
        <p:nvSpPr>
          <p:cNvPr id="4" name="TextBox 3"/>
          <p:cNvSpPr txBox="1"/>
          <p:nvPr/>
        </p:nvSpPr>
        <p:spPr>
          <a:xfrm>
            <a:off x="3807906" y="188640"/>
            <a:ext cx="4576189" cy="646331"/>
          </a:xfrm>
          <a:prstGeom prst="rect">
            <a:avLst/>
          </a:prstGeom>
          <a:noFill/>
        </p:spPr>
        <p:txBody>
          <a:bodyPr wrap="none" rtlCol="0" anchor="ctr">
            <a:spAutoFit/>
          </a:bodyPr>
          <a:lstStyle/>
          <a:p>
            <a:pPr algn="ctr"/>
            <a:r>
              <a:rPr lang="en-IE" sz="3600" u="sng" dirty="0">
                <a:latin typeface="Calibri" panose="020F0502020204030204" pitchFamily="34" charset="0"/>
                <a:cs typeface="Calibri" panose="020F0502020204030204" pitchFamily="34" charset="0"/>
              </a:rPr>
              <a:t>Past Continuous Tense </a:t>
            </a:r>
            <a:endParaRPr lang="en-US" sz="3600" u="sng" dirty="0">
              <a:latin typeface="Calibri" panose="020F0502020204030204" pitchFamily="34" charset="0"/>
              <a:cs typeface="Calibri" panose="020F0502020204030204" pitchFamily="34" charset="0"/>
            </a:endParaRPr>
          </a:p>
        </p:txBody>
      </p:sp>
      <p:sp>
        <p:nvSpPr>
          <p:cNvPr id="5" name="TextBox 4"/>
          <p:cNvSpPr txBox="1"/>
          <p:nvPr/>
        </p:nvSpPr>
        <p:spPr>
          <a:xfrm>
            <a:off x="2279576" y="889556"/>
            <a:ext cx="7574095" cy="523220"/>
          </a:xfrm>
          <a:prstGeom prst="rect">
            <a:avLst/>
          </a:prstGeom>
          <a:noFill/>
        </p:spPr>
        <p:txBody>
          <a:bodyPr wrap="square" rtlCol="0">
            <a:spAutoFit/>
          </a:bodyPr>
          <a:lstStyle/>
          <a:p>
            <a:pPr marL="571500" indent="-571500">
              <a:buFont typeface="+mj-lt"/>
              <a:buAutoNum type="romanUcPeriod" startAt="4"/>
            </a:pPr>
            <a:r>
              <a:rPr lang="en-IE" sz="2800" b="1" dirty="0"/>
              <a:t>Fill in the blanks with the correct answers:</a:t>
            </a:r>
            <a:endParaRPr lang="en-US" sz="2800" dirty="0"/>
          </a:p>
        </p:txBody>
      </p:sp>
      <p:sp>
        <p:nvSpPr>
          <p:cNvPr id="7" name="TextBox 6"/>
          <p:cNvSpPr txBox="1"/>
          <p:nvPr/>
        </p:nvSpPr>
        <p:spPr>
          <a:xfrm>
            <a:off x="3634557" y="2056981"/>
            <a:ext cx="1234936" cy="489365"/>
          </a:xfrm>
          <a:prstGeom prst="rect">
            <a:avLst/>
          </a:prstGeom>
          <a:noFill/>
        </p:spPr>
        <p:txBody>
          <a:bodyPr wrap="square" rtlCol="0" anchor="ctr">
            <a:spAutoFit/>
          </a:bodyPr>
          <a:lstStyle/>
          <a:p>
            <a:pPr marR="114300" algn="ctr">
              <a:lnSpc>
                <a:spcPct val="114000"/>
              </a:lnSpc>
            </a:pPr>
            <a:r>
              <a:rPr lang="en-IE" sz="2400" dirty="0">
                <a:solidFill>
                  <a:srgbClr val="7030A0"/>
                </a:solidFill>
                <a:latin typeface="Calibri" panose="020F0502020204030204" pitchFamily="34" charset="0"/>
                <a:ea typeface="Calibri" panose="020F0502020204030204" pitchFamily="34" charset="0"/>
              </a:rPr>
              <a:t>was</a:t>
            </a:r>
            <a:endParaRPr lang="en-US" sz="2400" dirty="0">
              <a:solidFill>
                <a:srgbClr val="7030A0"/>
              </a:solidFill>
              <a:latin typeface="Calibri" panose="020F0502020204030204" pitchFamily="34" charset="0"/>
              <a:ea typeface="Calibri" panose="020F0502020204030204" pitchFamily="34" charset="0"/>
            </a:endParaRPr>
          </a:p>
        </p:txBody>
      </p:sp>
      <p:sp>
        <p:nvSpPr>
          <p:cNvPr id="15" name="TextBox 14"/>
          <p:cNvSpPr txBox="1"/>
          <p:nvPr/>
        </p:nvSpPr>
        <p:spPr>
          <a:xfrm>
            <a:off x="4295800" y="3047355"/>
            <a:ext cx="928138"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were</a:t>
            </a:r>
            <a:endParaRPr lang="en-US" sz="2400" dirty="0">
              <a:solidFill>
                <a:srgbClr val="7030A0"/>
              </a:solidFill>
              <a:latin typeface="Calibri" panose="020F0502020204030204" pitchFamily="34" charset="0"/>
              <a:ea typeface="Calibri" panose="020F0502020204030204" pitchFamily="34" charset="0"/>
            </a:endParaRPr>
          </a:p>
        </p:txBody>
      </p:sp>
      <p:sp>
        <p:nvSpPr>
          <p:cNvPr id="19" name="TextBox 18"/>
          <p:cNvSpPr txBox="1"/>
          <p:nvPr/>
        </p:nvSpPr>
        <p:spPr>
          <a:xfrm>
            <a:off x="5887942" y="3998038"/>
            <a:ext cx="928138"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were</a:t>
            </a:r>
            <a:endParaRPr lang="en-US" sz="2400" dirty="0">
              <a:solidFill>
                <a:srgbClr val="7030A0"/>
              </a:solidFill>
              <a:latin typeface="Calibri" panose="020F0502020204030204" pitchFamily="34" charset="0"/>
              <a:ea typeface="Calibri" panose="020F0502020204030204" pitchFamily="34" charset="0"/>
            </a:endParaRPr>
          </a:p>
        </p:txBody>
      </p:sp>
      <p:sp>
        <p:nvSpPr>
          <p:cNvPr id="20" name="TextBox 19"/>
          <p:cNvSpPr txBox="1"/>
          <p:nvPr/>
        </p:nvSpPr>
        <p:spPr>
          <a:xfrm>
            <a:off x="4429094" y="4960711"/>
            <a:ext cx="1234936" cy="489365"/>
          </a:xfrm>
          <a:prstGeom prst="rect">
            <a:avLst/>
          </a:prstGeom>
          <a:noFill/>
        </p:spPr>
        <p:txBody>
          <a:bodyPr wrap="square" rtlCol="0" anchor="ctr">
            <a:spAutoFit/>
          </a:bodyPr>
          <a:lstStyle/>
          <a:p>
            <a:pPr marR="114300" algn="ctr">
              <a:lnSpc>
                <a:spcPct val="114000"/>
              </a:lnSpc>
            </a:pPr>
            <a:r>
              <a:rPr lang="en-IE" sz="2400" dirty="0">
                <a:solidFill>
                  <a:srgbClr val="7030A0"/>
                </a:solidFill>
                <a:latin typeface="Calibri" panose="020F0502020204030204" pitchFamily="34" charset="0"/>
                <a:ea typeface="Calibri" panose="020F0502020204030204" pitchFamily="34" charset="0"/>
              </a:rPr>
              <a:t>was</a:t>
            </a:r>
            <a:endParaRPr lang="en-US" sz="2400" dirty="0">
              <a:solidFill>
                <a:srgbClr val="7030A0"/>
              </a:solidFill>
              <a:latin typeface="Calibri" panose="020F0502020204030204" pitchFamily="34" charset="0"/>
              <a:ea typeface="Calibri" panose="020F0502020204030204" pitchFamily="34" charset="0"/>
            </a:endParaRPr>
          </a:p>
        </p:txBody>
      </p:sp>
      <p:sp>
        <p:nvSpPr>
          <p:cNvPr id="21" name="TextBox 20"/>
          <p:cNvSpPr txBox="1"/>
          <p:nvPr/>
        </p:nvSpPr>
        <p:spPr>
          <a:xfrm>
            <a:off x="2935614" y="5951084"/>
            <a:ext cx="928138" cy="461665"/>
          </a:xfrm>
          <a:prstGeom prst="rect">
            <a:avLst/>
          </a:prstGeom>
          <a:noFill/>
        </p:spPr>
        <p:txBody>
          <a:bodyPr wrap="none" rtlCol="0" anchor="ctr">
            <a:spAutoFit/>
          </a:bodyPr>
          <a:lstStyle/>
          <a:p>
            <a:pPr marR="114300" algn="ctr"/>
            <a:r>
              <a:rPr lang="en-IE" sz="2400" dirty="0">
                <a:solidFill>
                  <a:srgbClr val="7030A0"/>
                </a:solidFill>
                <a:latin typeface="Calibri" panose="020F0502020204030204" pitchFamily="34" charset="0"/>
                <a:ea typeface="Calibri" panose="020F0502020204030204" pitchFamily="34" charset="0"/>
              </a:rPr>
              <a:t>were</a:t>
            </a:r>
            <a:endParaRPr lang="en-US" sz="2400" dirty="0">
              <a:solidFill>
                <a:srgbClr val="7030A0"/>
              </a:solidFill>
              <a:latin typeface="Calibri" panose="020F0502020204030204" pitchFamily="34" charset="0"/>
              <a:ea typeface="Calibri" panose="020F0502020204030204" pitchFamily="34" charset="0"/>
            </a:endParaRPr>
          </a:p>
        </p:txBody>
      </p:sp>
      <p:grpSp>
        <p:nvGrpSpPr>
          <p:cNvPr id="52" name="Group 51"/>
          <p:cNvGrpSpPr/>
          <p:nvPr/>
        </p:nvGrpSpPr>
        <p:grpSpPr>
          <a:xfrm rot="16200000">
            <a:off x="1087448" y="1623752"/>
            <a:ext cx="731520" cy="1371600"/>
            <a:chOff x="911423" y="1345918"/>
            <a:chExt cx="1810488" cy="2947181"/>
          </a:xfrm>
          <a:effectLst>
            <a:outerShdw blurRad="50800" dist="38100" dir="5400000" algn="t" rotWithShape="0">
              <a:prstClr val="black">
                <a:alpha val="40000"/>
              </a:prstClr>
            </a:outerShdw>
          </a:effectLst>
        </p:grpSpPr>
        <p:sp>
          <p:nvSpPr>
            <p:cNvPr id="53" name="Rectangle 52"/>
            <p:cNvSpPr/>
            <p:nvPr/>
          </p:nvSpPr>
          <p:spPr>
            <a:xfrm rot="5400000">
              <a:off x="1760324" y="497018"/>
              <a:ext cx="112687" cy="1810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5400000">
              <a:off x="1760324" y="681712"/>
              <a:ext cx="112686" cy="18104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Pentagon 54"/>
            <p:cNvSpPr/>
            <p:nvPr/>
          </p:nvSpPr>
          <p:spPr>
            <a:xfrm rot="5400000">
              <a:off x="1312611" y="1314118"/>
              <a:ext cx="1008112" cy="1810487"/>
            </a:xfrm>
            <a:prstGeom prst="homePlate">
              <a:avLst>
                <a:gd name="adj" fmla="val 482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hevron 55"/>
            <p:cNvSpPr/>
            <p:nvPr/>
          </p:nvSpPr>
          <p:spPr>
            <a:xfrm rot="5400000">
              <a:off x="827352" y="2398540"/>
              <a:ext cx="1978630" cy="1810487"/>
            </a:xfrm>
            <a:prstGeom prst="chevron">
              <a:avLst>
                <a:gd name="adj" fmla="val 27456"/>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rot="5400000">
              <a:off x="1576557" y="1488314"/>
              <a:ext cx="468867" cy="1142606"/>
            </a:xfrm>
            <a:prstGeom prst="rect">
              <a:avLst/>
            </a:prstGeom>
            <a:noFill/>
          </p:spPr>
          <p:txBody>
            <a:bodyPr wrap="square" rtlCol="0" anchor="ctr">
              <a:spAutoFit/>
            </a:bodyPr>
            <a:lstStyle/>
            <a:p>
              <a:pPr algn="ctr"/>
              <a:r>
                <a:rPr lang="en-US" sz="2400" dirty="0">
                  <a:solidFill>
                    <a:schemeClr val="bg1"/>
                  </a:solidFill>
                </a:rPr>
                <a:t>1</a:t>
              </a:r>
            </a:p>
          </p:txBody>
        </p:sp>
      </p:grpSp>
      <p:grpSp>
        <p:nvGrpSpPr>
          <p:cNvPr id="59" name="Group 58"/>
          <p:cNvGrpSpPr/>
          <p:nvPr/>
        </p:nvGrpSpPr>
        <p:grpSpPr>
          <a:xfrm rot="16200000">
            <a:off x="1687489" y="2602483"/>
            <a:ext cx="731520" cy="1371600"/>
            <a:chOff x="3051089" y="1345918"/>
            <a:chExt cx="1810488" cy="2947181"/>
          </a:xfrm>
          <a:effectLst>
            <a:outerShdw blurRad="50800" dist="38100" dir="5400000" algn="t" rotWithShape="0">
              <a:prstClr val="black">
                <a:alpha val="40000"/>
              </a:prstClr>
            </a:outerShdw>
          </a:effectLst>
        </p:grpSpPr>
        <p:sp>
          <p:nvSpPr>
            <p:cNvPr id="60" name="Rectangle 59"/>
            <p:cNvSpPr/>
            <p:nvPr/>
          </p:nvSpPr>
          <p:spPr>
            <a:xfrm rot="5400000">
              <a:off x="3899990" y="497018"/>
              <a:ext cx="112687"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rot="5400000">
              <a:off x="3899990" y="681712"/>
              <a:ext cx="112686" cy="1810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entagon 61"/>
            <p:cNvSpPr/>
            <p:nvPr/>
          </p:nvSpPr>
          <p:spPr>
            <a:xfrm rot="5400000">
              <a:off x="3452277" y="1314118"/>
              <a:ext cx="1008112" cy="1810487"/>
            </a:xfrm>
            <a:prstGeom prst="homePlate">
              <a:avLst>
                <a:gd name="adj" fmla="val 482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hevron 62"/>
            <p:cNvSpPr/>
            <p:nvPr/>
          </p:nvSpPr>
          <p:spPr>
            <a:xfrm rot="5400000">
              <a:off x="2967018" y="2398540"/>
              <a:ext cx="1978630" cy="1810487"/>
            </a:xfrm>
            <a:prstGeom prst="chevron">
              <a:avLst>
                <a:gd name="adj" fmla="val 27456"/>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TextBox 63"/>
            <p:cNvSpPr txBox="1"/>
            <p:nvPr/>
          </p:nvSpPr>
          <p:spPr>
            <a:xfrm rot="5400000">
              <a:off x="3737527" y="1486465"/>
              <a:ext cx="437610" cy="1142606"/>
            </a:xfrm>
            <a:prstGeom prst="rect">
              <a:avLst/>
            </a:prstGeom>
            <a:noFill/>
          </p:spPr>
          <p:txBody>
            <a:bodyPr wrap="square" rtlCol="0" anchor="ctr">
              <a:spAutoFit/>
            </a:bodyPr>
            <a:lstStyle/>
            <a:p>
              <a:pPr algn="ctr"/>
              <a:r>
                <a:rPr lang="en-US" sz="2400" dirty="0">
                  <a:solidFill>
                    <a:schemeClr val="bg1"/>
                  </a:solidFill>
                </a:rPr>
                <a:t>2</a:t>
              </a:r>
            </a:p>
          </p:txBody>
        </p:sp>
      </p:grpSp>
      <p:grpSp>
        <p:nvGrpSpPr>
          <p:cNvPr id="66" name="Group 65"/>
          <p:cNvGrpSpPr/>
          <p:nvPr/>
        </p:nvGrpSpPr>
        <p:grpSpPr>
          <a:xfrm rot="16200000">
            <a:off x="3319696" y="3581214"/>
            <a:ext cx="731520" cy="1371600"/>
            <a:chOff x="5190755" y="1345918"/>
            <a:chExt cx="1810488" cy="2947182"/>
          </a:xfrm>
          <a:effectLst>
            <a:outerShdw blurRad="50800" dist="38100" dir="5400000" algn="t" rotWithShape="0">
              <a:prstClr val="black">
                <a:alpha val="40000"/>
              </a:prstClr>
            </a:outerShdw>
          </a:effectLst>
        </p:grpSpPr>
        <p:sp>
          <p:nvSpPr>
            <p:cNvPr id="67" name="Rectangle 66"/>
            <p:cNvSpPr/>
            <p:nvPr/>
          </p:nvSpPr>
          <p:spPr>
            <a:xfrm rot="5400000">
              <a:off x="6039656" y="497018"/>
              <a:ext cx="112687" cy="1810487"/>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rot="5400000">
              <a:off x="6039656" y="681712"/>
              <a:ext cx="112686" cy="1810487"/>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5591943" y="1314118"/>
              <a:ext cx="1008112" cy="1810487"/>
            </a:xfrm>
            <a:prstGeom prst="homePlate">
              <a:avLst>
                <a:gd name="adj" fmla="val 48296"/>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hevron 69"/>
            <p:cNvSpPr/>
            <p:nvPr/>
          </p:nvSpPr>
          <p:spPr>
            <a:xfrm rot="5400000">
              <a:off x="5106684" y="2398541"/>
              <a:ext cx="1978630" cy="1810487"/>
            </a:xfrm>
            <a:prstGeom prst="chevron">
              <a:avLst>
                <a:gd name="adj" fmla="val 27456"/>
              </a:avLst>
            </a:prstGeom>
            <a:solidFill>
              <a:schemeClr val="bg1"/>
            </a:solidFill>
            <a:ln>
              <a:solidFill>
                <a:schemeClr val="accent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TextBox 70"/>
            <p:cNvSpPr txBox="1"/>
            <p:nvPr/>
          </p:nvSpPr>
          <p:spPr>
            <a:xfrm rot="5400000">
              <a:off x="5877193" y="1493930"/>
              <a:ext cx="437610" cy="1142606"/>
            </a:xfrm>
            <a:prstGeom prst="rect">
              <a:avLst/>
            </a:prstGeom>
            <a:noFill/>
            <a:effectLst>
              <a:outerShdw blurRad="50800" dist="38100" dir="8100000" algn="tr" rotWithShape="0">
                <a:prstClr val="black">
                  <a:alpha val="40000"/>
                </a:prstClr>
              </a:outerShdw>
            </a:effectLst>
          </p:spPr>
          <p:txBody>
            <a:bodyPr wrap="square" rtlCol="0" anchor="ctr">
              <a:spAutoFit/>
            </a:bodyPr>
            <a:lstStyle/>
            <a:p>
              <a:pPr algn="ctr"/>
              <a:r>
                <a:rPr lang="en-US" sz="2400" dirty="0">
                  <a:solidFill>
                    <a:schemeClr val="bg1"/>
                  </a:solidFill>
                </a:rPr>
                <a:t>3</a:t>
              </a:r>
            </a:p>
          </p:txBody>
        </p:sp>
      </p:grpSp>
      <p:grpSp>
        <p:nvGrpSpPr>
          <p:cNvPr id="73" name="Group 72"/>
          <p:cNvGrpSpPr/>
          <p:nvPr/>
        </p:nvGrpSpPr>
        <p:grpSpPr>
          <a:xfrm rot="16200000">
            <a:off x="1735521" y="4559945"/>
            <a:ext cx="731520" cy="1371600"/>
            <a:chOff x="7330421" y="1345918"/>
            <a:chExt cx="1810488" cy="2947182"/>
          </a:xfrm>
          <a:effectLst>
            <a:outerShdw blurRad="50800" dist="38100" dir="5400000" algn="t" rotWithShape="0">
              <a:prstClr val="black">
                <a:alpha val="40000"/>
              </a:prstClr>
            </a:outerShdw>
          </a:effectLst>
        </p:grpSpPr>
        <p:sp>
          <p:nvSpPr>
            <p:cNvPr id="74" name="Rectangle 73"/>
            <p:cNvSpPr/>
            <p:nvPr/>
          </p:nvSpPr>
          <p:spPr>
            <a:xfrm rot="5400000">
              <a:off x="8179322" y="497018"/>
              <a:ext cx="112687"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5400000">
              <a:off x="8179322" y="681712"/>
              <a:ext cx="112686" cy="181048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entagon 75"/>
            <p:cNvSpPr/>
            <p:nvPr/>
          </p:nvSpPr>
          <p:spPr>
            <a:xfrm rot="5400000">
              <a:off x="7731609" y="1314118"/>
              <a:ext cx="1008112" cy="1810487"/>
            </a:xfrm>
            <a:prstGeom prst="homePlate">
              <a:avLst>
                <a:gd name="adj" fmla="val 482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evron 76"/>
            <p:cNvSpPr/>
            <p:nvPr/>
          </p:nvSpPr>
          <p:spPr>
            <a:xfrm rot="5400000">
              <a:off x="7246350" y="2398541"/>
              <a:ext cx="1978630" cy="1810487"/>
            </a:xfrm>
            <a:prstGeom prst="chevron">
              <a:avLst>
                <a:gd name="adj" fmla="val 2699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p:cNvSpPr txBox="1"/>
            <p:nvPr/>
          </p:nvSpPr>
          <p:spPr>
            <a:xfrm rot="5400000">
              <a:off x="8016859" y="1486463"/>
              <a:ext cx="437610" cy="1142606"/>
            </a:xfrm>
            <a:prstGeom prst="rect">
              <a:avLst/>
            </a:prstGeom>
            <a:noFill/>
          </p:spPr>
          <p:txBody>
            <a:bodyPr wrap="square" rtlCol="0" anchor="ctr">
              <a:spAutoFit/>
            </a:bodyPr>
            <a:lstStyle/>
            <a:p>
              <a:pPr algn="ctr"/>
              <a:r>
                <a:rPr lang="en-US" sz="2400" dirty="0">
                  <a:solidFill>
                    <a:schemeClr val="bg1"/>
                  </a:solidFill>
                </a:rPr>
                <a:t>4</a:t>
              </a:r>
            </a:p>
          </p:txBody>
        </p:sp>
      </p:grpSp>
      <p:grpSp>
        <p:nvGrpSpPr>
          <p:cNvPr id="80" name="Group 79"/>
          <p:cNvGrpSpPr/>
          <p:nvPr/>
        </p:nvGrpSpPr>
        <p:grpSpPr>
          <a:xfrm rot="16200000">
            <a:off x="1015440" y="5538676"/>
            <a:ext cx="731520" cy="1371600"/>
            <a:chOff x="9470087" y="1329155"/>
            <a:chExt cx="1810488" cy="2962806"/>
          </a:xfrm>
          <a:effectLst>
            <a:outerShdw blurRad="50800" dist="38100" dir="5400000" algn="t" rotWithShape="0">
              <a:prstClr val="black">
                <a:alpha val="40000"/>
              </a:prstClr>
            </a:outerShdw>
          </a:effectLst>
        </p:grpSpPr>
        <p:sp>
          <p:nvSpPr>
            <p:cNvPr id="81" name="Rectangle 80"/>
            <p:cNvSpPr/>
            <p:nvPr/>
          </p:nvSpPr>
          <p:spPr>
            <a:xfrm rot="5400000">
              <a:off x="10318988" y="480255"/>
              <a:ext cx="112687" cy="1810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rot="5400000">
              <a:off x="10318988" y="664949"/>
              <a:ext cx="112686" cy="1810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82"/>
            <p:cNvSpPr/>
            <p:nvPr/>
          </p:nvSpPr>
          <p:spPr>
            <a:xfrm rot="5400000">
              <a:off x="9871275" y="1297355"/>
              <a:ext cx="1008112" cy="1810487"/>
            </a:xfrm>
            <a:prstGeom prst="homePlate">
              <a:avLst>
                <a:gd name="adj" fmla="val 482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hevron 83"/>
            <p:cNvSpPr/>
            <p:nvPr/>
          </p:nvSpPr>
          <p:spPr>
            <a:xfrm rot="5400000">
              <a:off x="9386016" y="2397403"/>
              <a:ext cx="1978629" cy="1810487"/>
            </a:xfrm>
            <a:prstGeom prst="chevron">
              <a:avLst>
                <a:gd name="adj" fmla="val 27456"/>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TextBox 84"/>
            <p:cNvSpPr txBox="1"/>
            <p:nvPr/>
          </p:nvSpPr>
          <p:spPr>
            <a:xfrm rot="5400000">
              <a:off x="10155365" y="1485328"/>
              <a:ext cx="439930" cy="1142606"/>
            </a:xfrm>
            <a:prstGeom prst="rect">
              <a:avLst/>
            </a:prstGeom>
            <a:noFill/>
          </p:spPr>
          <p:txBody>
            <a:bodyPr wrap="square" rtlCol="0" anchor="ctr">
              <a:spAutoFit/>
            </a:bodyPr>
            <a:lstStyle/>
            <a:p>
              <a:pPr algn="ctr"/>
              <a:r>
                <a:rPr lang="en-US" sz="2400" dirty="0">
                  <a:solidFill>
                    <a:schemeClr val="bg1"/>
                  </a:solidFill>
                </a:rPr>
                <a:t>5</a:t>
              </a:r>
            </a:p>
          </p:txBody>
        </p:sp>
      </p:grpSp>
      <p:pic>
        <p:nvPicPr>
          <p:cNvPr id="2050" name="Picture 2" descr="Family storytelling graphic desig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01193" y="1359191"/>
            <a:ext cx="1827455" cy="13716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0247121" y="2564904"/>
            <a:ext cx="1712056" cy="1661769"/>
            <a:chOff x="155575" y="-1554163"/>
            <a:chExt cx="2579097" cy="2458011"/>
          </a:xfrm>
        </p:grpSpPr>
        <p:sp>
          <p:nvSpPr>
            <p:cNvPr id="2" name="Rectangle 1"/>
            <p:cNvSpPr/>
            <p:nvPr/>
          </p:nvSpPr>
          <p:spPr>
            <a:xfrm>
              <a:off x="275516" y="-20166"/>
              <a:ext cx="2459156" cy="68491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hildren, Marbles, Playing, Childhoo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554163"/>
              <a:ext cx="2458010" cy="2458011"/>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58361" y="3470095"/>
            <a:ext cx="2679336" cy="1429897"/>
            <a:chOff x="154326" y="-1745313"/>
            <a:chExt cx="6675120" cy="3238501"/>
          </a:xfrm>
        </p:grpSpPr>
        <p:sp>
          <p:nvSpPr>
            <p:cNvPr id="49" name="Rectangle 48"/>
            <p:cNvSpPr/>
            <p:nvPr/>
          </p:nvSpPr>
          <p:spPr>
            <a:xfrm>
              <a:off x="154326" y="1"/>
              <a:ext cx="6675120" cy="97293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Cows, Animal, Eating, Farm, Cat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210" y="-1745313"/>
              <a:ext cx="6477000" cy="3238501"/>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olden classrooms-2003202115618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84800" y="4687642"/>
            <a:ext cx="184384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araoke singing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8248" y="5373216"/>
            <a:ext cx="1706501" cy="13716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600389" y="1340768"/>
            <a:ext cx="5024399" cy="523220"/>
          </a:xfrm>
          <a:prstGeom prst="rect">
            <a:avLst/>
          </a:prstGeom>
          <a:noFill/>
        </p:spPr>
        <p:txBody>
          <a:bodyPr wrap="square" rtlCol="0">
            <a:spAutoFit/>
          </a:bodyPr>
          <a:lstStyle/>
          <a:p>
            <a:pPr algn="ctr"/>
            <a:r>
              <a:rPr lang="en-IE" sz="2800" b="1" dirty="0">
                <a:solidFill>
                  <a:srgbClr val="7030A0"/>
                </a:solidFill>
              </a:rPr>
              <a:t>(Click here for Answers)</a:t>
            </a:r>
            <a:endParaRPr lang="en-US" sz="2800" dirty="0">
              <a:solidFill>
                <a:srgbClr val="7030A0"/>
              </a:solidFill>
            </a:endParaRPr>
          </a:p>
        </p:txBody>
      </p:sp>
    </p:spTree>
    <p:extLst>
      <p:ext uri="{BB962C8B-B14F-4D97-AF65-F5344CB8AC3E}">
        <p14:creationId xmlns:p14="http://schemas.microsoft.com/office/powerpoint/2010/main" val="953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500"/>
                                        <p:tgtEl>
                                          <p:spTgt spid="5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8"/>
                    </p:tgtEl>
                  </p:cond>
                </p:stCondLst>
                <p:endSync evt="end" delay="0">
                  <p:rtn val="all"/>
                </p:endSync>
                <p:childTnLst>
                  <p:par>
                    <p:cTn id="16" fill="hold">
                      <p:stCondLst>
                        <p:cond delay="0"/>
                      </p:stCondLst>
                      <p:childTnLst>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2050"/>
                                        </p:tgtEl>
                                        <p:attrNameLst>
                                          <p:attrName>style.visibility</p:attrName>
                                        </p:attrNameLst>
                                      </p:cBhvr>
                                      <p:to>
                                        <p:strVal val="visible"/>
                                      </p:to>
                                    </p:set>
                                    <p:anim calcmode="lin" valueType="num">
                                      <p:cBhvr>
                                        <p:cTn id="24" dur="500" fill="hold"/>
                                        <p:tgtEl>
                                          <p:spTgt spid="2050"/>
                                        </p:tgtEl>
                                        <p:attrNameLst>
                                          <p:attrName>ppt_w</p:attrName>
                                        </p:attrNameLst>
                                      </p:cBhvr>
                                      <p:tavLst>
                                        <p:tav tm="0">
                                          <p:val>
                                            <p:fltVal val="0"/>
                                          </p:val>
                                        </p:tav>
                                        <p:tav tm="100000">
                                          <p:val>
                                            <p:strVal val="#ppt_w"/>
                                          </p:val>
                                        </p:tav>
                                      </p:tavLst>
                                    </p:anim>
                                    <p:anim calcmode="lin" valueType="num">
                                      <p:cBhvr>
                                        <p:cTn id="25" dur="500" fill="hold"/>
                                        <p:tgtEl>
                                          <p:spTgt spid="205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left)">
                                      <p:cBhvr>
                                        <p:cTn id="29" dur="500"/>
                                        <p:tgtEl>
                                          <p:spTgt spid="5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childTnLst>
                          </p:cTn>
                        </p:par>
                        <p:par>
                          <p:cTn id="39" fill="hold">
                            <p:stCondLst>
                              <p:cond delay="500"/>
                            </p:stCondLst>
                            <p:childTnLst>
                              <p:par>
                                <p:cTn id="40" presetID="23" presetClass="entr" presetSubtype="16"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500"/>
                            </p:stCondLst>
                            <p:childTnLst>
                              <p:par>
                                <p:cTn id="58" presetID="23" presetClass="entr" presetSubtype="16"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p:cTn id="60" dur="500" fill="hold"/>
                                        <p:tgtEl>
                                          <p:spTgt spid="8"/>
                                        </p:tgtEl>
                                        <p:attrNameLst>
                                          <p:attrName>ppt_w</p:attrName>
                                        </p:attrNameLst>
                                      </p:cBhvr>
                                      <p:tavLst>
                                        <p:tav tm="0">
                                          <p:val>
                                            <p:fltVal val="0"/>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1000"/>
                            </p:stCondLst>
                            <p:childTnLst>
                              <p:par>
                                <p:cTn id="63" presetID="22" presetClass="entr" presetSubtype="8"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wipe(left)">
                                      <p:cBhvr>
                                        <p:cTn id="65" dur="500"/>
                                        <p:tgtEl>
                                          <p:spTgt spid="73"/>
                                        </p:tgtEl>
                                      </p:cBhvr>
                                    </p:animEffect>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500"/>
                            </p:stCondLst>
                            <p:childTnLst>
                              <p:par>
                                <p:cTn id="76" presetID="23" presetClass="entr" presetSubtype="16" fill="hold" nodeType="afterEffect">
                                  <p:stCondLst>
                                    <p:cond delay="0"/>
                                  </p:stCondLst>
                                  <p:childTnLst>
                                    <p:set>
                                      <p:cBhvr>
                                        <p:cTn id="77" dur="1" fill="hold">
                                          <p:stCondLst>
                                            <p:cond delay="0"/>
                                          </p:stCondLst>
                                        </p:cTn>
                                        <p:tgtEl>
                                          <p:spTgt spid="2058"/>
                                        </p:tgtEl>
                                        <p:attrNameLst>
                                          <p:attrName>style.visibility</p:attrName>
                                        </p:attrNameLst>
                                      </p:cBhvr>
                                      <p:to>
                                        <p:strVal val="visible"/>
                                      </p:to>
                                    </p:set>
                                    <p:anim calcmode="lin" valueType="num">
                                      <p:cBhvr>
                                        <p:cTn id="78" dur="500" fill="hold"/>
                                        <p:tgtEl>
                                          <p:spTgt spid="2058"/>
                                        </p:tgtEl>
                                        <p:attrNameLst>
                                          <p:attrName>ppt_w</p:attrName>
                                        </p:attrNameLst>
                                      </p:cBhvr>
                                      <p:tavLst>
                                        <p:tav tm="0">
                                          <p:val>
                                            <p:fltVal val="0"/>
                                          </p:val>
                                        </p:tav>
                                        <p:tav tm="100000">
                                          <p:val>
                                            <p:strVal val="#ppt_w"/>
                                          </p:val>
                                        </p:tav>
                                      </p:tavLst>
                                    </p:anim>
                                    <p:anim calcmode="lin" valueType="num">
                                      <p:cBhvr>
                                        <p:cTn id="79" dur="500" fill="hold"/>
                                        <p:tgtEl>
                                          <p:spTgt spid="2058"/>
                                        </p:tgtEl>
                                        <p:attrNameLst>
                                          <p:attrName>ppt_h</p:attrName>
                                        </p:attrNameLst>
                                      </p:cBhvr>
                                      <p:tavLst>
                                        <p:tav tm="0">
                                          <p:val>
                                            <p:fltVal val="0"/>
                                          </p:val>
                                        </p:tav>
                                        <p:tav tm="100000">
                                          <p:val>
                                            <p:strVal val="#ppt_h"/>
                                          </p:val>
                                        </p:tav>
                                      </p:tavLst>
                                    </p:anim>
                                  </p:childTnLst>
                                </p:cTn>
                              </p:par>
                            </p:childTnLst>
                          </p:cTn>
                        </p:par>
                        <p:par>
                          <p:cTn id="80" fill="hold">
                            <p:stCondLst>
                              <p:cond delay="1000"/>
                            </p:stCondLst>
                            <p:childTnLst>
                              <p:par>
                                <p:cTn id="81" presetID="22" presetClass="entr" presetSubtype="8" fill="hold" nodeType="after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left)">
                                      <p:cBhvr>
                                        <p:cTn id="83" dur="500"/>
                                        <p:tgtEl>
                                          <p:spTgt spid="80"/>
                                        </p:tgtEl>
                                      </p:cBhvr>
                                    </p:animEffect>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wipe(left)">
                                      <p:cBhvr>
                                        <p:cTn id="92" dur="500"/>
                                        <p:tgtEl>
                                          <p:spTgt spid="21"/>
                                        </p:tgtEl>
                                      </p:cBhvr>
                                    </p:animEffect>
                                  </p:childTnLst>
                                </p:cTn>
                              </p:par>
                            </p:childTnLst>
                          </p:cTn>
                        </p:par>
                        <p:par>
                          <p:cTn id="93" fill="hold">
                            <p:stCondLst>
                              <p:cond delay="500"/>
                            </p:stCondLst>
                            <p:childTnLst>
                              <p:par>
                                <p:cTn id="94" presetID="23" presetClass="entr" presetSubtype="16" fill="hold" nodeType="afterEffect">
                                  <p:stCondLst>
                                    <p:cond delay="0"/>
                                  </p:stCondLst>
                                  <p:childTnLst>
                                    <p:set>
                                      <p:cBhvr>
                                        <p:cTn id="95" dur="1" fill="hold">
                                          <p:stCondLst>
                                            <p:cond delay="0"/>
                                          </p:stCondLst>
                                        </p:cTn>
                                        <p:tgtEl>
                                          <p:spTgt spid="2060"/>
                                        </p:tgtEl>
                                        <p:attrNameLst>
                                          <p:attrName>style.visibility</p:attrName>
                                        </p:attrNameLst>
                                      </p:cBhvr>
                                      <p:to>
                                        <p:strVal val="visible"/>
                                      </p:to>
                                    </p:set>
                                    <p:anim calcmode="lin" valueType="num">
                                      <p:cBhvr>
                                        <p:cTn id="96" dur="500" fill="hold"/>
                                        <p:tgtEl>
                                          <p:spTgt spid="2060"/>
                                        </p:tgtEl>
                                        <p:attrNameLst>
                                          <p:attrName>ppt_w</p:attrName>
                                        </p:attrNameLst>
                                      </p:cBhvr>
                                      <p:tavLst>
                                        <p:tav tm="0">
                                          <p:val>
                                            <p:fltVal val="0"/>
                                          </p:val>
                                        </p:tav>
                                        <p:tav tm="100000">
                                          <p:val>
                                            <p:strVal val="#ppt_w"/>
                                          </p:val>
                                        </p:tav>
                                      </p:tavLst>
                                    </p:anim>
                                    <p:anim calcmode="lin" valueType="num">
                                      <p:cBhvr>
                                        <p:cTn id="97" dur="500" fill="hold"/>
                                        <p:tgtEl>
                                          <p:spTgt spid="206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8"/>
                  </p:tgtEl>
                </p:cond>
              </p:nextCondLst>
            </p:seq>
          </p:childTnLst>
        </p:cTn>
      </p:par>
    </p:tnLst>
    <p:bldLst>
      <p:bldP spid="3" grpId="0"/>
      <p:bldP spid="9" grpId="0"/>
      <p:bldP spid="10" grpId="0"/>
      <p:bldP spid="11" grpId="0"/>
      <p:bldP spid="13" grpId="0"/>
      <p:bldP spid="7" grpId="0"/>
      <p:bldP spid="15" grpId="0"/>
      <p:bldP spid="19" grpId="0"/>
      <p:bldP spid="20" grpId="0"/>
      <p:bldP spid="21" grpId="0"/>
      <p:bldP spid="58"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119</TotalTime>
  <Words>1588</Words>
  <Application>Microsoft Office PowerPoint</Application>
  <PresentationFormat>Widescreen</PresentationFormat>
  <Paragraphs>286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61</cp:revision>
  <dcterms:created xsi:type="dcterms:W3CDTF">2020-08-28T09:38:22Z</dcterms:created>
  <dcterms:modified xsi:type="dcterms:W3CDTF">2023-01-09T12:27:59Z</dcterms:modified>
</cp:coreProperties>
</file>