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5" r:id="rId4"/>
    <p:sldId id="261" r:id="rId5"/>
    <p:sldId id="263" r:id="rId6"/>
    <p:sldId id="264" r:id="rId7"/>
    <p:sldId id="262"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BF"/>
    <a:srgbClr val="ECEA9C"/>
    <a:srgbClr val="E5E278"/>
    <a:srgbClr val="006600"/>
    <a:srgbClr val="FF0505"/>
    <a:srgbClr val="003300"/>
    <a:srgbClr val="9D1F61"/>
    <a:srgbClr val="951D5D"/>
    <a:srgbClr val="80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6" autoAdjust="0"/>
  </p:normalViewPr>
  <p:slideViewPr>
    <p:cSldViewPr>
      <p:cViewPr>
        <p:scale>
          <a:sx n="53" d="100"/>
          <a:sy n="53" d="100"/>
        </p:scale>
        <p:origin x="108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11/17/2022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00FF"/>
                </a:solidFill>
                <a:effectLst/>
                <a:latin typeface="Calibri" panose="020F0502020204030204" pitchFamily="34" charset="0"/>
                <a:ea typeface="Calibri" panose="020F0502020204030204" pitchFamily="34" charset="0"/>
              </a:rPr>
              <a:t>The teacher could begin the class with a reference to the IA asset about using ‘will+V1’ for the Future Tense.  The teacher could use the GO and the PPT for better understanding of the Simple Future Tense. (Keeping the concept simple is the key with just the introduction to Simple Future Tense and the use of ‘will+V1’.)</a:t>
            </a:r>
            <a:endParaRPr lang="en-US"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Candies - https://pixabay.com/photos/candies-sweetmeats-sweets-caramel-1961539/</a:t>
            </a:r>
          </a:p>
          <a:p>
            <a:r>
              <a:rPr lang="en-IN" dirty="0"/>
              <a:t>Ice cream - https://pixabay.com/vectors/ice-cream-snack-food-cream-dessert-1296112/</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00FF"/>
                </a:solidFill>
                <a:effectLst/>
                <a:latin typeface="Calibri" panose="020F0502020204030204" pitchFamily="34" charset="0"/>
                <a:ea typeface="Calibri" panose="020F0502020204030204" pitchFamily="34" charset="0"/>
              </a:rPr>
              <a:t>The teacher could begin the class with a reference to the IA asset about using ‘will+V1’ for the Future Tense.  The teacher could use the GO and the PPT for better understanding of the Simple Future Tense. (Keeping the concept simple is the key with just the introduction to Simple Future Tense and the use of ‘will+V1’.)</a:t>
            </a:r>
            <a:endParaRPr lang="en-US" sz="1800" dirty="0">
              <a:effectLst/>
              <a:latin typeface="Calibri" panose="020F0502020204030204" pitchFamily="34" charset="0"/>
              <a:ea typeface="Calibri" panose="020F0502020204030204" pitchFamily="34" charset="0"/>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Rabbit eating - https://pixabay.com/vectors/animal-bunny-carrot-eat-hare-158571/</a:t>
            </a:r>
          </a:p>
          <a:p>
            <a:r>
              <a:rPr lang="en-IN" dirty="0"/>
              <a:t>Rabbit holding - https://pixabay.com/illustrations/rabbit-hare-carrot-cute-ears-4735414/</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4388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00FF"/>
                </a:solidFill>
                <a:effectLst/>
                <a:latin typeface="Calibri" panose="020F0502020204030204" pitchFamily="34" charset="0"/>
                <a:ea typeface="Calibri" panose="020F0502020204030204" pitchFamily="34" charset="0"/>
              </a:rPr>
              <a:t>The teacher could begin the class with a reference to the IA asset about using ‘will+V1’ for the Future Tense.  The teacher could use the GO and the PPT for better understanding of the Simple Future Tense. (Keeping the concept simple is the key with just the introduction to Simple Future Tense and the use of ‘will+V1’.)</a:t>
            </a:r>
            <a:endParaRPr lang="en-US" sz="1800" dirty="0">
              <a:effectLst/>
              <a:latin typeface="Calibri" panose="020F0502020204030204" pitchFamily="34" charset="0"/>
              <a:ea typeface="Calibri" panose="020F0502020204030204" pitchFamily="34" charset="0"/>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Group reading - https://pixabay.com/vectors/teachers-meeting-books-reading-23820/</a:t>
            </a:r>
          </a:p>
          <a:p>
            <a:r>
              <a:rPr lang="en-IN" dirty="0"/>
              <a:t>Boy - https://pixabay.com/vectors/boy-reading-book-specs-spectacles-34619/</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286429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Mechanic - https://openclipart.org/detail/17436/mechanic</a:t>
            </a:r>
          </a:p>
          <a:p>
            <a:r>
              <a:rPr lang="en-IN" dirty="0"/>
              <a:t>Carpenter - https://pixabay.com/vectors/carpenter-hummer-wood-construction-1453880/ </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234789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00FF"/>
                </a:solidFill>
                <a:effectLst/>
                <a:latin typeface="Calibri" panose="020F0502020204030204" pitchFamily="34" charset="0"/>
                <a:ea typeface="Calibri" panose="020F0502020204030204" pitchFamily="34" charset="0"/>
              </a:rPr>
              <a:t>The class could be concluded with a synopsis of the verb form of Simple Future Tense and its usage.</a:t>
            </a:r>
            <a:endParaRPr lang="en-US"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Cat - https://pixabay.com/vectors/cat-drinking-milk-kitten-33595/</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417971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Blackboard - https://pixabay.com/vectors/blackboard-green-frame-school-green-1788630/</a:t>
            </a:r>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72591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hyperlink" Target="https://openclipart.org/detail/17436/mechanic" TargetMode="Externa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A44F5D-215A-F1E9-91BF-07FC2C1AF7AB}"/>
              </a:ext>
            </a:extLst>
          </p:cNvPr>
          <p:cNvGrpSpPr/>
          <p:nvPr/>
        </p:nvGrpSpPr>
        <p:grpSpPr>
          <a:xfrm>
            <a:off x="983432" y="1921389"/>
            <a:ext cx="10067258" cy="2821790"/>
            <a:chOff x="1199456" y="1841316"/>
            <a:chExt cx="10067258" cy="2821790"/>
          </a:xfrm>
          <a:effectLst>
            <a:outerShdw blurRad="127000" dist="12700" dir="7200000" sx="101000" sy="101000" algn="ctr" rotWithShape="0">
              <a:prstClr val="black">
                <a:alpha val="38000"/>
              </a:prstClr>
            </a:outerShdw>
          </a:effectLst>
        </p:grpSpPr>
        <p:sp>
          <p:nvSpPr>
            <p:cNvPr id="5" name="Freeform 16">
              <a:extLst>
                <a:ext uri="{FF2B5EF4-FFF2-40B4-BE49-F238E27FC236}">
                  <a16:creationId xmlns:a16="http://schemas.microsoft.com/office/drawing/2014/main" id="{792F0FCD-4715-62D5-800D-9AAA5AAFE99F}"/>
                </a:ext>
              </a:extLst>
            </p:cNvPr>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F87D45-3819-9AE3-4FB5-98A5C5511CEF}"/>
                </a:ext>
              </a:extLst>
            </p:cNvPr>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7" name="Freeform 18">
              <a:extLst>
                <a:ext uri="{FF2B5EF4-FFF2-40B4-BE49-F238E27FC236}">
                  <a16:creationId xmlns:a16="http://schemas.microsoft.com/office/drawing/2014/main" id="{2367CFB3-494C-CDA8-E8D1-C5A6D732F851}"/>
                </a:ext>
              </a:extLst>
            </p:cNvPr>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9">
              <a:extLst>
                <a:ext uri="{FF2B5EF4-FFF2-40B4-BE49-F238E27FC236}">
                  <a16:creationId xmlns:a16="http://schemas.microsoft.com/office/drawing/2014/main" id="{A67F71D2-CB26-9815-E33C-22661E262108}"/>
                </a:ext>
              </a:extLst>
            </p:cNvPr>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0">
              <a:extLst>
                <a:ext uri="{FF2B5EF4-FFF2-40B4-BE49-F238E27FC236}">
                  <a16:creationId xmlns:a16="http://schemas.microsoft.com/office/drawing/2014/main" id="{6B49B27E-1802-B191-6491-C9592C2B41D8}"/>
                </a:ext>
              </a:extLst>
            </p:cNvPr>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1">
              <a:extLst>
                <a:ext uri="{FF2B5EF4-FFF2-40B4-BE49-F238E27FC236}">
                  <a16:creationId xmlns:a16="http://schemas.microsoft.com/office/drawing/2014/main" id="{C97F810B-AC23-AFA2-D77B-B6E0DE17E115}"/>
                </a:ext>
              </a:extLst>
            </p:cNvPr>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2">
              <a:extLst>
                <a:ext uri="{FF2B5EF4-FFF2-40B4-BE49-F238E27FC236}">
                  <a16:creationId xmlns:a16="http://schemas.microsoft.com/office/drawing/2014/main" id="{6F5567F7-C12F-395C-C2D8-9F75A00B83BD}"/>
                </a:ext>
              </a:extLst>
            </p:cNvPr>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85DB58D7-DDAA-0A42-FA6F-04C7DE716C3B}"/>
              </a:ext>
            </a:extLst>
          </p:cNvPr>
          <p:cNvSpPr txBox="1"/>
          <p:nvPr/>
        </p:nvSpPr>
        <p:spPr>
          <a:xfrm>
            <a:off x="2988538" y="2364744"/>
            <a:ext cx="6304934" cy="923330"/>
          </a:xfrm>
          <a:prstGeom prst="rect">
            <a:avLst/>
          </a:prstGeom>
          <a:noFill/>
        </p:spPr>
        <p:txBody>
          <a:bodyPr wrap="square">
            <a:spAutoFit/>
          </a:bodyPr>
          <a:lstStyle/>
          <a:p>
            <a:r>
              <a:rPr lang="en-US" sz="5400" b="1" dirty="0">
                <a:solidFill>
                  <a:srgbClr val="660033"/>
                </a:solidFill>
              </a:rPr>
              <a:t>KNOW THE FUTURE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00D1B0-FA14-C4F8-7C32-4C1DF084E68E}"/>
              </a:ext>
            </a:extLst>
          </p:cNvPr>
          <p:cNvGrpSpPr/>
          <p:nvPr/>
        </p:nvGrpSpPr>
        <p:grpSpPr>
          <a:xfrm>
            <a:off x="2742505" y="204893"/>
            <a:ext cx="6732748" cy="792088"/>
            <a:chOff x="3198552" y="260648"/>
            <a:chExt cx="5400600" cy="792088"/>
          </a:xfrm>
        </p:grpSpPr>
        <p:sp>
          <p:nvSpPr>
            <p:cNvPr id="13" name="Rectangle: Rounded Corners 12">
              <a:extLst>
                <a:ext uri="{FF2B5EF4-FFF2-40B4-BE49-F238E27FC236}">
                  <a16:creationId xmlns:a16="http://schemas.microsoft.com/office/drawing/2014/main" id="{4374FF87-39FB-6488-866B-99CD89D5E5B3}"/>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id="{4A0E493A-8EE5-1D22-FBB7-13EC320A0C64}"/>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7D0000"/>
                  </a:solidFill>
                </a:rPr>
                <a:t>KNOW THE FUTURE</a:t>
              </a:r>
            </a:p>
          </p:txBody>
        </p:sp>
      </p:grpSp>
      <p:sp>
        <p:nvSpPr>
          <p:cNvPr id="43" name="TextBox 42">
            <a:extLst>
              <a:ext uri="{FF2B5EF4-FFF2-40B4-BE49-F238E27FC236}">
                <a16:creationId xmlns:a16="http://schemas.microsoft.com/office/drawing/2014/main" id="{DE357537-EC8F-E86A-7C77-09D1741D9474}"/>
              </a:ext>
            </a:extLst>
          </p:cNvPr>
          <p:cNvSpPr txBox="1"/>
          <p:nvPr/>
        </p:nvSpPr>
        <p:spPr>
          <a:xfrm>
            <a:off x="335360" y="1188041"/>
            <a:ext cx="11017224" cy="584775"/>
          </a:xfrm>
          <a:prstGeom prst="rect">
            <a:avLst/>
          </a:prstGeom>
          <a:noFill/>
        </p:spPr>
        <p:txBody>
          <a:bodyPr wrap="square" rtlCol="0">
            <a:spAutoFit/>
          </a:bodyPr>
          <a:lstStyle/>
          <a:p>
            <a:r>
              <a:rPr lang="en-US" sz="3200" u="sng" dirty="0">
                <a:solidFill>
                  <a:srgbClr val="C00000"/>
                </a:solidFill>
              </a:rPr>
              <a:t>Simple future tense</a:t>
            </a:r>
            <a:r>
              <a:rPr lang="en-US" sz="3200" dirty="0"/>
              <a:t>: is used for an action that is yet to happen.</a:t>
            </a:r>
          </a:p>
        </p:txBody>
      </p:sp>
      <p:sp>
        <p:nvSpPr>
          <p:cNvPr id="64" name="Callout: Down Arrow 63">
            <a:extLst>
              <a:ext uri="{FF2B5EF4-FFF2-40B4-BE49-F238E27FC236}">
                <a16:creationId xmlns:a16="http://schemas.microsoft.com/office/drawing/2014/main" id="{901CDD8E-270C-4E85-9E05-000234C7082A}"/>
              </a:ext>
            </a:extLst>
          </p:cNvPr>
          <p:cNvSpPr/>
          <p:nvPr/>
        </p:nvSpPr>
        <p:spPr>
          <a:xfrm>
            <a:off x="5364480" y="3501008"/>
            <a:ext cx="1463040" cy="583689"/>
          </a:xfrm>
          <a:prstGeom prst="downArrowCallout">
            <a:avLst>
              <a:gd name="adj1" fmla="val 25000"/>
              <a:gd name="adj2" fmla="val 25000"/>
              <a:gd name="adj3" fmla="val 25000"/>
              <a:gd name="adj4" fmla="val 64977"/>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Example</a:t>
            </a:r>
          </a:p>
        </p:txBody>
      </p:sp>
      <p:grpSp>
        <p:nvGrpSpPr>
          <p:cNvPr id="65" name="Group 64">
            <a:extLst>
              <a:ext uri="{FF2B5EF4-FFF2-40B4-BE49-F238E27FC236}">
                <a16:creationId xmlns:a16="http://schemas.microsoft.com/office/drawing/2014/main" id="{D1EED88C-6661-97BF-00D6-1B122F56A0E0}"/>
              </a:ext>
            </a:extLst>
          </p:cNvPr>
          <p:cNvGrpSpPr/>
          <p:nvPr/>
        </p:nvGrpSpPr>
        <p:grpSpPr>
          <a:xfrm>
            <a:off x="2135560" y="4210392"/>
            <a:ext cx="7632848" cy="861392"/>
            <a:chOff x="2279576" y="1698656"/>
            <a:chExt cx="7920030" cy="1157229"/>
          </a:xfrm>
        </p:grpSpPr>
        <p:sp>
          <p:nvSpPr>
            <p:cNvPr id="66" name="Rectangle 65">
              <a:extLst>
                <a:ext uri="{FF2B5EF4-FFF2-40B4-BE49-F238E27FC236}">
                  <a16:creationId xmlns:a16="http://schemas.microsoft.com/office/drawing/2014/main" id="{868CBCA1-BBB8-2C44-CCB6-E6C85013ECDC}"/>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5D9520C-BE2E-3022-635F-C27C34F8A88A}"/>
                </a:ext>
              </a:extLst>
            </p:cNvPr>
            <p:cNvSpPr/>
            <p:nvPr/>
          </p:nvSpPr>
          <p:spPr>
            <a:xfrm>
              <a:off x="6397583" y="1987215"/>
              <a:ext cx="3802023" cy="69319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He/She/It - eats junk food.</a:t>
              </a:r>
              <a:endParaRPr lang="en-US" sz="2400" dirty="0"/>
            </a:p>
          </p:txBody>
        </p:sp>
      </p:grpSp>
      <p:sp>
        <p:nvSpPr>
          <p:cNvPr id="68" name="Chevron 3">
            <a:extLst>
              <a:ext uri="{FF2B5EF4-FFF2-40B4-BE49-F238E27FC236}">
                <a16:creationId xmlns:a16="http://schemas.microsoft.com/office/drawing/2014/main" id="{F7A12059-32DA-0FB7-C3B7-C9B34D31A27E}"/>
              </a:ext>
            </a:extLst>
          </p:cNvPr>
          <p:cNvSpPr/>
          <p:nvPr/>
        </p:nvSpPr>
        <p:spPr>
          <a:xfrm>
            <a:off x="5171274" y="4231417"/>
            <a:ext cx="971558" cy="861392"/>
          </a:xfrm>
          <a:prstGeom prst="chevron">
            <a:avLst>
              <a:gd name="adj" fmla="val 55026"/>
            </a:avLst>
          </a:prstGeom>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9" name="Pentagon 2">
            <a:extLst>
              <a:ext uri="{FF2B5EF4-FFF2-40B4-BE49-F238E27FC236}">
                <a16:creationId xmlns:a16="http://schemas.microsoft.com/office/drawing/2014/main" id="{7EFA5988-2069-55D7-3D88-D85B191AA3DF}"/>
              </a:ext>
            </a:extLst>
          </p:cNvPr>
          <p:cNvSpPr/>
          <p:nvPr/>
        </p:nvSpPr>
        <p:spPr>
          <a:xfrm>
            <a:off x="2135560" y="4210392"/>
            <a:ext cx="3192261" cy="861392"/>
          </a:xfrm>
          <a:prstGeom prst="homePlate">
            <a:avLst/>
          </a:prstGeom>
          <a:solidFill>
            <a:srgbClr val="F3F2B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rPr>
              <a:t>Simple Present Tense</a:t>
            </a:r>
          </a:p>
        </p:txBody>
      </p:sp>
      <p:grpSp>
        <p:nvGrpSpPr>
          <p:cNvPr id="73" name="Group 72">
            <a:extLst>
              <a:ext uri="{FF2B5EF4-FFF2-40B4-BE49-F238E27FC236}">
                <a16:creationId xmlns:a16="http://schemas.microsoft.com/office/drawing/2014/main" id="{B9D33A5D-5C58-AD9F-09AC-26DEBFB1A8EB}"/>
              </a:ext>
            </a:extLst>
          </p:cNvPr>
          <p:cNvGrpSpPr/>
          <p:nvPr/>
        </p:nvGrpSpPr>
        <p:grpSpPr>
          <a:xfrm>
            <a:off x="2135560" y="5301207"/>
            <a:ext cx="7534610" cy="871722"/>
            <a:chOff x="2279576" y="1684778"/>
            <a:chExt cx="7818096" cy="1171107"/>
          </a:xfrm>
        </p:grpSpPr>
        <p:sp>
          <p:nvSpPr>
            <p:cNvPr id="74" name="Rectangle 73">
              <a:extLst>
                <a:ext uri="{FF2B5EF4-FFF2-40B4-BE49-F238E27FC236}">
                  <a16:creationId xmlns:a16="http://schemas.microsoft.com/office/drawing/2014/main" id="{1BD5F790-AC18-DAD1-5DA1-B9CBB61887E2}"/>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73799CA-4E96-4CFD-4603-0F3F6FCC5355}"/>
                </a:ext>
              </a:extLst>
            </p:cNvPr>
            <p:cNvSpPr/>
            <p:nvPr/>
          </p:nvSpPr>
          <p:spPr>
            <a:xfrm>
              <a:off x="6456040" y="1684778"/>
              <a:ext cx="3456384" cy="111639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He/She/It - will eat junk food. </a:t>
              </a:r>
              <a:endParaRPr lang="en-US" sz="2400" dirty="0"/>
            </a:p>
          </p:txBody>
        </p:sp>
      </p:grpSp>
      <p:sp>
        <p:nvSpPr>
          <p:cNvPr id="76" name="Chevron 3">
            <a:extLst>
              <a:ext uri="{FF2B5EF4-FFF2-40B4-BE49-F238E27FC236}">
                <a16:creationId xmlns:a16="http://schemas.microsoft.com/office/drawing/2014/main" id="{3BDB6B84-0B03-6CDC-AAFC-6A8F8C137038}"/>
              </a:ext>
            </a:extLst>
          </p:cNvPr>
          <p:cNvSpPr/>
          <p:nvPr/>
        </p:nvSpPr>
        <p:spPr>
          <a:xfrm>
            <a:off x="5171274" y="5311537"/>
            <a:ext cx="971558" cy="861392"/>
          </a:xfrm>
          <a:prstGeom prst="chevron">
            <a:avLst>
              <a:gd name="adj" fmla="val 55026"/>
            </a:avLst>
          </a:prstGeom>
          <a:solidFill>
            <a:srgbClr val="8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7" name="Pentagon 2">
            <a:extLst>
              <a:ext uri="{FF2B5EF4-FFF2-40B4-BE49-F238E27FC236}">
                <a16:creationId xmlns:a16="http://schemas.microsoft.com/office/drawing/2014/main" id="{5AC3C260-C01B-282F-A9A4-6FED239FD612}"/>
              </a:ext>
            </a:extLst>
          </p:cNvPr>
          <p:cNvSpPr/>
          <p:nvPr/>
        </p:nvSpPr>
        <p:spPr>
          <a:xfrm>
            <a:off x="2135560" y="5308833"/>
            <a:ext cx="3192261" cy="861392"/>
          </a:xfrm>
          <a:prstGeom prst="homePlate">
            <a:avLst/>
          </a:prstGeom>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rPr>
              <a:t>Simple Future Tense</a:t>
            </a:r>
          </a:p>
        </p:txBody>
      </p:sp>
      <p:grpSp>
        <p:nvGrpSpPr>
          <p:cNvPr id="79" name="Group 78">
            <a:extLst>
              <a:ext uri="{FF2B5EF4-FFF2-40B4-BE49-F238E27FC236}">
                <a16:creationId xmlns:a16="http://schemas.microsoft.com/office/drawing/2014/main" id="{7ECD5E80-0C85-EE74-534F-F7D57E5A5470}"/>
              </a:ext>
            </a:extLst>
          </p:cNvPr>
          <p:cNvGrpSpPr/>
          <p:nvPr/>
        </p:nvGrpSpPr>
        <p:grpSpPr>
          <a:xfrm>
            <a:off x="263352" y="2204864"/>
            <a:ext cx="11797785" cy="711968"/>
            <a:chOff x="387018" y="2527322"/>
            <a:chExt cx="11789213" cy="861392"/>
          </a:xfrm>
        </p:grpSpPr>
        <p:grpSp>
          <p:nvGrpSpPr>
            <p:cNvPr id="46" name="Group 45">
              <a:extLst>
                <a:ext uri="{FF2B5EF4-FFF2-40B4-BE49-F238E27FC236}">
                  <a16:creationId xmlns:a16="http://schemas.microsoft.com/office/drawing/2014/main" id="{BF1F117C-27D1-7AD8-EF18-74E8A389258B}"/>
                </a:ext>
              </a:extLst>
            </p:cNvPr>
            <p:cNvGrpSpPr/>
            <p:nvPr/>
          </p:nvGrpSpPr>
          <p:grpSpPr>
            <a:xfrm>
              <a:off x="387018" y="2527322"/>
              <a:ext cx="11495845" cy="861392"/>
              <a:chOff x="1313203" y="1412776"/>
              <a:chExt cx="9999555" cy="861392"/>
            </a:xfrm>
          </p:grpSpPr>
          <p:grpSp>
            <p:nvGrpSpPr>
              <p:cNvPr id="47" name="Group 46">
                <a:extLst>
                  <a:ext uri="{FF2B5EF4-FFF2-40B4-BE49-F238E27FC236}">
                    <a16:creationId xmlns:a16="http://schemas.microsoft.com/office/drawing/2014/main" id="{AD073260-AA20-3075-124B-5C2FD886B6F6}"/>
                  </a:ext>
                </a:extLst>
              </p:cNvPr>
              <p:cNvGrpSpPr/>
              <p:nvPr/>
            </p:nvGrpSpPr>
            <p:grpSpPr>
              <a:xfrm>
                <a:off x="1313203" y="1412776"/>
                <a:ext cx="9999555" cy="861392"/>
                <a:chOff x="2460287" y="1325217"/>
                <a:chExt cx="6584163" cy="861392"/>
              </a:xfrm>
              <a:effectLst>
                <a:outerShdw blurRad="101600" dist="165100" dir="8100000" algn="tr" rotWithShape="0">
                  <a:prstClr val="black">
                    <a:alpha val="40000"/>
                  </a:prstClr>
                </a:outerShdw>
              </a:effectLst>
            </p:grpSpPr>
            <p:sp>
              <p:nvSpPr>
                <p:cNvPr id="49" name="Parallelogram 48">
                  <a:extLst>
                    <a:ext uri="{FF2B5EF4-FFF2-40B4-BE49-F238E27FC236}">
                      <a16:creationId xmlns:a16="http://schemas.microsoft.com/office/drawing/2014/main" id="{67185AFE-768A-E214-3592-A3F9F9FFB236}"/>
                    </a:ext>
                  </a:extLst>
                </p:cNvPr>
                <p:cNvSpPr/>
                <p:nvPr/>
              </p:nvSpPr>
              <p:spPr>
                <a:xfrm>
                  <a:off x="2460287" y="1325217"/>
                  <a:ext cx="268120" cy="861392"/>
                </a:xfrm>
                <a:prstGeom prst="parallelogram">
                  <a:avLst>
                    <a:gd name="adj" fmla="val 32916"/>
                  </a:avLst>
                </a:prstGeom>
                <a:solidFill>
                  <a:schemeClr val="accent2"/>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C00000"/>
                    </a:solidFill>
                  </a:endParaRPr>
                </a:p>
              </p:txBody>
            </p:sp>
            <p:sp>
              <p:nvSpPr>
                <p:cNvPr id="50" name="Parallelogram 49">
                  <a:extLst>
                    <a:ext uri="{FF2B5EF4-FFF2-40B4-BE49-F238E27FC236}">
                      <a16:creationId xmlns:a16="http://schemas.microsoft.com/office/drawing/2014/main" id="{D12C4796-F512-E9A4-8A98-DF6B27845BA5}"/>
                    </a:ext>
                  </a:extLst>
                </p:cNvPr>
                <p:cNvSpPr/>
                <p:nvPr/>
              </p:nvSpPr>
              <p:spPr>
                <a:xfrm>
                  <a:off x="2628312" y="1325217"/>
                  <a:ext cx="6416138"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8" name="TextBox 47">
                <a:extLst>
                  <a:ext uri="{FF2B5EF4-FFF2-40B4-BE49-F238E27FC236}">
                    <a16:creationId xmlns:a16="http://schemas.microsoft.com/office/drawing/2014/main" id="{B75AFCBB-4020-BB84-FE79-0E242A263092}"/>
                  </a:ext>
                </a:extLst>
              </p:cNvPr>
              <p:cNvSpPr txBox="1"/>
              <p:nvPr/>
            </p:nvSpPr>
            <p:spPr>
              <a:xfrm>
                <a:off x="1750095" y="1577831"/>
                <a:ext cx="9417369" cy="633031"/>
              </a:xfrm>
              <a:prstGeom prst="rect">
                <a:avLst/>
              </a:prstGeom>
              <a:noFill/>
            </p:spPr>
            <p:txBody>
              <a:bodyPr wrap="square">
                <a:spAutoFit/>
              </a:bodyPr>
              <a:lstStyle/>
              <a:p>
                <a:pPr lvl="0" algn="ctr">
                  <a:tabLst>
                    <a:tab pos="1885950" algn="l"/>
                  </a:tabLst>
                </a:pPr>
                <a:r>
                  <a:rPr lang="en-US" sz="2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In a positive sentence is, ‘will + present form of verb (V1)’.</a:t>
                </a:r>
                <a:endParaRPr lang="en-IN" sz="2800"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p:txBody>
          </p:sp>
        </p:grpSp>
        <p:sp>
          <p:nvSpPr>
            <p:cNvPr id="78" name="Parallelogram 77">
              <a:extLst>
                <a:ext uri="{FF2B5EF4-FFF2-40B4-BE49-F238E27FC236}">
                  <a16:creationId xmlns:a16="http://schemas.microsoft.com/office/drawing/2014/main" id="{A1A073AE-59DF-6250-E31B-ABD6BCE7A149}"/>
                </a:ext>
              </a:extLst>
            </p:cNvPr>
            <p:cNvSpPr/>
            <p:nvPr/>
          </p:nvSpPr>
          <p:spPr>
            <a:xfrm>
              <a:off x="11616643" y="2527322"/>
              <a:ext cx="559588" cy="861392"/>
            </a:xfrm>
            <a:prstGeom prst="parallelogram">
              <a:avLst>
                <a:gd name="adj" fmla="val 46085"/>
              </a:avLst>
            </a:prstGeom>
            <a:solidFill>
              <a:schemeClr val="accent2"/>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026" name="Picture 2">
            <a:extLst>
              <a:ext uri="{FF2B5EF4-FFF2-40B4-BE49-F238E27FC236}">
                <a16:creationId xmlns:a16="http://schemas.microsoft.com/office/drawing/2014/main" id="{8DC03572-38BF-2B3E-96AF-B2D2591FA2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6280" y="4561992"/>
            <a:ext cx="1756897" cy="1171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8A1A9E9-FF8B-0762-215B-C7F32D4969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006266" y="4307245"/>
            <a:ext cx="1994390" cy="1354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strips(downLeft)">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up)">
                                      <p:cBhvr>
                                        <p:cTn id="12" dur="500"/>
                                        <p:tgtEl>
                                          <p:spTgt spid="6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1000"/>
                                        <p:tgtEl>
                                          <p:spTgt spid="69"/>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1000"/>
                                        <p:tgtEl>
                                          <p:spTgt spid="68"/>
                                        </p:tgtEl>
                                        <p:attrNameLst>
                                          <p:attrName>ppt_x</p:attrName>
                                        </p:attrNameLst>
                                      </p:cBhvr>
                                      <p:tavLst>
                                        <p:tav tm="0">
                                          <p:val>
                                            <p:strVal val="#ppt_x-#ppt_w*1.125000"/>
                                          </p:val>
                                        </p:tav>
                                        <p:tav tm="100000">
                                          <p:val>
                                            <p:strVal val="#ppt_x"/>
                                          </p:val>
                                        </p:tav>
                                      </p:tavLst>
                                    </p:anim>
                                    <p:animEffect transition="in" filter="wipe(right)">
                                      <p:cBhvr>
                                        <p:cTn id="21" dur="1000"/>
                                        <p:tgtEl>
                                          <p:spTgt spid="68"/>
                                        </p:tgtEl>
                                      </p:cBhvr>
                                    </p:animEffect>
                                  </p:childTnLst>
                                </p:cTn>
                              </p:par>
                            </p:childTnLst>
                          </p:cTn>
                        </p:par>
                        <p:par>
                          <p:cTn id="22" fill="hold">
                            <p:stCondLst>
                              <p:cond delay="2500"/>
                            </p:stCondLst>
                            <p:childTnLst>
                              <p:par>
                                <p:cTn id="23" presetID="17" presetClass="entr" presetSubtype="8"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1000" fill="hold"/>
                                        <p:tgtEl>
                                          <p:spTgt spid="65"/>
                                        </p:tgtEl>
                                        <p:attrNameLst>
                                          <p:attrName>ppt_x</p:attrName>
                                        </p:attrNameLst>
                                      </p:cBhvr>
                                      <p:tavLst>
                                        <p:tav tm="0">
                                          <p:val>
                                            <p:strVal val="#ppt_x-#ppt_w/2"/>
                                          </p:val>
                                        </p:tav>
                                        <p:tav tm="100000">
                                          <p:val>
                                            <p:strVal val="#ppt_x"/>
                                          </p:val>
                                        </p:tav>
                                      </p:tavLst>
                                    </p:anim>
                                    <p:anim calcmode="lin" valueType="num">
                                      <p:cBhvr>
                                        <p:cTn id="26" dur="1000" fill="hold"/>
                                        <p:tgtEl>
                                          <p:spTgt spid="65"/>
                                        </p:tgtEl>
                                        <p:attrNameLst>
                                          <p:attrName>ppt_y</p:attrName>
                                        </p:attrNameLst>
                                      </p:cBhvr>
                                      <p:tavLst>
                                        <p:tav tm="0">
                                          <p:val>
                                            <p:strVal val="#ppt_y"/>
                                          </p:val>
                                        </p:tav>
                                        <p:tav tm="100000">
                                          <p:val>
                                            <p:strVal val="#ppt_y"/>
                                          </p:val>
                                        </p:tav>
                                      </p:tavLst>
                                    </p:anim>
                                    <p:anim calcmode="lin" valueType="num">
                                      <p:cBhvr>
                                        <p:cTn id="27" dur="1000" fill="hold"/>
                                        <p:tgtEl>
                                          <p:spTgt spid="65"/>
                                        </p:tgtEl>
                                        <p:attrNameLst>
                                          <p:attrName>ppt_w</p:attrName>
                                        </p:attrNameLst>
                                      </p:cBhvr>
                                      <p:tavLst>
                                        <p:tav tm="0">
                                          <p:val>
                                            <p:fltVal val="0"/>
                                          </p:val>
                                        </p:tav>
                                        <p:tav tm="100000">
                                          <p:val>
                                            <p:strVal val="#ppt_w"/>
                                          </p:val>
                                        </p:tav>
                                      </p:tavLst>
                                    </p:anim>
                                    <p:anim calcmode="lin" valueType="num">
                                      <p:cBhvr>
                                        <p:cTn id="28" dur="1000" fill="hold"/>
                                        <p:tgtEl>
                                          <p:spTgt spid="65"/>
                                        </p:tgtEl>
                                        <p:attrNameLst>
                                          <p:attrName>ppt_h</p:attrName>
                                        </p:attrNameLst>
                                      </p:cBhvr>
                                      <p:tavLst>
                                        <p:tav tm="0">
                                          <p:val>
                                            <p:strVal val="#ppt_h"/>
                                          </p:val>
                                        </p:tav>
                                        <p:tav tm="100000">
                                          <p:val>
                                            <p:strVal val="#ppt_h"/>
                                          </p:val>
                                        </p:tav>
                                      </p:tavLst>
                                    </p:anim>
                                  </p:childTnLst>
                                </p:cTn>
                              </p:par>
                            </p:childTnLst>
                          </p:cTn>
                        </p:par>
                        <p:par>
                          <p:cTn id="29" fill="hold">
                            <p:stCondLst>
                              <p:cond delay="3500"/>
                            </p:stCondLst>
                            <p:childTnLst>
                              <p:par>
                                <p:cTn id="30" presetID="6" presetClass="entr" presetSubtype="16" fill="hold" nodeType="afterEffect">
                                  <p:stCondLst>
                                    <p:cond delay="50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1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1000"/>
                                        <p:tgtEl>
                                          <p:spTgt spid="77"/>
                                        </p:tgtEl>
                                      </p:cBhvr>
                                    </p:animEffect>
                                  </p:childTnLst>
                                </p:cTn>
                              </p:par>
                            </p:childTnLst>
                          </p:cTn>
                        </p:par>
                        <p:par>
                          <p:cTn id="38" fill="hold">
                            <p:stCondLst>
                              <p:cond delay="1000"/>
                            </p:stCondLst>
                            <p:childTnLst>
                              <p:par>
                                <p:cTn id="39" presetID="12" presetClass="entr" presetSubtype="8" fill="hold" grpId="0" nodeType="after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1000"/>
                                        <p:tgtEl>
                                          <p:spTgt spid="76"/>
                                        </p:tgtEl>
                                        <p:attrNameLst>
                                          <p:attrName>ppt_x</p:attrName>
                                        </p:attrNameLst>
                                      </p:cBhvr>
                                      <p:tavLst>
                                        <p:tav tm="0">
                                          <p:val>
                                            <p:strVal val="#ppt_x-#ppt_w*1.125000"/>
                                          </p:val>
                                        </p:tav>
                                        <p:tav tm="100000">
                                          <p:val>
                                            <p:strVal val="#ppt_x"/>
                                          </p:val>
                                        </p:tav>
                                      </p:tavLst>
                                    </p:anim>
                                    <p:animEffect transition="in" filter="wipe(right)">
                                      <p:cBhvr>
                                        <p:cTn id="42" dur="1000"/>
                                        <p:tgtEl>
                                          <p:spTgt spid="76"/>
                                        </p:tgtEl>
                                      </p:cBhvr>
                                    </p:animEffect>
                                  </p:childTnLst>
                                </p:cTn>
                              </p:par>
                            </p:childTnLst>
                          </p:cTn>
                        </p:par>
                        <p:par>
                          <p:cTn id="43" fill="hold">
                            <p:stCondLst>
                              <p:cond delay="2000"/>
                            </p:stCondLst>
                            <p:childTnLst>
                              <p:par>
                                <p:cTn id="44" presetID="17" presetClass="entr" presetSubtype="8"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 calcmode="lin" valueType="num">
                                      <p:cBhvr>
                                        <p:cTn id="46" dur="1000" fill="hold"/>
                                        <p:tgtEl>
                                          <p:spTgt spid="73"/>
                                        </p:tgtEl>
                                        <p:attrNameLst>
                                          <p:attrName>ppt_x</p:attrName>
                                        </p:attrNameLst>
                                      </p:cBhvr>
                                      <p:tavLst>
                                        <p:tav tm="0">
                                          <p:val>
                                            <p:strVal val="#ppt_x-#ppt_w/2"/>
                                          </p:val>
                                        </p:tav>
                                        <p:tav tm="100000">
                                          <p:val>
                                            <p:strVal val="#ppt_x"/>
                                          </p:val>
                                        </p:tav>
                                      </p:tavLst>
                                    </p:anim>
                                    <p:anim calcmode="lin" valueType="num">
                                      <p:cBhvr>
                                        <p:cTn id="47" dur="1000" fill="hold"/>
                                        <p:tgtEl>
                                          <p:spTgt spid="73"/>
                                        </p:tgtEl>
                                        <p:attrNameLst>
                                          <p:attrName>ppt_y</p:attrName>
                                        </p:attrNameLst>
                                      </p:cBhvr>
                                      <p:tavLst>
                                        <p:tav tm="0">
                                          <p:val>
                                            <p:strVal val="#ppt_y"/>
                                          </p:val>
                                        </p:tav>
                                        <p:tav tm="100000">
                                          <p:val>
                                            <p:strVal val="#ppt_y"/>
                                          </p:val>
                                        </p:tav>
                                      </p:tavLst>
                                    </p:anim>
                                    <p:anim calcmode="lin" valueType="num">
                                      <p:cBhvr>
                                        <p:cTn id="48" dur="1000" fill="hold"/>
                                        <p:tgtEl>
                                          <p:spTgt spid="73"/>
                                        </p:tgtEl>
                                        <p:attrNameLst>
                                          <p:attrName>ppt_w</p:attrName>
                                        </p:attrNameLst>
                                      </p:cBhvr>
                                      <p:tavLst>
                                        <p:tav tm="0">
                                          <p:val>
                                            <p:fltVal val="0"/>
                                          </p:val>
                                        </p:tav>
                                        <p:tav tm="100000">
                                          <p:val>
                                            <p:strVal val="#ppt_w"/>
                                          </p:val>
                                        </p:tav>
                                      </p:tavLst>
                                    </p:anim>
                                    <p:anim calcmode="lin" valueType="num">
                                      <p:cBhvr>
                                        <p:cTn id="49" dur="1000" fill="hold"/>
                                        <p:tgtEl>
                                          <p:spTgt spid="73"/>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6" presetClass="entr" presetSubtype="16" fill="hold" nodeType="afterEffect">
                                  <p:stCondLst>
                                    <p:cond delay="500"/>
                                  </p:stCondLst>
                                  <p:childTnLst>
                                    <p:set>
                                      <p:cBhvr>
                                        <p:cTn id="52" dur="1" fill="hold">
                                          <p:stCondLst>
                                            <p:cond delay="0"/>
                                          </p:stCondLst>
                                        </p:cTn>
                                        <p:tgtEl>
                                          <p:spTgt spid="1030"/>
                                        </p:tgtEl>
                                        <p:attrNameLst>
                                          <p:attrName>style.visibility</p:attrName>
                                        </p:attrNameLst>
                                      </p:cBhvr>
                                      <p:to>
                                        <p:strVal val="visible"/>
                                      </p:to>
                                    </p:set>
                                    <p:animEffect transition="in" filter="circle(in)">
                                      <p:cBhvr>
                                        <p:cTn id="53"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8" grpId="0" animBg="1"/>
      <p:bldP spid="69" grpId="0" animBg="1"/>
      <p:bldP spid="76"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00D1B0-FA14-C4F8-7C32-4C1DF084E68E}"/>
              </a:ext>
            </a:extLst>
          </p:cNvPr>
          <p:cNvGrpSpPr/>
          <p:nvPr/>
        </p:nvGrpSpPr>
        <p:grpSpPr>
          <a:xfrm>
            <a:off x="2742505" y="204893"/>
            <a:ext cx="6732748" cy="792088"/>
            <a:chOff x="3198552" y="260648"/>
            <a:chExt cx="5400600" cy="792088"/>
          </a:xfrm>
        </p:grpSpPr>
        <p:sp>
          <p:nvSpPr>
            <p:cNvPr id="13" name="Rectangle: Rounded Corners 12">
              <a:extLst>
                <a:ext uri="{FF2B5EF4-FFF2-40B4-BE49-F238E27FC236}">
                  <a16:creationId xmlns:a16="http://schemas.microsoft.com/office/drawing/2014/main" id="{4374FF87-39FB-6488-866B-99CD89D5E5B3}"/>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id="{4A0E493A-8EE5-1D22-FBB7-13EC320A0C64}"/>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7D0000"/>
                  </a:solidFill>
                </a:rPr>
                <a:t>KNOW THE FUTURE</a:t>
              </a:r>
            </a:p>
          </p:txBody>
        </p:sp>
      </p:grpSp>
      <p:sp>
        <p:nvSpPr>
          <p:cNvPr id="43" name="TextBox 42">
            <a:extLst>
              <a:ext uri="{FF2B5EF4-FFF2-40B4-BE49-F238E27FC236}">
                <a16:creationId xmlns:a16="http://schemas.microsoft.com/office/drawing/2014/main" id="{DE357537-EC8F-E86A-7C77-09D1741D9474}"/>
              </a:ext>
            </a:extLst>
          </p:cNvPr>
          <p:cNvSpPr txBox="1"/>
          <p:nvPr/>
        </p:nvSpPr>
        <p:spPr>
          <a:xfrm>
            <a:off x="335360" y="1188041"/>
            <a:ext cx="11017224" cy="584775"/>
          </a:xfrm>
          <a:prstGeom prst="rect">
            <a:avLst/>
          </a:prstGeom>
          <a:noFill/>
        </p:spPr>
        <p:txBody>
          <a:bodyPr wrap="square" rtlCol="0">
            <a:spAutoFit/>
          </a:bodyPr>
          <a:lstStyle/>
          <a:p>
            <a:r>
              <a:rPr lang="en-US" sz="3200" u="sng" dirty="0">
                <a:solidFill>
                  <a:srgbClr val="C00000"/>
                </a:solidFill>
              </a:rPr>
              <a:t>Simple future tense </a:t>
            </a:r>
            <a:r>
              <a:rPr lang="en-US" sz="3200" dirty="0"/>
              <a:t>: is used for an action that is yet to happen.</a:t>
            </a:r>
          </a:p>
        </p:txBody>
      </p:sp>
      <p:sp>
        <p:nvSpPr>
          <p:cNvPr id="64" name="Callout: Down Arrow 63">
            <a:extLst>
              <a:ext uri="{FF2B5EF4-FFF2-40B4-BE49-F238E27FC236}">
                <a16:creationId xmlns:a16="http://schemas.microsoft.com/office/drawing/2014/main" id="{901CDD8E-270C-4E85-9E05-000234C7082A}"/>
              </a:ext>
            </a:extLst>
          </p:cNvPr>
          <p:cNvSpPr/>
          <p:nvPr/>
        </p:nvSpPr>
        <p:spPr>
          <a:xfrm>
            <a:off x="5291328" y="2924944"/>
            <a:ext cx="1609344" cy="583689"/>
          </a:xfrm>
          <a:prstGeom prst="downArrowCallout">
            <a:avLst>
              <a:gd name="adj1" fmla="val 25000"/>
              <a:gd name="adj2" fmla="val 25000"/>
              <a:gd name="adj3" fmla="val 25000"/>
              <a:gd name="adj4" fmla="val 64977"/>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Example</a:t>
            </a:r>
          </a:p>
        </p:txBody>
      </p:sp>
      <p:grpSp>
        <p:nvGrpSpPr>
          <p:cNvPr id="65" name="Group 64">
            <a:extLst>
              <a:ext uri="{FF2B5EF4-FFF2-40B4-BE49-F238E27FC236}">
                <a16:creationId xmlns:a16="http://schemas.microsoft.com/office/drawing/2014/main" id="{D1EED88C-6661-97BF-00D6-1B122F56A0E0}"/>
              </a:ext>
            </a:extLst>
          </p:cNvPr>
          <p:cNvGrpSpPr/>
          <p:nvPr/>
        </p:nvGrpSpPr>
        <p:grpSpPr>
          <a:xfrm>
            <a:off x="2290070" y="3634331"/>
            <a:ext cx="8288071" cy="913699"/>
            <a:chOff x="2279576" y="1698656"/>
            <a:chExt cx="7818096" cy="1227499"/>
          </a:xfrm>
        </p:grpSpPr>
        <p:sp>
          <p:nvSpPr>
            <p:cNvPr id="66" name="Rectangle 65">
              <a:extLst>
                <a:ext uri="{FF2B5EF4-FFF2-40B4-BE49-F238E27FC236}">
                  <a16:creationId xmlns:a16="http://schemas.microsoft.com/office/drawing/2014/main" id="{868CBCA1-BBB8-2C44-CCB6-E6C85013ECDC}"/>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5D9520C-BE2E-3022-635F-C27C34F8A88A}"/>
                </a:ext>
              </a:extLst>
            </p:cNvPr>
            <p:cNvSpPr/>
            <p:nvPr/>
          </p:nvSpPr>
          <p:spPr>
            <a:xfrm>
              <a:off x="6073465" y="1809761"/>
              <a:ext cx="3802022" cy="1116394"/>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He/She/It – does not eat junk food.</a:t>
              </a:r>
              <a:endParaRPr lang="en-US" sz="2400" dirty="0"/>
            </a:p>
          </p:txBody>
        </p:sp>
      </p:grpSp>
      <p:sp>
        <p:nvSpPr>
          <p:cNvPr id="68" name="Chevron 3">
            <a:extLst>
              <a:ext uri="{FF2B5EF4-FFF2-40B4-BE49-F238E27FC236}">
                <a16:creationId xmlns:a16="http://schemas.microsoft.com/office/drawing/2014/main" id="{F7A12059-32DA-0FB7-C3B7-C9B34D31A27E}"/>
              </a:ext>
            </a:extLst>
          </p:cNvPr>
          <p:cNvSpPr/>
          <p:nvPr/>
        </p:nvSpPr>
        <p:spPr>
          <a:xfrm>
            <a:off x="5171274" y="3655353"/>
            <a:ext cx="971559" cy="861392"/>
          </a:xfrm>
          <a:prstGeom prst="chevron">
            <a:avLst>
              <a:gd name="adj" fmla="val 55026"/>
            </a:avLst>
          </a:prstGeom>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9" name="Pentagon 2">
            <a:extLst>
              <a:ext uri="{FF2B5EF4-FFF2-40B4-BE49-F238E27FC236}">
                <a16:creationId xmlns:a16="http://schemas.microsoft.com/office/drawing/2014/main" id="{7EFA5988-2069-55D7-3D88-D85B191AA3DF}"/>
              </a:ext>
            </a:extLst>
          </p:cNvPr>
          <p:cNvSpPr/>
          <p:nvPr/>
        </p:nvSpPr>
        <p:spPr>
          <a:xfrm>
            <a:off x="1975947" y="3634328"/>
            <a:ext cx="3511487" cy="861392"/>
          </a:xfrm>
          <a:prstGeom prst="homePlate">
            <a:avLst/>
          </a:prstGeom>
          <a:solidFill>
            <a:srgbClr val="F3F2B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rPr>
              <a:t>Simple Present Tense</a:t>
            </a:r>
          </a:p>
        </p:txBody>
      </p:sp>
      <p:grpSp>
        <p:nvGrpSpPr>
          <p:cNvPr id="73" name="Group 72">
            <a:extLst>
              <a:ext uri="{FF2B5EF4-FFF2-40B4-BE49-F238E27FC236}">
                <a16:creationId xmlns:a16="http://schemas.microsoft.com/office/drawing/2014/main" id="{B9D33A5D-5C58-AD9F-09AC-26DEBFB1A8EB}"/>
              </a:ext>
            </a:extLst>
          </p:cNvPr>
          <p:cNvGrpSpPr/>
          <p:nvPr/>
        </p:nvGrpSpPr>
        <p:grpSpPr>
          <a:xfrm>
            <a:off x="2290070" y="4735474"/>
            <a:ext cx="8288071" cy="892676"/>
            <a:chOff x="2279576" y="1698656"/>
            <a:chExt cx="7818096" cy="1199257"/>
          </a:xfrm>
        </p:grpSpPr>
        <p:sp>
          <p:nvSpPr>
            <p:cNvPr id="74" name="Rectangle 73">
              <a:extLst>
                <a:ext uri="{FF2B5EF4-FFF2-40B4-BE49-F238E27FC236}">
                  <a16:creationId xmlns:a16="http://schemas.microsoft.com/office/drawing/2014/main" id="{1BD5F790-AC18-DAD1-5DA1-B9CBB61887E2}"/>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73799CA-4E96-4CFD-4603-0F3F6FCC5355}"/>
                </a:ext>
              </a:extLst>
            </p:cNvPr>
            <p:cNvSpPr/>
            <p:nvPr/>
          </p:nvSpPr>
          <p:spPr>
            <a:xfrm>
              <a:off x="6141390" y="1781518"/>
              <a:ext cx="3802022" cy="111639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He/She/It - will not eat junk food. </a:t>
              </a:r>
              <a:endParaRPr lang="en-US" sz="2400" dirty="0"/>
            </a:p>
          </p:txBody>
        </p:sp>
      </p:grpSp>
      <p:sp>
        <p:nvSpPr>
          <p:cNvPr id="76" name="Chevron 3">
            <a:extLst>
              <a:ext uri="{FF2B5EF4-FFF2-40B4-BE49-F238E27FC236}">
                <a16:creationId xmlns:a16="http://schemas.microsoft.com/office/drawing/2014/main" id="{3BDB6B84-0B03-6CDC-AAFC-6A8F8C137038}"/>
              </a:ext>
            </a:extLst>
          </p:cNvPr>
          <p:cNvSpPr/>
          <p:nvPr/>
        </p:nvSpPr>
        <p:spPr>
          <a:xfrm>
            <a:off x="5171274" y="4735473"/>
            <a:ext cx="971559" cy="861392"/>
          </a:xfrm>
          <a:prstGeom prst="chevron">
            <a:avLst>
              <a:gd name="adj" fmla="val 55026"/>
            </a:avLst>
          </a:prstGeom>
          <a:solidFill>
            <a:srgbClr val="8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7" name="Pentagon 2">
            <a:extLst>
              <a:ext uri="{FF2B5EF4-FFF2-40B4-BE49-F238E27FC236}">
                <a16:creationId xmlns:a16="http://schemas.microsoft.com/office/drawing/2014/main" id="{5AC3C260-C01B-282F-A9A4-6FED239FD612}"/>
              </a:ext>
            </a:extLst>
          </p:cNvPr>
          <p:cNvSpPr/>
          <p:nvPr/>
        </p:nvSpPr>
        <p:spPr>
          <a:xfrm>
            <a:off x="1975947" y="4732769"/>
            <a:ext cx="3511487" cy="861392"/>
          </a:xfrm>
          <a:prstGeom prst="homePlate">
            <a:avLst/>
          </a:prstGeom>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rPr>
              <a:t>Simple Future Tense</a:t>
            </a:r>
          </a:p>
        </p:txBody>
      </p:sp>
      <p:pic>
        <p:nvPicPr>
          <p:cNvPr id="1026" name="Picture 2" descr="Free vector graphics of Animal">
            <a:extLst>
              <a:ext uri="{FF2B5EF4-FFF2-40B4-BE49-F238E27FC236}">
                <a16:creationId xmlns:a16="http://schemas.microsoft.com/office/drawing/2014/main" id="{8DC03572-38BF-2B3E-96AF-B2D2591FA2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3" y="3573972"/>
            <a:ext cx="1756897" cy="1871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illustrations of Rabbit">
            <a:extLst>
              <a:ext uri="{FF2B5EF4-FFF2-40B4-BE49-F238E27FC236}">
                <a16:creationId xmlns:a16="http://schemas.microsoft.com/office/drawing/2014/main" id="{78A1A9E9-FF8B-0762-215B-C7F32D4969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6416" y="3003169"/>
            <a:ext cx="1648256" cy="216164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AE9EBD7-C1FA-1C82-D94B-11CB30191F60}"/>
              </a:ext>
            </a:extLst>
          </p:cNvPr>
          <p:cNvGrpSpPr/>
          <p:nvPr/>
        </p:nvGrpSpPr>
        <p:grpSpPr>
          <a:xfrm>
            <a:off x="253249" y="1988840"/>
            <a:ext cx="11797785" cy="711967"/>
            <a:chOff x="387018" y="2527322"/>
            <a:chExt cx="11789213" cy="861392"/>
          </a:xfrm>
        </p:grpSpPr>
        <p:grpSp>
          <p:nvGrpSpPr>
            <p:cNvPr id="3" name="Group 2">
              <a:extLst>
                <a:ext uri="{FF2B5EF4-FFF2-40B4-BE49-F238E27FC236}">
                  <a16:creationId xmlns:a16="http://schemas.microsoft.com/office/drawing/2014/main" id="{474B3064-7C8A-392D-6AB6-D0631CB2FD9C}"/>
                </a:ext>
              </a:extLst>
            </p:cNvPr>
            <p:cNvGrpSpPr/>
            <p:nvPr/>
          </p:nvGrpSpPr>
          <p:grpSpPr>
            <a:xfrm>
              <a:off x="387018" y="2527322"/>
              <a:ext cx="11495846" cy="861392"/>
              <a:chOff x="1313203" y="1412776"/>
              <a:chExt cx="9999555" cy="861392"/>
            </a:xfrm>
          </p:grpSpPr>
          <p:grpSp>
            <p:nvGrpSpPr>
              <p:cNvPr id="5" name="Group 4">
                <a:extLst>
                  <a:ext uri="{FF2B5EF4-FFF2-40B4-BE49-F238E27FC236}">
                    <a16:creationId xmlns:a16="http://schemas.microsoft.com/office/drawing/2014/main" id="{3A658020-A9FC-C5EC-FA06-2BE3C254047C}"/>
                  </a:ext>
                </a:extLst>
              </p:cNvPr>
              <p:cNvGrpSpPr/>
              <p:nvPr/>
            </p:nvGrpSpPr>
            <p:grpSpPr>
              <a:xfrm>
                <a:off x="1313203" y="1412776"/>
                <a:ext cx="9999555" cy="861392"/>
                <a:chOff x="2460287" y="1325217"/>
                <a:chExt cx="6584163" cy="861392"/>
              </a:xfrm>
              <a:effectLst>
                <a:outerShdw blurRad="101600" dist="165100" dir="8100000" algn="tr" rotWithShape="0">
                  <a:prstClr val="black">
                    <a:alpha val="40000"/>
                  </a:prstClr>
                </a:outerShdw>
              </a:effectLst>
            </p:grpSpPr>
            <p:sp>
              <p:nvSpPr>
                <p:cNvPr id="7" name="Parallelogram 6">
                  <a:extLst>
                    <a:ext uri="{FF2B5EF4-FFF2-40B4-BE49-F238E27FC236}">
                      <a16:creationId xmlns:a16="http://schemas.microsoft.com/office/drawing/2014/main" id="{EF03A9BF-B19E-43C0-F57D-BEB6B5B279DA}"/>
                    </a:ext>
                  </a:extLst>
                </p:cNvPr>
                <p:cNvSpPr/>
                <p:nvPr/>
              </p:nvSpPr>
              <p:spPr>
                <a:xfrm>
                  <a:off x="2460287" y="1325217"/>
                  <a:ext cx="268120" cy="861392"/>
                </a:xfrm>
                <a:prstGeom prst="parallelogram">
                  <a:avLst>
                    <a:gd name="adj" fmla="val 32916"/>
                  </a:avLst>
                </a:prstGeom>
                <a:solidFill>
                  <a:schemeClr val="accent2"/>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C00000"/>
                    </a:solidFill>
                  </a:endParaRPr>
                </a:p>
              </p:txBody>
            </p:sp>
            <p:sp>
              <p:nvSpPr>
                <p:cNvPr id="8" name="Parallelogram 7">
                  <a:extLst>
                    <a:ext uri="{FF2B5EF4-FFF2-40B4-BE49-F238E27FC236}">
                      <a16:creationId xmlns:a16="http://schemas.microsoft.com/office/drawing/2014/main" id="{C49EAB11-FCE0-7340-EC5A-8ABF11B40BA1}"/>
                    </a:ext>
                  </a:extLst>
                </p:cNvPr>
                <p:cNvSpPr/>
                <p:nvPr/>
              </p:nvSpPr>
              <p:spPr>
                <a:xfrm>
                  <a:off x="2628312" y="1325217"/>
                  <a:ext cx="6416138"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 name="TextBox 5">
                <a:extLst>
                  <a:ext uri="{FF2B5EF4-FFF2-40B4-BE49-F238E27FC236}">
                    <a16:creationId xmlns:a16="http://schemas.microsoft.com/office/drawing/2014/main" id="{BCFFECA3-38F7-1C0F-2554-458B35458A2C}"/>
                  </a:ext>
                </a:extLst>
              </p:cNvPr>
              <p:cNvSpPr txBox="1"/>
              <p:nvPr/>
            </p:nvSpPr>
            <p:spPr>
              <a:xfrm>
                <a:off x="1731243" y="1499897"/>
                <a:ext cx="9417369" cy="633031"/>
              </a:xfrm>
              <a:prstGeom prst="rect">
                <a:avLst/>
              </a:prstGeom>
              <a:noFill/>
            </p:spPr>
            <p:txBody>
              <a:bodyPr wrap="square">
                <a:spAutoFit/>
              </a:bodyPr>
              <a:lstStyle/>
              <a:p>
                <a:pPr lvl="0" algn="ctr">
                  <a:tabLst>
                    <a:tab pos="1885950" algn="l"/>
                  </a:tabLst>
                </a:pPr>
                <a:r>
                  <a:rPr lang="en-US" sz="2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In a negative sentence is, ‘will </a:t>
                </a:r>
                <a:r>
                  <a:rPr lang="en-US" sz="2800" dirty="0">
                    <a:solidFill>
                      <a:srgbClr val="000000"/>
                    </a:solidFill>
                    <a:latin typeface="Calibri" panose="020F0502020204030204" pitchFamily="34" charset="0"/>
                    <a:ea typeface="Cambria" panose="02040503050406030204" pitchFamily="18" charset="0"/>
                    <a:cs typeface="Calibri" panose="020F0502020204030204" pitchFamily="34" charset="0"/>
                  </a:rPr>
                  <a:t>not </a:t>
                </a:r>
                <a:r>
                  <a:rPr lang="en-US" sz="2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present form of verb (V1)’.</a:t>
                </a:r>
                <a:endParaRPr lang="en-IN" sz="2800"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p:txBody>
          </p:sp>
        </p:grpSp>
        <p:sp>
          <p:nvSpPr>
            <p:cNvPr id="4" name="Parallelogram 3">
              <a:extLst>
                <a:ext uri="{FF2B5EF4-FFF2-40B4-BE49-F238E27FC236}">
                  <a16:creationId xmlns:a16="http://schemas.microsoft.com/office/drawing/2014/main" id="{05BDFCB8-163A-D66B-4935-609074F0F98D}"/>
                </a:ext>
              </a:extLst>
            </p:cNvPr>
            <p:cNvSpPr/>
            <p:nvPr/>
          </p:nvSpPr>
          <p:spPr>
            <a:xfrm>
              <a:off x="11616643" y="2527322"/>
              <a:ext cx="559588" cy="861392"/>
            </a:xfrm>
            <a:prstGeom prst="parallelogram">
              <a:avLst>
                <a:gd name="adj" fmla="val 46085"/>
              </a:avLst>
            </a:prstGeom>
            <a:solidFill>
              <a:schemeClr val="accent2"/>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22068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up)">
                                      <p:cBhvr>
                                        <p:cTn id="12" dur="500"/>
                                        <p:tgtEl>
                                          <p:spTgt spid="6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1000"/>
                                        <p:tgtEl>
                                          <p:spTgt spid="69"/>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1000"/>
                                        <p:tgtEl>
                                          <p:spTgt spid="68"/>
                                        </p:tgtEl>
                                        <p:attrNameLst>
                                          <p:attrName>ppt_x</p:attrName>
                                        </p:attrNameLst>
                                      </p:cBhvr>
                                      <p:tavLst>
                                        <p:tav tm="0">
                                          <p:val>
                                            <p:strVal val="#ppt_x-#ppt_w*1.125000"/>
                                          </p:val>
                                        </p:tav>
                                        <p:tav tm="100000">
                                          <p:val>
                                            <p:strVal val="#ppt_x"/>
                                          </p:val>
                                        </p:tav>
                                      </p:tavLst>
                                    </p:anim>
                                    <p:animEffect transition="in" filter="wipe(right)">
                                      <p:cBhvr>
                                        <p:cTn id="21" dur="1000"/>
                                        <p:tgtEl>
                                          <p:spTgt spid="68"/>
                                        </p:tgtEl>
                                      </p:cBhvr>
                                    </p:animEffect>
                                  </p:childTnLst>
                                </p:cTn>
                              </p:par>
                            </p:childTnLst>
                          </p:cTn>
                        </p:par>
                        <p:par>
                          <p:cTn id="22" fill="hold">
                            <p:stCondLst>
                              <p:cond delay="2500"/>
                            </p:stCondLst>
                            <p:childTnLst>
                              <p:par>
                                <p:cTn id="23" presetID="17" presetClass="entr" presetSubtype="8"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1000" fill="hold"/>
                                        <p:tgtEl>
                                          <p:spTgt spid="65"/>
                                        </p:tgtEl>
                                        <p:attrNameLst>
                                          <p:attrName>ppt_x</p:attrName>
                                        </p:attrNameLst>
                                      </p:cBhvr>
                                      <p:tavLst>
                                        <p:tav tm="0">
                                          <p:val>
                                            <p:strVal val="#ppt_x-#ppt_w/2"/>
                                          </p:val>
                                        </p:tav>
                                        <p:tav tm="100000">
                                          <p:val>
                                            <p:strVal val="#ppt_x"/>
                                          </p:val>
                                        </p:tav>
                                      </p:tavLst>
                                    </p:anim>
                                    <p:anim calcmode="lin" valueType="num">
                                      <p:cBhvr>
                                        <p:cTn id="26" dur="1000" fill="hold"/>
                                        <p:tgtEl>
                                          <p:spTgt spid="65"/>
                                        </p:tgtEl>
                                        <p:attrNameLst>
                                          <p:attrName>ppt_y</p:attrName>
                                        </p:attrNameLst>
                                      </p:cBhvr>
                                      <p:tavLst>
                                        <p:tav tm="0">
                                          <p:val>
                                            <p:strVal val="#ppt_y"/>
                                          </p:val>
                                        </p:tav>
                                        <p:tav tm="100000">
                                          <p:val>
                                            <p:strVal val="#ppt_y"/>
                                          </p:val>
                                        </p:tav>
                                      </p:tavLst>
                                    </p:anim>
                                    <p:anim calcmode="lin" valueType="num">
                                      <p:cBhvr>
                                        <p:cTn id="27" dur="1000" fill="hold"/>
                                        <p:tgtEl>
                                          <p:spTgt spid="65"/>
                                        </p:tgtEl>
                                        <p:attrNameLst>
                                          <p:attrName>ppt_w</p:attrName>
                                        </p:attrNameLst>
                                      </p:cBhvr>
                                      <p:tavLst>
                                        <p:tav tm="0">
                                          <p:val>
                                            <p:fltVal val="0"/>
                                          </p:val>
                                        </p:tav>
                                        <p:tav tm="100000">
                                          <p:val>
                                            <p:strVal val="#ppt_w"/>
                                          </p:val>
                                        </p:tav>
                                      </p:tavLst>
                                    </p:anim>
                                    <p:anim calcmode="lin" valueType="num">
                                      <p:cBhvr>
                                        <p:cTn id="28" dur="1000" fill="hold"/>
                                        <p:tgtEl>
                                          <p:spTgt spid="65"/>
                                        </p:tgtEl>
                                        <p:attrNameLst>
                                          <p:attrName>ppt_h</p:attrName>
                                        </p:attrNameLst>
                                      </p:cBhvr>
                                      <p:tavLst>
                                        <p:tav tm="0">
                                          <p:val>
                                            <p:strVal val="#ppt_h"/>
                                          </p:val>
                                        </p:tav>
                                        <p:tav tm="100000">
                                          <p:val>
                                            <p:strVal val="#ppt_h"/>
                                          </p:val>
                                        </p:tav>
                                      </p:tavLst>
                                    </p:anim>
                                  </p:childTnLst>
                                </p:cTn>
                              </p:par>
                            </p:childTnLst>
                          </p:cTn>
                        </p:par>
                        <p:par>
                          <p:cTn id="29" fill="hold">
                            <p:stCondLst>
                              <p:cond delay="3500"/>
                            </p:stCondLst>
                            <p:childTnLst>
                              <p:par>
                                <p:cTn id="30" presetID="6" presetClass="entr" presetSubtype="16" fill="hold" nodeType="afterEffect">
                                  <p:stCondLst>
                                    <p:cond delay="50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1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1000"/>
                                        <p:tgtEl>
                                          <p:spTgt spid="77"/>
                                        </p:tgtEl>
                                      </p:cBhvr>
                                    </p:animEffect>
                                  </p:childTnLst>
                                </p:cTn>
                              </p:par>
                            </p:childTnLst>
                          </p:cTn>
                        </p:par>
                        <p:par>
                          <p:cTn id="38" fill="hold">
                            <p:stCondLst>
                              <p:cond delay="1000"/>
                            </p:stCondLst>
                            <p:childTnLst>
                              <p:par>
                                <p:cTn id="39" presetID="12" presetClass="entr" presetSubtype="8" fill="hold" grpId="0" nodeType="after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1000"/>
                                        <p:tgtEl>
                                          <p:spTgt spid="76"/>
                                        </p:tgtEl>
                                        <p:attrNameLst>
                                          <p:attrName>ppt_x</p:attrName>
                                        </p:attrNameLst>
                                      </p:cBhvr>
                                      <p:tavLst>
                                        <p:tav tm="0">
                                          <p:val>
                                            <p:strVal val="#ppt_x-#ppt_w*1.125000"/>
                                          </p:val>
                                        </p:tav>
                                        <p:tav tm="100000">
                                          <p:val>
                                            <p:strVal val="#ppt_x"/>
                                          </p:val>
                                        </p:tav>
                                      </p:tavLst>
                                    </p:anim>
                                    <p:animEffect transition="in" filter="wipe(right)">
                                      <p:cBhvr>
                                        <p:cTn id="42" dur="1000"/>
                                        <p:tgtEl>
                                          <p:spTgt spid="76"/>
                                        </p:tgtEl>
                                      </p:cBhvr>
                                    </p:animEffect>
                                  </p:childTnLst>
                                </p:cTn>
                              </p:par>
                            </p:childTnLst>
                          </p:cTn>
                        </p:par>
                        <p:par>
                          <p:cTn id="43" fill="hold">
                            <p:stCondLst>
                              <p:cond delay="2000"/>
                            </p:stCondLst>
                            <p:childTnLst>
                              <p:par>
                                <p:cTn id="44" presetID="17" presetClass="entr" presetSubtype="8"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 calcmode="lin" valueType="num">
                                      <p:cBhvr>
                                        <p:cTn id="46" dur="1000" fill="hold"/>
                                        <p:tgtEl>
                                          <p:spTgt spid="73"/>
                                        </p:tgtEl>
                                        <p:attrNameLst>
                                          <p:attrName>ppt_x</p:attrName>
                                        </p:attrNameLst>
                                      </p:cBhvr>
                                      <p:tavLst>
                                        <p:tav tm="0">
                                          <p:val>
                                            <p:strVal val="#ppt_x-#ppt_w/2"/>
                                          </p:val>
                                        </p:tav>
                                        <p:tav tm="100000">
                                          <p:val>
                                            <p:strVal val="#ppt_x"/>
                                          </p:val>
                                        </p:tav>
                                      </p:tavLst>
                                    </p:anim>
                                    <p:anim calcmode="lin" valueType="num">
                                      <p:cBhvr>
                                        <p:cTn id="47" dur="1000" fill="hold"/>
                                        <p:tgtEl>
                                          <p:spTgt spid="73"/>
                                        </p:tgtEl>
                                        <p:attrNameLst>
                                          <p:attrName>ppt_y</p:attrName>
                                        </p:attrNameLst>
                                      </p:cBhvr>
                                      <p:tavLst>
                                        <p:tav tm="0">
                                          <p:val>
                                            <p:strVal val="#ppt_y"/>
                                          </p:val>
                                        </p:tav>
                                        <p:tav tm="100000">
                                          <p:val>
                                            <p:strVal val="#ppt_y"/>
                                          </p:val>
                                        </p:tav>
                                      </p:tavLst>
                                    </p:anim>
                                    <p:anim calcmode="lin" valueType="num">
                                      <p:cBhvr>
                                        <p:cTn id="48" dur="1000" fill="hold"/>
                                        <p:tgtEl>
                                          <p:spTgt spid="73"/>
                                        </p:tgtEl>
                                        <p:attrNameLst>
                                          <p:attrName>ppt_w</p:attrName>
                                        </p:attrNameLst>
                                      </p:cBhvr>
                                      <p:tavLst>
                                        <p:tav tm="0">
                                          <p:val>
                                            <p:fltVal val="0"/>
                                          </p:val>
                                        </p:tav>
                                        <p:tav tm="100000">
                                          <p:val>
                                            <p:strVal val="#ppt_w"/>
                                          </p:val>
                                        </p:tav>
                                      </p:tavLst>
                                    </p:anim>
                                    <p:anim calcmode="lin" valueType="num">
                                      <p:cBhvr>
                                        <p:cTn id="49" dur="1000" fill="hold"/>
                                        <p:tgtEl>
                                          <p:spTgt spid="73"/>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6" presetClass="entr" presetSubtype="16" fill="hold" nodeType="afterEffect">
                                  <p:stCondLst>
                                    <p:cond delay="500"/>
                                  </p:stCondLst>
                                  <p:childTnLst>
                                    <p:set>
                                      <p:cBhvr>
                                        <p:cTn id="52" dur="1" fill="hold">
                                          <p:stCondLst>
                                            <p:cond delay="0"/>
                                          </p:stCondLst>
                                        </p:cTn>
                                        <p:tgtEl>
                                          <p:spTgt spid="1030"/>
                                        </p:tgtEl>
                                        <p:attrNameLst>
                                          <p:attrName>style.visibility</p:attrName>
                                        </p:attrNameLst>
                                      </p:cBhvr>
                                      <p:to>
                                        <p:strVal val="visible"/>
                                      </p:to>
                                    </p:set>
                                    <p:animEffect transition="in" filter="circle(in)">
                                      <p:cBhvr>
                                        <p:cTn id="53"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8" grpId="0" animBg="1"/>
      <p:bldP spid="69" grpId="0" animBg="1"/>
      <p:bldP spid="76" grpId="0" animBg="1"/>
      <p:bldP spid="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00D1B0-FA14-C4F8-7C32-4C1DF084E68E}"/>
              </a:ext>
            </a:extLst>
          </p:cNvPr>
          <p:cNvGrpSpPr/>
          <p:nvPr/>
        </p:nvGrpSpPr>
        <p:grpSpPr>
          <a:xfrm>
            <a:off x="2729626" y="359822"/>
            <a:ext cx="6732748" cy="792088"/>
            <a:chOff x="3198552" y="260648"/>
            <a:chExt cx="5400600" cy="792088"/>
          </a:xfrm>
        </p:grpSpPr>
        <p:sp>
          <p:nvSpPr>
            <p:cNvPr id="13" name="Rectangle: Rounded Corners 12">
              <a:extLst>
                <a:ext uri="{FF2B5EF4-FFF2-40B4-BE49-F238E27FC236}">
                  <a16:creationId xmlns:a16="http://schemas.microsoft.com/office/drawing/2014/main" id="{4374FF87-39FB-6488-866B-99CD89D5E5B3}"/>
                </a:ext>
              </a:extLst>
            </p:cNvPr>
            <p:cNvSpPr/>
            <p:nvPr/>
          </p:nvSpPr>
          <p:spPr>
            <a:xfrm rot="203296">
              <a:off x="3306564" y="260648"/>
              <a:ext cx="5184576" cy="792088"/>
            </a:xfrm>
            <a:prstGeom prst="roundRect">
              <a:avLst/>
            </a:prstGeom>
            <a:solidFill>
              <a:srgbClr val="396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id="{4A0E493A-8EE5-1D22-FBB7-13EC320A0C64}"/>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003300"/>
                  </a:solidFill>
                </a:rPr>
                <a:t>SIMPLE FUTURE TENSE</a:t>
              </a:r>
            </a:p>
          </p:txBody>
        </p:sp>
      </p:grpSp>
      <p:grpSp>
        <p:nvGrpSpPr>
          <p:cNvPr id="2" name="Group 1">
            <a:extLst>
              <a:ext uri="{FF2B5EF4-FFF2-40B4-BE49-F238E27FC236}">
                <a16:creationId xmlns:a16="http://schemas.microsoft.com/office/drawing/2014/main" id="{C18BF901-9308-E17E-A22C-EE4B6BEB6368}"/>
              </a:ext>
            </a:extLst>
          </p:cNvPr>
          <p:cNvGrpSpPr/>
          <p:nvPr/>
        </p:nvGrpSpPr>
        <p:grpSpPr>
          <a:xfrm>
            <a:off x="228371" y="1595644"/>
            <a:ext cx="11735258" cy="1030323"/>
            <a:chOff x="1238841" y="1391430"/>
            <a:chExt cx="10463762" cy="882739"/>
          </a:xfrm>
        </p:grpSpPr>
        <p:grpSp>
          <p:nvGrpSpPr>
            <p:cNvPr id="3" name="Group 2">
              <a:extLst>
                <a:ext uri="{FF2B5EF4-FFF2-40B4-BE49-F238E27FC236}">
                  <a16:creationId xmlns:a16="http://schemas.microsoft.com/office/drawing/2014/main" id="{5D02E05C-4DA2-25CE-ABB4-3D6380560B35}"/>
                </a:ext>
              </a:extLst>
            </p:cNvPr>
            <p:cNvGrpSpPr/>
            <p:nvPr/>
          </p:nvGrpSpPr>
          <p:grpSpPr>
            <a:xfrm>
              <a:off x="1238841" y="1391430"/>
              <a:ext cx="10463762" cy="882739"/>
              <a:chOff x="2411324" y="1303871"/>
              <a:chExt cx="6889817" cy="882739"/>
            </a:xfrm>
            <a:effectLst>
              <a:outerShdw blurRad="101600" dist="165100" dir="8100000" algn="tr" rotWithShape="0">
                <a:prstClr val="black">
                  <a:alpha val="40000"/>
                </a:prstClr>
              </a:outerShdw>
            </a:effectLst>
          </p:grpSpPr>
          <p:sp>
            <p:nvSpPr>
              <p:cNvPr id="5" name="Parallelogram 4">
                <a:extLst>
                  <a:ext uri="{FF2B5EF4-FFF2-40B4-BE49-F238E27FC236}">
                    <a16:creationId xmlns:a16="http://schemas.microsoft.com/office/drawing/2014/main" id="{D1903D70-D0AC-2B99-121C-1C4CE3163786}"/>
                  </a:ext>
                </a:extLst>
              </p:cNvPr>
              <p:cNvSpPr/>
              <p:nvPr/>
            </p:nvSpPr>
            <p:spPr>
              <a:xfrm>
                <a:off x="2411324" y="1325218"/>
                <a:ext cx="512802" cy="861392"/>
              </a:xfrm>
              <a:prstGeom prst="parallelogram">
                <a:avLst>
                  <a:gd name="adj" fmla="val 43218"/>
                </a:avLst>
              </a:prstGeom>
              <a:solidFill>
                <a:srgbClr val="006600"/>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Parallelogram 5">
                <a:extLst>
                  <a:ext uri="{FF2B5EF4-FFF2-40B4-BE49-F238E27FC236}">
                    <a16:creationId xmlns:a16="http://schemas.microsoft.com/office/drawing/2014/main" id="{610F83EC-3617-58EC-E5EC-1315C86E6B50}"/>
                  </a:ext>
                </a:extLst>
              </p:cNvPr>
              <p:cNvSpPr/>
              <p:nvPr/>
            </p:nvSpPr>
            <p:spPr>
              <a:xfrm>
                <a:off x="2702091" y="1314545"/>
                <a:ext cx="6300681" cy="861392"/>
              </a:xfrm>
              <a:prstGeom prst="parallelogram">
                <a:avLst>
                  <a:gd name="adj" fmla="val 367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Parallelogram 25">
                <a:extLst>
                  <a:ext uri="{FF2B5EF4-FFF2-40B4-BE49-F238E27FC236}">
                    <a16:creationId xmlns:a16="http://schemas.microsoft.com/office/drawing/2014/main" id="{7060C313-BD22-9483-33D8-4ED8C0D08CB6}"/>
                  </a:ext>
                </a:extLst>
              </p:cNvPr>
              <p:cNvSpPr/>
              <p:nvPr/>
            </p:nvSpPr>
            <p:spPr>
              <a:xfrm>
                <a:off x="8788339" y="1303871"/>
                <a:ext cx="512802" cy="861392"/>
              </a:xfrm>
              <a:prstGeom prst="parallelogram">
                <a:avLst>
                  <a:gd name="adj" fmla="val 43218"/>
                </a:avLst>
              </a:prstGeom>
              <a:solidFill>
                <a:srgbClr val="006600"/>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 name="TextBox 3">
              <a:extLst>
                <a:ext uri="{FF2B5EF4-FFF2-40B4-BE49-F238E27FC236}">
                  <a16:creationId xmlns:a16="http://schemas.microsoft.com/office/drawing/2014/main" id="{25EA849E-3DFB-7866-C518-DCC05FCD7F4D}"/>
                </a:ext>
              </a:extLst>
            </p:cNvPr>
            <p:cNvSpPr txBox="1"/>
            <p:nvPr/>
          </p:nvSpPr>
          <p:spPr>
            <a:xfrm>
              <a:off x="1978263" y="1597411"/>
              <a:ext cx="9374319" cy="395536"/>
            </a:xfrm>
            <a:prstGeom prst="rect">
              <a:avLst/>
            </a:prstGeom>
            <a:noFill/>
          </p:spPr>
          <p:txBody>
            <a:bodyPr wrap="square">
              <a:spAutoFit/>
            </a:bodyPr>
            <a:lstStyle/>
            <a:p>
              <a:pPr lvl="0">
                <a:tabLst>
                  <a:tab pos="1885950" algn="l"/>
                </a:tabLst>
              </a:pPr>
              <a:r>
                <a:rPr lang="en-US" sz="24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The Verb form (will+V1) remains constant for all subject forms (singular or plural).</a:t>
              </a:r>
              <a:endParaRPr lang="en-IN" sz="2400"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p:txBody>
        </p:sp>
      </p:grpSp>
      <p:sp>
        <p:nvSpPr>
          <p:cNvPr id="25" name="Callout: Down Arrow 24">
            <a:extLst>
              <a:ext uri="{FF2B5EF4-FFF2-40B4-BE49-F238E27FC236}">
                <a16:creationId xmlns:a16="http://schemas.microsoft.com/office/drawing/2014/main" id="{5EA66780-BC28-37B5-7CA4-39062A1757DB}"/>
              </a:ext>
            </a:extLst>
          </p:cNvPr>
          <p:cNvSpPr/>
          <p:nvPr/>
        </p:nvSpPr>
        <p:spPr>
          <a:xfrm>
            <a:off x="5344544" y="2829013"/>
            <a:ext cx="1463040" cy="714542"/>
          </a:xfrm>
          <a:prstGeom prst="downArrowCallout">
            <a:avLst>
              <a:gd name="adj1" fmla="val 25000"/>
              <a:gd name="adj2" fmla="val 22900"/>
              <a:gd name="adj3" fmla="val 29200"/>
              <a:gd name="adj4" fmla="val 60777"/>
            </a:avLst>
          </a:prstGeom>
          <a:solidFill>
            <a:srgbClr val="00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Example</a:t>
            </a:r>
          </a:p>
        </p:txBody>
      </p:sp>
      <p:grpSp>
        <p:nvGrpSpPr>
          <p:cNvPr id="27" name="Group 26">
            <a:extLst>
              <a:ext uri="{FF2B5EF4-FFF2-40B4-BE49-F238E27FC236}">
                <a16:creationId xmlns:a16="http://schemas.microsoft.com/office/drawing/2014/main" id="{94BEBF41-5017-D43E-7146-B81E71EFB0BA}"/>
              </a:ext>
            </a:extLst>
          </p:cNvPr>
          <p:cNvGrpSpPr/>
          <p:nvPr/>
        </p:nvGrpSpPr>
        <p:grpSpPr>
          <a:xfrm>
            <a:off x="479376" y="3813795"/>
            <a:ext cx="8496944" cy="878250"/>
            <a:chOff x="2279576" y="1698656"/>
            <a:chExt cx="8144182" cy="1179877"/>
          </a:xfrm>
        </p:grpSpPr>
        <p:sp>
          <p:nvSpPr>
            <p:cNvPr id="28" name="Rectangle 27">
              <a:extLst>
                <a:ext uri="{FF2B5EF4-FFF2-40B4-BE49-F238E27FC236}">
                  <a16:creationId xmlns:a16="http://schemas.microsoft.com/office/drawing/2014/main" id="{A4479430-16F0-0E33-BB26-E0909415213F}"/>
                </a:ext>
              </a:extLst>
            </p:cNvPr>
            <p:cNvSpPr/>
            <p:nvPr/>
          </p:nvSpPr>
          <p:spPr>
            <a:xfrm>
              <a:off x="2279576" y="1698656"/>
              <a:ext cx="8144182"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E6CF66A-0422-F0C4-A9DB-7C0A4F08BBF9}"/>
                </a:ext>
              </a:extLst>
            </p:cNvPr>
            <p:cNvSpPr/>
            <p:nvPr/>
          </p:nvSpPr>
          <p:spPr>
            <a:xfrm>
              <a:off x="6288260" y="1762138"/>
              <a:ext cx="3967718" cy="111639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I/You/They/We – read/do not read story books.</a:t>
              </a:r>
              <a:endParaRPr lang="en-US" sz="2400" dirty="0"/>
            </a:p>
          </p:txBody>
        </p:sp>
      </p:grpSp>
      <p:sp>
        <p:nvSpPr>
          <p:cNvPr id="30" name="Chevron 3">
            <a:extLst>
              <a:ext uri="{FF2B5EF4-FFF2-40B4-BE49-F238E27FC236}">
                <a16:creationId xmlns:a16="http://schemas.microsoft.com/office/drawing/2014/main" id="{3F2616CF-07DD-AB3D-C480-660204B439E1}"/>
              </a:ext>
            </a:extLst>
          </p:cNvPr>
          <p:cNvSpPr/>
          <p:nvPr/>
        </p:nvSpPr>
        <p:spPr>
          <a:xfrm>
            <a:off x="3515090" y="3813795"/>
            <a:ext cx="971558" cy="861392"/>
          </a:xfrm>
          <a:prstGeom prst="chevron">
            <a:avLst>
              <a:gd name="adj" fmla="val 55026"/>
            </a:avLst>
          </a:prstGeom>
          <a:solidFill>
            <a:schemeClr val="accent3">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31" name="Pentagon 2">
            <a:extLst>
              <a:ext uri="{FF2B5EF4-FFF2-40B4-BE49-F238E27FC236}">
                <a16:creationId xmlns:a16="http://schemas.microsoft.com/office/drawing/2014/main" id="{0CD7F4C6-F519-539A-A870-055B2DCC0979}"/>
              </a:ext>
            </a:extLst>
          </p:cNvPr>
          <p:cNvSpPr/>
          <p:nvPr/>
        </p:nvSpPr>
        <p:spPr>
          <a:xfrm>
            <a:off x="479376" y="3813795"/>
            <a:ext cx="3192261" cy="861392"/>
          </a:xfrm>
          <a:prstGeom prst="homePlate">
            <a:avLst/>
          </a:prstGeom>
          <a:solidFill>
            <a:srgbClr val="F3F2B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rPr>
              <a:t>Simple Present Tense</a:t>
            </a:r>
          </a:p>
        </p:txBody>
      </p:sp>
      <p:grpSp>
        <p:nvGrpSpPr>
          <p:cNvPr id="32" name="Group 31">
            <a:extLst>
              <a:ext uri="{FF2B5EF4-FFF2-40B4-BE49-F238E27FC236}">
                <a16:creationId xmlns:a16="http://schemas.microsoft.com/office/drawing/2014/main" id="{E3DC103D-3FBA-2077-0D21-FCCEF8A29D91}"/>
              </a:ext>
            </a:extLst>
          </p:cNvPr>
          <p:cNvGrpSpPr/>
          <p:nvPr/>
        </p:nvGrpSpPr>
        <p:grpSpPr>
          <a:xfrm>
            <a:off x="479376" y="5019611"/>
            <a:ext cx="8496944" cy="931076"/>
            <a:chOff x="2279576" y="1698656"/>
            <a:chExt cx="7818096" cy="1250845"/>
          </a:xfrm>
        </p:grpSpPr>
        <p:sp>
          <p:nvSpPr>
            <p:cNvPr id="33" name="Rectangle 32">
              <a:extLst>
                <a:ext uri="{FF2B5EF4-FFF2-40B4-BE49-F238E27FC236}">
                  <a16:creationId xmlns:a16="http://schemas.microsoft.com/office/drawing/2014/main" id="{7EA06F6C-C40B-2923-9321-37C1E60EC3AD}"/>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07177E5-92A3-D055-2755-2D604D06A91F}"/>
                </a:ext>
              </a:extLst>
            </p:cNvPr>
            <p:cNvSpPr/>
            <p:nvPr/>
          </p:nvSpPr>
          <p:spPr>
            <a:xfrm>
              <a:off x="6127756" y="1833106"/>
              <a:ext cx="3969916" cy="111639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I/You/They/We - will read/will not read story books. </a:t>
              </a:r>
              <a:endParaRPr lang="en-US" sz="2400" dirty="0"/>
            </a:p>
          </p:txBody>
        </p:sp>
      </p:grpSp>
      <p:sp>
        <p:nvSpPr>
          <p:cNvPr id="35" name="Chevron 3">
            <a:extLst>
              <a:ext uri="{FF2B5EF4-FFF2-40B4-BE49-F238E27FC236}">
                <a16:creationId xmlns:a16="http://schemas.microsoft.com/office/drawing/2014/main" id="{0293194A-EA09-4EBD-04CD-1C28981AC9BE}"/>
              </a:ext>
            </a:extLst>
          </p:cNvPr>
          <p:cNvSpPr/>
          <p:nvPr/>
        </p:nvSpPr>
        <p:spPr>
          <a:xfrm>
            <a:off x="3515090" y="5019610"/>
            <a:ext cx="971558" cy="861392"/>
          </a:xfrm>
          <a:prstGeom prst="chevron">
            <a:avLst>
              <a:gd name="adj" fmla="val 55026"/>
            </a:avLst>
          </a:prstGeom>
          <a:solidFill>
            <a:srgbClr val="8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36" name="Pentagon 2">
            <a:extLst>
              <a:ext uri="{FF2B5EF4-FFF2-40B4-BE49-F238E27FC236}">
                <a16:creationId xmlns:a16="http://schemas.microsoft.com/office/drawing/2014/main" id="{F5479DDA-7AF1-E804-B4FD-8154DF9EED3F}"/>
              </a:ext>
            </a:extLst>
          </p:cNvPr>
          <p:cNvSpPr/>
          <p:nvPr/>
        </p:nvSpPr>
        <p:spPr>
          <a:xfrm>
            <a:off x="479376" y="5019610"/>
            <a:ext cx="3192261" cy="861392"/>
          </a:xfrm>
          <a:prstGeom prst="homePlate">
            <a:avLst/>
          </a:prstGeom>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rPr>
              <a:t>Simple Future Tense</a:t>
            </a:r>
          </a:p>
        </p:txBody>
      </p:sp>
      <p:pic>
        <p:nvPicPr>
          <p:cNvPr id="2052" name="Picture 4">
            <a:extLst>
              <a:ext uri="{FF2B5EF4-FFF2-40B4-BE49-F238E27FC236}">
                <a16:creationId xmlns:a16="http://schemas.microsoft.com/office/drawing/2014/main" id="{F24D7A8E-C34E-09AC-BB56-F9A7C1393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552384" y="2924944"/>
            <a:ext cx="1482051" cy="15008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a:extLst>
              <a:ext uri="{FF2B5EF4-FFF2-40B4-BE49-F238E27FC236}">
                <a16:creationId xmlns:a16="http://schemas.microsoft.com/office/drawing/2014/main" id="{E81650BF-9ED2-FD2D-E4FF-8764E5C7E3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99" t="-1449" b="-1"/>
          <a:stretch/>
        </p:blipFill>
        <p:spPr>
          <a:xfrm>
            <a:off x="9792547" y="4941168"/>
            <a:ext cx="1199997" cy="1665545"/>
          </a:xfrm>
          <a:prstGeom prst="rect">
            <a:avLst/>
          </a:prstGeom>
        </p:spPr>
      </p:pic>
    </p:spTree>
    <p:extLst>
      <p:ext uri="{BB962C8B-B14F-4D97-AF65-F5344CB8AC3E}">
        <p14:creationId xmlns:p14="http://schemas.microsoft.com/office/powerpoint/2010/main" val="175871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p:tgtEl>
                                          <p:spTgt spid="30"/>
                                        </p:tgtEl>
                                        <p:attrNameLst>
                                          <p:attrName>ppt_x</p:attrName>
                                        </p:attrNameLst>
                                      </p:cBhvr>
                                      <p:tavLst>
                                        <p:tav tm="0">
                                          <p:val>
                                            <p:strVal val="#ppt_x-#ppt_w*1.125000"/>
                                          </p:val>
                                        </p:tav>
                                        <p:tav tm="100000">
                                          <p:val>
                                            <p:strVal val="#ppt_x"/>
                                          </p:val>
                                        </p:tav>
                                      </p:tavLst>
                                    </p:anim>
                                    <p:animEffect transition="in" filter="wipe(right)">
                                      <p:cBhvr>
                                        <p:cTn id="16" dur="1000"/>
                                        <p:tgtEl>
                                          <p:spTgt spid="30"/>
                                        </p:tgtEl>
                                      </p:cBhvr>
                                    </p:animEffect>
                                  </p:childTnLst>
                                </p:cTn>
                              </p:par>
                            </p:childTnLst>
                          </p:cTn>
                        </p:par>
                        <p:par>
                          <p:cTn id="17" fill="hold">
                            <p:stCondLst>
                              <p:cond delay="2500"/>
                            </p:stCondLst>
                            <p:childTnLst>
                              <p:par>
                                <p:cTn id="18" presetID="17"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ppt_x</p:attrName>
                                        </p:attrNameLst>
                                      </p:cBhvr>
                                      <p:tavLst>
                                        <p:tav tm="0">
                                          <p:val>
                                            <p:strVal val="#ppt_x-#ppt_w/2"/>
                                          </p:val>
                                        </p:tav>
                                        <p:tav tm="100000">
                                          <p:val>
                                            <p:strVal val="#ppt_x"/>
                                          </p:val>
                                        </p:tav>
                                      </p:tavLst>
                                    </p:anim>
                                    <p:anim calcmode="lin" valueType="num">
                                      <p:cBhvr>
                                        <p:cTn id="21" dur="1000" fill="hold"/>
                                        <p:tgtEl>
                                          <p:spTgt spid="27"/>
                                        </p:tgtEl>
                                        <p:attrNameLst>
                                          <p:attrName>ppt_y</p:attrName>
                                        </p:attrNameLst>
                                      </p:cBhvr>
                                      <p:tavLst>
                                        <p:tav tm="0">
                                          <p:val>
                                            <p:strVal val="#ppt_y"/>
                                          </p:val>
                                        </p:tav>
                                        <p:tav tm="100000">
                                          <p:val>
                                            <p:strVal val="#ppt_y"/>
                                          </p:val>
                                        </p:tav>
                                      </p:tavLst>
                                    </p:anim>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6" presetClass="entr" presetSubtype="16"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circle(in)">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000"/>
                                        <p:tgtEl>
                                          <p:spTgt spid="36"/>
                                        </p:tgtEl>
                                      </p:cBhvr>
                                    </p:animEffect>
                                  </p:childTnLst>
                                </p:cTn>
                              </p:par>
                            </p:childTnLst>
                          </p:cTn>
                        </p:par>
                        <p:par>
                          <p:cTn id="33" fill="hold">
                            <p:stCondLst>
                              <p:cond delay="10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1000"/>
                                        <p:tgtEl>
                                          <p:spTgt spid="35"/>
                                        </p:tgtEl>
                                        <p:attrNameLst>
                                          <p:attrName>ppt_x</p:attrName>
                                        </p:attrNameLst>
                                      </p:cBhvr>
                                      <p:tavLst>
                                        <p:tav tm="0">
                                          <p:val>
                                            <p:strVal val="#ppt_x-#ppt_w*1.125000"/>
                                          </p:val>
                                        </p:tav>
                                        <p:tav tm="100000">
                                          <p:val>
                                            <p:strVal val="#ppt_x"/>
                                          </p:val>
                                        </p:tav>
                                      </p:tavLst>
                                    </p:anim>
                                    <p:animEffect transition="in" filter="wipe(right)">
                                      <p:cBhvr>
                                        <p:cTn id="37" dur="1000"/>
                                        <p:tgtEl>
                                          <p:spTgt spid="35"/>
                                        </p:tgtEl>
                                      </p:cBhvr>
                                    </p:animEffect>
                                  </p:childTnLst>
                                </p:cTn>
                              </p:par>
                            </p:childTnLst>
                          </p:cTn>
                        </p:par>
                        <p:par>
                          <p:cTn id="38" fill="hold">
                            <p:stCondLst>
                              <p:cond delay="2000"/>
                            </p:stCondLst>
                            <p:childTnLst>
                              <p:par>
                                <p:cTn id="39" presetID="17" presetClass="entr" presetSubtype="8"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1000" fill="hold"/>
                                        <p:tgtEl>
                                          <p:spTgt spid="32"/>
                                        </p:tgtEl>
                                        <p:attrNameLst>
                                          <p:attrName>ppt_x</p:attrName>
                                        </p:attrNameLst>
                                      </p:cBhvr>
                                      <p:tavLst>
                                        <p:tav tm="0">
                                          <p:val>
                                            <p:strVal val="#ppt_x-#ppt_w/2"/>
                                          </p:val>
                                        </p:tav>
                                        <p:tav tm="100000">
                                          <p:val>
                                            <p:strVal val="#ppt_x"/>
                                          </p:val>
                                        </p:tav>
                                      </p:tavLst>
                                    </p:anim>
                                    <p:anim calcmode="lin" valueType="num">
                                      <p:cBhvr>
                                        <p:cTn id="42" dur="1000" fill="hold"/>
                                        <p:tgtEl>
                                          <p:spTgt spid="32"/>
                                        </p:tgtEl>
                                        <p:attrNameLst>
                                          <p:attrName>ppt_y</p:attrName>
                                        </p:attrNameLst>
                                      </p:cBhvr>
                                      <p:tavLst>
                                        <p:tav tm="0">
                                          <p:val>
                                            <p:strVal val="#ppt_y"/>
                                          </p:val>
                                        </p:tav>
                                        <p:tav tm="100000">
                                          <p:val>
                                            <p:strVal val="#ppt_y"/>
                                          </p:val>
                                        </p:tav>
                                      </p:tavLst>
                                    </p:anim>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strVal val="#ppt_h"/>
                                          </p:val>
                                        </p:tav>
                                        <p:tav tm="100000">
                                          <p:val>
                                            <p:strVal val="#ppt_h"/>
                                          </p:val>
                                        </p:tav>
                                      </p:tavLst>
                                    </p:anim>
                                  </p:childTnLst>
                                </p:cTn>
                              </p:par>
                            </p:childTnLst>
                          </p:cTn>
                        </p:par>
                        <p:par>
                          <p:cTn id="45" fill="hold">
                            <p:stCondLst>
                              <p:cond delay="3000"/>
                            </p:stCondLst>
                            <p:childTnLst>
                              <p:par>
                                <p:cTn id="46" presetID="6"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04B66F-8531-EF19-D334-0E6A1D5404E8}"/>
              </a:ext>
            </a:extLst>
          </p:cNvPr>
          <p:cNvGrpSpPr/>
          <p:nvPr/>
        </p:nvGrpSpPr>
        <p:grpSpPr>
          <a:xfrm>
            <a:off x="2252573" y="476672"/>
            <a:ext cx="7686854" cy="792088"/>
            <a:chOff x="3198552" y="260648"/>
            <a:chExt cx="5400600" cy="792088"/>
          </a:xfrm>
        </p:grpSpPr>
        <p:sp>
          <p:nvSpPr>
            <p:cNvPr id="5" name="Rectangle: Rounded Corners 4">
              <a:extLst>
                <a:ext uri="{FF2B5EF4-FFF2-40B4-BE49-F238E27FC236}">
                  <a16:creationId xmlns:a16="http://schemas.microsoft.com/office/drawing/2014/main" id="{81E0A5CF-1071-9063-BB44-B836F90CC380}"/>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E160B724-F728-AF52-7AAE-122BAA27EAF5}"/>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C00000"/>
                  </a:solidFill>
                </a:rPr>
                <a:t>SIMPLE FUTURE TENSE EXAMPLES</a:t>
              </a:r>
            </a:p>
          </p:txBody>
        </p:sp>
      </p:grpSp>
      <p:grpSp>
        <p:nvGrpSpPr>
          <p:cNvPr id="3186" name="Group 3185">
            <a:extLst>
              <a:ext uri="{FF2B5EF4-FFF2-40B4-BE49-F238E27FC236}">
                <a16:creationId xmlns:a16="http://schemas.microsoft.com/office/drawing/2014/main" id="{09A7DD47-9CD0-BA7B-444D-4A1F425D6A3B}"/>
              </a:ext>
            </a:extLst>
          </p:cNvPr>
          <p:cNvGrpSpPr/>
          <p:nvPr/>
        </p:nvGrpSpPr>
        <p:grpSpPr>
          <a:xfrm>
            <a:off x="1629722" y="2902655"/>
            <a:ext cx="1908886" cy="1822489"/>
            <a:chOff x="3982449" y="1601822"/>
            <a:chExt cx="1908886" cy="1822489"/>
          </a:xfrm>
          <a:solidFill>
            <a:schemeClr val="accent3">
              <a:lumMod val="50000"/>
            </a:schemeClr>
          </a:solidFill>
        </p:grpSpPr>
        <p:grpSp>
          <p:nvGrpSpPr>
            <p:cNvPr id="3187" name="Group 3186">
              <a:extLst>
                <a:ext uri="{FF2B5EF4-FFF2-40B4-BE49-F238E27FC236}">
                  <a16:creationId xmlns:a16="http://schemas.microsoft.com/office/drawing/2014/main" id="{8F47B7DB-ED90-1E70-A115-DDE74F99EA33}"/>
                </a:ext>
              </a:extLst>
            </p:cNvPr>
            <p:cNvGrpSpPr/>
            <p:nvPr/>
          </p:nvGrpSpPr>
          <p:grpSpPr>
            <a:xfrm rot="10800000">
              <a:off x="3982449" y="1601822"/>
              <a:ext cx="1908886" cy="1822489"/>
              <a:chOff x="2720836" y="2096852"/>
              <a:chExt cx="1495968" cy="1695841"/>
            </a:xfrm>
            <a:grpFill/>
          </p:grpSpPr>
          <p:sp>
            <p:nvSpPr>
              <p:cNvPr id="3189" name="Trapezoid 3188">
                <a:extLst>
                  <a:ext uri="{FF2B5EF4-FFF2-40B4-BE49-F238E27FC236}">
                    <a16:creationId xmlns:a16="http://schemas.microsoft.com/office/drawing/2014/main" id="{2D84A97D-B49D-BFEF-DDCE-26A3857385CC}"/>
                  </a:ext>
                </a:extLst>
              </p:cNvPr>
              <p:cNvSpPr/>
              <p:nvPr/>
            </p:nvSpPr>
            <p:spPr>
              <a:xfrm>
                <a:off x="3071664" y="2420888"/>
                <a:ext cx="896040" cy="4571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190" name="Group 3189">
                <a:extLst>
                  <a:ext uri="{FF2B5EF4-FFF2-40B4-BE49-F238E27FC236}">
                    <a16:creationId xmlns:a16="http://schemas.microsoft.com/office/drawing/2014/main" id="{5A4B625B-4F87-0E73-3ECA-E6DB623DEBE8}"/>
                  </a:ext>
                </a:extLst>
              </p:cNvPr>
              <p:cNvGrpSpPr/>
              <p:nvPr/>
            </p:nvGrpSpPr>
            <p:grpSpPr>
              <a:xfrm>
                <a:off x="2720836" y="2096852"/>
                <a:ext cx="1495968" cy="1695841"/>
                <a:chOff x="2720836" y="2096852"/>
                <a:chExt cx="1495968" cy="1695841"/>
              </a:xfrm>
              <a:grpFill/>
              <a:effectLst>
                <a:outerShdw blurRad="50800" dist="38100" dir="8100000" algn="tr" rotWithShape="0">
                  <a:prstClr val="black">
                    <a:alpha val="40000"/>
                  </a:prstClr>
                </a:outerShdw>
              </a:effectLst>
            </p:grpSpPr>
            <p:sp>
              <p:nvSpPr>
                <p:cNvPr id="3191" name="Trapezoid 3190">
                  <a:extLst>
                    <a:ext uri="{FF2B5EF4-FFF2-40B4-BE49-F238E27FC236}">
                      <a16:creationId xmlns:a16="http://schemas.microsoft.com/office/drawing/2014/main" id="{E2BCED80-FE36-E0F8-CA90-EDF020682E9B}"/>
                    </a:ext>
                  </a:extLst>
                </p:cNvPr>
                <p:cNvSpPr/>
                <p:nvPr/>
              </p:nvSpPr>
              <p:spPr>
                <a:xfrm>
                  <a:off x="2720836" y="2461153"/>
                  <a:ext cx="1430950" cy="133154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92" name="Trapezoid 3191">
                  <a:extLst>
                    <a:ext uri="{FF2B5EF4-FFF2-40B4-BE49-F238E27FC236}">
                      <a16:creationId xmlns:a16="http://schemas.microsoft.com/office/drawing/2014/main" id="{C2C5FDC9-3166-4440-8764-AF46C6BC24FC}"/>
                    </a:ext>
                  </a:extLst>
                </p:cNvPr>
                <p:cNvSpPr/>
                <p:nvPr/>
              </p:nvSpPr>
              <p:spPr>
                <a:xfrm rot="20583636">
                  <a:off x="3949082" y="2430633"/>
                  <a:ext cx="267722" cy="134866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93" name="Block Arc 3192">
                  <a:extLst>
                    <a:ext uri="{FF2B5EF4-FFF2-40B4-BE49-F238E27FC236}">
                      <a16:creationId xmlns:a16="http://schemas.microsoft.com/office/drawing/2014/main" id="{7D57C6F2-6119-1E6E-A2CB-1F9DADD01662}"/>
                    </a:ext>
                  </a:extLst>
                </p:cNvPr>
                <p:cNvSpPr/>
                <p:nvPr/>
              </p:nvSpPr>
              <p:spPr>
                <a:xfrm>
                  <a:off x="3194226" y="2137117"/>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194" name="Block Arc 3193">
                  <a:extLst>
                    <a:ext uri="{FF2B5EF4-FFF2-40B4-BE49-F238E27FC236}">
                      <a16:creationId xmlns:a16="http://schemas.microsoft.com/office/drawing/2014/main" id="{F2FC7FC1-6286-566C-DB2E-348E0893BB08}"/>
                    </a:ext>
                  </a:extLst>
                </p:cNvPr>
                <p:cNvSpPr/>
                <p:nvPr/>
              </p:nvSpPr>
              <p:spPr>
                <a:xfrm>
                  <a:off x="3339462" y="2096852"/>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sp>
          <p:nvSpPr>
            <p:cNvPr id="3188" name="TextBox 3187">
              <a:extLst>
                <a:ext uri="{FF2B5EF4-FFF2-40B4-BE49-F238E27FC236}">
                  <a16:creationId xmlns:a16="http://schemas.microsoft.com/office/drawing/2014/main" id="{F672C522-5714-EDFF-75B0-850896425EE8}"/>
                </a:ext>
              </a:extLst>
            </p:cNvPr>
            <p:cNvSpPr txBox="1"/>
            <p:nvPr/>
          </p:nvSpPr>
          <p:spPr>
            <a:xfrm>
              <a:off x="4308178" y="1712761"/>
              <a:ext cx="1225963" cy="1200329"/>
            </a:xfrm>
            <a:prstGeom prst="rect">
              <a:avLst/>
            </a:prstGeom>
            <a:grpFill/>
          </p:spPr>
          <p:txBody>
            <a:bodyPr wrap="square" rtlCol="0">
              <a:spAutoFit/>
            </a:bodyPr>
            <a:lstStyle/>
            <a:p>
              <a:r>
                <a:rPr lang="en-IN" sz="2400" b="1" dirty="0">
                  <a:ln w="10160">
                    <a:solidFill>
                      <a:schemeClr val="bg1"/>
                    </a:solidFill>
                    <a:prstDash val="solid"/>
                  </a:ln>
                  <a:solidFill>
                    <a:schemeClr val="bg1"/>
                  </a:solidFill>
                  <a:effectLst>
                    <a:outerShdw blurRad="38100" dist="38100" dir="2700000" algn="tl">
                      <a:srgbClr val="000000">
                        <a:alpha val="43137"/>
                      </a:srgbClr>
                    </a:outerShdw>
                  </a:effectLst>
                </a:rPr>
                <a:t>Simple Present Tense</a:t>
              </a:r>
            </a:p>
          </p:txBody>
        </p:sp>
      </p:grpSp>
      <p:sp>
        <p:nvSpPr>
          <p:cNvPr id="3195" name="Rectangle 3194">
            <a:extLst>
              <a:ext uri="{FF2B5EF4-FFF2-40B4-BE49-F238E27FC236}">
                <a16:creationId xmlns:a16="http://schemas.microsoft.com/office/drawing/2014/main" id="{C941EB49-C7A6-1F7E-C982-6E28DE1D74A7}"/>
              </a:ext>
            </a:extLst>
          </p:cNvPr>
          <p:cNvSpPr/>
          <p:nvPr/>
        </p:nvSpPr>
        <p:spPr>
          <a:xfrm>
            <a:off x="360922" y="5141567"/>
            <a:ext cx="4776611" cy="879444"/>
          </a:xfrm>
          <a:prstGeom prst="rect">
            <a:avLst/>
          </a:prstGeom>
          <a:solidFill>
            <a:schemeClr val="bg2"/>
          </a:solidFill>
          <a:ln>
            <a:solidFill>
              <a:srgbClr val="0033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Rohan and Tilak </a:t>
            </a:r>
            <a:r>
              <a:rPr lang="en-US" sz="2400" u="sng" dirty="0">
                <a:solidFill>
                  <a:srgbClr val="C00000"/>
                </a:solidFill>
                <a:latin typeface="Calibri" panose="020F0502020204030204" pitchFamily="34" charset="0"/>
                <a:ea typeface="Cambria" panose="02040503050406030204" pitchFamily="18" charset="0"/>
                <a:cs typeface="Cambria" panose="02040503050406030204" pitchFamily="18" charset="0"/>
              </a:rPr>
              <a:t>work/do not work</a:t>
            </a: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 at the factory. </a:t>
            </a:r>
            <a:endParaRPr lang="en-IN"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196" name="Rectangle 3195">
            <a:extLst>
              <a:ext uri="{FF2B5EF4-FFF2-40B4-BE49-F238E27FC236}">
                <a16:creationId xmlns:a16="http://schemas.microsoft.com/office/drawing/2014/main" id="{0879EEE9-CE14-D52E-2176-2A36306B04FF}"/>
              </a:ext>
            </a:extLst>
          </p:cNvPr>
          <p:cNvSpPr/>
          <p:nvPr/>
        </p:nvSpPr>
        <p:spPr>
          <a:xfrm>
            <a:off x="6456040" y="5141844"/>
            <a:ext cx="5277140" cy="879444"/>
          </a:xfrm>
          <a:prstGeom prst="rect">
            <a:avLst/>
          </a:prstGeom>
          <a:solidFill>
            <a:schemeClr val="bg2"/>
          </a:solidFill>
          <a:ln>
            <a:solidFill>
              <a:srgbClr val="0033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Rohan and Tilak </a:t>
            </a:r>
            <a:r>
              <a:rPr lang="en-US" sz="2400" u="sng" dirty="0">
                <a:solidFill>
                  <a:srgbClr val="C00000"/>
                </a:solidFill>
                <a:latin typeface="Calibri" panose="020F0502020204030204" pitchFamily="34" charset="0"/>
                <a:ea typeface="Cambria" panose="02040503050406030204" pitchFamily="18" charset="0"/>
                <a:cs typeface="Cambria" panose="02040503050406030204" pitchFamily="18" charset="0"/>
              </a:rPr>
              <a:t>will work/will not work </a:t>
            </a: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at the factory. </a:t>
            </a:r>
            <a:endParaRPr lang="en-IN"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grpSp>
        <p:nvGrpSpPr>
          <p:cNvPr id="3216" name="Group 3215">
            <a:extLst>
              <a:ext uri="{FF2B5EF4-FFF2-40B4-BE49-F238E27FC236}">
                <a16:creationId xmlns:a16="http://schemas.microsoft.com/office/drawing/2014/main" id="{E9B4B933-6D1D-EAA1-E09F-1D2BE5FE9325}"/>
              </a:ext>
            </a:extLst>
          </p:cNvPr>
          <p:cNvGrpSpPr/>
          <p:nvPr/>
        </p:nvGrpSpPr>
        <p:grpSpPr>
          <a:xfrm>
            <a:off x="8848205" y="2898728"/>
            <a:ext cx="1908886" cy="1822489"/>
            <a:chOff x="8848205" y="2787060"/>
            <a:chExt cx="1908886" cy="1822489"/>
          </a:xfrm>
          <a:solidFill>
            <a:schemeClr val="accent3">
              <a:lumMod val="50000"/>
            </a:schemeClr>
          </a:solidFill>
        </p:grpSpPr>
        <p:grpSp>
          <p:nvGrpSpPr>
            <p:cNvPr id="3207" name="Group 3206">
              <a:extLst>
                <a:ext uri="{FF2B5EF4-FFF2-40B4-BE49-F238E27FC236}">
                  <a16:creationId xmlns:a16="http://schemas.microsoft.com/office/drawing/2014/main" id="{253FF76A-9BCC-9EC8-91E7-8488A1707A11}"/>
                </a:ext>
              </a:extLst>
            </p:cNvPr>
            <p:cNvGrpSpPr/>
            <p:nvPr/>
          </p:nvGrpSpPr>
          <p:grpSpPr>
            <a:xfrm rot="10800000">
              <a:off x="8848205" y="2787060"/>
              <a:ext cx="1908886" cy="1822489"/>
              <a:chOff x="2720836" y="2096852"/>
              <a:chExt cx="1495968" cy="1695841"/>
            </a:xfrm>
            <a:grpFill/>
          </p:grpSpPr>
          <p:sp>
            <p:nvSpPr>
              <p:cNvPr id="3209" name="Trapezoid 3208">
                <a:extLst>
                  <a:ext uri="{FF2B5EF4-FFF2-40B4-BE49-F238E27FC236}">
                    <a16:creationId xmlns:a16="http://schemas.microsoft.com/office/drawing/2014/main" id="{4A4FD744-7FED-327C-C796-328D72A25CD4}"/>
                  </a:ext>
                </a:extLst>
              </p:cNvPr>
              <p:cNvSpPr/>
              <p:nvPr/>
            </p:nvSpPr>
            <p:spPr>
              <a:xfrm>
                <a:off x="3071664" y="2420888"/>
                <a:ext cx="896040" cy="4571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210" name="Group 3209">
                <a:extLst>
                  <a:ext uri="{FF2B5EF4-FFF2-40B4-BE49-F238E27FC236}">
                    <a16:creationId xmlns:a16="http://schemas.microsoft.com/office/drawing/2014/main" id="{FF45C44F-10F0-B862-C641-A236C0CCB7B5}"/>
                  </a:ext>
                </a:extLst>
              </p:cNvPr>
              <p:cNvGrpSpPr/>
              <p:nvPr/>
            </p:nvGrpSpPr>
            <p:grpSpPr>
              <a:xfrm>
                <a:off x="2720836" y="2096852"/>
                <a:ext cx="1495968" cy="1695841"/>
                <a:chOff x="2720836" y="2096852"/>
                <a:chExt cx="1495968" cy="1695841"/>
              </a:xfrm>
              <a:grpFill/>
              <a:effectLst>
                <a:outerShdw blurRad="50800" dist="38100" dir="8100000" algn="tr" rotWithShape="0">
                  <a:prstClr val="black">
                    <a:alpha val="40000"/>
                  </a:prstClr>
                </a:outerShdw>
              </a:effectLst>
            </p:grpSpPr>
            <p:sp>
              <p:nvSpPr>
                <p:cNvPr id="3211" name="Trapezoid 3210">
                  <a:extLst>
                    <a:ext uri="{FF2B5EF4-FFF2-40B4-BE49-F238E27FC236}">
                      <a16:creationId xmlns:a16="http://schemas.microsoft.com/office/drawing/2014/main" id="{07C8FBF9-8F06-436A-EF13-7CA8140C13FE}"/>
                    </a:ext>
                  </a:extLst>
                </p:cNvPr>
                <p:cNvSpPr/>
                <p:nvPr/>
              </p:nvSpPr>
              <p:spPr>
                <a:xfrm>
                  <a:off x="2720836" y="2461153"/>
                  <a:ext cx="1430950" cy="133154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12" name="Trapezoid 3211">
                  <a:extLst>
                    <a:ext uri="{FF2B5EF4-FFF2-40B4-BE49-F238E27FC236}">
                      <a16:creationId xmlns:a16="http://schemas.microsoft.com/office/drawing/2014/main" id="{651E5989-4F36-8FA2-3BEE-F9572053198B}"/>
                    </a:ext>
                  </a:extLst>
                </p:cNvPr>
                <p:cNvSpPr/>
                <p:nvPr/>
              </p:nvSpPr>
              <p:spPr>
                <a:xfrm rot="20583636">
                  <a:off x="3949082" y="2430633"/>
                  <a:ext cx="267722" cy="134866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13" name="Block Arc 3212">
                  <a:extLst>
                    <a:ext uri="{FF2B5EF4-FFF2-40B4-BE49-F238E27FC236}">
                      <a16:creationId xmlns:a16="http://schemas.microsoft.com/office/drawing/2014/main" id="{35D54EBD-0078-EBBA-07B2-6883282A2F79}"/>
                    </a:ext>
                  </a:extLst>
                </p:cNvPr>
                <p:cNvSpPr/>
                <p:nvPr/>
              </p:nvSpPr>
              <p:spPr>
                <a:xfrm>
                  <a:off x="3194226" y="2137117"/>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214" name="Block Arc 3213">
                  <a:extLst>
                    <a:ext uri="{FF2B5EF4-FFF2-40B4-BE49-F238E27FC236}">
                      <a16:creationId xmlns:a16="http://schemas.microsoft.com/office/drawing/2014/main" id="{89A7A68C-A0C5-4763-392F-00A27B5D0EB6}"/>
                    </a:ext>
                  </a:extLst>
                </p:cNvPr>
                <p:cNvSpPr/>
                <p:nvPr/>
              </p:nvSpPr>
              <p:spPr>
                <a:xfrm>
                  <a:off x="3339462" y="2096852"/>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sp>
          <p:nvSpPr>
            <p:cNvPr id="3215" name="TextBox 3214">
              <a:extLst>
                <a:ext uri="{FF2B5EF4-FFF2-40B4-BE49-F238E27FC236}">
                  <a16:creationId xmlns:a16="http://schemas.microsoft.com/office/drawing/2014/main" id="{028907D6-5CE2-1183-471E-B8B74FFAB00E}"/>
                </a:ext>
              </a:extLst>
            </p:cNvPr>
            <p:cNvSpPr txBox="1"/>
            <p:nvPr/>
          </p:nvSpPr>
          <p:spPr>
            <a:xfrm>
              <a:off x="9230965" y="2861314"/>
              <a:ext cx="1143366" cy="1200329"/>
            </a:xfrm>
            <a:prstGeom prst="rect">
              <a:avLst/>
            </a:prstGeom>
            <a:grpFill/>
          </p:spPr>
          <p:txBody>
            <a:bodyPr wrap="square" rtlCol="0">
              <a:spAutoFit/>
            </a:bodyPr>
            <a:lstStyle/>
            <a:p>
              <a:r>
                <a:rPr lang="en-IN" sz="2400" b="1" dirty="0">
                  <a:ln w="10160">
                    <a:solidFill>
                      <a:schemeClr val="bg1"/>
                    </a:solidFill>
                    <a:prstDash val="solid"/>
                  </a:ln>
                  <a:solidFill>
                    <a:schemeClr val="bg1"/>
                  </a:solidFill>
                  <a:effectLst>
                    <a:outerShdw blurRad="38100" dist="38100" dir="2700000" algn="tl">
                      <a:srgbClr val="000000">
                        <a:alpha val="43137"/>
                      </a:srgbClr>
                    </a:outerShdw>
                  </a:effectLst>
                </a:rPr>
                <a:t>Simple Future Tense</a:t>
              </a:r>
            </a:p>
          </p:txBody>
        </p:sp>
      </p:grpSp>
      <p:grpSp>
        <p:nvGrpSpPr>
          <p:cNvPr id="2" name="Group 1">
            <a:extLst>
              <a:ext uri="{FF2B5EF4-FFF2-40B4-BE49-F238E27FC236}">
                <a16:creationId xmlns:a16="http://schemas.microsoft.com/office/drawing/2014/main" id="{A813974F-8DD5-E70A-5281-A07A136C1495}"/>
              </a:ext>
            </a:extLst>
          </p:cNvPr>
          <p:cNvGrpSpPr/>
          <p:nvPr/>
        </p:nvGrpSpPr>
        <p:grpSpPr>
          <a:xfrm>
            <a:off x="4060200" y="2808807"/>
            <a:ext cx="4184823" cy="1912410"/>
            <a:chOff x="4168696" y="1933469"/>
            <a:chExt cx="4184823" cy="1912410"/>
          </a:xfrm>
        </p:grpSpPr>
        <p:pic>
          <p:nvPicPr>
            <p:cNvPr id="4098" name="Picture 2">
              <a:extLst>
                <a:ext uri="{FF2B5EF4-FFF2-40B4-BE49-F238E27FC236}">
                  <a16:creationId xmlns:a16="http://schemas.microsoft.com/office/drawing/2014/main" id="{96EDD5A5-54AD-1411-38F7-BE2DE9BEC7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696" y="1933469"/>
              <a:ext cx="1636346" cy="19084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graphics of Carpenter">
              <a:extLst>
                <a:ext uri="{FF2B5EF4-FFF2-40B4-BE49-F238E27FC236}">
                  <a16:creationId xmlns:a16="http://schemas.microsoft.com/office/drawing/2014/main" id="{B3CD8941-374C-7EDF-C828-E2C8C65E34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3" b="44552"/>
            <a:stretch/>
          </p:blipFill>
          <p:spPr bwMode="auto">
            <a:xfrm>
              <a:off x="5836970" y="2134327"/>
              <a:ext cx="2516549" cy="171155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Free illustrations of Indian woman">
            <a:extLst>
              <a:ext uri="{FF2B5EF4-FFF2-40B4-BE49-F238E27FC236}">
                <a16:creationId xmlns:a16="http://schemas.microsoft.com/office/drawing/2014/main" id="{58490149-480F-8FCA-4178-293B638F4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336" y="1124744"/>
            <a:ext cx="1315455" cy="1809798"/>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914B7AAE-369E-E36F-EE6A-90D3A36A920C}"/>
              </a:ext>
            </a:extLst>
          </p:cNvPr>
          <p:cNvSpPr/>
          <p:nvPr/>
        </p:nvSpPr>
        <p:spPr>
          <a:xfrm>
            <a:off x="2214278" y="1483225"/>
            <a:ext cx="4320480" cy="501352"/>
          </a:xfrm>
          <a:prstGeom prst="wedgeRoundRectCallout">
            <a:avLst>
              <a:gd name="adj1" fmla="val -64724"/>
              <a:gd name="adj2" fmla="val 45452"/>
              <a:gd name="adj3" fmla="val 16667"/>
            </a:avLst>
          </a:prstGeom>
          <a:noFill/>
          <a:ln>
            <a:solidFill>
              <a:srgbClr val="951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Let’s see some more examples.</a:t>
            </a:r>
          </a:p>
        </p:txBody>
      </p:sp>
    </p:spTree>
    <p:extLst>
      <p:ext uri="{BB962C8B-B14F-4D97-AF65-F5344CB8AC3E}">
        <p14:creationId xmlns:p14="http://schemas.microsoft.com/office/powerpoint/2010/main" val="17726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186"/>
                                        </p:tgtEl>
                                        <p:attrNameLst>
                                          <p:attrName>style.visibility</p:attrName>
                                        </p:attrNameLst>
                                      </p:cBhvr>
                                      <p:to>
                                        <p:strVal val="visible"/>
                                      </p:to>
                                    </p:set>
                                    <p:animEffect transition="in" filter="diamond(in)">
                                      <p:cBhvr>
                                        <p:cTn id="11" dur="1000"/>
                                        <p:tgtEl>
                                          <p:spTgt spid="3186"/>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3195"/>
                                        </p:tgtEl>
                                        <p:attrNameLst>
                                          <p:attrName>style.visibility</p:attrName>
                                        </p:attrNameLst>
                                      </p:cBhvr>
                                      <p:to>
                                        <p:strVal val="visible"/>
                                      </p:to>
                                    </p:set>
                                    <p:animEffect transition="in" filter="fade">
                                      <p:cBhvr>
                                        <p:cTn id="15" dur="1000"/>
                                        <p:tgtEl>
                                          <p:spTgt spid="3195"/>
                                        </p:tgtEl>
                                      </p:cBhvr>
                                    </p:animEffect>
                                    <p:anim calcmode="lin" valueType="num">
                                      <p:cBhvr>
                                        <p:cTn id="16" dur="1000" fill="hold"/>
                                        <p:tgtEl>
                                          <p:spTgt spid="3195"/>
                                        </p:tgtEl>
                                        <p:attrNameLst>
                                          <p:attrName>ppt_x</p:attrName>
                                        </p:attrNameLst>
                                      </p:cBhvr>
                                      <p:tavLst>
                                        <p:tav tm="0">
                                          <p:val>
                                            <p:strVal val="#ppt_x"/>
                                          </p:val>
                                        </p:tav>
                                        <p:tav tm="100000">
                                          <p:val>
                                            <p:strVal val="#ppt_x"/>
                                          </p:val>
                                        </p:tav>
                                      </p:tavLst>
                                    </p:anim>
                                    <p:anim calcmode="lin" valueType="num">
                                      <p:cBhvr>
                                        <p:cTn id="17" dur="1000" fill="hold"/>
                                        <p:tgtEl>
                                          <p:spTgt spid="319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216"/>
                                        </p:tgtEl>
                                        <p:attrNameLst>
                                          <p:attrName>style.visibility</p:attrName>
                                        </p:attrNameLst>
                                      </p:cBhvr>
                                      <p:to>
                                        <p:strVal val="visible"/>
                                      </p:to>
                                    </p:set>
                                    <p:animEffect transition="in" filter="diamond(in)">
                                      <p:cBhvr>
                                        <p:cTn id="26" dur="1000"/>
                                        <p:tgtEl>
                                          <p:spTgt spid="3216"/>
                                        </p:tgtEl>
                                      </p:cBhvr>
                                    </p:animEffect>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3196"/>
                                        </p:tgtEl>
                                        <p:attrNameLst>
                                          <p:attrName>style.visibility</p:attrName>
                                        </p:attrNameLst>
                                      </p:cBhvr>
                                      <p:to>
                                        <p:strVal val="visible"/>
                                      </p:to>
                                    </p:set>
                                    <p:animEffect transition="in" filter="fade">
                                      <p:cBhvr>
                                        <p:cTn id="30" dur="1000"/>
                                        <p:tgtEl>
                                          <p:spTgt spid="3196"/>
                                        </p:tgtEl>
                                      </p:cBhvr>
                                    </p:animEffect>
                                    <p:anim calcmode="lin" valueType="num">
                                      <p:cBhvr>
                                        <p:cTn id="31" dur="1000" fill="hold"/>
                                        <p:tgtEl>
                                          <p:spTgt spid="3196"/>
                                        </p:tgtEl>
                                        <p:attrNameLst>
                                          <p:attrName>ppt_x</p:attrName>
                                        </p:attrNameLst>
                                      </p:cBhvr>
                                      <p:tavLst>
                                        <p:tav tm="0">
                                          <p:val>
                                            <p:strVal val="#ppt_x"/>
                                          </p:val>
                                        </p:tav>
                                        <p:tav tm="100000">
                                          <p:val>
                                            <p:strVal val="#ppt_x"/>
                                          </p:val>
                                        </p:tav>
                                      </p:tavLst>
                                    </p:anim>
                                    <p:anim calcmode="lin" valueType="num">
                                      <p:cBhvr>
                                        <p:cTn id="32" dur="1000" fill="hold"/>
                                        <p:tgtEl>
                                          <p:spTgt spid="3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 grpId="0" animBg="1"/>
      <p:bldP spid="319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04B66F-8531-EF19-D334-0E6A1D5404E8}"/>
              </a:ext>
            </a:extLst>
          </p:cNvPr>
          <p:cNvGrpSpPr/>
          <p:nvPr/>
        </p:nvGrpSpPr>
        <p:grpSpPr>
          <a:xfrm>
            <a:off x="2252573" y="476672"/>
            <a:ext cx="7686854" cy="792088"/>
            <a:chOff x="3198552" y="260648"/>
            <a:chExt cx="5400600" cy="792088"/>
          </a:xfrm>
        </p:grpSpPr>
        <p:sp>
          <p:nvSpPr>
            <p:cNvPr id="5" name="Rectangle: Rounded Corners 4">
              <a:extLst>
                <a:ext uri="{FF2B5EF4-FFF2-40B4-BE49-F238E27FC236}">
                  <a16:creationId xmlns:a16="http://schemas.microsoft.com/office/drawing/2014/main" id="{81E0A5CF-1071-9063-BB44-B836F90CC380}"/>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E160B724-F728-AF52-7AAE-122BAA27EAF5}"/>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C00000"/>
                  </a:solidFill>
                </a:rPr>
                <a:t>SIMPLE FUTURE TENSE EXAMPLES</a:t>
              </a:r>
            </a:p>
          </p:txBody>
        </p:sp>
      </p:grpSp>
      <p:grpSp>
        <p:nvGrpSpPr>
          <p:cNvPr id="3186" name="Group 3185">
            <a:extLst>
              <a:ext uri="{FF2B5EF4-FFF2-40B4-BE49-F238E27FC236}">
                <a16:creationId xmlns:a16="http://schemas.microsoft.com/office/drawing/2014/main" id="{09A7DD47-9CD0-BA7B-444D-4A1F425D6A3B}"/>
              </a:ext>
            </a:extLst>
          </p:cNvPr>
          <p:cNvGrpSpPr/>
          <p:nvPr/>
        </p:nvGrpSpPr>
        <p:grpSpPr>
          <a:xfrm>
            <a:off x="1629722" y="2023388"/>
            <a:ext cx="1908886" cy="1822489"/>
            <a:chOff x="3982449" y="1601822"/>
            <a:chExt cx="1908886" cy="1822489"/>
          </a:xfrm>
          <a:solidFill>
            <a:schemeClr val="accent1">
              <a:lumMod val="75000"/>
            </a:schemeClr>
          </a:solidFill>
        </p:grpSpPr>
        <p:grpSp>
          <p:nvGrpSpPr>
            <p:cNvPr id="3187" name="Group 3186">
              <a:extLst>
                <a:ext uri="{FF2B5EF4-FFF2-40B4-BE49-F238E27FC236}">
                  <a16:creationId xmlns:a16="http://schemas.microsoft.com/office/drawing/2014/main" id="{8F47B7DB-ED90-1E70-A115-DDE74F99EA33}"/>
                </a:ext>
              </a:extLst>
            </p:cNvPr>
            <p:cNvGrpSpPr/>
            <p:nvPr/>
          </p:nvGrpSpPr>
          <p:grpSpPr>
            <a:xfrm rot="10800000">
              <a:off x="3982449" y="1601822"/>
              <a:ext cx="1908886" cy="1822489"/>
              <a:chOff x="2720836" y="2096852"/>
              <a:chExt cx="1495968" cy="1695841"/>
            </a:xfrm>
            <a:grpFill/>
          </p:grpSpPr>
          <p:sp>
            <p:nvSpPr>
              <p:cNvPr id="3189" name="Trapezoid 3188">
                <a:extLst>
                  <a:ext uri="{FF2B5EF4-FFF2-40B4-BE49-F238E27FC236}">
                    <a16:creationId xmlns:a16="http://schemas.microsoft.com/office/drawing/2014/main" id="{2D84A97D-B49D-BFEF-DDCE-26A3857385CC}"/>
                  </a:ext>
                </a:extLst>
              </p:cNvPr>
              <p:cNvSpPr/>
              <p:nvPr/>
            </p:nvSpPr>
            <p:spPr>
              <a:xfrm>
                <a:off x="3071664" y="2420888"/>
                <a:ext cx="896040" cy="4571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190" name="Group 3189">
                <a:extLst>
                  <a:ext uri="{FF2B5EF4-FFF2-40B4-BE49-F238E27FC236}">
                    <a16:creationId xmlns:a16="http://schemas.microsoft.com/office/drawing/2014/main" id="{5A4B625B-4F87-0E73-3ECA-E6DB623DEBE8}"/>
                  </a:ext>
                </a:extLst>
              </p:cNvPr>
              <p:cNvGrpSpPr/>
              <p:nvPr/>
            </p:nvGrpSpPr>
            <p:grpSpPr>
              <a:xfrm>
                <a:off x="2720836" y="2096852"/>
                <a:ext cx="1495968" cy="1695841"/>
                <a:chOff x="2720836" y="2096852"/>
                <a:chExt cx="1495968" cy="1695841"/>
              </a:xfrm>
              <a:grpFill/>
              <a:effectLst>
                <a:outerShdw blurRad="50800" dist="38100" dir="8100000" algn="tr" rotWithShape="0">
                  <a:prstClr val="black">
                    <a:alpha val="40000"/>
                  </a:prstClr>
                </a:outerShdw>
              </a:effectLst>
            </p:grpSpPr>
            <p:sp>
              <p:nvSpPr>
                <p:cNvPr id="3191" name="Trapezoid 3190">
                  <a:extLst>
                    <a:ext uri="{FF2B5EF4-FFF2-40B4-BE49-F238E27FC236}">
                      <a16:creationId xmlns:a16="http://schemas.microsoft.com/office/drawing/2014/main" id="{E2BCED80-FE36-E0F8-CA90-EDF020682E9B}"/>
                    </a:ext>
                  </a:extLst>
                </p:cNvPr>
                <p:cNvSpPr/>
                <p:nvPr/>
              </p:nvSpPr>
              <p:spPr>
                <a:xfrm>
                  <a:off x="2720836" y="2461153"/>
                  <a:ext cx="1430950" cy="133154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92" name="Trapezoid 3191">
                  <a:extLst>
                    <a:ext uri="{FF2B5EF4-FFF2-40B4-BE49-F238E27FC236}">
                      <a16:creationId xmlns:a16="http://schemas.microsoft.com/office/drawing/2014/main" id="{C2C5FDC9-3166-4440-8764-AF46C6BC24FC}"/>
                    </a:ext>
                  </a:extLst>
                </p:cNvPr>
                <p:cNvSpPr/>
                <p:nvPr/>
              </p:nvSpPr>
              <p:spPr>
                <a:xfrm rot="20583636">
                  <a:off x="3949082" y="2430633"/>
                  <a:ext cx="267722" cy="134866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93" name="Block Arc 3192">
                  <a:extLst>
                    <a:ext uri="{FF2B5EF4-FFF2-40B4-BE49-F238E27FC236}">
                      <a16:creationId xmlns:a16="http://schemas.microsoft.com/office/drawing/2014/main" id="{7D57C6F2-6119-1E6E-A2CB-1F9DADD01662}"/>
                    </a:ext>
                  </a:extLst>
                </p:cNvPr>
                <p:cNvSpPr/>
                <p:nvPr/>
              </p:nvSpPr>
              <p:spPr>
                <a:xfrm>
                  <a:off x="3194226" y="2137117"/>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194" name="Block Arc 3193">
                  <a:extLst>
                    <a:ext uri="{FF2B5EF4-FFF2-40B4-BE49-F238E27FC236}">
                      <a16:creationId xmlns:a16="http://schemas.microsoft.com/office/drawing/2014/main" id="{F2FC7FC1-6286-566C-DB2E-348E0893BB08}"/>
                    </a:ext>
                  </a:extLst>
                </p:cNvPr>
                <p:cNvSpPr/>
                <p:nvPr/>
              </p:nvSpPr>
              <p:spPr>
                <a:xfrm>
                  <a:off x="3339462" y="2096852"/>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sp>
          <p:nvSpPr>
            <p:cNvPr id="3188" name="TextBox 3187">
              <a:extLst>
                <a:ext uri="{FF2B5EF4-FFF2-40B4-BE49-F238E27FC236}">
                  <a16:creationId xmlns:a16="http://schemas.microsoft.com/office/drawing/2014/main" id="{F672C522-5714-EDFF-75B0-850896425EE8}"/>
                </a:ext>
              </a:extLst>
            </p:cNvPr>
            <p:cNvSpPr txBox="1"/>
            <p:nvPr/>
          </p:nvSpPr>
          <p:spPr>
            <a:xfrm>
              <a:off x="4308178" y="1712761"/>
              <a:ext cx="1225963" cy="1200329"/>
            </a:xfrm>
            <a:prstGeom prst="rect">
              <a:avLst/>
            </a:prstGeom>
            <a:grpFill/>
          </p:spPr>
          <p:txBody>
            <a:bodyPr wrap="square" rtlCol="0">
              <a:spAutoFit/>
            </a:bodyPr>
            <a:lstStyle/>
            <a:p>
              <a:r>
                <a:rPr lang="en-IN" sz="2400" b="1" dirty="0">
                  <a:ln w="10160">
                    <a:solidFill>
                      <a:schemeClr val="bg1"/>
                    </a:solidFill>
                    <a:prstDash val="solid"/>
                  </a:ln>
                  <a:solidFill>
                    <a:schemeClr val="bg1"/>
                  </a:solidFill>
                  <a:effectLst>
                    <a:outerShdw blurRad="38100" dist="38100" dir="2700000" algn="tl">
                      <a:srgbClr val="000000">
                        <a:alpha val="43137"/>
                      </a:srgbClr>
                    </a:outerShdw>
                  </a:effectLst>
                </a:rPr>
                <a:t>Simple Present Tense</a:t>
              </a:r>
            </a:p>
          </p:txBody>
        </p:sp>
      </p:grpSp>
      <p:sp>
        <p:nvSpPr>
          <p:cNvPr id="3195" name="Rectangle 3194">
            <a:extLst>
              <a:ext uri="{FF2B5EF4-FFF2-40B4-BE49-F238E27FC236}">
                <a16:creationId xmlns:a16="http://schemas.microsoft.com/office/drawing/2014/main" id="{C941EB49-C7A6-1F7E-C982-6E28DE1D74A7}"/>
              </a:ext>
            </a:extLst>
          </p:cNvPr>
          <p:cNvSpPr/>
          <p:nvPr/>
        </p:nvSpPr>
        <p:spPr>
          <a:xfrm>
            <a:off x="360922" y="4477302"/>
            <a:ext cx="4776611" cy="879444"/>
          </a:xfrm>
          <a:prstGeom prst="rect">
            <a:avLst/>
          </a:prstGeom>
          <a:solidFill>
            <a:schemeClr val="bg2"/>
          </a:solidFill>
          <a:ln>
            <a:solidFill>
              <a:srgbClr val="0070C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The cat </a:t>
            </a:r>
            <a:r>
              <a:rPr lang="en-US" sz="2400" u="sng" dirty="0">
                <a:solidFill>
                  <a:srgbClr val="C00000"/>
                </a:solidFill>
                <a:latin typeface="Calibri" panose="020F0502020204030204" pitchFamily="34" charset="0"/>
                <a:ea typeface="Cambria" panose="02040503050406030204" pitchFamily="18" charset="0"/>
                <a:cs typeface="Cambria" panose="02040503050406030204" pitchFamily="18" charset="0"/>
              </a:rPr>
              <a:t>drinks/does not drink </a:t>
            </a: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hot milk.</a:t>
            </a:r>
            <a:endParaRPr lang="en-IN"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196" name="Rectangle 3195">
            <a:extLst>
              <a:ext uri="{FF2B5EF4-FFF2-40B4-BE49-F238E27FC236}">
                <a16:creationId xmlns:a16="http://schemas.microsoft.com/office/drawing/2014/main" id="{0879EEE9-CE14-D52E-2176-2A36306B04FF}"/>
              </a:ext>
            </a:extLst>
          </p:cNvPr>
          <p:cNvSpPr/>
          <p:nvPr/>
        </p:nvSpPr>
        <p:spPr>
          <a:xfrm>
            <a:off x="6456040" y="4477579"/>
            <a:ext cx="5277140" cy="879444"/>
          </a:xfrm>
          <a:prstGeom prst="rect">
            <a:avLst/>
          </a:prstGeom>
          <a:solidFill>
            <a:schemeClr val="bg2"/>
          </a:solidFill>
          <a:ln>
            <a:solidFill>
              <a:srgbClr val="0070C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The cat </a:t>
            </a:r>
            <a:r>
              <a:rPr lang="en-US" sz="2400" u="sng" dirty="0">
                <a:solidFill>
                  <a:srgbClr val="C00000"/>
                </a:solidFill>
                <a:latin typeface="Calibri" panose="020F0502020204030204" pitchFamily="34" charset="0"/>
                <a:ea typeface="Cambria" panose="02040503050406030204" pitchFamily="18" charset="0"/>
                <a:cs typeface="Cambria" panose="02040503050406030204" pitchFamily="18" charset="0"/>
              </a:rPr>
              <a:t>will drink/will not drink</a:t>
            </a:r>
            <a:r>
              <a:rPr lang="en-US" sz="2400" dirty="0">
                <a:solidFill>
                  <a:srgbClr val="C00000"/>
                </a:solidFill>
                <a:latin typeface="Calibri" panose="020F0502020204030204" pitchFamily="34" charset="0"/>
                <a:ea typeface="Cambria" panose="02040503050406030204" pitchFamily="18" charset="0"/>
                <a:cs typeface="Cambria" panose="02040503050406030204" pitchFamily="18" charset="0"/>
              </a:rPr>
              <a:t> </a:t>
            </a:r>
            <a:r>
              <a:rPr lang="en-US" sz="2400" dirty="0">
                <a:solidFill>
                  <a:schemeClr val="tx1"/>
                </a:solidFill>
                <a:latin typeface="Calibri" panose="020F0502020204030204" pitchFamily="34" charset="0"/>
                <a:ea typeface="Cambria" panose="02040503050406030204" pitchFamily="18" charset="0"/>
                <a:cs typeface="Cambria" panose="02040503050406030204" pitchFamily="18" charset="0"/>
              </a:rPr>
              <a:t>hot milk.</a:t>
            </a:r>
            <a:endParaRPr lang="en-IN"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grpSp>
        <p:nvGrpSpPr>
          <p:cNvPr id="3216" name="Group 3215">
            <a:extLst>
              <a:ext uri="{FF2B5EF4-FFF2-40B4-BE49-F238E27FC236}">
                <a16:creationId xmlns:a16="http://schemas.microsoft.com/office/drawing/2014/main" id="{E9B4B933-6D1D-EAA1-E09F-1D2BE5FE9325}"/>
              </a:ext>
            </a:extLst>
          </p:cNvPr>
          <p:cNvGrpSpPr/>
          <p:nvPr/>
        </p:nvGrpSpPr>
        <p:grpSpPr>
          <a:xfrm>
            <a:off x="8848205" y="2019461"/>
            <a:ext cx="1908886" cy="1822489"/>
            <a:chOff x="8848205" y="2787060"/>
            <a:chExt cx="1908886" cy="1822489"/>
          </a:xfrm>
          <a:solidFill>
            <a:schemeClr val="accent1">
              <a:lumMod val="75000"/>
            </a:schemeClr>
          </a:solidFill>
        </p:grpSpPr>
        <p:grpSp>
          <p:nvGrpSpPr>
            <p:cNvPr id="3207" name="Group 3206">
              <a:extLst>
                <a:ext uri="{FF2B5EF4-FFF2-40B4-BE49-F238E27FC236}">
                  <a16:creationId xmlns:a16="http://schemas.microsoft.com/office/drawing/2014/main" id="{253FF76A-9BCC-9EC8-91E7-8488A1707A11}"/>
                </a:ext>
              </a:extLst>
            </p:cNvPr>
            <p:cNvGrpSpPr/>
            <p:nvPr/>
          </p:nvGrpSpPr>
          <p:grpSpPr>
            <a:xfrm rot="10800000">
              <a:off x="8848205" y="2787060"/>
              <a:ext cx="1908886" cy="1822489"/>
              <a:chOff x="2720836" y="2096852"/>
              <a:chExt cx="1495968" cy="1695841"/>
            </a:xfrm>
            <a:grpFill/>
          </p:grpSpPr>
          <p:sp>
            <p:nvSpPr>
              <p:cNvPr id="3209" name="Trapezoid 3208">
                <a:extLst>
                  <a:ext uri="{FF2B5EF4-FFF2-40B4-BE49-F238E27FC236}">
                    <a16:creationId xmlns:a16="http://schemas.microsoft.com/office/drawing/2014/main" id="{4A4FD744-7FED-327C-C796-328D72A25CD4}"/>
                  </a:ext>
                </a:extLst>
              </p:cNvPr>
              <p:cNvSpPr/>
              <p:nvPr/>
            </p:nvSpPr>
            <p:spPr>
              <a:xfrm>
                <a:off x="3071664" y="2420888"/>
                <a:ext cx="896040" cy="4571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210" name="Group 3209">
                <a:extLst>
                  <a:ext uri="{FF2B5EF4-FFF2-40B4-BE49-F238E27FC236}">
                    <a16:creationId xmlns:a16="http://schemas.microsoft.com/office/drawing/2014/main" id="{FF45C44F-10F0-B862-C641-A236C0CCB7B5}"/>
                  </a:ext>
                </a:extLst>
              </p:cNvPr>
              <p:cNvGrpSpPr/>
              <p:nvPr/>
            </p:nvGrpSpPr>
            <p:grpSpPr>
              <a:xfrm>
                <a:off x="2720836" y="2096852"/>
                <a:ext cx="1495968" cy="1695841"/>
                <a:chOff x="2720836" y="2096852"/>
                <a:chExt cx="1495968" cy="1695841"/>
              </a:xfrm>
              <a:grpFill/>
              <a:effectLst>
                <a:outerShdw blurRad="50800" dist="38100" dir="8100000" algn="tr" rotWithShape="0">
                  <a:prstClr val="black">
                    <a:alpha val="40000"/>
                  </a:prstClr>
                </a:outerShdw>
              </a:effectLst>
            </p:grpSpPr>
            <p:sp>
              <p:nvSpPr>
                <p:cNvPr id="3211" name="Trapezoid 3210">
                  <a:extLst>
                    <a:ext uri="{FF2B5EF4-FFF2-40B4-BE49-F238E27FC236}">
                      <a16:creationId xmlns:a16="http://schemas.microsoft.com/office/drawing/2014/main" id="{07C8FBF9-8F06-436A-EF13-7CA8140C13FE}"/>
                    </a:ext>
                  </a:extLst>
                </p:cNvPr>
                <p:cNvSpPr/>
                <p:nvPr/>
              </p:nvSpPr>
              <p:spPr>
                <a:xfrm>
                  <a:off x="2720836" y="2461153"/>
                  <a:ext cx="1430950" cy="133154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12" name="Trapezoid 3211">
                  <a:extLst>
                    <a:ext uri="{FF2B5EF4-FFF2-40B4-BE49-F238E27FC236}">
                      <a16:creationId xmlns:a16="http://schemas.microsoft.com/office/drawing/2014/main" id="{651E5989-4F36-8FA2-3BEE-F9572053198B}"/>
                    </a:ext>
                  </a:extLst>
                </p:cNvPr>
                <p:cNvSpPr/>
                <p:nvPr/>
              </p:nvSpPr>
              <p:spPr>
                <a:xfrm rot="20583636">
                  <a:off x="3949082" y="2430633"/>
                  <a:ext cx="267722" cy="134866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13" name="Block Arc 3212">
                  <a:extLst>
                    <a:ext uri="{FF2B5EF4-FFF2-40B4-BE49-F238E27FC236}">
                      <a16:creationId xmlns:a16="http://schemas.microsoft.com/office/drawing/2014/main" id="{35D54EBD-0078-EBBA-07B2-6883282A2F79}"/>
                    </a:ext>
                  </a:extLst>
                </p:cNvPr>
                <p:cNvSpPr/>
                <p:nvPr/>
              </p:nvSpPr>
              <p:spPr>
                <a:xfrm>
                  <a:off x="3194226" y="2137117"/>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214" name="Block Arc 3213">
                  <a:extLst>
                    <a:ext uri="{FF2B5EF4-FFF2-40B4-BE49-F238E27FC236}">
                      <a16:creationId xmlns:a16="http://schemas.microsoft.com/office/drawing/2014/main" id="{89A7A68C-A0C5-4763-392F-00A27B5D0EB6}"/>
                    </a:ext>
                  </a:extLst>
                </p:cNvPr>
                <p:cNvSpPr/>
                <p:nvPr/>
              </p:nvSpPr>
              <p:spPr>
                <a:xfrm>
                  <a:off x="3339462" y="2096852"/>
                  <a:ext cx="504057" cy="648072"/>
                </a:xfrm>
                <a:prstGeom prst="blockArc">
                  <a:avLst>
                    <a:gd name="adj1" fmla="val 10800000"/>
                    <a:gd name="adj2" fmla="val 92517"/>
                    <a:gd name="adj3" fmla="val 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sp>
          <p:nvSpPr>
            <p:cNvPr id="3215" name="TextBox 3214">
              <a:extLst>
                <a:ext uri="{FF2B5EF4-FFF2-40B4-BE49-F238E27FC236}">
                  <a16:creationId xmlns:a16="http://schemas.microsoft.com/office/drawing/2014/main" id="{028907D6-5CE2-1183-471E-B8B74FFAB00E}"/>
                </a:ext>
              </a:extLst>
            </p:cNvPr>
            <p:cNvSpPr txBox="1"/>
            <p:nvPr/>
          </p:nvSpPr>
          <p:spPr>
            <a:xfrm>
              <a:off x="9272447" y="2906383"/>
              <a:ext cx="1143366" cy="1200329"/>
            </a:xfrm>
            <a:prstGeom prst="rect">
              <a:avLst/>
            </a:prstGeom>
            <a:grpFill/>
          </p:spPr>
          <p:txBody>
            <a:bodyPr wrap="square" rtlCol="0">
              <a:spAutoFit/>
            </a:bodyPr>
            <a:lstStyle/>
            <a:p>
              <a:r>
                <a:rPr lang="en-IN" sz="2400" b="1" dirty="0">
                  <a:ln w="10160">
                    <a:solidFill>
                      <a:schemeClr val="bg1"/>
                    </a:solidFill>
                    <a:prstDash val="solid"/>
                  </a:ln>
                  <a:solidFill>
                    <a:schemeClr val="bg1"/>
                  </a:solidFill>
                  <a:effectLst>
                    <a:outerShdw blurRad="38100" dist="38100" dir="2700000" algn="tl">
                      <a:srgbClr val="000000">
                        <a:alpha val="43137"/>
                      </a:srgbClr>
                    </a:outerShdw>
                  </a:effectLst>
                </a:rPr>
                <a:t>Simple Future Tense</a:t>
              </a:r>
            </a:p>
          </p:txBody>
        </p:sp>
      </p:grpSp>
      <p:grpSp>
        <p:nvGrpSpPr>
          <p:cNvPr id="7" name="Group 6">
            <a:extLst>
              <a:ext uri="{FF2B5EF4-FFF2-40B4-BE49-F238E27FC236}">
                <a16:creationId xmlns:a16="http://schemas.microsoft.com/office/drawing/2014/main" id="{E9EB3A0B-82C7-924D-D81A-667FD72B69A4}"/>
              </a:ext>
            </a:extLst>
          </p:cNvPr>
          <p:cNvGrpSpPr/>
          <p:nvPr/>
        </p:nvGrpSpPr>
        <p:grpSpPr>
          <a:xfrm>
            <a:off x="4458073" y="1892162"/>
            <a:ext cx="3655715" cy="2071572"/>
            <a:chOff x="4458073" y="1892162"/>
            <a:chExt cx="3655715" cy="2071572"/>
          </a:xfrm>
        </p:grpSpPr>
        <p:pic>
          <p:nvPicPr>
            <p:cNvPr id="5122" name="Picture 2" descr="Free vector graphics of Cat">
              <a:extLst>
                <a:ext uri="{FF2B5EF4-FFF2-40B4-BE49-F238E27FC236}">
                  <a16:creationId xmlns:a16="http://schemas.microsoft.com/office/drawing/2014/main" id="{ED4CCEF3-D5A1-7363-B72B-39727A65D6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073" y="1892162"/>
              <a:ext cx="3655715" cy="207157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475385E9-03B1-B273-4616-99186927278A}"/>
                </a:ext>
              </a:extLst>
            </p:cNvPr>
            <p:cNvSpPr/>
            <p:nvPr/>
          </p:nvSpPr>
          <p:spPr>
            <a:xfrm>
              <a:off x="6832207" y="3237239"/>
              <a:ext cx="1152325" cy="191761"/>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31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186"/>
                                        </p:tgtEl>
                                        <p:attrNameLst>
                                          <p:attrName>style.visibility</p:attrName>
                                        </p:attrNameLst>
                                      </p:cBhvr>
                                      <p:to>
                                        <p:strVal val="visible"/>
                                      </p:to>
                                    </p:set>
                                    <p:animEffect transition="in" filter="diamond(in)">
                                      <p:cBhvr>
                                        <p:cTn id="7" dur="1000"/>
                                        <p:tgtEl>
                                          <p:spTgt spid="31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195"/>
                                        </p:tgtEl>
                                        <p:attrNameLst>
                                          <p:attrName>style.visibility</p:attrName>
                                        </p:attrNameLst>
                                      </p:cBhvr>
                                      <p:to>
                                        <p:strVal val="visible"/>
                                      </p:to>
                                    </p:set>
                                    <p:animEffect transition="in" filter="fade">
                                      <p:cBhvr>
                                        <p:cTn id="11" dur="1000"/>
                                        <p:tgtEl>
                                          <p:spTgt spid="3195"/>
                                        </p:tgtEl>
                                      </p:cBhvr>
                                    </p:animEffect>
                                    <p:anim calcmode="lin" valueType="num">
                                      <p:cBhvr>
                                        <p:cTn id="12" dur="1000" fill="hold"/>
                                        <p:tgtEl>
                                          <p:spTgt spid="3195"/>
                                        </p:tgtEl>
                                        <p:attrNameLst>
                                          <p:attrName>ppt_x</p:attrName>
                                        </p:attrNameLst>
                                      </p:cBhvr>
                                      <p:tavLst>
                                        <p:tav tm="0">
                                          <p:val>
                                            <p:strVal val="#ppt_x"/>
                                          </p:val>
                                        </p:tav>
                                        <p:tav tm="100000">
                                          <p:val>
                                            <p:strVal val="#ppt_x"/>
                                          </p:val>
                                        </p:tav>
                                      </p:tavLst>
                                    </p:anim>
                                    <p:anim calcmode="lin" valueType="num">
                                      <p:cBhvr>
                                        <p:cTn id="13" dur="1000" fill="hold"/>
                                        <p:tgtEl>
                                          <p:spTgt spid="319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216"/>
                                        </p:tgtEl>
                                        <p:attrNameLst>
                                          <p:attrName>style.visibility</p:attrName>
                                        </p:attrNameLst>
                                      </p:cBhvr>
                                      <p:to>
                                        <p:strVal val="visible"/>
                                      </p:to>
                                    </p:set>
                                    <p:animEffect transition="in" filter="diamond(in)">
                                      <p:cBhvr>
                                        <p:cTn id="22" dur="1000"/>
                                        <p:tgtEl>
                                          <p:spTgt spid="3216"/>
                                        </p:tgtEl>
                                      </p:cBhvr>
                                    </p:animEffect>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3196"/>
                                        </p:tgtEl>
                                        <p:attrNameLst>
                                          <p:attrName>style.visibility</p:attrName>
                                        </p:attrNameLst>
                                      </p:cBhvr>
                                      <p:to>
                                        <p:strVal val="visible"/>
                                      </p:to>
                                    </p:set>
                                    <p:animEffect transition="in" filter="fade">
                                      <p:cBhvr>
                                        <p:cTn id="26" dur="1000"/>
                                        <p:tgtEl>
                                          <p:spTgt spid="3196"/>
                                        </p:tgtEl>
                                      </p:cBhvr>
                                    </p:animEffect>
                                    <p:anim calcmode="lin" valueType="num">
                                      <p:cBhvr>
                                        <p:cTn id="27" dur="1000" fill="hold"/>
                                        <p:tgtEl>
                                          <p:spTgt spid="3196"/>
                                        </p:tgtEl>
                                        <p:attrNameLst>
                                          <p:attrName>ppt_x</p:attrName>
                                        </p:attrNameLst>
                                      </p:cBhvr>
                                      <p:tavLst>
                                        <p:tav tm="0">
                                          <p:val>
                                            <p:strVal val="#ppt_x"/>
                                          </p:val>
                                        </p:tav>
                                        <p:tav tm="100000">
                                          <p:val>
                                            <p:strVal val="#ppt_x"/>
                                          </p:val>
                                        </p:tav>
                                      </p:tavLst>
                                    </p:anim>
                                    <p:anim calcmode="lin" valueType="num">
                                      <p:cBhvr>
                                        <p:cTn id="28" dur="1000" fill="hold"/>
                                        <p:tgtEl>
                                          <p:spTgt spid="3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 grpId="0" animBg="1"/>
      <p:bldP spid="3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9142E71-778A-9A2D-B426-9BDE89950AB6}"/>
              </a:ext>
            </a:extLst>
          </p:cNvPr>
          <p:cNvGrpSpPr/>
          <p:nvPr/>
        </p:nvGrpSpPr>
        <p:grpSpPr>
          <a:xfrm>
            <a:off x="2742505" y="260648"/>
            <a:ext cx="6732748" cy="792088"/>
            <a:chOff x="3198552" y="260648"/>
            <a:chExt cx="5400600" cy="792088"/>
          </a:xfrm>
        </p:grpSpPr>
        <p:sp>
          <p:nvSpPr>
            <p:cNvPr id="9" name="Rectangle: Rounded Corners 8">
              <a:extLst>
                <a:ext uri="{FF2B5EF4-FFF2-40B4-BE49-F238E27FC236}">
                  <a16:creationId xmlns:a16="http://schemas.microsoft.com/office/drawing/2014/main" id="{4EEB0983-0636-D2ED-2CE3-702198973816}"/>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87A4FC6E-75DD-4B28-A49C-8D703A2147DB}"/>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7D0000"/>
                  </a:solidFill>
                </a:rPr>
                <a:t>SIMPLE FUTURE TENSE</a:t>
              </a:r>
            </a:p>
          </p:txBody>
        </p:sp>
      </p:grpSp>
      <p:pic>
        <p:nvPicPr>
          <p:cNvPr id="6148" name="Picture 4" descr="Free vector graphics of Blackboard">
            <a:extLst>
              <a:ext uri="{FF2B5EF4-FFF2-40B4-BE49-F238E27FC236}">
                <a16:creationId xmlns:a16="http://schemas.microsoft.com/office/drawing/2014/main" id="{3446FDF7-8E51-29EA-0FE4-0AB6AD94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844824"/>
            <a:ext cx="10225136" cy="43406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F37A9A-9AB9-5E7F-EE86-35381B4E0D01}"/>
              </a:ext>
            </a:extLst>
          </p:cNvPr>
          <p:cNvSpPr txBox="1"/>
          <p:nvPr/>
        </p:nvSpPr>
        <p:spPr>
          <a:xfrm>
            <a:off x="1127448" y="2060848"/>
            <a:ext cx="9577064" cy="461665"/>
          </a:xfrm>
          <a:prstGeom prst="rect">
            <a:avLst/>
          </a:prstGeom>
          <a:noFill/>
        </p:spPr>
        <p:txBody>
          <a:bodyPr wrap="square">
            <a:spAutoFit/>
          </a:bodyPr>
          <a:lstStyle/>
          <a:p>
            <a:pPr algn="ctr"/>
            <a:r>
              <a:rPr lang="en-US" sz="2400" b="1" dirty="0">
                <a:solidFill>
                  <a:schemeClr val="bg1"/>
                </a:solidFill>
              </a:rPr>
              <a:t>Simple future tense: is used for an action that is yet to happen.</a:t>
            </a:r>
          </a:p>
        </p:txBody>
      </p:sp>
      <p:sp>
        <p:nvSpPr>
          <p:cNvPr id="14" name="TextBox 13">
            <a:extLst>
              <a:ext uri="{FF2B5EF4-FFF2-40B4-BE49-F238E27FC236}">
                <a16:creationId xmlns:a16="http://schemas.microsoft.com/office/drawing/2014/main" id="{70DDC806-A498-1411-460C-9A420249C528}"/>
              </a:ext>
            </a:extLst>
          </p:cNvPr>
          <p:cNvSpPr txBox="1"/>
          <p:nvPr/>
        </p:nvSpPr>
        <p:spPr>
          <a:xfrm>
            <a:off x="1127448" y="2636912"/>
            <a:ext cx="9577064" cy="461665"/>
          </a:xfrm>
          <a:prstGeom prst="rect">
            <a:avLst/>
          </a:prstGeom>
          <a:noFill/>
        </p:spPr>
        <p:txBody>
          <a:bodyPr wrap="square">
            <a:spAutoFit/>
          </a:bodyPr>
          <a:lstStyle/>
          <a:p>
            <a:pPr lvl="0" algn="ctr">
              <a:tabLst>
                <a:tab pos="1885950" algn="l"/>
              </a:tabLst>
            </a:pPr>
            <a:r>
              <a:rPr lang="en-US"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The verb form in a positive sentence is ‘</a:t>
            </a:r>
            <a:r>
              <a:rPr lang="en-US" sz="2400" b="1" dirty="0" err="1">
                <a:solidFill>
                  <a:schemeClr val="bg1"/>
                </a:solidFill>
                <a:effectLst/>
                <a:latin typeface="Calibri" panose="020F0502020204030204" pitchFamily="34" charset="0"/>
                <a:ea typeface="Cambria" panose="02040503050406030204" pitchFamily="18" charset="0"/>
                <a:cs typeface="Calibri" panose="020F0502020204030204" pitchFamily="34" charset="0"/>
              </a:rPr>
              <a:t>will+present</a:t>
            </a:r>
            <a:r>
              <a:rPr lang="en-US"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 form of verb (V1)’.</a:t>
            </a:r>
            <a:endParaRPr lang="en-IN"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C0D4C094-ED17-6AEB-26F9-DFE622E04BD2}"/>
              </a:ext>
            </a:extLst>
          </p:cNvPr>
          <p:cNvSpPr txBox="1"/>
          <p:nvPr/>
        </p:nvSpPr>
        <p:spPr>
          <a:xfrm>
            <a:off x="695400" y="3140968"/>
            <a:ext cx="10534770" cy="469077"/>
          </a:xfrm>
          <a:prstGeom prst="rect">
            <a:avLst/>
          </a:prstGeom>
          <a:noFill/>
        </p:spPr>
        <p:txBody>
          <a:bodyPr wrap="square">
            <a:spAutoFit/>
          </a:bodyPr>
          <a:lstStyle/>
          <a:p>
            <a:pPr lvl="0" algn="ctr">
              <a:tabLst>
                <a:tab pos="1885950" algn="l"/>
              </a:tabLst>
            </a:pPr>
            <a:r>
              <a:rPr lang="en-US"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The verb form </a:t>
            </a:r>
            <a:r>
              <a:rPr lang="en-US" sz="2400" b="1" dirty="0">
                <a:solidFill>
                  <a:schemeClr val="bg1"/>
                </a:solidFill>
                <a:latin typeface="Calibri" panose="020F0502020204030204" pitchFamily="34" charset="0"/>
                <a:ea typeface="Cambria" panose="02040503050406030204" pitchFamily="18" charset="0"/>
                <a:cs typeface="Calibri" panose="020F0502020204030204" pitchFamily="34" charset="0"/>
              </a:rPr>
              <a:t>in a negative sentence</a:t>
            </a:r>
            <a:r>
              <a:rPr lang="en-US"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 is ‘will </a:t>
            </a:r>
            <a:r>
              <a:rPr lang="en-US" sz="2400" b="1" dirty="0" err="1">
                <a:solidFill>
                  <a:schemeClr val="bg1"/>
                </a:solidFill>
                <a:latin typeface="Calibri" panose="020F0502020204030204" pitchFamily="34" charset="0"/>
                <a:ea typeface="Cambria" panose="02040503050406030204" pitchFamily="18" charset="0"/>
                <a:cs typeface="Calibri" panose="020F0502020204030204" pitchFamily="34" charset="0"/>
              </a:rPr>
              <a:t>not</a:t>
            </a:r>
            <a:r>
              <a:rPr lang="en-US" sz="2400" b="1" dirty="0" err="1">
                <a:solidFill>
                  <a:schemeClr val="bg1"/>
                </a:solidFill>
                <a:effectLst/>
                <a:latin typeface="Calibri" panose="020F0502020204030204" pitchFamily="34" charset="0"/>
                <a:ea typeface="Cambria" panose="02040503050406030204" pitchFamily="18" charset="0"/>
                <a:cs typeface="Calibri" panose="020F0502020204030204" pitchFamily="34" charset="0"/>
              </a:rPr>
              <a:t>+present</a:t>
            </a:r>
            <a:r>
              <a:rPr lang="en-US"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 form of verb (V1)’.</a:t>
            </a:r>
            <a:endParaRPr lang="en-IN"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62B30DA6-6B5F-1F47-7D21-CA018ACE6363}"/>
              </a:ext>
            </a:extLst>
          </p:cNvPr>
          <p:cNvSpPr txBox="1"/>
          <p:nvPr/>
        </p:nvSpPr>
        <p:spPr>
          <a:xfrm>
            <a:off x="1199456" y="3687415"/>
            <a:ext cx="9577064" cy="461665"/>
          </a:xfrm>
          <a:prstGeom prst="rect">
            <a:avLst/>
          </a:prstGeom>
          <a:noFill/>
        </p:spPr>
        <p:txBody>
          <a:bodyPr wrap="square">
            <a:spAutoFit/>
          </a:bodyPr>
          <a:lstStyle/>
          <a:p>
            <a:pPr lvl="0" algn="ctr">
              <a:tabLst>
                <a:tab pos="1885950" algn="l"/>
              </a:tabLst>
            </a:pPr>
            <a:r>
              <a:rPr lang="en-US"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The verb form remains constant during singular or plural.</a:t>
            </a:r>
            <a:endParaRPr lang="en-IN" sz="2400" b="1"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9797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3920193540"/>
              </p:ext>
            </p:extLst>
          </p:nvPr>
        </p:nvGraphicFramePr>
        <p:xfrm>
          <a:off x="1127448" y="700345"/>
          <a:ext cx="9937104" cy="288613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2</a:t>
                      </a:r>
                    </a:p>
                  </a:txBody>
                  <a:tcPr/>
                </a:tc>
                <a:tc>
                  <a:txBody>
                    <a:bodyPr/>
                    <a:lstStyle/>
                    <a:p>
                      <a:endParaRPr lang="en-IN" sz="900" dirty="0"/>
                    </a:p>
                  </a:txBody>
                  <a:tcPr/>
                </a:tc>
                <a:tc>
                  <a:txBody>
                    <a:bodyPr/>
                    <a:lstStyle/>
                    <a:p>
                      <a:r>
                        <a:rPr lang="en-IN" sz="900" dirty="0"/>
                        <a:t>Candies - https://pixabay.com/photos/candies-sweetmeats-sweets-caramel-1961539/</a:t>
                      </a:r>
                    </a:p>
                    <a:p>
                      <a:r>
                        <a:rPr lang="en-IN" sz="900" dirty="0"/>
                        <a:t>Ice cream - https://pixabay.com/vectors/ice-cream-snack-food-cream-dessert-1296112/</a:t>
                      </a:r>
                    </a:p>
                  </a:txBody>
                  <a:tcPr/>
                </a:tc>
                <a:extLst>
                  <a:ext uri="{0D108BD9-81ED-4DB2-BD59-A6C34878D82A}">
                    <a16:rowId xmlns:a16="http://schemas.microsoft.com/office/drawing/2014/main" val="2164675101"/>
                  </a:ext>
                </a:extLst>
              </a:tr>
              <a:tr h="389313">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https://pixabay.com/vectors/animal-bunny-carrot-eat-hare-158571/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https://pixabay.com/illustrations/rabbit-hare-carrot-cute-ears-4735414/</a:t>
                      </a:r>
                    </a:p>
                  </a:txBody>
                  <a:tcPr/>
                </a:tc>
                <a:extLst>
                  <a:ext uri="{0D108BD9-81ED-4DB2-BD59-A6C34878D82A}">
                    <a16:rowId xmlns:a16="http://schemas.microsoft.com/office/drawing/2014/main" val="10001"/>
                  </a:ext>
                </a:extLst>
              </a:tr>
              <a:tr h="389313">
                <a:tc>
                  <a:txBody>
                    <a:bodyPr/>
                    <a:lstStyle/>
                    <a:p>
                      <a:pPr algn="ctr"/>
                      <a:r>
                        <a:rPr lang="en-IN" sz="900" dirty="0"/>
                        <a:t>4</a:t>
                      </a:r>
                    </a:p>
                  </a:txBody>
                  <a:tcPr/>
                </a:tc>
                <a:tc>
                  <a:txBody>
                    <a:bodyPr/>
                    <a:lstStyle/>
                    <a:p>
                      <a:endParaRPr lang="en-IN" sz="900" dirty="0"/>
                    </a:p>
                  </a:txBody>
                  <a:tcPr/>
                </a:tc>
                <a:tc>
                  <a:txBody>
                    <a:bodyPr/>
                    <a:lstStyle/>
                    <a:p>
                      <a:r>
                        <a:rPr lang="en-IN" sz="900" dirty="0"/>
                        <a:t>Group reading - https://pixabay.com/vectors/teachers-meeting-books-reading-23820/</a:t>
                      </a:r>
                    </a:p>
                    <a:p>
                      <a:r>
                        <a:rPr lang="en-IN" sz="900" dirty="0"/>
                        <a:t>Boy - https://pixabay.com/vectors/boy-reading-book-specs-spectacles-34619/</a:t>
                      </a:r>
                    </a:p>
                  </a:txBody>
                  <a:tcPr/>
                </a:tc>
                <a:extLst>
                  <a:ext uri="{0D108BD9-81ED-4DB2-BD59-A6C34878D82A}">
                    <a16:rowId xmlns:a16="http://schemas.microsoft.com/office/drawing/2014/main" val="10002"/>
                  </a:ext>
                </a:extLst>
              </a:tr>
              <a:tr h="389313">
                <a:tc>
                  <a:txBody>
                    <a:bodyPr/>
                    <a:lstStyle/>
                    <a:p>
                      <a:pPr algn="ctr"/>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https://pixabay.com/vectors/carpenter-hummer-wood-construction-1453880/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3"/>
                        </a:rPr>
                        <a:t>https://openclipart.org/detail/17436/mechanic</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https://pixabay.com/illustrations/indian-woman-woman-girl-indian-1084227/</a:t>
                      </a:r>
                    </a:p>
                  </a:txBody>
                  <a:tcPr/>
                </a:tc>
                <a:extLst>
                  <a:ext uri="{0D108BD9-81ED-4DB2-BD59-A6C34878D82A}">
                    <a16:rowId xmlns:a16="http://schemas.microsoft.com/office/drawing/2014/main" val="10006"/>
                  </a:ext>
                </a:extLst>
              </a:tr>
              <a:tr h="429721">
                <a:tc>
                  <a:txBody>
                    <a:bodyPr/>
                    <a:lstStyle/>
                    <a:p>
                      <a:pPr algn="ctr"/>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https://pixabay.com/vectors/cat-drinking-milk-kitten-33595/</a:t>
                      </a:r>
                    </a:p>
                    <a:p>
                      <a:endParaRPr lang="en-IN" sz="900" dirty="0"/>
                    </a:p>
                  </a:txBody>
                  <a:tcPr/>
                </a:tc>
                <a:extLst>
                  <a:ext uri="{0D108BD9-81ED-4DB2-BD59-A6C34878D82A}">
                    <a16:rowId xmlns:a16="http://schemas.microsoft.com/office/drawing/2014/main" val="10008"/>
                  </a:ext>
                </a:extLst>
              </a:tr>
              <a:tr h="389313">
                <a:tc>
                  <a:txBody>
                    <a:bodyPr/>
                    <a:lstStyle/>
                    <a:p>
                      <a:pPr algn="ctr"/>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https://pixabay.com/vectors/blackboard-green-frame-school-green-1788630/</a:t>
                      </a:r>
                    </a:p>
                    <a:p>
                      <a:endParaRPr lang="en-IN" sz="900" dirty="0"/>
                    </a:p>
                  </a:txBody>
                  <a:tcPr/>
                </a:tc>
                <a:extLst>
                  <a:ext uri="{0D108BD9-81ED-4DB2-BD59-A6C34878D82A}">
                    <a16:rowId xmlns:a16="http://schemas.microsoft.com/office/drawing/2014/main" val="10009"/>
                  </a:ext>
                </a:extLst>
              </a:tr>
            </a:tbl>
          </a:graphicData>
        </a:graphic>
      </p:graphicFrame>
      <p:pic>
        <p:nvPicPr>
          <p:cNvPr id="3" name="Picture 2" descr="Free vector graphics of Animal">
            <a:extLst>
              <a:ext uri="{FF2B5EF4-FFF2-40B4-BE49-F238E27FC236}">
                <a16:creationId xmlns:a16="http://schemas.microsoft.com/office/drawing/2014/main" id="{6558D75B-844E-537B-0AB6-E5DEDF6B6F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592" y="1412776"/>
            <a:ext cx="311643" cy="3319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ree illustrations of Rabbit">
            <a:extLst>
              <a:ext uri="{FF2B5EF4-FFF2-40B4-BE49-F238E27FC236}">
                <a16:creationId xmlns:a16="http://schemas.microsoft.com/office/drawing/2014/main" id="{092BFC2B-AB80-9C9B-F287-F1E5995510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2006" y="1470383"/>
            <a:ext cx="209169" cy="274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illustrations of Indian woman">
            <a:extLst>
              <a:ext uri="{FF2B5EF4-FFF2-40B4-BE49-F238E27FC236}">
                <a16:creationId xmlns:a16="http://schemas.microsoft.com/office/drawing/2014/main" id="{403FA429-F31E-DECF-83F9-44C231264B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6046" y="2287401"/>
            <a:ext cx="19939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9E299F5-2872-7393-789C-AF34743C28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41817">
            <a:off x="3046299" y="2282137"/>
            <a:ext cx="23520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vector graphics of Carpenter">
            <a:extLst>
              <a:ext uri="{FF2B5EF4-FFF2-40B4-BE49-F238E27FC236}">
                <a16:creationId xmlns:a16="http://schemas.microsoft.com/office/drawing/2014/main" id="{A9F9FE66-3ADB-E108-7799-8E84AF00400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13" b="44552"/>
          <a:stretch/>
        </p:blipFill>
        <p:spPr bwMode="auto">
          <a:xfrm>
            <a:off x="2558926" y="2434600"/>
            <a:ext cx="403341" cy="274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vector graphics of Cat">
            <a:extLst>
              <a:ext uri="{FF2B5EF4-FFF2-40B4-BE49-F238E27FC236}">
                <a16:creationId xmlns:a16="http://schemas.microsoft.com/office/drawing/2014/main" id="{2BB23397-5267-F318-D03D-8B2C464166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413665">
            <a:off x="2594682" y="2862637"/>
            <a:ext cx="363706" cy="206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ree vector graphics of Blackboard">
            <a:extLst>
              <a:ext uri="{FF2B5EF4-FFF2-40B4-BE49-F238E27FC236}">
                <a16:creationId xmlns:a16="http://schemas.microsoft.com/office/drawing/2014/main" id="{D994A1D4-8638-2FB7-7A7F-B30D7C7FF2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6707" y="3284984"/>
            <a:ext cx="646209"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F212BF5-F107-D916-8E3A-ED16D1DE9C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2340710" y="1951957"/>
            <a:ext cx="200269" cy="2028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06668FD-7733-8E68-4922-B2BF38D5C0C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9699" t="-1449" b="-1"/>
          <a:stretch/>
        </p:blipFill>
        <p:spPr>
          <a:xfrm>
            <a:off x="2810207" y="1844824"/>
            <a:ext cx="287268" cy="398719"/>
          </a:xfrm>
          <a:prstGeom prst="rect">
            <a:avLst/>
          </a:prstGeom>
        </p:spPr>
      </p:pic>
      <p:pic>
        <p:nvPicPr>
          <p:cNvPr id="14" name="Picture 2">
            <a:extLst>
              <a:ext uri="{FF2B5EF4-FFF2-40B4-BE49-F238E27FC236}">
                <a16:creationId xmlns:a16="http://schemas.microsoft.com/office/drawing/2014/main" id="{0F02A95B-84D0-DDC7-2347-726945B8E42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2240696" y="1209099"/>
            <a:ext cx="237410" cy="158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9753DB52-D2F8-1D3F-43BB-F8BA774D489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2874169" y="1196752"/>
            <a:ext cx="269503" cy="182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4321</TotalTime>
  <Words>1273</Words>
  <Application>Microsoft Office PowerPoint</Application>
  <PresentationFormat>Widescreen</PresentationFormat>
  <Paragraphs>116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44</cp:revision>
  <dcterms:created xsi:type="dcterms:W3CDTF">2020-08-28T09:38:22Z</dcterms:created>
  <dcterms:modified xsi:type="dcterms:W3CDTF">2022-11-18T02:36:26Z</dcterms:modified>
</cp:coreProperties>
</file>