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9" r:id="rId3"/>
    <p:sldId id="265" r:id="rId4"/>
    <p:sldId id="267" r:id="rId5"/>
    <p:sldId id="268" r:id="rId6"/>
    <p:sldId id="269" r:id="rId7"/>
    <p:sldId id="25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eneeta Tandon" initials="VT" lastIdx="1" clrIdx="0">
    <p:extLst>
      <p:ext uri="{19B8F6BF-5375-455C-9EA6-DF929625EA0E}">
        <p15:presenceInfo xmlns:p15="http://schemas.microsoft.com/office/powerpoint/2012/main" userId="0f2c39c0e4b6bce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74230" autoAdjust="0"/>
  </p:normalViewPr>
  <p:slideViewPr>
    <p:cSldViewPr>
      <p:cViewPr>
        <p:scale>
          <a:sx n="65" d="100"/>
          <a:sy n="65" d="100"/>
        </p:scale>
        <p:origin x="652" y="3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31BF7C-301E-4BE4-8FCB-4F7D9CA80CDE}" type="datetimeFigureOut">
              <a:rPr lang="en-US" smtClean="0"/>
              <a:pPr/>
              <a:t>12/2/2022</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842D79-7DA7-456D-B99E-39FC92F0DEB2}"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freepik.com/free-vector/nature-scene-landscape%20template_6126542.htm"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freepik.com/free-vector/nature-scene-landscape%20template_6126542.htm"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freepik.com/free-vector/nature-scene-landscape%20template_6126542.htm"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dirty="0">
              <a:solidFill>
                <a:srgbClr val="0000FF"/>
              </a:solidFill>
              <a:effectLst/>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dirty="0">
                <a:solidFill>
                  <a:srgbClr val="0000FF"/>
                </a:solidFill>
                <a:effectLst/>
                <a:latin typeface="Calibri" panose="020F0502020204030204" pitchFamily="34" charset="0"/>
              </a:rPr>
              <a:t>The teacher could use the PPT to narrate the anecdote to highlight the strange fact that unlike the Simple Past and Simple Present Tenses, the Simple Future Tense has no verb form of its own.  It is made by adding WILL to the Present form of the verb.</a:t>
            </a:r>
            <a:endParaRPr lang="en-US" sz="1800" b="0" dirty="0">
              <a:effectLst/>
            </a:endParaRPr>
          </a:p>
          <a:p>
            <a:pPr rtl="0"/>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rtl="0"/>
            <a:endParaRPr lang="en-IN" sz="1200" b="0" i="0" u="none" strike="noStrike"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b="0" dirty="0"/>
              <a:t>White bunny : https://pixabay.com/vectors/rabbit-animal-mammal-easter-bunny-47898/</a:t>
            </a:r>
          </a:p>
          <a:p>
            <a:pPr marL="0" marR="0" lvl="0" indent="0" algn="l" defTabSz="914400" rtl="0" eaLnBrk="1" fontAlgn="auto" latinLnBrk="0" hangingPunct="1">
              <a:lnSpc>
                <a:spcPct val="100000"/>
              </a:lnSpc>
              <a:spcBef>
                <a:spcPts val="0"/>
              </a:spcBef>
              <a:spcAft>
                <a:spcPts val="0"/>
              </a:spcAft>
              <a:buClrTx/>
              <a:buSzTx/>
              <a:buFontTx/>
              <a:buNone/>
              <a:tabLst/>
              <a:defRPr/>
            </a:pPr>
            <a:r>
              <a:rPr lang="en-IN" b="0" dirty="0"/>
              <a:t>Brown bunny: https://openclipart.org/detail/188698/brown-rabbit</a:t>
            </a:r>
          </a:p>
          <a:p>
            <a:pPr rtl="0"/>
            <a:endParaRPr lang="en-IN" dirty="0"/>
          </a:p>
        </p:txBody>
      </p:sp>
      <p:sp>
        <p:nvSpPr>
          <p:cNvPr id="4" name="Slide Number Placeholder 3"/>
          <p:cNvSpPr>
            <a:spLocks noGrp="1"/>
          </p:cNvSpPr>
          <p:nvPr>
            <p:ph type="sldNum" sz="quarter" idx="10"/>
          </p:nvPr>
        </p:nvSpPr>
        <p:spPr/>
        <p:txBody>
          <a:bodyPr/>
          <a:lstStyle/>
          <a:p>
            <a:fld id="{53842D79-7DA7-456D-B99E-39FC92F0DEB2}"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Click for animation</a:t>
            </a:r>
          </a:p>
          <a:p>
            <a:endParaRPr lang="en-US" sz="1800" b="0" i="0" u="none" strike="noStrike" kern="1200" dirty="0">
              <a:solidFill>
                <a:srgbClr val="0000FF"/>
              </a:solidFill>
              <a:effectLst/>
              <a:latin typeface="Calibri" panose="020F0502020204030204" pitchFamily="34" charset="0"/>
              <a:ea typeface="+mn-ea"/>
              <a:cs typeface="+mn-cs"/>
            </a:endParaRPr>
          </a:p>
          <a:p>
            <a:pPr rtl="0"/>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endParaRPr lang="en-IN" dirty="0"/>
          </a:p>
          <a:p>
            <a:r>
              <a:rPr lang="en-IN" dirty="0"/>
              <a:t>Meadow: https://www.freepik.com/free-vector/flat-design-spring-landscape_12239771.html </a:t>
            </a:r>
            <a:r>
              <a:rPr lang="en-US" dirty="0"/>
              <a:t>Attribution to </a:t>
            </a:r>
            <a:r>
              <a:rPr lang="en-US" dirty="0" err="1"/>
              <a:t>Freepik</a:t>
            </a:r>
            <a:endParaRPr lang="en-IN" dirty="0"/>
          </a:p>
          <a:p>
            <a:r>
              <a:rPr lang="en-IN" b="0" dirty="0"/>
              <a:t>White bunny : https://pixabay.com/vectors/rabbit-animal-mammal-easter-bunny-47898/</a:t>
            </a:r>
          </a:p>
          <a:p>
            <a:pPr marL="0" marR="0" lvl="0" indent="0" algn="l" defTabSz="914400" rtl="0" eaLnBrk="1" fontAlgn="auto" latinLnBrk="0" hangingPunct="1">
              <a:lnSpc>
                <a:spcPct val="100000"/>
              </a:lnSpc>
              <a:spcBef>
                <a:spcPts val="0"/>
              </a:spcBef>
              <a:spcAft>
                <a:spcPts val="0"/>
              </a:spcAft>
              <a:buClrTx/>
              <a:buSzTx/>
              <a:buFontTx/>
              <a:buNone/>
              <a:tabLst/>
              <a:defRPr/>
            </a:pPr>
            <a:r>
              <a:rPr lang="en-IN" b="0" dirty="0"/>
              <a:t>Brown bunny: https://openclipart.org/detail/188698/brown-rabbit</a:t>
            </a:r>
          </a:p>
          <a:p>
            <a:endParaRPr lang="en-IN" dirty="0"/>
          </a:p>
          <a:p>
            <a:endParaRPr lang="en-IN" dirty="0"/>
          </a:p>
        </p:txBody>
      </p:sp>
      <p:sp>
        <p:nvSpPr>
          <p:cNvPr id="4" name="Slide Number Placeholder 3"/>
          <p:cNvSpPr>
            <a:spLocks noGrp="1"/>
          </p:cNvSpPr>
          <p:nvPr>
            <p:ph type="sldNum" sz="quarter" idx="10"/>
          </p:nvPr>
        </p:nvSpPr>
        <p:spPr/>
        <p:txBody>
          <a:bodyPr/>
          <a:lstStyle/>
          <a:p>
            <a:fld id="{53842D79-7DA7-456D-B99E-39FC92F0DEB2}"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IN" sz="1200" b="1" i="0" u="none" strike="noStrike" kern="1200" dirty="0">
                <a:solidFill>
                  <a:schemeClr val="tx1"/>
                </a:solidFill>
                <a:latin typeface="+mn-lt"/>
                <a:ea typeface="+mn-ea"/>
                <a:cs typeface="+mn-cs"/>
              </a:rPr>
              <a:t>Notes for Teacher</a:t>
            </a:r>
            <a:endParaRPr lang="en-US" sz="1800" b="0" i="0" u="none" strike="noStrike" kern="1200" dirty="0">
              <a:solidFill>
                <a:srgbClr val="0000FF"/>
              </a:solidFill>
              <a:effectLst/>
              <a:latin typeface="Calibri" panose="020F0502020204030204" pitchFamily="34" charset="0"/>
              <a:ea typeface="+mn-ea"/>
              <a:cs typeface="+mn-cs"/>
            </a:endParaRPr>
          </a:p>
          <a:p>
            <a:pPr rtl="0"/>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rtl="0"/>
            <a:endParaRPr lang="en-IN" dirty="0"/>
          </a:p>
          <a:p>
            <a:r>
              <a:rPr lang="en-IN" dirty="0"/>
              <a:t>Meadow with pool: </a:t>
            </a:r>
            <a:r>
              <a:rPr lang="en-IN" sz="1200" dirty="0">
                <a:hlinkClick r:id="rId3"/>
              </a:rPr>
              <a:t>https://www.freepik.com/free-vector/nature-scene-landscape template_6126542.htm</a:t>
            </a:r>
            <a:r>
              <a:rPr lang="en-IN" sz="1200" dirty="0"/>
              <a:t> attribution to </a:t>
            </a:r>
            <a:r>
              <a:rPr lang="en-IN" sz="1200" dirty="0" err="1"/>
              <a:t>brgfx</a:t>
            </a:r>
            <a:endParaRPr lang="en-IN"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b="0" dirty="0"/>
              <a:t>White bunny : https://pixabay.com/vectors/rabbit-animal-mammal-easter-bunny-47898/</a:t>
            </a:r>
          </a:p>
          <a:p>
            <a:pPr marL="0" marR="0" lvl="0" indent="0" algn="l" defTabSz="914400" rtl="0" eaLnBrk="1" fontAlgn="auto" latinLnBrk="0" hangingPunct="1">
              <a:lnSpc>
                <a:spcPct val="100000"/>
              </a:lnSpc>
              <a:spcBef>
                <a:spcPts val="0"/>
              </a:spcBef>
              <a:spcAft>
                <a:spcPts val="0"/>
              </a:spcAft>
              <a:buClrTx/>
              <a:buSzTx/>
              <a:buFontTx/>
              <a:buNone/>
              <a:tabLst/>
              <a:defRPr/>
            </a:pPr>
            <a:r>
              <a:rPr lang="en-IN" b="0" dirty="0"/>
              <a:t>Brown bunny: https://openclipart.org/detail/188698/brown-rabbit</a:t>
            </a:r>
          </a:p>
          <a:p>
            <a:endParaRPr lang="en-IN" dirty="0"/>
          </a:p>
          <a:p>
            <a:endParaRPr lang="en-IN" dirty="0"/>
          </a:p>
        </p:txBody>
      </p:sp>
      <p:sp>
        <p:nvSpPr>
          <p:cNvPr id="4" name="Slide Number Placeholder 3"/>
          <p:cNvSpPr>
            <a:spLocks noGrp="1"/>
          </p:cNvSpPr>
          <p:nvPr>
            <p:ph type="sldNum" sz="quarter" idx="10"/>
          </p:nvPr>
        </p:nvSpPr>
        <p:spPr/>
        <p:txBody>
          <a:bodyPr/>
          <a:lstStyle/>
          <a:p>
            <a:fld id="{53842D79-7DA7-456D-B99E-39FC92F0DEB2}" type="slidenum">
              <a:rPr lang="en-IN" smtClean="0"/>
              <a:pPr/>
              <a:t>3</a:t>
            </a:fld>
            <a:endParaRPr lang="en-IN"/>
          </a:p>
        </p:txBody>
      </p:sp>
    </p:spTree>
    <p:extLst>
      <p:ext uri="{BB962C8B-B14F-4D97-AF65-F5344CB8AC3E}">
        <p14:creationId xmlns:p14="http://schemas.microsoft.com/office/powerpoint/2010/main" val="20487187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IN" sz="1200" b="1" i="0" u="none" strike="noStrike" kern="1200" dirty="0">
                <a:solidFill>
                  <a:schemeClr val="tx1"/>
                </a:solidFill>
                <a:latin typeface="+mn-lt"/>
                <a:ea typeface="+mn-ea"/>
                <a:cs typeface="+mn-cs"/>
              </a:rPr>
              <a:t>Notes for Teacher</a:t>
            </a:r>
            <a:endParaRPr lang="en-US" sz="1800" b="0" i="0" u="none" strike="noStrike" kern="1200" dirty="0">
              <a:solidFill>
                <a:srgbClr val="0000FF"/>
              </a:solidFill>
              <a:effectLst/>
              <a:latin typeface="Calibri" panose="020F0502020204030204" pitchFamily="34" charset="0"/>
              <a:ea typeface="+mn-ea"/>
              <a:cs typeface="+mn-cs"/>
            </a:endParaRPr>
          </a:p>
          <a:p>
            <a:pPr rtl="0"/>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endParaRPr lang="en-IN" dirty="0"/>
          </a:p>
          <a:p>
            <a:endParaRPr lang="en-IN"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sz="1200" dirty="0">
                <a:hlinkClick r:id="rId3"/>
              </a:rPr>
              <a:t>https://www.freepik.com/free-vector/nature-scene-landscape template_6126542.htm</a:t>
            </a:r>
            <a:r>
              <a:rPr lang="en-IN" sz="1200" dirty="0"/>
              <a:t> attribution to </a:t>
            </a:r>
            <a:r>
              <a:rPr lang="en-IN" sz="1200" dirty="0" err="1"/>
              <a:t>brgfx</a:t>
            </a:r>
            <a:endParaRPr lang="en-IN"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b="0" dirty="0"/>
              <a:t>White bunny : https://pixabay.com/vectors/rabbit-animal-mammal-easter-bunny-47898/</a:t>
            </a:r>
          </a:p>
          <a:p>
            <a:pPr marL="0" marR="0" lvl="0" indent="0" algn="l" defTabSz="914400" rtl="0" eaLnBrk="1" fontAlgn="auto" latinLnBrk="0" hangingPunct="1">
              <a:lnSpc>
                <a:spcPct val="100000"/>
              </a:lnSpc>
              <a:spcBef>
                <a:spcPts val="0"/>
              </a:spcBef>
              <a:spcAft>
                <a:spcPts val="0"/>
              </a:spcAft>
              <a:buClrTx/>
              <a:buSzTx/>
              <a:buFontTx/>
              <a:buNone/>
              <a:tabLst/>
              <a:defRPr/>
            </a:pPr>
            <a:r>
              <a:rPr lang="en-IN" b="0" dirty="0"/>
              <a:t>Brown bunny: https://openclipart.org/detail/188698/brown-rabbit</a:t>
            </a:r>
          </a:p>
          <a:p>
            <a:endParaRPr lang="en-IN" dirty="0"/>
          </a:p>
          <a:p>
            <a:endParaRPr lang="en-IN" dirty="0"/>
          </a:p>
        </p:txBody>
      </p:sp>
      <p:sp>
        <p:nvSpPr>
          <p:cNvPr id="4" name="Slide Number Placeholder 3"/>
          <p:cNvSpPr>
            <a:spLocks noGrp="1"/>
          </p:cNvSpPr>
          <p:nvPr>
            <p:ph type="sldNum" sz="quarter" idx="10"/>
          </p:nvPr>
        </p:nvSpPr>
        <p:spPr/>
        <p:txBody>
          <a:bodyPr/>
          <a:lstStyle/>
          <a:p>
            <a:fld id="{53842D79-7DA7-456D-B99E-39FC92F0DEB2}" type="slidenum">
              <a:rPr lang="en-IN" smtClean="0"/>
              <a:pPr/>
              <a:t>4</a:t>
            </a:fld>
            <a:endParaRPr lang="en-IN"/>
          </a:p>
        </p:txBody>
      </p:sp>
    </p:spTree>
    <p:extLst>
      <p:ext uri="{BB962C8B-B14F-4D97-AF65-F5344CB8AC3E}">
        <p14:creationId xmlns:p14="http://schemas.microsoft.com/office/powerpoint/2010/main" val="27360465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IN" sz="1200" b="1" i="0" u="none" strike="noStrike" kern="1200" dirty="0">
                <a:solidFill>
                  <a:schemeClr val="tx1"/>
                </a:solidFill>
                <a:latin typeface="+mn-lt"/>
                <a:ea typeface="+mn-ea"/>
                <a:cs typeface="+mn-cs"/>
              </a:rPr>
              <a:t>Notes for Teacher</a:t>
            </a:r>
            <a:endParaRPr lang="en-US" sz="1800" b="0" i="0" u="none" strike="noStrike" kern="1200" dirty="0">
              <a:solidFill>
                <a:srgbClr val="0000FF"/>
              </a:solidFill>
              <a:effectLst/>
              <a:latin typeface="Calibri" panose="020F0502020204030204" pitchFamily="34" charset="0"/>
              <a:ea typeface="+mn-ea"/>
              <a:cs typeface="+mn-cs"/>
            </a:endParaRPr>
          </a:p>
          <a:p>
            <a:pPr rtl="0"/>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endParaRPr lang="en-IN" dirty="0"/>
          </a:p>
          <a:p>
            <a:r>
              <a:rPr lang="en-IN" dirty="0"/>
              <a:t>Meadow: https://www.freepik.com/free-vector/landscape-summer-alpine-medow-poster_3817340.htm#query=medow&amp;position=1&amp;from_view=search&amp;track=sph</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1200" dirty="0">
                <a:hlinkClick r:id="rId3"/>
              </a:rPr>
              <a:t>https://www.freepik.com/free-vector/nature-scene-landscape template_6126542.htm</a:t>
            </a:r>
            <a:r>
              <a:rPr lang="en-IN" sz="1200" dirty="0"/>
              <a:t> attribution to </a:t>
            </a:r>
            <a:r>
              <a:rPr lang="en-IN" sz="1200" dirty="0" err="1"/>
              <a:t>brgfx</a:t>
            </a:r>
            <a:endParaRPr lang="en-IN"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b="0" dirty="0"/>
              <a:t>White bunny : https://pixabay.com/vectors/rabbit-animal-mammal-easter-bunny-47898/</a:t>
            </a:r>
          </a:p>
          <a:p>
            <a:pPr marL="0" marR="0" lvl="0" indent="0" algn="l" defTabSz="914400" rtl="0" eaLnBrk="1" fontAlgn="auto" latinLnBrk="0" hangingPunct="1">
              <a:lnSpc>
                <a:spcPct val="100000"/>
              </a:lnSpc>
              <a:spcBef>
                <a:spcPts val="0"/>
              </a:spcBef>
              <a:spcAft>
                <a:spcPts val="0"/>
              </a:spcAft>
              <a:buClrTx/>
              <a:buSzTx/>
              <a:buFontTx/>
              <a:buNone/>
              <a:tabLst/>
              <a:defRPr/>
            </a:pPr>
            <a:r>
              <a:rPr lang="en-IN" b="0" dirty="0"/>
              <a:t>Brown bunny: https://openclipart.org/detail/188698/brown-rabbit</a:t>
            </a:r>
          </a:p>
          <a:p>
            <a:endParaRPr lang="en-IN" dirty="0"/>
          </a:p>
          <a:p>
            <a:endParaRPr lang="en-IN" dirty="0"/>
          </a:p>
        </p:txBody>
      </p:sp>
      <p:sp>
        <p:nvSpPr>
          <p:cNvPr id="4" name="Slide Number Placeholder 3"/>
          <p:cNvSpPr>
            <a:spLocks noGrp="1"/>
          </p:cNvSpPr>
          <p:nvPr>
            <p:ph type="sldNum" sz="quarter" idx="10"/>
          </p:nvPr>
        </p:nvSpPr>
        <p:spPr/>
        <p:txBody>
          <a:bodyPr/>
          <a:lstStyle/>
          <a:p>
            <a:fld id="{53842D79-7DA7-456D-B99E-39FC92F0DEB2}" type="slidenum">
              <a:rPr lang="en-IN" smtClean="0"/>
              <a:pPr/>
              <a:t>5</a:t>
            </a:fld>
            <a:endParaRPr lang="en-IN"/>
          </a:p>
        </p:txBody>
      </p:sp>
    </p:spTree>
    <p:extLst>
      <p:ext uri="{BB962C8B-B14F-4D97-AF65-F5344CB8AC3E}">
        <p14:creationId xmlns:p14="http://schemas.microsoft.com/office/powerpoint/2010/main" val="795047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fontScale="92500" lnSpcReduction="10000"/>
          </a:bodyPr>
          <a:lstStyle/>
          <a:p>
            <a:r>
              <a:rPr lang="en-IN" sz="1200" b="1" i="0" u="none" strike="noStrike" kern="1200" dirty="0">
                <a:solidFill>
                  <a:schemeClr val="tx1"/>
                </a:solidFill>
                <a:latin typeface="+mn-lt"/>
                <a:ea typeface="+mn-ea"/>
                <a:cs typeface="+mn-cs"/>
              </a:rPr>
              <a:t>Notes for Teacher: Click for animation</a:t>
            </a:r>
            <a:endParaRPr lang="en-US" sz="1800" b="0" i="0" u="none" strike="noStrike" dirty="0">
              <a:solidFill>
                <a:srgbClr val="0000FF"/>
              </a:solidFill>
              <a:effectLst/>
              <a:latin typeface="Calibri" panose="020F0502020204030204" pitchFamily="34" charset="0"/>
            </a:endParaRPr>
          </a:p>
          <a:p>
            <a:pPr marR="114300" rtl="0">
              <a:spcBef>
                <a:spcPts val="0"/>
              </a:spcBef>
              <a:spcAft>
                <a:spcPts val="0"/>
              </a:spcAft>
            </a:pPr>
            <a:r>
              <a:rPr lang="en-US" sz="1800" b="0" i="0" u="none" strike="noStrike" dirty="0">
                <a:solidFill>
                  <a:srgbClr val="0000FF"/>
                </a:solidFill>
                <a:effectLst/>
                <a:latin typeface="Calibri" panose="020F0502020204030204" pitchFamily="34" charset="0"/>
              </a:rPr>
              <a:t>The teacher could conclude the class reinstating that the Future Tense has no verb form of its own.  It is formed by adding WILL to the Present form of the verb.  Alongside the value of WILL (will power) to succeed in future could be hinted at.</a:t>
            </a:r>
            <a:endParaRPr lang="en-US" b="0" dirty="0">
              <a:effectLst/>
            </a:endParaRPr>
          </a:p>
          <a:p>
            <a:endParaRPr lang="en-US" sz="1800" b="0" i="0" u="none" strike="noStrike" kern="1200" dirty="0">
              <a:solidFill>
                <a:srgbClr val="0000FF"/>
              </a:solidFill>
              <a:effectLst/>
              <a:latin typeface="Calibri" panose="020F0502020204030204" pitchFamily="34" charset="0"/>
              <a:ea typeface="+mn-ea"/>
              <a:cs typeface="+mn-cs"/>
            </a:endParaRPr>
          </a:p>
          <a:p>
            <a:pPr rtl="0"/>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&lt;https://pixabay.com/photos/animal-rabbit-mammal-species-fauna-1850192/</a:t>
            </a:r>
            <a:r>
              <a:rPr lang="en-IN" sz="1200" b="0" i="0" u="none" strike="noStrike" kern="1200" baseline="0" dirty="0">
                <a:solidFill>
                  <a:schemeClr val="tx1"/>
                </a:solidFill>
                <a:latin typeface="+mn-lt"/>
                <a:ea typeface="+mn-ea"/>
                <a:cs typeface="+mn-cs"/>
              </a:rPr>
              <a:t>&gt; </a:t>
            </a:r>
            <a:endParaRPr lang="en-IN" b="0" dirty="0"/>
          </a:p>
          <a:p>
            <a:endParaRPr lang="en-IN" dirty="0"/>
          </a:p>
          <a:p>
            <a:r>
              <a:rPr lang="en-IN" dirty="0"/>
              <a:t>Meadow: </a:t>
            </a:r>
            <a:r>
              <a:rPr lang="en-US" sz="1800" b="0" i="0" u="none" strike="noStrike" dirty="0">
                <a:solidFill>
                  <a:srgbClr val="000000"/>
                </a:solidFill>
                <a:effectLst/>
                <a:latin typeface="Calibri" panose="020F0502020204030204" pitchFamily="34" charset="0"/>
              </a:rPr>
              <a:t>https://www.freepik.com/free-vector/nature-scene-landscape template_6126542.htm attribution to </a:t>
            </a:r>
            <a:r>
              <a:rPr lang="en-US" sz="1800" b="0" i="0" u="none" strike="noStrike" dirty="0" err="1">
                <a:solidFill>
                  <a:srgbClr val="000000"/>
                </a:solidFill>
                <a:effectLst/>
                <a:latin typeface="Calibri" panose="020F0502020204030204" pitchFamily="34" charset="0"/>
              </a:rPr>
              <a:t>brgfx</a:t>
            </a:r>
            <a:endParaRPr lang="en-IN"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b="0" dirty="0"/>
              <a:t>White bunny : https://pixabay.com/vectors/rabbit-animal-mammal-easter-bunny-47898/</a:t>
            </a:r>
          </a:p>
          <a:p>
            <a:pPr marL="0" marR="0" lvl="0" indent="0" algn="l" defTabSz="914400" rtl="0" eaLnBrk="1" fontAlgn="auto" latinLnBrk="0" hangingPunct="1">
              <a:lnSpc>
                <a:spcPct val="100000"/>
              </a:lnSpc>
              <a:spcBef>
                <a:spcPts val="0"/>
              </a:spcBef>
              <a:spcAft>
                <a:spcPts val="0"/>
              </a:spcAft>
              <a:buClrTx/>
              <a:buSzTx/>
              <a:buFontTx/>
              <a:buNone/>
              <a:tabLst/>
              <a:defRPr/>
            </a:pPr>
            <a:r>
              <a:rPr lang="en-IN" b="0" dirty="0"/>
              <a:t>Brown bunny: https://openclipart.org/detail/188698/brown-rabbit</a:t>
            </a:r>
          </a:p>
          <a:p>
            <a:endParaRPr lang="en-IN" dirty="0"/>
          </a:p>
          <a:p>
            <a:endParaRPr lang="en-IN" dirty="0"/>
          </a:p>
        </p:txBody>
      </p:sp>
      <p:sp>
        <p:nvSpPr>
          <p:cNvPr id="4" name="Slide Number Placeholder 3"/>
          <p:cNvSpPr>
            <a:spLocks noGrp="1"/>
          </p:cNvSpPr>
          <p:nvPr>
            <p:ph type="sldNum" sz="quarter" idx="10"/>
          </p:nvPr>
        </p:nvSpPr>
        <p:spPr/>
        <p:txBody>
          <a:bodyPr/>
          <a:lstStyle/>
          <a:p>
            <a:fld id="{53842D79-7DA7-456D-B99E-39FC92F0DEB2}" type="slidenum">
              <a:rPr lang="en-IN" smtClean="0"/>
              <a:pPr/>
              <a:t>6</a:t>
            </a:fld>
            <a:endParaRPr lang="en-IN"/>
          </a:p>
        </p:txBody>
      </p:sp>
    </p:spTree>
    <p:extLst>
      <p:ext uri="{BB962C8B-B14F-4D97-AF65-F5344CB8AC3E}">
        <p14:creationId xmlns:p14="http://schemas.microsoft.com/office/powerpoint/2010/main" val="22020148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p>
          <a:p>
            <a:pPr rtl="0"/>
            <a:endParaRPr lang="en-IN" sz="1200" b="0" i="0" u="none" strike="noStrike" kern="1200" dirty="0">
              <a:solidFill>
                <a:schemeClr val="tx1"/>
              </a:solidFill>
              <a:latin typeface="+mn-lt"/>
              <a:ea typeface="+mn-ea"/>
              <a:cs typeface="+mn-cs"/>
            </a:endParaRPr>
          </a:p>
          <a:p>
            <a:pPr marR="114300" rtl="0">
              <a:spcBef>
                <a:spcPts val="0"/>
              </a:spcBef>
              <a:spcAft>
                <a:spcPts val="0"/>
              </a:spcAft>
            </a:pPr>
            <a:r>
              <a:rPr lang="en-US" sz="1800" b="0" i="0" u="none" strike="noStrike" dirty="0">
                <a:solidFill>
                  <a:srgbClr val="0000FF"/>
                </a:solidFill>
                <a:effectLst/>
                <a:latin typeface="Calibri" panose="020F0502020204030204" pitchFamily="34" charset="0"/>
              </a:rPr>
              <a:t>The teacher could conclude the class reinstating that the Future Tense has no verb form of its own.  It is formed by adding WILL to the Present form of the verb.  Alongside the value of WILL (will power) to succeed in future could be hinted at.</a:t>
            </a:r>
            <a:endParaRPr lang="en-US" b="0" dirty="0">
              <a:effectLst/>
            </a:endParaRPr>
          </a:p>
          <a:p>
            <a:br>
              <a:rPr lang="en-US" dirty="0"/>
            </a:b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53842D79-7DA7-456D-B99E-39FC92F0DEB2}" type="slidenum">
              <a:rPr lang="en-IN" smtClean="0"/>
              <a:pPr/>
              <a:t>7</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899867"/>
            <a:ext cx="10363200" cy="1752601"/>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3009899"/>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close - up of a flame&#10;&#10;Description automatically generated with medium confidence">
            <a:extLst>
              <a:ext uri="{FF2B5EF4-FFF2-40B4-BE49-F238E27FC236}">
                <a16:creationId xmlns:a16="http://schemas.microsoft.com/office/drawing/2014/main" id="{E3E64C44-6D70-44DB-AF8F-6F24534956D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87317" y="5861904"/>
            <a:ext cx="914422" cy="920559"/>
          </a:xfrm>
          <a:prstGeom prst="rect">
            <a:avLst/>
          </a:prstGeom>
        </p:spPr>
      </p:pic>
      <p:pic>
        <p:nvPicPr>
          <p:cNvPr id="20" name="Picture 19" descr="A picture containing text, clock&#10;&#10;Description automatically generated">
            <a:extLst>
              <a:ext uri="{FF2B5EF4-FFF2-40B4-BE49-F238E27FC236}">
                <a16:creationId xmlns:a16="http://schemas.microsoft.com/office/drawing/2014/main" id="{40564502-EC8A-4904-B3D4-613F15514AB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9057" y="35699"/>
            <a:ext cx="902286" cy="957155"/>
          </a:xfrm>
          <a:prstGeom prst="rect">
            <a:avLst/>
          </a:prstGeom>
        </p:spPr>
      </p:pic>
      <p:pic>
        <p:nvPicPr>
          <p:cNvPr id="22" name="Picture 21" descr="Calendar&#10;&#10;Description automatically generated with low confidence">
            <a:extLst>
              <a:ext uri="{FF2B5EF4-FFF2-40B4-BE49-F238E27FC236}">
                <a16:creationId xmlns:a16="http://schemas.microsoft.com/office/drawing/2014/main" id="{D7D1C3CD-6CB2-4992-B386-29C6267D5DEE}"/>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
        <p:nvSpPr>
          <p:cNvPr id="9" name="TextBox 8">
            <a:extLst>
              <a:ext uri="{FF2B5EF4-FFF2-40B4-BE49-F238E27FC236}">
                <a16:creationId xmlns:a16="http://schemas.microsoft.com/office/drawing/2014/main" id="{E7FE6A87-8349-4FBE-AD71-8BEA564B95D1}"/>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a:t>
            </a:r>
            <a:r>
              <a:rPr lang="en-US"/>
              <a:t>to add slide </a:t>
            </a:r>
            <a:r>
              <a:rPr lang="en-US" dirty="0"/>
              <a:t>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marL="1371600" indent="0">
              <a:buNone/>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lvl="3"/>
            <a:endParaRPr lang="en-IN" dirty="0"/>
          </a:p>
        </p:txBody>
      </p:sp>
      <p:pic>
        <p:nvPicPr>
          <p:cNvPr id="12" name="Picture 11" descr="A close - up of a flame&#10;&#10;Description automatically generated with medium confidence">
            <a:extLst>
              <a:ext uri="{FF2B5EF4-FFF2-40B4-BE49-F238E27FC236}">
                <a16:creationId xmlns:a16="http://schemas.microsoft.com/office/drawing/2014/main" id="{A7552FBC-F380-4664-AA6B-27217D3B575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87317" y="5861904"/>
            <a:ext cx="914422" cy="920559"/>
          </a:xfrm>
          <a:prstGeom prst="rect">
            <a:avLst/>
          </a:prstGeom>
        </p:spPr>
      </p:pic>
      <p:pic>
        <p:nvPicPr>
          <p:cNvPr id="13" name="Picture 12" descr="Calendar&#10;&#10;Description automatically generated with low confidence">
            <a:extLst>
              <a:ext uri="{FF2B5EF4-FFF2-40B4-BE49-F238E27FC236}">
                <a16:creationId xmlns:a16="http://schemas.microsoft.com/office/drawing/2014/main" id="{C4585C04-7C0A-4F88-B3A0-0F58020E2F6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30284" y="30618"/>
            <a:ext cx="3131432"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7" name="Picture 6" descr="A close - up of a flame&#10;&#10;Description automatically generated with medium confidence">
            <a:extLst>
              <a:ext uri="{FF2B5EF4-FFF2-40B4-BE49-F238E27FC236}">
                <a16:creationId xmlns:a16="http://schemas.microsoft.com/office/drawing/2014/main" id="{8B5B0D0E-05EF-4162-9772-B8EB755757E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88521" y="5937441"/>
            <a:ext cx="914422" cy="920559"/>
          </a:xfrm>
          <a:prstGeom prst="rect">
            <a:avLst/>
          </a:prstGeom>
        </p:spPr>
      </p:pic>
      <p:pic>
        <p:nvPicPr>
          <p:cNvPr id="8" name="Picture 7" descr="Calendar&#10;&#10;Description automatically generated with low confidence">
            <a:extLst>
              <a:ext uri="{FF2B5EF4-FFF2-40B4-BE49-F238E27FC236}">
                <a16:creationId xmlns:a16="http://schemas.microsoft.com/office/drawing/2014/main" id="{ACEBFC95-9162-4F58-995F-CC0E4FB94C1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www.freepik.com/free-vector/flat-design-spring-landscape_12239771.htm" TargetMode="External"/><Relationship Id="rId7"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11.png"/><Relationship Id="rId4" Type="http://schemas.openxmlformats.org/officeDocument/2006/relationships/hyperlink" Target="https://www.freepik.com/free-vector/nature-scene-landscape%20template_6126542.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7408" y="1484784"/>
            <a:ext cx="10363200" cy="1169897"/>
          </a:xfrm>
          <a:solidFill>
            <a:schemeClr val="accent5">
              <a:lumMod val="40000"/>
              <a:lumOff val="60000"/>
            </a:schemeClr>
          </a:solidFill>
          <a:ln w="57150"/>
          <a:effectLst>
            <a:glow rad="228600">
              <a:schemeClr val="accent1">
                <a:satMod val="175000"/>
                <a:alpha val="40000"/>
              </a:schemeClr>
            </a:glow>
          </a:effectLst>
          <a:scene3d>
            <a:camera prst="orthographicFront"/>
            <a:lightRig rig="threePt" dir="t"/>
          </a:scene3d>
          <a:sp3d>
            <a:bevelT w="114300" prst="artDeco"/>
          </a:sp3d>
        </p:spPr>
        <p:style>
          <a:lnRef idx="2">
            <a:schemeClr val="accent2"/>
          </a:lnRef>
          <a:fillRef idx="1">
            <a:schemeClr val="lt1"/>
          </a:fillRef>
          <a:effectRef idx="0">
            <a:schemeClr val="accent2"/>
          </a:effectRef>
          <a:fontRef idx="minor">
            <a:schemeClr val="dk1"/>
          </a:fontRef>
        </p:style>
        <p:txBody>
          <a:bodyPr/>
          <a:lstStyle/>
          <a:p>
            <a:r>
              <a:rPr lang="en-IN" dirty="0">
                <a:ln w="0"/>
                <a:solidFill>
                  <a:schemeClr val="tx1"/>
                </a:solidFill>
                <a:effectLst>
                  <a:outerShdw blurRad="38100" dist="19050" dir="2700000" algn="tl" rotWithShape="0">
                    <a:schemeClr val="dk1">
                      <a:alpha val="40000"/>
                    </a:schemeClr>
                  </a:outerShdw>
                </a:effectLst>
              </a:rPr>
              <a:t>WILL the Future</a:t>
            </a:r>
          </a:p>
        </p:txBody>
      </p:sp>
      <p:grpSp>
        <p:nvGrpSpPr>
          <p:cNvPr id="5" name="Group 4">
            <a:extLst>
              <a:ext uri="{FF2B5EF4-FFF2-40B4-BE49-F238E27FC236}">
                <a16:creationId xmlns:a16="http://schemas.microsoft.com/office/drawing/2014/main" id="{3C5850AA-1650-9045-8B59-DBCA3A08B6C8}"/>
              </a:ext>
            </a:extLst>
          </p:cNvPr>
          <p:cNvGrpSpPr/>
          <p:nvPr/>
        </p:nvGrpSpPr>
        <p:grpSpPr>
          <a:xfrm>
            <a:off x="4488403" y="2650197"/>
            <a:ext cx="3459019" cy="2326147"/>
            <a:chOff x="4488403" y="2650197"/>
            <a:chExt cx="3459019" cy="2326147"/>
          </a:xfrm>
        </p:grpSpPr>
        <p:pic>
          <p:nvPicPr>
            <p:cNvPr id="3" name="Picture 4">
              <a:extLst>
                <a:ext uri="{FF2B5EF4-FFF2-40B4-BE49-F238E27FC236}">
                  <a16:creationId xmlns:a16="http://schemas.microsoft.com/office/drawing/2014/main" id="{3D5472E3-3506-0075-97E3-C5DF0AFEE12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380000">
              <a:off x="4488403" y="3549164"/>
              <a:ext cx="1457699" cy="142718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FF3CD7BB-ECFF-75C9-4284-B0FD9FDD261B}"/>
                </a:ext>
              </a:extLst>
            </p:cNvPr>
            <p:cNvPicPr>
              <a:picLocks noChangeAspect="1"/>
            </p:cNvPicPr>
            <p:nvPr/>
          </p:nvPicPr>
          <p:blipFill>
            <a:blip r:embed="rId4"/>
            <a:stretch>
              <a:fillRect/>
            </a:stretch>
          </p:blipFill>
          <p:spPr>
            <a:xfrm flipH="1">
              <a:off x="5949008" y="2650197"/>
              <a:ext cx="1998414" cy="2238844"/>
            </a:xfrm>
            <a:prstGeom prst="rect">
              <a:avLst/>
            </a:prstGeom>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5426" y="202853"/>
            <a:ext cx="9296427" cy="654032"/>
          </a:xfrm>
          <a:solidFill>
            <a:schemeClr val="accent5">
              <a:lumMod val="40000"/>
              <a:lumOff val="60000"/>
            </a:schemeClr>
          </a:solidFill>
          <a:ln>
            <a:noFill/>
          </a:ln>
          <a:scene3d>
            <a:camera prst="orthographicFront"/>
            <a:lightRig rig="threePt" dir="t"/>
          </a:scene3d>
          <a:sp3d>
            <a:bevelT w="165100" prst="coolSlant"/>
          </a:sp3d>
        </p:spPr>
        <p:style>
          <a:lnRef idx="2">
            <a:schemeClr val="accent2"/>
          </a:lnRef>
          <a:fillRef idx="1">
            <a:schemeClr val="lt1"/>
          </a:fillRef>
          <a:effectRef idx="0">
            <a:schemeClr val="accent2"/>
          </a:effectRef>
          <a:fontRef idx="minor">
            <a:schemeClr val="dk1"/>
          </a:fontRef>
        </p:style>
        <p:txBody>
          <a:bodyPr/>
          <a:lstStyle/>
          <a:p>
            <a:r>
              <a:rPr lang="en-IN" dirty="0">
                <a:ln w="0"/>
                <a:solidFill>
                  <a:schemeClr val="tx1"/>
                </a:solidFill>
                <a:effectLst>
                  <a:outerShdw blurRad="38100" dist="19050" dir="2700000" algn="tl" rotWithShape="0">
                    <a:schemeClr val="dk1">
                      <a:alpha val="40000"/>
                    </a:schemeClr>
                  </a:outerShdw>
                </a:effectLst>
              </a:rPr>
              <a:t>Little Bunny -Hopping</a:t>
            </a:r>
          </a:p>
        </p:txBody>
      </p:sp>
      <p:sp>
        <p:nvSpPr>
          <p:cNvPr id="4" name="TextBox 3">
            <a:extLst>
              <a:ext uri="{FF2B5EF4-FFF2-40B4-BE49-F238E27FC236}">
                <a16:creationId xmlns:a16="http://schemas.microsoft.com/office/drawing/2014/main" id="{2943F9FA-C46C-126B-067D-A0A8C02BEF20}"/>
              </a:ext>
            </a:extLst>
          </p:cNvPr>
          <p:cNvSpPr txBox="1"/>
          <p:nvPr/>
        </p:nvSpPr>
        <p:spPr>
          <a:xfrm>
            <a:off x="959768" y="4967337"/>
            <a:ext cx="10272464" cy="1292662"/>
          </a:xfrm>
          <a:prstGeom prst="rect">
            <a:avLst/>
          </a:prstGeom>
          <a:solidFill>
            <a:schemeClr val="bg1"/>
          </a:solidFill>
          <a:scene3d>
            <a:camera prst="orthographicFront"/>
            <a:lightRig rig="threePt" dir="t"/>
          </a:scene3d>
          <a:sp3d>
            <a:bevelT w="165100" prst="coolSlant"/>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en-US" sz="2600" i="0" u="none" strike="noStrike" dirty="0">
                <a:ln w="0"/>
                <a:solidFill>
                  <a:schemeClr val="tx1"/>
                </a:solidFill>
                <a:effectLst>
                  <a:outerShdw blurRad="38100" dist="19050" dir="2700000" algn="tl" rotWithShape="0">
                    <a:schemeClr val="dk1">
                      <a:alpha val="40000"/>
                    </a:schemeClr>
                  </a:outerShdw>
                </a:effectLst>
                <a:latin typeface="Calibri" panose="020F0502020204030204" pitchFamily="34" charset="0"/>
              </a:rPr>
              <a:t>This cute little bunny rabbit has just learnt to hop around. He is enjoying himself hopping all day in the lovely meadows and soaking in the pleasant sunshine. </a:t>
            </a:r>
            <a:endParaRPr lang="en-IN" sz="2600" dirty="0">
              <a:ln w="0"/>
              <a:solidFill>
                <a:schemeClr val="tx1"/>
              </a:solidFill>
              <a:effectLst>
                <a:outerShdw blurRad="38100" dist="19050" dir="2700000" algn="tl" rotWithShape="0">
                  <a:schemeClr val="dk1">
                    <a:alpha val="40000"/>
                  </a:schemeClr>
                </a:outerShdw>
              </a:effectLst>
            </a:endParaRPr>
          </a:p>
        </p:txBody>
      </p:sp>
      <p:pic>
        <p:nvPicPr>
          <p:cNvPr id="9" name="Picture 8">
            <a:extLst>
              <a:ext uri="{FF2B5EF4-FFF2-40B4-BE49-F238E27FC236}">
                <a16:creationId xmlns:a16="http://schemas.microsoft.com/office/drawing/2014/main" id="{6FB7A0B6-F174-BFBA-EEF6-A0550FBB679C}"/>
              </a:ext>
            </a:extLst>
          </p:cNvPr>
          <p:cNvPicPr>
            <a:picLocks noChangeAspect="1"/>
          </p:cNvPicPr>
          <p:nvPr/>
        </p:nvPicPr>
        <p:blipFill>
          <a:blip r:embed="rId3"/>
          <a:stretch>
            <a:fillRect/>
          </a:stretch>
        </p:blipFill>
        <p:spPr>
          <a:xfrm>
            <a:off x="1631486" y="908720"/>
            <a:ext cx="8544306" cy="3727222"/>
          </a:xfrm>
          <a:prstGeom prst="rect">
            <a:avLst/>
          </a:prstGeom>
        </p:spPr>
      </p:pic>
      <p:pic>
        <p:nvPicPr>
          <p:cNvPr id="6" name="Picture 5">
            <a:extLst>
              <a:ext uri="{FF2B5EF4-FFF2-40B4-BE49-F238E27FC236}">
                <a16:creationId xmlns:a16="http://schemas.microsoft.com/office/drawing/2014/main" id="{855E6BC2-915F-CF09-28E0-EA16DEB49173}"/>
              </a:ext>
            </a:extLst>
          </p:cNvPr>
          <p:cNvPicPr>
            <a:picLocks noChangeAspect="1"/>
          </p:cNvPicPr>
          <p:nvPr/>
        </p:nvPicPr>
        <p:blipFill>
          <a:blip r:embed="rId4"/>
          <a:stretch>
            <a:fillRect/>
          </a:stretch>
        </p:blipFill>
        <p:spPr>
          <a:xfrm>
            <a:off x="2157827" y="3701000"/>
            <a:ext cx="1530072" cy="842507"/>
          </a:xfrm>
          <a:prstGeom prst="rect">
            <a:avLst/>
          </a:prstGeom>
        </p:spPr>
      </p:pic>
      <p:pic>
        <p:nvPicPr>
          <p:cNvPr id="2052" name="Picture 4">
            <a:extLst>
              <a:ext uri="{FF2B5EF4-FFF2-40B4-BE49-F238E27FC236}">
                <a16:creationId xmlns:a16="http://schemas.microsoft.com/office/drawing/2014/main" id="{4437B352-5033-291A-1150-64F51EE0280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900000">
            <a:off x="1591165" y="3295508"/>
            <a:ext cx="1028243" cy="73988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750"/>
                                        <p:tgtEl>
                                          <p:spTgt spid="4"/>
                                        </p:tgtEl>
                                      </p:cBhvr>
                                    </p:animEffect>
                                  </p:childTnLst>
                                </p:cTn>
                              </p:par>
                              <p:par>
                                <p:cTn id="8" presetID="0" presetClass="path" presetSubtype="0" accel="50000" decel="50000" fill="hold" nodeType="withEffect">
                                  <p:stCondLst>
                                    <p:cond delay="0"/>
                                  </p:stCondLst>
                                  <p:childTnLst>
                                    <p:animMotion origin="layout" path="M 0.08515 -0.03727 L 0.08515 -0.03449 C 0.08515 -0.0456 0.08515 -0.05417 0.08528 -0.0625 C 0.08593 -0.0662 0.08763 -0.06782 0.08867 -0.0706 C 0.09531 -0.08472 0.09114 -0.07685 0.10026 -0.08518 C 0.12161 -0.10648 0.09062 -0.07847 0.11028 -0.0956 C 0.11302 -0.09792 0.11562 -0.10093 0.11875 -0.10301 C 0.12239 -0.10509 0.12669 -0.10509 0.13007 -0.10648 C 0.14205 -0.11204 0.14049 -0.11366 0.15221 -0.1169 C 0.1552 -0.11782 0.15859 -0.11782 0.16185 -0.11898 C 0.16471 -0.11898 0.16744 -0.11898 0.17018 -0.11898 C 0.21145 -0.11898 0.21093 -0.1206 0.24375 -0.11458 C 0.2483 -0.11412 0.25638 -0.11042 0.26028 -0.1088 C 0.26289 -0.10648 0.26601 -0.10301 0.26862 -0.10093 C 0.27148 -0.0993 0.27422 -0.09792 0.27669 -0.0956 C 0.27864 -0.09352 0.28033 -0.09167 0.28216 -0.08981 C 0.28515 -0.08518 0.28763 -0.08055 0.29049 -0.07639 C 0.29075 -0.07361 0.29127 -0.07106 0.29179 -0.06782 C 0.29257 -0.0662 0.2931 -0.06412 0.29349 -0.0625 C 0.29479 -0.05741 0.29726 -0.04676 0.29726 -0.0463 L 0.29726 -0.04676 L 0.29726 -0.0463 C 0.29974 -0.05278 0.30195 -0.05741 0.30547 -0.0625 C 0.31093 -0.0706 0.31093 -0.0662 0.31692 -0.0706 C 0.31992 -0.07268 0.32239 -0.07523 0.32526 -0.07639 C 0.33372 -0.0794 0.34036 -0.08009 0.3483 -0.08148 C 0.35065 -0.08148 0.35299 -0.0831 0.3552 -0.0831 C 0.3664 -0.08148 0.37916 -0.08055 0.38867 -0.07268 C 0.39127 -0.06944 0.39427 -0.0669 0.39713 -0.06412 C 0.39922 -0.0625 0.40143 -0.05856 0.40364 -0.05671 C 0.41237 -0.04838 0.40507 -0.05856 0.41341 -0.04676 C 0.41575 -0.04375 0.42044 -0.03727 0.42044 -0.03449 L 0.42044 -0.03727 L 0.42695 -0.05486 C 0.43268 -0.05949 0.43815 -0.06366 0.44362 -0.06782 C 0.44648 -0.07106 0.44869 -0.07407 0.45182 -0.07639 C 0.45937 -0.0794 0.47487 -0.0831 0.47487 -0.08241 C 0.48398 -0.0831 0.49323 -0.0831 0.50182 -0.08148 C 0.50547 -0.08055 0.50937 -0.0787 0.51172 -0.07639 C 0.52552 -0.06088 0.52474 -0.06227 0.53007 -0.04907 L 0.53007 -0.04838 L 0.53007 -0.04907 " pathEditMode="relative" rAng="0" ptsTypes="AAAAAAAAAAAAAAAAAAAAAAAAAAAAAAAAAAAAAAAAAA">
                                      <p:cBhvr>
                                        <p:cTn id="9" dur="3000" fill="hold"/>
                                        <p:tgtEl>
                                          <p:spTgt spid="2052"/>
                                        </p:tgtEl>
                                        <p:attrNameLst>
                                          <p:attrName>ppt_x</p:attrName>
                                          <p:attrName>ppt_y</p:attrName>
                                        </p:attrNameLst>
                                      </p:cBhvr>
                                      <p:rCtr x="22240" y="-395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5426" y="202853"/>
            <a:ext cx="9296427" cy="654032"/>
          </a:xfrm>
        </p:spPr>
        <p:style>
          <a:lnRef idx="2">
            <a:schemeClr val="accent2"/>
          </a:lnRef>
          <a:fillRef idx="1">
            <a:schemeClr val="lt1"/>
          </a:fillRef>
          <a:effectRef idx="0">
            <a:schemeClr val="accent2"/>
          </a:effectRef>
          <a:fontRef idx="minor">
            <a:schemeClr val="dk1"/>
          </a:fontRef>
        </p:style>
        <p:txBody>
          <a:bodyPr/>
          <a:lstStyle/>
          <a:p>
            <a:r>
              <a:rPr lang="en-IN" dirty="0">
                <a:ln w="0"/>
                <a:solidFill>
                  <a:schemeClr val="tx1"/>
                </a:solidFill>
                <a:effectLst>
                  <a:outerShdw blurRad="38100" dist="19050" dir="2700000" algn="tl" rotWithShape="0">
                    <a:schemeClr val="dk1">
                      <a:alpha val="40000"/>
                    </a:schemeClr>
                  </a:outerShdw>
                </a:effectLst>
              </a:rPr>
              <a:t>Little Bunny -Hopping</a:t>
            </a:r>
          </a:p>
        </p:txBody>
      </p:sp>
      <p:sp>
        <p:nvSpPr>
          <p:cNvPr id="7" name="TextBox 6">
            <a:extLst>
              <a:ext uri="{FF2B5EF4-FFF2-40B4-BE49-F238E27FC236}">
                <a16:creationId xmlns:a16="http://schemas.microsoft.com/office/drawing/2014/main" id="{97FBA3C0-855F-6DB5-6672-C909CB6C3E9E}"/>
              </a:ext>
            </a:extLst>
          </p:cNvPr>
          <p:cNvSpPr txBox="1"/>
          <p:nvPr/>
        </p:nvSpPr>
        <p:spPr>
          <a:xfrm>
            <a:off x="6816080" y="2204864"/>
            <a:ext cx="4536504" cy="369332"/>
          </a:xfrm>
          <a:prstGeom prst="rect">
            <a:avLst/>
          </a:prstGeom>
          <a:noFill/>
        </p:spPr>
        <p:txBody>
          <a:bodyPr wrap="square">
            <a:spAutoFit/>
          </a:bodyPr>
          <a:lstStyle/>
          <a:p>
            <a:endParaRPr lang="en-IN" dirty="0"/>
          </a:p>
        </p:txBody>
      </p:sp>
      <p:sp>
        <p:nvSpPr>
          <p:cNvPr id="4" name="TextBox 3">
            <a:extLst>
              <a:ext uri="{FF2B5EF4-FFF2-40B4-BE49-F238E27FC236}">
                <a16:creationId xmlns:a16="http://schemas.microsoft.com/office/drawing/2014/main" id="{2943F9FA-C46C-126B-067D-A0A8C02BEF20}"/>
              </a:ext>
            </a:extLst>
          </p:cNvPr>
          <p:cNvSpPr txBox="1"/>
          <p:nvPr/>
        </p:nvSpPr>
        <p:spPr>
          <a:xfrm>
            <a:off x="865048" y="5145996"/>
            <a:ext cx="10272464" cy="492443"/>
          </a:xfrm>
          <a:prstGeom prst="rect">
            <a:avLst/>
          </a:prstGeom>
          <a:solidFill>
            <a:schemeClr val="bg1"/>
          </a:solidFill>
          <a:scene3d>
            <a:camera prst="orthographicFront"/>
            <a:lightRig rig="threePt" dir="t"/>
          </a:scene3d>
          <a:sp3d>
            <a:bevelT w="165100" prst="coolSlant"/>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en-US" sz="2600" i="0" u="none" strike="noStrike" dirty="0">
                <a:ln w="0"/>
                <a:solidFill>
                  <a:schemeClr val="tx1"/>
                </a:solidFill>
                <a:effectLst>
                  <a:outerShdw blurRad="38100" dist="19050" dir="2700000" algn="tl" rotWithShape="0">
                    <a:schemeClr val="dk1">
                      <a:alpha val="40000"/>
                    </a:schemeClr>
                  </a:outerShdw>
                </a:effectLst>
                <a:latin typeface="Calibri" panose="020F0502020204030204" pitchFamily="34" charset="0"/>
              </a:rPr>
              <a:t>Suddenly he comes to a little pool and does not know what to do. </a:t>
            </a:r>
          </a:p>
        </p:txBody>
      </p:sp>
      <p:pic>
        <p:nvPicPr>
          <p:cNvPr id="5" name="Picture 4">
            <a:extLst>
              <a:ext uri="{FF2B5EF4-FFF2-40B4-BE49-F238E27FC236}">
                <a16:creationId xmlns:a16="http://schemas.microsoft.com/office/drawing/2014/main" id="{75AA9D9A-0C52-3304-A0E6-486ADDEC46EE}"/>
              </a:ext>
            </a:extLst>
          </p:cNvPr>
          <p:cNvPicPr>
            <a:picLocks noChangeAspect="1"/>
          </p:cNvPicPr>
          <p:nvPr/>
        </p:nvPicPr>
        <p:blipFill>
          <a:blip r:embed="rId3"/>
          <a:stretch>
            <a:fillRect/>
          </a:stretch>
        </p:blipFill>
        <p:spPr>
          <a:xfrm>
            <a:off x="1343472" y="1340767"/>
            <a:ext cx="9000999" cy="3600401"/>
          </a:xfrm>
          <a:prstGeom prst="rect">
            <a:avLst/>
          </a:prstGeom>
        </p:spPr>
      </p:pic>
      <p:pic>
        <p:nvPicPr>
          <p:cNvPr id="6" name="Picture 5">
            <a:extLst>
              <a:ext uri="{FF2B5EF4-FFF2-40B4-BE49-F238E27FC236}">
                <a16:creationId xmlns:a16="http://schemas.microsoft.com/office/drawing/2014/main" id="{855E6BC2-915F-CF09-28E0-EA16DEB49173}"/>
              </a:ext>
            </a:extLst>
          </p:cNvPr>
          <p:cNvPicPr>
            <a:picLocks noChangeAspect="1"/>
          </p:cNvPicPr>
          <p:nvPr/>
        </p:nvPicPr>
        <p:blipFill>
          <a:blip r:embed="rId4"/>
          <a:stretch>
            <a:fillRect/>
          </a:stretch>
        </p:blipFill>
        <p:spPr>
          <a:xfrm rot="20859745">
            <a:off x="660816" y="3353416"/>
            <a:ext cx="1455786" cy="1193221"/>
          </a:xfrm>
          <a:prstGeom prst="rect">
            <a:avLst/>
          </a:prstGeom>
        </p:spPr>
      </p:pic>
      <p:pic>
        <p:nvPicPr>
          <p:cNvPr id="2052" name="Picture 4">
            <a:extLst>
              <a:ext uri="{FF2B5EF4-FFF2-40B4-BE49-F238E27FC236}">
                <a16:creationId xmlns:a16="http://schemas.microsoft.com/office/drawing/2014/main" id="{4437B352-5033-291A-1150-64F51EE0280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9496" y="2581987"/>
            <a:ext cx="993304" cy="884159"/>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a:extLst>
              <a:ext uri="{FF2B5EF4-FFF2-40B4-BE49-F238E27FC236}">
                <a16:creationId xmlns:a16="http://schemas.microsoft.com/office/drawing/2014/main" id="{6474E880-4D65-DC8D-8848-28ED0E681955}"/>
              </a:ext>
            </a:extLst>
          </p:cNvPr>
          <p:cNvSpPr txBox="1">
            <a:spLocks/>
          </p:cNvSpPr>
          <p:nvPr/>
        </p:nvSpPr>
        <p:spPr>
          <a:xfrm>
            <a:off x="1271464" y="188640"/>
            <a:ext cx="9296427" cy="654032"/>
          </a:xfrm>
          <a:prstGeom prst="rect">
            <a:avLst/>
          </a:prstGeom>
          <a:solidFill>
            <a:schemeClr val="accent5">
              <a:lumMod val="40000"/>
              <a:lumOff val="60000"/>
            </a:schemeClr>
          </a:solidFill>
          <a:ln w="25400" cap="flat" cmpd="sng" algn="ctr">
            <a:noFill/>
            <a:prstDash val="solid"/>
          </a:ln>
          <a:scene3d>
            <a:camera prst="orthographicFront"/>
            <a:lightRig rig="threePt" dir="t"/>
          </a:scene3d>
          <a:sp3d>
            <a:bevelT w="165100" prst="coolSlant"/>
          </a:sp3d>
        </p:spPr>
        <p:style>
          <a:lnRef idx="2">
            <a:schemeClr val="accent2"/>
          </a:lnRef>
          <a:fillRef idx="1">
            <a:schemeClr val="lt1"/>
          </a:fillRef>
          <a:effectRef idx="0">
            <a:schemeClr val="accent2"/>
          </a:effectRef>
          <a:fontRef idx="minor">
            <a:schemeClr val="dk1"/>
          </a:fontRef>
        </p:style>
        <p:txBody>
          <a:bodyPr>
            <a:normAutofit/>
          </a:bodyPr>
          <a:lstStyle>
            <a:lvl1pPr algn="ctr" defTabSz="914400" rtl="0" eaLnBrk="1" latinLnBrk="0" hangingPunct="1">
              <a:spcBef>
                <a:spcPct val="0"/>
              </a:spcBef>
              <a:buNone/>
              <a:defRPr sz="3600" kern="1200"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IN">
                <a:ln w="0"/>
                <a:solidFill>
                  <a:schemeClr val="tx1"/>
                </a:solidFill>
                <a:effectLst>
                  <a:outerShdw blurRad="38100" dist="19050" dir="2700000" algn="tl" rotWithShape="0">
                    <a:schemeClr val="dk1">
                      <a:alpha val="40000"/>
                    </a:schemeClr>
                  </a:outerShdw>
                </a:effectLst>
              </a:rPr>
              <a:t>Little Bunny -Hopping</a:t>
            </a:r>
            <a:endParaRPr lang="en-IN"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116019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7FBA3C0-855F-6DB5-6672-C909CB6C3E9E}"/>
              </a:ext>
            </a:extLst>
          </p:cNvPr>
          <p:cNvSpPr txBox="1"/>
          <p:nvPr/>
        </p:nvSpPr>
        <p:spPr>
          <a:xfrm>
            <a:off x="6816080" y="2204864"/>
            <a:ext cx="4536504" cy="369332"/>
          </a:xfrm>
          <a:prstGeom prst="rect">
            <a:avLst/>
          </a:prstGeom>
          <a:noFill/>
        </p:spPr>
        <p:txBody>
          <a:bodyPr wrap="square">
            <a:spAutoFit/>
          </a:bodyPr>
          <a:lstStyle/>
          <a:p>
            <a:endParaRPr lang="en-IN" dirty="0"/>
          </a:p>
        </p:txBody>
      </p:sp>
      <p:pic>
        <p:nvPicPr>
          <p:cNvPr id="5" name="Picture 4">
            <a:extLst>
              <a:ext uri="{FF2B5EF4-FFF2-40B4-BE49-F238E27FC236}">
                <a16:creationId xmlns:a16="http://schemas.microsoft.com/office/drawing/2014/main" id="{75AA9D9A-0C52-3304-A0E6-486ADDEC46EE}"/>
              </a:ext>
            </a:extLst>
          </p:cNvPr>
          <p:cNvPicPr>
            <a:picLocks noChangeAspect="1"/>
          </p:cNvPicPr>
          <p:nvPr/>
        </p:nvPicPr>
        <p:blipFill>
          <a:blip r:embed="rId3"/>
          <a:stretch>
            <a:fillRect/>
          </a:stretch>
        </p:blipFill>
        <p:spPr>
          <a:xfrm>
            <a:off x="2063553" y="980728"/>
            <a:ext cx="7560840" cy="3168352"/>
          </a:xfrm>
          <a:prstGeom prst="rect">
            <a:avLst/>
          </a:prstGeom>
        </p:spPr>
      </p:pic>
      <p:pic>
        <p:nvPicPr>
          <p:cNvPr id="6" name="Picture 5">
            <a:extLst>
              <a:ext uri="{FF2B5EF4-FFF2-40B4-BE49-F238E27FC236}">
                <a16:creationId xmlns:a16="http://schemas.microsoft.com/office/drawing/2014/main" id="{855E6BC2-915F-CF09-28E0-EA16DEB49173}"/>
              </a:ext>
            </a:extLst>
          </p:cNvPr>
          <p:cNvPicPr>
            <a:picLocks noChangeAspect="1"/>
          </p:cNvPicPr>
          <p:nvPr/>
        </p:nvPicPr>
        <p:blipFill>
          <a:blip r:embed="rId4"/>
          <a:stretch>
            <a:fillRect/>
          </a:stretch>
        </p:blipFill>
        <p:spPr>
          <a:xfrm>
            <a:off x="1824906" y="2384727"/>
            <a:ext cx="1455786" cy="1193221"/>
          </a:xfrm>
          <a:prstGeom prst="rect">
            <a:avLst/>
          </a:prstGeom>
        </p:spPr>
      </p:pic>
      <p:pic>
        <p:nvPicPr>
          <p:cNvPr id="2052" name="Picture 4">
            <a:extLst>
              <a:ext uri="{FF2B5EF4-FFF2-40B4-BE49-F238E27FC236}">
                <a16:creationId xmlns:a16="http://schemas.microsoft.com/office/drawing/2014/main" id="{4437B352-5033-291A-1150-64F51EE0280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369826" y="1655973"/>
            <a:ext cx="993304" cy="88415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40E4B5E1-2DB9-BF1A-685F-65F79CC67593}"/>
              </a:ext>
            </a:extLst>
          </p:cNvPr>
          <p:cNvSpPr txBox="1"/>
          <p:nvPr/>
        </p:nvSpPr>
        <p:spPr>
          <a:xfrm>
            <a:off x="704290" y="4281308"/>
            <a:ext cx="10614526" cy="2177519"/>
          </a:xfrm>
          <a:prstGeom prst="rect">
            <a:avLst/>
          </a:prstGeom>
          <a:solidFill>
            <a:schemeClr val="bg1"/>
          </a:solidFill>
          <a:scene3d>
            <a:camera prst="orthographicFront"/>
            <a:lightRig rig="threePt" dir="t"/>
          </a:scene3d>
          <a:sp3d>
            <a:bevelT w="165100" prst="coolSlant"/>
          </a:sp3d>
        </p:spPr>
        <p:style>
          <a:lnRef idx="1">
            <a:schemeClr val="accent3"/>
          </a:lnRef>
          <a:fillRef idx="2">
            <a:schemeClr val="accent3"/>
          </a:fillRef>
          <a:effectRef idx="1">
            <a:schemeClr val="accent3"/>
          </a:effectRef>
          <a:fontRef idx="minor">
            <a:schemeClr val="dk1"/>
          </a:fontRef>
        </p:style>
        <p:txBody>
          <a:bodyPr wrap="square" anchor="t">
            <a:spAutoFit/>
          </a:bodyPr>
          <a:lstStyle/>
          <a:p>
            <a:pPr marR="114300" algn="just">
              <a:lnSpc>
                <a:spcPct val="114000"/>
              </a:lnSpc>
            </a:pPr>
            <a:r>
              <a:rPr lang="en-IE" sz="200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rPr>
              <a:t>His mother asks him, “Oh my dear! What did you do yesterday?” </a:t>
            </a:r>
          </a:p>
          <a:p>
            <a:pPr marR="114300">
              <a:lnSpc>
                <a:spcPct val="114000"/>
              </a:lnSpc>
            </a:pPr>
            <a:r>
              <a:rPr lang="en-IE" sz="200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rPr>
              <a:t> The little rabbit replied “I hopped.”  </a:t>
            </a:r>
          </a:p>
          <a:p>
            <a:pPr marR="114300">
              <a:lnSpc>
                <a:spcPct val="114000"/>
              </a:lnSpc>
            </a:pPr>
            <a:r>
              <a:rPr lang="en-IE" sz="200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rPr>
              <a:t>“That’s right you hopped.  </a:t>
            </a:r>
          </a:p>
          <a:p>
            <a:pPr marR="114300">
              <a:lnSpc>
                <a:spcPct val="114000"/>
              </a:lnSpc>
            </a:pPr>
            <a:r>
              <a:rPr lang="en-IE" sz="200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rPr>
              <a:t>And what about now?”, probed the mother.  </a:t>
            </a:r>
          </a:p>
          <a:p>
            <a:pPr marR="114300">
              <a:lnSpc>
                <a:spcPct val="114000"/>
              </a:lnSpc>
            </a:pPr>
            <a:r>
              <a:rPr lang="en-IE" sz="200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rPr>
              <a:t>“This is a beautiful meadow ma and I hop….hop……hop everywhere”, said the little one with a smile,</a:t>
            </a:r>
          </a:p>
          <a:p>
            <a:pPr marR="114300">
              <a:lnSpc>
                <a:spcPct val="114000"/>
              </a:lnSpc>
            </a:pPr>
            <a:r>
              <a:rPr lang="en-IE" sz="200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rPr>
              <a:t>“But look what I have ahead. A pool of water! What should I do?” he said with fear.</a:t>
            </a:r>
          </a:p>
        </p:txBody>
      </p:sp>
      <p:sp>
        <p:nvSpPr>
          <p:cNvPr id="10" name="Title 1">
            <a:extLst>
              <a:ext uri="{FF2B5EF4-FFF2-40B4-BE49-F238E27FC236}">
                <a16:creationId xmlns:a16="http://schemas.microsoft.com/office/drawing/2014/main" id="{29AB3C23-9501-BDEF-8F7A-F4C871333DC6}"/>
              </a:ext>
            </a:extLst>
          </p:cNvPr>
          <p:cNvSpPr txBox="1">
            <a:spLocks noGrp="1"/>
          </p:cNvSpPr>
          <p:nvPr>
            <p:ph type="title"/>
          </p:nvPr>
        </p:nvSpPr>
        <p:spPr>
          <a:xfrm>
            <a:off x="1447800" y="207512"/>
            <a:ext cx="9296400" cy="654050"/>
          </a:xfrm>
          <a:prstGeom prst="rect">
            <a:avLst/>
          </a:prstGeom>
          <a:solidFill>
            <a:schemeClr val="accent5">
              <a:lumMod val="40000"/>
              <a:lumOff val="60000"/>
            </a:schemeClr>
          </a:solidFill>
          <a:ln w="25400" cap="flat" cmpd="sng" algn="ctr">
            <a:noFill/>
            <a:prstDash val="solid"/>
          </a:ln>
          <a:scene3d>
            <a:camera prst="orthographicFront"/>
            <a:lightRig rig="threePt" dir="t"/>
          </a:scene3d>
          <a:sp3d>
            <a:bevelT w="165100" prst="coolSlant"/>
          </a:sp3d>
        </p:spPr>
        <p:style>
          <a:lnRef idx="2">
            <a:schemeClr val="accent2"/>
          </a:lnRef>
          <a:fillRef idx="1">
            <a:schemeClr val="lt1"/>
          </a:fillRef>
          <a:effectRef idx="0">
            <a:schemeClr val="accent2"/>
          </a:effectRef>
          <a:fontRef idx="minor">
            <a:schemeClr val="dk1"/>
          </a:fontRef>
        </p:style>
        <p:txBody>
          <a:bodyPr>
            <a:normAutofit/>
          </a:bodyPr>
          <a:lstStyle>
            <a:lvl1pPr algn="ctr" defTabSz="914400" rtl="0" eaLnBrk="1" latinLnBrk="0" hangingPunct="1">
              <a:spcBef>
                <a:spcPct val="0"/>
              </a:spcBef>
              <a:buNone/>
              <a:defRPr sz="3600" kern="1200"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IN">
                <a:ln w="0"/>
                <a:solidFill>
                  <a:schemeClr val="tx1"/>
                </a:solidFill>
                <a:effectLst>
                  <a:outerShdw blurRad="38100" dist="19050" dir="2700000" algn="tl" rotWithShape="0">
                    <a:schemeClr val="dk1">
                      <a:alpha val="40000"/>
                    </a:schemeClr>
                  </a:outerShdw>
                </a:effectLst>
              </a:rPr>
              <a:t>Little Bunny -Hopping</a:t>
            </a:r>
            <a:endParaRPr lang="en-IN"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815056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7FBA3C0-855F-6DB5-6672-C909CB6C3E9E}"/>
              </a:ext>
            </a:extLst>
          </p:cNvPr>
          <p:cNvSpPr txBox="1"/>
          <p:nvPr/>
        </p:nvSpPr>
        <p:spPr>
          <a:xfrm>
            <a:off x="6816080" y="2204864"/>
            <a:ext cx="4536504" cy="369332"/>
          </a:xfrm>
          <a:prstGeom prst="rect">
            <a:avLst/>
          </a:prstGeom>
          <a:noFill/>
        </p:spPr>
        <p:txBody>
          <a:bodyPr wrap="square">
            <a:spAutoFit/>
          </a:bodyPr>
          <a:lstStyle/>
          <a:p>
            <a:endParaRPr lang="en-IN" dirty="0"/>
          </a:p>
        </p:txBody>
      </p:sp>
      <p:pic>
        <p:nvPicPr>
          <p:cNvPr id="5" name="Picture 4">
            <a:extLst>
              <a:ext uri="{FF2B5EF4-FFF2-40B4-BE49-F238E27FC236}">
                <a16:creationId xmlns:a16="http://schemas.microsoft.com/office/drawing/2014/main" id="{75AA9D9A-0C52-3304-A0E6-486ADDEC46EE}"/>
              </a:ext>
            </a:extLst>
          </p:cNvPr>
          <p:cNvPicPr>
            <a:picLocks noChangeAspect="1"/>
          </p:cNvPicPr>
          <p:nvPr/>
        </p:nvPicPr>
        <p:blipFill>
          <a:blip r:embed="rId3"/>
          <a:stretch>
            <a:fillRect/>
          </a:stretch>
        </p:blipFill>
        <p:spPr>
          <a:xfrm>
            <a:off x="2552799" y="1049564"/>
            <a:ext cx="6955697" cy="2955500"/>
          </a:xfrm>
          <a:prstGeom prst="rect">
            <a:avLst/>
          </a:prstGeom>
        </p:spPr>
      </p:pic>
      <p:pic>
        <p:nvPicPr>
          <p:cNvPr id="6" name="Picture 5">
            <a:extLst>
              <a:ext uri="{FF2B5EF4-FFF2-40B4-BE49-F238E27FC236}">
                <a16:creationId xmlns:a16="http://schemas.microsoft.com/office/drawing/2014/main" id="{855E6BC2-915F-CF09-28E0-EA16DEB49173}"/>
              </a:ext>
            </a:extLst>
          </p:cNvPr>
          <p:cNvPicPr>
            <a:picLocks noChangeAspect="1"/>
          </p:cNvPicPr>
          <p:nvPr/>
        </p:nvPicPr>
        <p:blipFill>
          <a:blip r:embed="rId4"/>
          <a:stretch>
            <a:fillRect/>
          </a:stretch>
        </p:blipFill>
        <p:spPr>
          <a:xfrm flipH="1">
            <a:off x="2683504" y="1375360"/>
            <a:ext cx="1265337" cy="1014170"/>
          </a:xfrm>
          <a:prstGeom prst="rect">
            <a:avLst/>
          </a:prstGeom>
        </p:spPr>
      </p:pic>
      <p:pic>
        <p:nvPicPr>
          <p:cNvPr id="2052" name="Picture 4">
            <a:extLst>
              <a:ext uri="{FF2B5EF4-FFF2-40B4-BE49-F238E27FC236}">
                <a16:creationId xmlns:a16="http://schemas.microsoft.com/office/drawing/2014/main" id="{4437B352-5033-291A-1150-64F51EE0280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186852" y="1762784"/>
            <a:ext cx="993304" cy="884159"/>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9102F062-81A0-72FD-8C76-238619520486}"/>
              </a:ext>
            </a:extLst>
          </p:cNvPr>
          <p:cNvSpPr txBox="1"/>
          <p:nvPr/>
        </p:nvSpPr>
        <p:spPr>
          <a:xfrm>
            <a:off x="839416" y="4296268"/>
            <a:ext cx="10307342" cy="2177519"/>
          </a:xfrm>
          <a:prstGeom prst="rect">
            <a:avLst/>
          </a:prstGeom>
          <a:solidFill>
            <a:schemeClr val="bg1"/>
          </a:solidFill>
          <a:scene3d>
            <a:camera prst="orthographicFront"/>
            <a:lightRig rig="threePt" dir="t"/>
          </a:scene3d>
          <a:sp3d>
            <a:bevelT w="165100" prst="coolSlant"/>
          </a:sp3d>
        </p:spPr>
        <p:style>
          <a:lnRef idx="1">
            <a:schemeClr val="accent3"/>
          </a:lnRef>
          <a:fillRef idx="2">
            <a:schemeClr val="accent3"/>
          </a:fillRef>
          <a:effectRef idx="1">
            <a:schemeClr val="accent3"/>
          </a:effectRef>
          <a:fontRef idx="minor">
            <a:schemeClr val="dk1"/>
          </a:fontRef>
        </p:style>
        <p:txBody>
          <a:bodyPr wrap="square">
            <a:spAutoFit/>
          </a:bodyPr>
          <a:lstStyle/>
          <a:p>
            <a:pPr marR="114300" algn="just">
              <a:lnSpc>
                <a:spcPct val="114000"/>
              </a:lnSpc>
            </a:pPr>
            <a:r>
              <a:rPr lang="en-IE" sz="200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rPr>
              <a:t>The mother fondled the scared little one and said, ”Oh dear! That's quite simple.</a:t>
            </a:r>
          </a:p>
          <a:p>
            <a:pPr marR="114300" algn="just">
              <a:lnSpc>
                <a:spcPct val="114000"/>
              </a:lnSpc>
            </a:pPr>
            <a:r>
              <a:rPr lang="en-IE" sz="200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rPr>
              <a:t> You just have to add </a:t>
            </a:r>
            <a:r>
              <a:rPr lang="en-IE" sz="2000" b="1" dirty="0">
                <a:ln w="0"/>
                <a:solidFill>
                  <a:srgbClr val="C00000"/>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rPr>
              <a:t>‘Will’ </a:t>
            </a:r>
            <a:r>
              <a:rPr lang="en-IE" sz="2000" b="1" dirty="0">
                <a:ln w="0"/>
                <a:solidFill>
                  <a:srgbClr val="0070C0"/>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rPr>
              <a:t>to the Present</a:t>
            </a:r>
            <a:r>
              <a:rPr lang="en-IE" sz="200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rPr>
              <a:t>.”  </a:t>
            </a:r>
          </a:p>
          <a:p>
            <a:pPr marR="114300" algn="just">
              <a:lnSpc>
                <a:spcPct val="114000"/>
              </a:lnSpc>
            </a:pPr>
            <a:r>
              <a:rPr lang="en-IE" sz="200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rPr>
              <a:t>The confused little rabbit looked at his mother. </a:t>
            </a:r>
          </a:p>
          <a:p>
            <a:pPr marR="114300" algn="just">
              <a:lnSpc>
                <a:spcPct val="114000"/>
              </a:lnSpc>
            </a:pPr>
            <a:r>
              <a:rPr lang="en-IE" sz="200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rPr>
              <a:t>She </a:t>
            </a:r>
            <a:r>
              <a:rPr lang="en-IE" sz="2000" dirty="0" err="1">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rPr>
              <a:t>continued,“</a:t>
            </a:r>
            <a:r>
              <a:rPr lang="en-IE" sz="2000" b="1" dirty="0" err="1">
                <a:ln w="0"/>
                <a:solidFill>
                  <a:srgbClr val="0070C0"/>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rPr>
              <a:t>In</a:t>
            </a:r>
            <a:r>
              <a:rPr lang="en-IE" sz="2000" b="1" dirty="0">
                <a:ln w="0"/>
                <a:solidFill>
                  <a:srgbClr val="0070C0"/>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rPr>
              <a:t> the Present you ‘hop’ </a:t>
            </a:r>
            <a:r>
              <a:rPr lang="en-IE" sz="200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rPr>
              <a:t>and </a:t>
            </a:r>
            <a:r>
              <a:rPr lang="en-IE" sz="2000" b="1" dirty="0">
                <a:ln w="0"/>
                <a:solidFill>
                  <a:srgbClr val="0070C0"/>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rPr>
              <a:t>in the Future you </a:t>
            </a:r>
            <a:r>
              <a:rPr lang="en-IE" sz="2000" b="1" dirty="0">
                <a:ln w="0"/>
                <a:solidFill>
                  <a:srgbClr val="C00000"/>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rPr>
              <a:t>‘Will hop’ - You Will hop over the pool</a:t>
            </a:r>
            <a:r>
              <a:rPr lang="en-IE" sz="2000" dirty="0">
                <a:ln w="0"/>
                <a:solidFill>
                  <a:srgbClr val="C00000"/>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rPr>
              <a:t>.” </a:t>
            </a:r>
          </a:p>
          <a:p>
            <a:pPr marR="114300" algn="just">
              <a:lnSpc>
                <a:spcPct val="114000"/>
              </a:lnSpc>
            </a:pPr>
            <a:r>
              <a:rPr lang="en-IE" sz="200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rPr>
              <a:t>The mother patted his back  and the little rabbit got ready to hop.</a:t>
            </a:r>
            <a:endParaRPr lang="en-IN" sz="200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endParaRPr>
          </a:p>
        </p:txBody>
      </p:sp>
      <p:sp>
        <p:nvSpPr>
          <p:cNvPr id="11" name="Title 1">
            <a:extLst>
              <a:ext uri="{FF2B5EF4-FFF2-40B4-BE49-F238E27FC236}">
                <a16:creationId xmlns:a16="http://schemas.microsoft.com/office/drawing/2014/main" id="{2D04D525-2712-895F-CC3E-CC56E9542CC3}"/>
              </a:ext>
            </a:extLst>
          </p:cNvPr>
          <p:cNvSpPr txBox="1">
            <a:spLocks/>
          </p:cNvSpPr>
          <p:nvPr/>
        </p:nvSpPr>
        <p:spPr>
          <a:xfrm>
            <a:off x="1447800" y="131556"/>
            <a:ext cx="9296400" cy="654050"/>
          </a:xfrm>
          <a:prstGeom prst="rect">
            <a:avLst/>
          </a:prstGeom>
          <a:solidFill>
            <a:schemeClr val="accent5">
              <a:lumMod val="40000"/>
              <a:lumOff val="60000"/>
            </a:schemeClr>
          </a:solidFill>
          <a:ln w="25400" cap="flat" cmpd="sng" algn="ctr">
            <a:noFill/>
            <a:prstDash val="solid"/>
          </a:ln>
          <a:scene3d>
            <a:camera prst="orthographicFront"/>
            <a:lightRig rig="threePt" dir="t"/>
          </a:scene3d>
          <a:sp3d>
            <a:bevelT w="165100" prst="coolSlant"/>
          </a:sp3d>
        </p:spPr>
        <p:style>
          <a:lnRef idx="2">
            <a:schemeClr val="accent2"/>
          </a:lnRef>
          <a:fillRef idx="1">
            <a:schemeClr val="lt1"/>
          </a:fillRef>
          <a:effectRef idx="0">
            <a:schemeClr val="accent2"/>
          </a:effectRef>
          <a:fontRef idx="minor">
            <a:schemeClr val="dk1"/>
          </a:fontRef>
        </p:style>
        <p:txBody>
          <a:bodyPr>
            <a:normAutofit/>
          </a:bodyPr>
          <a:lstStyle>
            <a:lvl1pPr algn="ctr" defTabSz="914400" rtl="0" eaLnBrk="1" latinLnBrk="0" hangingPunct="1">
              <a:spcBef>
                <a:spcPct val="0"/>
              </a:spcBef>
              <a:buNone/>
              <a:defRPr sz="3600" kern="1200"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IN">
                <a:ln w="0"/>
                <a:solidFill>
                  <a:schemeClr val="tx1"/>
                </a:solidFill>
                <a:effectLst>
                  <a:outerShdw blurRad="38100" dist="19050" dir="2700000" algn="tl" rotWithShape="0">
                    <a:schemeClr val="dk1">
                      <a:alpha val="40000"/>
                    </a:schemeClr>
                  </a:outerShdw>
                </a:effectLst>
              </a:rPr>
              <a:t>Little Bunny -Hopping</a:t>
            </a:r>
            <a:endParaRPr lang="en-IN"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001056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7FBA3C0-855F-6DB5-6672-C909CB6C3E9E}"/>
              </a:ext>
            </a:extLst>
          </p:cNvPr>
          <p:cNvSpPr txBox="1"/>
          <p:nvPr/>
        </p:nvSpPr>
        <p:spPr>
          <a:xfrm>
            <a:off x="6816080" y="2204864"/>
            <a:ext cx="4536504" cy="369332"/>
          </a:xfrm>
          <a:prstGeom prst="rect">
            <a:avLst/>
          </a:prstGeom>
          <a:noFill/>
        </p:spPr>
        <p:txBody>
          <a:bodyPr wrap="square">
            <a:spAutoFit/>
          </a:bodyPr>
          <a:lstStyle/>
          <a:p>
            <a:endParaRPr lang="en-IN" dirty="0"/>
          </a:p>
        </p:txBody>
      </p:sp>
      <p:pic>
        <p:nvPicPr>
          <p:cNvPr id="5" name="Picture 4">
            <a:extLst>
              <a:ext uri="{FF2B5EF4-FFF2-40B4-BE49-F238E27FC236}">
                <a16:creationId xmlns:a16="http://schemas.microsoft.com/office/drawing/2014/main" id="{75AA9D9A-0C52-3304-A0E6-486ADDEC46EE}"/>
              </a:ext>
            </a:extLst>
          </p:cNvPr>
          <p:cNvPicPr>
            <a:picLocks noChangeAspect="1"/>
          </p:cNvPicPr>
          <p:nvPr/>
        </p:nvPicPr>
        <p:blipFill>
          <a:blip r:embed="rId3"/>
          <a:stretch>
            <a:fillRect/>
          </a:stretch>
        </p:blipFill>
        <p:spPr>
          <a:xfrm>
            <a:off x="1919536" y="3155449"/>
            <a:ext cx="7632847" cy="2955500"/>
          </a:xfrm>
          <a:prstGeom prst="rect">
            <a:avLst/>
          </a:prstGeom>
        </p:spPr>
      </p:pic>
      <p:pic>
        <p:nvPicPr>
          <p:cNvPr id="6" name="Picture 5">
            <a:extLst>
              <a:ext uri="{FF2B5EF4-FFF2-40B4-BE49-F238E27FC236}">
                <a16:creationId xmlns:a16="http://schemas.microsoft.com/office/drawing/2014/main" id="{855E6BC2-915F-CF09-28E0-EA16DEB49173}"/>
              </a:ext>
            </a:extLst>
          </p:cNvPr>
          <p:cNvPicPr>
            <a:picLocks noChangeAspect="1"/>
          </p:cNvPicPr>
          <p:nvPr/>
        </p:nvPicPr>
        <p:blipFill>
          <a:blip r:embed="rId4"/>
          <a:stretch>
            <a:fillRect/>
          </a:stretch>
        </p:blipFill>
        <p:spPr>
          <a:xfrm rot="-1800000" flipH="1">
            <a:off x="2290357" y="3239890"/>
            <a:ext cx="1265337" cy="1306686"/>
          </a:xfrm>
          <a:prstGeom prst="rect">
            <a:avLst/>
          </a:prstGeom>
        </p:spPr>
      </p:pic>
      <p:pic>
        <p:nvPicPr>
          <p:cNvPr id="2052" name="Picture 4">
            <a:extLst>
              <a:ext uri="{FF2B5EF4-FFF2-40B4-BE49-F238E27FC236}">
                <a16:creationId xmlns:a16="http://schemas.microsoft.com/office/drawing/2014/main" id="{4437B352-5033-291A-1150-64F51EE0280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079278" y="3931319"/>
            <a:ext cx="993304" cy="88415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FD2F1A70-BEFB-0DAB-4398-F60360EC246A}"/>
              </a:ext>
            </a:extLst>
          </p:cNvPr>
          <p:cNvSpPr txBox="1"/>
          <p:nvPr/>
        </p:nvSpPr>
        <p:spPr>
          <a:xfrm>
            <a:off x="839416" y="1120126"/>
            <a:ext cx="10722573" cy="1364476"/>
          </a:xfrm>
          <a:prstGeom prst="rect">
            <a:avLst/>
          </a:prstGeom>
          <a:solidFill>
            <a:schemeClr val="bg1"/>
          </a:solidFill>
          <a:scene3d>
            <a:camera prst="orthographicFront"/>
            <a:lightRig rig="threePt" dir="t"/>
          </a:scene3d>
          <a:sp3d>
            <a:bevelT w="165100" prst="coolSlant"/>
          </a:sp3d>
        </p:spPr>
        <p:style>
          <a:lnRef idx="1">
            <a:schemeClr val="accent3"/>
          </a:lnRef>
          <a:fillRef idx="2">
            <a:schemeClr val="accent3"/>
          </a:fillRef>
          <a:effectRef idx="1">
            <a:schemeClr val="accent3"/>
          </a:effectRef>
          <a:fontRef idx="minor">
            <a:schemeClr val="dk1"/>
          </a:fontRef>
        </p:style>
        <p:txBody>
          <a:bodyPr wrap="square">
            <a:spAutoFit/>
          </a:bodyPr>
          <a:lstStyle/>
          <a:p>
            <a:pPr marR="114300" algn="just">
              <a:lnSpc>
                <a:spcPct val="114000"/>
              </a:lnSpc>
            </a:pPr>
            <a:r>
              <a:rPr lang="en-IE" sz="240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rPr>
              <a:t>The mother gave him a hug and said, “Now that you are ready, always remember that the </a:t>
            </a:r>
            <a:r>
              <a:rPr lang="en-IE" sz="2400" dirty="0">
                <a:ln w="0"/>
                <a:solidFill>
                  <a:srgbClr val="C00000"/>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rPr>
              <a:t>‘</a:t>
            </a:r>
            <a:r>
              <a:rPr lang="en-IE" sz="2400" b="1" dirty="0">
                <a:ln w="0"/>
                <a:solidFill>
                  <a:srgbClr val="C00000"/>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rPr>
              <a:t>WILL</a:t>
            </a:r>
            <a:r>
              <a:rPr lang="en-IE" sz="2400" dirty="0">
                <a:ln w="0"/>
                <a:solidFill>
                  <a:srgbClr val="C00000"/>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rPr>
              <a:t>’ </a:t>
            </a:r>
            <a:r>
              <a:rPr lang="en-IE" sz="240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rPr>
              <a:t>you add </a:t>
            </a:r>
            <a:r>
              <a:rPr lang="en-IE" sz="2400" dirty="0">
                <a:ln w="0"/>
                <a:solidFill>
                  <a:srgbClr val="0070C0"/>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rPr>
              <a:t>to the present, </a:t>
            </a:r>
            <a:r>
              <a:rPr lang="en-IE" sz="240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rPr>
              <a:t>prepares you to </a:t>
            </a:r>
            <a:r>
              <a:rPr lang="en-IE" sz="2400" dirty="0">
                <a:ln w="0"/>
                <a:solidFill>
                  <a:srgbClr val="0070C0"/>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rPr>
              <a:t>succeed in Future</a:t>
            </a:r>
            <a:r>
              <a:rPr lang="en-IE" sz="240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rPr>
              <a:t>.”  As the </a:t>
            </a:r>
            <a:r>
              <a:rPr lang="en-IE" sz="260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rPr>
              <a:t>little</a:t>
            </a:r>
            <a:r>
              <a:rPr lang="en-IE" sz="240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rPr>
              <a:t> rabbit leapt over the pool he said, "</a:t>
            </a:r>
            <a:r>
              <a:rPr lang="en-IE" sz="2400" b="1" u="sng" dirty="0">
                <a:ln w="0"/>
                <a:solidFill>
                  <a:schemeClr val="accent2"/>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rPr>
              <a:t>Yes Ma, I Will succeed</a:t>
            </a:r>
            <a:r>
              <a:rPr lang="en-IE" sz="240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rPr>
              <a:t>!”</a:t>
            </a:r>
            <a:endParaRPr lang="en-IN" sz="240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endParaRPr>
          </a:p>
        </p:txBody>
      </p:sp>
      <p:pic>
        <p:nvPicPr>
          <p:cNvPr id="4" name="Picture 3">
            <a:extLst>
              <a:ext uri="{FF2B5EF4-FFF2-40B4-BE49-F238E27FC236}">
                <a16:creationId xmlns:a16="http://schemas.microsoft.com/office/drawing/2014/main" id="{DA8D03E5-5DEA-B6B7-5C3C-0CFD636C9954}"/>
              </a:ext>
            </a:extLst>
          </p:cNvPr>
          <p:cNvPicPr>
            <a:picLocks noChangeAspect="1"/>
          </p:cNvPicPr>
          <p:nvPr/>
        </p:nvPicPr>
        <p:blipFill>
          <a:blip r:embed="rId4"/>
          <a:stretch>
            <a:fillRect/>
          </a:stretch>
        </p:blipFill>
        <p:spPr>
          <a:xfrm>
            <a:off x="3175073" y="3302444"/>
            <a:ext cx="1265337" cy="1014170"/>
          </a:xfrm>
          <a:prstGeom prst="rect">
            <a:avLst/>
          </a:prstGeom>
        </p:spPr>
      </p:pic>
      <p:sp>
        <p:nvSpPr>
          <p:cNvPr id="11" name="Title 1">
            <a:extLst>
              <a:ext uri="{FF2B5EF4-FFF2-40B4-BE49-F238E27FC236}">
                <a16:creationId xmlns:a16="http://schemas.microsoft.com/office/drawing/2014/main" id="{B813B00C-0CC5-A1D4-F673-21C86FDB508D}"/>
              </a:ext>
            </a:extLst>
          </p:cNvPr>
          <p:cNvSpPr txBox="1">
            <a:spLocks/>
          </p:cNvSpPr>
          <p:nvPr/>
        </p:nvSpPr>
        <p:spPr>
          <a:xfrm>
            <a:off x="1447800" y="120807"/>
            <a:ext cx="9296400" cy="654050"/>
          </a:xfrm>
          <a:prstGeom prst="rect">
            <a:avLst/>
          </a:prstGeom>
          <a:solidFill>
            <a:schemeClr val="accent5">
              <a:lumMod val="40000"/>
              <a:lumOff val="60000"/>
            </a:schemeClr>
          </a:solidFill>
          <a:ln w="25400" cap="flat" cmpd="sng" algn="ctr">
            <a:noFill/>
            <a:prstDash val="solid"/>
          </a:ln>
          <a:scene3d>
            <a:camera prst="orthographicFront"/>
            <a:lightRig rig="threePt" dir="t"/>
          </a:scene3d>
          <a:sp3d>
            <a:bevelT w="165100" prst="coolSlant"/>
          </a:sp3d>
        </p:spPr>
        <p:style>
          <a:lnRef idx="2">
            <a:schemeClr val="accent2"/>
          </a:lnRef>
          <a:fillRef idx="1">
            <a:schemeClr val="lt1"/>
          </a:fillRef>
          <a:effectRef idx="0">
            <a:schemeClr val="accent2"/>
          </a:effectRef>
          <a:fontRef idx="minor">
            <a:schemeClr val="dk1"/>
          </a:fontRef>
        </p:style>
        <p:txBody>
          <a:bodyPr>
            <a:normAutofit/>
          </a:bodyPr>
          <a:lstStyle>
            <a:lvl1pPr algn="ctr" defTabSz="914400" rtl="0" eaLnBrk="1" latinLnBrk="0" hangingPunct="1">
              <a:spcBef>
                <a:spcPct val="0"/>
              </a:spcBef>
              <a:buNone/>
              <a:defRPr sz="3600" kern="1200"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IN" dirty="0">
                <a:ln w="0"/>
                <a:solidFill>
                  <a:schemeClr val="tx1"/>
                </a:solidFill>
                <a:effectLst>
                  <a:outerShdw blurRad="38100" dist="19050" dir="2700000" algn="tl" rotWithShape="0">
                    <a:schemeClr val="dk1">
                      <a:alpha val="40000"/>
                    </a:schemeClr>
                  </a:outerShdw>
                </a:effectLst>
              </a:rPr>
              <a:t>Little Bunny - Hopping</a:t>
            </a:r>
          </a:p>
        </p:txBody>
      </p:sp>
      <p:sp>
        <p:nvSpPr>
          <p:cNvPr id="12" name="Speech Bubble: Oval 11">
            <a:extLst>
              <a:ext uri="{FF2B5EF4-FFF2-40B4-BE49-F238E27FC236}">
                <a16:creationId xmlns:a16="http://schemas.microsoft.com/office/drawing/2014/main" id="{19558518-009A-617E-0C54-C53629374E45}"/>
              </a:ext>
            </a:extLst>
          </p:cNvPr>
          <p:cNvSpPr/>
          <p:nvPr/>
        </p:nvSpPr>
        <p:spPr>
          <a:xfrm>
            <a:off x="9988116" y="3725327"/>
            <a:ext cx="1940532" cy="1296144"/>
          </a:xfrm>
          <a:prstGeom prst="wedgeEllipseCallout">
            <a:avLst>
              <a:gd name="adj1" fmla="val -54336"/>
              <a:gd name="adj2" fmla="val 9014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I </a:t>
            </a:r>
            <a:r>
              <a:rPr lang="en-US" sz="2800" b="1" dirty="0">
                <a:solidFill>
                  <a:srgbClr val="C00000"/>
                </a:solidFill>
              </a:rPr>
              <a:t>WILL</a:t>
            </a:r>
            <a:r>
              <a:rPr lang="en-US" sz="2800" b="1" dirty="0">
                <a:solidFill>
                  <a:schemeClr val="tx1"/>
                </a:solidFill>
              </a:rPr>
              <a:t> succeed</a:t>
            </a:r>
          </a:p>
        </p:txBody>
      </p:sp>
    </p:spTree>
    <p:extLst>
      <p:ext uri="{BB962C8B-B14F-4D97-AF65-F5344CB8AC3E}">
        <p14:creationId xmlns:p14="http://schemas.microsoft.com/office/powerpoint/2010/main" val="2300121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75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0" presetClass="path" presetSubtype="0" accel="50000" decel="50000" fill="hold" nodeType="clickEffect">
                                  <p:stCondLst>
                                    <p:cond delay="0"/>
                                  </p:stCondLst>
                                  <p:childTnLst>
                                    <p:animMotion origin="layout" path="M -0.02656 -0.01296 L -0.02656 -0.01273 C -0.02357 -0.02014 -0.02084 -0.02778 -0.01745 -0.03449 C -0.01667 -0.03611 -0.01563 -0.0375 -0.01446 -0.03819 C -0.00339 -0.04421 0.00794 -0.04838 0.01901 -0.0544 C 0.02239 -0.05625 0.02565 -0.05833 0.02916 -0.05972 C 0.03346 -0.06134 0.03789 -0.06227 0.04232 -0.06343 C 0.0789 -0.07245 0.06588 -0.06968 0.10208 -0.07407 C 0.1112 -0.07245 0.12044 -0.07153 0.12943 -0.06875 C 0.14219 -0.06505 0.17331 -0.05116 0.18515 -0.04352 C 0.20482 -0.03102 0.22422 -0.01782 0.24088 0.00509 C 0.2457 0.01157 0.26107 0.05185 0.26107 0.05208 C 0.26328 0.05741 0.26627 0.06227 0.26823 0.06806 C 0.27304 0.08287 0.27643 0.09144 0.28047 0.10787 C 0.28177 0.11296 0.28229 0.11875 0.28346 0.12407 C 0.28463 0.1294 0.2862 0.13472 0.28724 0.14028 C 0.29583 0.17801 0.28724 0.14074 0.29153 0.16551 C 0.29206 0.16852 0.29284 0.1713 0.29362 0.17454 C 0.29479 0.18171 0.29466 0.18241 0.29466 0.18889 L 0.29466 0.19236 C 0.29609 0.18449 0.30091 0.16319 0.30364 0.15648 C 0.31015 0.14074 0.31068 0.13843 0.31992 0.12407 C 0.32435 0.11713 0.32995 0.11181 0.33515 0.10787 C 0.35312 0.09421 0.34791 0.09653 0.36054 0.09329 C 0.37304 0.09468 0.38568 0.09282 0.39804 0.09699 C 0.40911 0.10069 0.41771 0.11644 0.42539 0.1294 C 0.42956 0.13634 0.43398 0.14306 0.4375 0.15093 C 0.45169 0.18241 0.44193 0.16412 0.44765 0.18356 C 0.45026 0.19213 0.45573 0.2088 0.45573 0.20903 L 0.45573 0.2088 C 0.45716 0.20023 0.45807 0.19167 0.45976 0.18356 C 0.46146 0.17593 0.46758 0.16458 0.46992 0.15995 C 0.47161 0.15694 0.47304 0.15347 0.475 0.15093 C 0.47656 0.14907 0.47838 0.14861 0.48008 0.14745 C 0.49219 0.13981 0.4888 0.14144 0.49726 0.13843 C 0.50312 0.13958 0.50898 0.13935 0.51458 0.14213 C 0.51666 0.14306 0.5181 0.14653 0.51966 0.14931 C 0.52396 0.15718 0.52773 0.16597 0.53177 0.17454 C 0.53268 0.17639 0.53385 0.17801 0.53476 0.17986 C 0.53607 0.18935 0.53581 0.18449 0.53581 0.19421 L 0.53581 0.19444 L 0.53581 0.19236 " pathEditMode="relative" rAng="0" ptsTypes="AAAAAAAAAAAAAAAAAAAAAAAAAAAAAAAAAAAAAAAAAA">
                                      <p:cBhvr>
                                        <p:cTn id="11" dur="2000" fill="hold"/>
                                        <p:tgtEl>
                                          <p:spTgt spid="2052"/>
                                        </p:tgtEl>
                                        <p:attrNameLst>
                                          <p:attrName>ppt_x</p:attrName>
                                          <p:attrName>ppt_y</p:attrName>
                                        </p:attrNameLst>
                                      </p:cBhvr>
                                      <p:rCtr x="28112" y="8032"/>
                                    </p:animMotion>
                                  </p:childTnLst>
                                </p:cTn>
                              </p:par>
                            </p:childTnLst>
                          </p:cTn>
                        </p:par>
                        <p:par>
                          <p:cTn id="12" fill="hold">
                            <p:stCondLst>
                              <p:cond delay="2000"/>
                            </p:stCondLst>
                            <p:childTnLst>
                              <p:par>
                                <p:cTn id="13" presetID="1" presetClass="exit" presetSubtype="0" fill="hold" nodeType="after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par>
                          <p:cTn id="15" fill="hold">
                            <p:stCondLst>
                              <p:cond delay="2000"/>
                            </p:stCondLst>
                            <p:childTnLst>
                              <p:par>
                                <p:cTn id="16" presetID="1" presetClass="entr" presetSubtype="0"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childTnLst>
                                </p:cTn>
                              </p:par>
                            </p:childTnLst>
                          </p:cTn>
                        </p:par>
                        <p:par>
                          <p:cTn id="18" fill="hold">
                            <p:stCondLst>
                              <p:cond delay="2000"/>
                            </p:stCondLst>
                            <p:childTnLst>
                              <p:par>
                                <p:cTn id="19" presetID="0" presetClass="path" presetSubtype="0" accel="50000" decel="50000" fill="hold" nodeType="afterEffect">
                                  <p:stCondLst>
                                    <p:cond delay="0"/>
                                  </p:stCondLst>
                                  <p:childTnLst>
                                    <p:animMotion origin="layout" path="M -0.02539 -0.05995 L -0.02539 -0.05995 L -0.01432 -0.06365 C -0.01198 -0.06435 -0.00951 -0.06458 -0.00716 -0.06551 C -0.00039 -0.06759 0.00625 -0.07106 0.01302 -0.07268 C 0.02214 -0.07476 0.03125 -0.075 0.04036 -0.07615 C 0.05625 -0.07453 0.0724 -0.07523 0.08802 -0.07083 C 0.10182 -0.06713 0.12604 -0.0456 0.13776 -0.03472 C 0.14766 -0.02569 0.15755 -0.01643 0.16706 -0.00601 C 0.2026 0.03287 0.21732 0.04399 0.24115 0.08774 C 0.25443 0.11227 0.27396 0.15764 0.2806 0.18334 C 0.28268 0.19121 0.28477 0.19885 0.28672 0.20672 C 0.28919 0.21737 0.29375 0.23912 0.29375 0.23912 C 0.29635 0.26574 0.29297 0.23264 0.29687 0.2625 C 0.29727 0.26621 0.29714 0.26991 0.29779 0.27338 C 0.29818 0.27547 0.29987 0.27894 0.29987 0.27894 L 0.29987 0.27894 L 0.29987 0.27894 C 0.31172 0.26412 0.31562 0.25348 0.32617 0.24815 C 0.3276 0.24746 0.32891 0.24676 0.33034 0.2463 C 0.33503 0.24537 0.33971 0.24514 0.3444 0.24468 C 0.35273 0.2419 0.35664 0.23866 0.36471 0.24283 C 0.36667 0.24375 0.3681 0.2463 0.36979 0.24815 C 0.372 0.25348 0.37305 0.25672 0.37591 0.26088 C 0.37682 0.26227 0.37786 0.2632 0.37891 0.26436 C 0.38216 0.27385 0.3819 0.26991 0.3819 0.27524 L 0.38099 0.27524 L 0.3819 0.27338 " pathEditMode="relative" ptsTypes="AAAAAAAAAAAAAAAAAAAAAAAAAAAA">
                                      <p:cBhvr>
                                        <p:cTn id="20" dur="2000" fill="hold"/>
                                        <p:tgtEl>
                                          <p:spTgt spid="4"/>
                                        </p:tgtEl>
                                        <p:attrNameLst>
                                          <p:attrName>ppt_x</p:attrName>
                                          <p:attrName>ppt_y</p:attrName>
                                        </p:attrNameLst>
                                      </p:cBhvr>
                                    </p:animMotion>
                                  </p:childTnLst>
                                </p:cTn>
                              </p:par>
                            </p:childTnLst>
                          </p:cTn>
                        </p:par>
                        <p:par>
                          <p:cTn id="21" fill="hold">
                            <p:stCondLst>
                              <p:cond delay="4000"/>
                            </p:stCondLst>
                            <p:childTnLst>
                              <p:par>
                                <p:cTn id="22" presetID="1" presetClass="entr" presetSubtype="0"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4" name="Table 3">
            <a:extLst>
              <a:ext uri="{FF2B5EF4-FFF2-40B4-BE49-F238E27FC236}">
                <a16:creationId xmlns:a16="http://schemas.microsoft.com/office/drawing/2014/main" id="{B00E2BD6-6C09-4DCA-9091-FA7A9F2C8FEB}"/>
              </a:ext>
            </a:extLst>
          </p:cNvPr>
          <p:cNvGraphicFramePr>
            <a:graphicFrameLocks noGrp="1"/>
          </p:cNvGraphicFramePr>
          <p:nvPr>
            <p:extLst>
              <p:ext uri="{D42A27DB-BD31-4B8C-83A1-F6EECF244321}">
                <p14:modId xmlns:p14="http://schemas.microsoft.com/office/powerpoint/2010/main" val="474153139"/>
              </p:ext>
            </p:extLst>
          </p:nvPr>
        </p:nvGraphicFramePr>
        <p:xfrm>
          <a:off x="1127448" y="700345"/>
          <a:ext cx="9937104" cy="1791393"/>
        </p:xfrm>
        <a:graphic>
          <a:graphicData uri="http://schemas.openxmlformats.org/drawingml/2006/table">
            <a:tbl>
              <a:tblPr firstRow="1" bandRow="1">
                <a:tableStyleId>{7DF18680-E054-41AD-8BC1-D1AEF772440D}</a:tableStyleId>
              </a:tblPr>
              <a:tblGrid>
                <a:gridCol w="928702">
                  <a:extLst>
                    <a:ext uri="{9D8B030D-6E8A-4147-A177-3AD203B41FA5}">
                      <a16:colId xmlns:a16="http://schemas.microsoft.com/office/drawing/2014/main" val="20000"/>
                    </a:ext>
                  </a:extLst>
                </a:gridCol>
                <a:gridCol w="1485922">
                  <a:extLst>
                    <a:ext uri="{9D8B030D-6E8A-4147-A177-3AD203B41FA5}">
                      <a16:colId xmlns:a16="http://schemas.microsoft.com/office/drawing/2014/main" val="20001"/>
                    </a:ext>
                  </a:extLst>
                </a:gridCol>
                <a:gridCol w="7522480">
                  <a:extLst>
                    <a:ext uri="{9D8B030D-6E8A-4147-A177-3AD203B41FA5}">
                      <a16:colId xmlns:a16="http://schemas.microsoft.com/office/drawing/2014/main"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val="10000"/>
                  </a:ext>
                </a:extLst>
              </a:tr>
              <a:tr h="389313">
                <a:tc>
                  <a:txBody>
                    <a:bodyPr/>
                    <a:lstStyle/>
                    <a:p>
                      <a:pPr algn="ctr"/>
                      <a:r>
                        <a:rPr lang="en-IN" sz="900" dirty="0"/>
                        <a:t>1-6</a:t>
                      </a:r>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900" b="0" dirty="0"/>
                        <a:t>White bunny : https://pixabay.com/vectors/rabbit-animal-mammal-easter-bunny-47898/</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900" b="0" dirty="0"/>
                        <a:t>Brown bunny: https://openclipart.org/detail/188698/brown-rabbit</a:t>
                      </a:r>
                    </a:p>
                    <a:p>
                      <a:endParaRPr lang="en-IN" sz="900" dirty="0"/>
                    </a:p>
                  </a:txBody>
                  <a:tcPr/>
                </a:tc>
                <a:extLst>
                  <a:ext uri="{0D108BD9-81ED-4DB2-BD59-A6C34878D82A}">
                    <a16:rowId xmlns:a16="http://schemas.microsoft.com/office/drawing/2014/main" val="10001"/>
                  </a:ext>
                </a:extLst>
              </a:tr>
              <a:tr h="389313">
                <a:tc>
                  <a:txBody>
                    <a:bodyPr/>
                    <a:lstStyle/>
                    <a:p>
                      <a:pPr algn="ctr"/>
                      <a:r>
                        <a:rPr lang="en-IN" sz="900" dirty="0"/>
                        <a:t>2</a:t>
                      </a:r>
                    </a:p>
                  </a:txBody>
                  <a:tcPr/>
                </a:tc>
                <a:tc>
                  <a:txBody>
                    <a:bodyPr/>
                    <a:lstStyle/>
                    <a:p>
                      <a:endParaRPr lang="en-IN" sz="900" dirty="0"/>
                    </a:p>
                  </a:txBody>
                  <a:tcPr/>
                </a:tc>
                <a:tc>
                  <a:txBody>
                    <a:bodyPr/>
                    <a:lstStyle/>
                    <a:p>
                      <a:r>
                        <a:rPr lang="en-IN" sz="900" dirty="0">
                          <a:hlinkClick r:id="rId3"/>
                        </a:rPr>
                        <a:t>https://www.freepik.com/free-vector/flat-design-spring-landscape_12239771.htm</a:t>
                      </a:r>
                      <a:r>
                        <a:rPr lang="en-IN" sz="900" dirty="0"/>
                        <a:t> </a:t>
                      </a:r>
                      <a:r>
                        <a:rPr lang="en-US" sz="900" dirty="0"/>
                        <a:t>Attribution to </a:t>
                      </a:r>
                      <a:r>
                        <a:rPr lang="en-US" sz="900" dirty="0" err="1"/>
                        <a:t>Freepik</a:t>
                      </a:r>
                      <a:endParaRPr lang="en-IN" sz="900" dirty="0"/>
                    </a:p>
                    <a:p>
                      <a:endParaRPr lang="en-IN" sz="900" dirty="0"/>
                    </a:p>
                  </a:txBody>
                  <a:tcPr/>
                </a:tc>
                <a:extLst>
                  <a:ext uri="{0D108BD9-81ED-4DB2-BD59-A6C34878D82A}">
                    <a16:rowId xmlns:a16="http://schemas.microsoft.com/office/drawing/2014/main" val="10003"/>
                  </a:ext>
                </a:extLst>
              </a:tr>
              <a:tr h="389313">
                <a:tc>
                  <a:txBody>
                    <a:bodyPr/>
                    <a:lstStyle/>
                    <a:p>
                      <a:pPr algn="ctr"/>
                      <a:r>
                        <a:rPr lang="en-IN" sz="900" dirty="0"/>
                        <a:t>3-6</a:t>
                      </a:r>
                    </a:p>
                  </a:txBody>
                  <a:tcPr/>
                </a:tc>
                <a:tc>
                  <a:txBody>
                    <a:bodyPr/>
                    <a:lstStyle/>
                    <a:p>
                      <a:endParaRPr lang="en-IN" sz="900" dirty="0"/>
                    </a:p>
                  </a:txBody>
                  <a:tcPr/>
                </a:tc>
                <a:tc>
                  <a:txBody>
                    <a:bodyPr/>
                    <a:lstStyle/>
                    <a:p>
                      <a:r>
                        <a:rPr lang="en-IN" sz="900" dirty="0"/>
                        <a:t>Meadow with pool: </a:t>
                      </a:r>
                      <a:r>
                        <a:rPr lang="en-IN" sz="900" dirty="0">
                          <a:hlinkClick r:id="rId4"/>
                        </a:rPr>
                        <a:t>https://www.freepik.com/free-vector/nature-scene-landscape template_6126542.htm</a:t>
                      </a:r>
                      <a:r>
                        <a:rPr lang="en-IN" sz="900" dirty="0"/>
                        <a:t> attribution to </a:t>
                      </a:r>
                      <a:r>
                        <a:rPr lang="en-IN" sz="900" dirty="0" err="1"/>
                        <a:t>brgfx</a:t>
                      </a:r>
                      <a:endParaRPr lang="en-IN" sz="9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900" dirty="0"/>
                    </a:p>
                    <a:p>
                      <a:endParaRPr lang="en-IN" sz="900" dirty="0"/>
                    </a:p>
                  </a:txBody>
                  <a:tcPr/>
                </a:tc>
                <a:extLst>
                  <a:ext uri="{0D108BD9-81ED-4DB2-BD59-A6C34878D82A}">
                    <a16:rowId xmlns:a16="http://schemas.microsoft.com/office/drawing/2014/main" val="10005"/>
                  </a:ext>
                </a:extLst>
              </a:tr>
            </a:tbl>
          </a:graphicData>
        </a:graphic>
      </p:graphicFrame>
      <p:pic>
        <p:nvPicPr>
          <p:cNvPr id="8" name="Picture 7" descr="Diagram&#10;&#10;Description automatically generated">
            <a:extLst>
              <a:ext uri="{FF2B5EF4-FFF2-40B4-BE49-F238E27FC236}">
                <a16:creationId xmlns:a16="http://schemas.microsoft.com/office/drawing/2014/main" id="{763A9BEA-01BF-5BDD-815B-C316ED53A3A5}"/>
              </a:ext>
            </a:extLst>
          </p:cNvPr>
          <p:cNvPicPr>
            <a:picLocks noChangeAspect="1"/>
          </p:cNvPicPr>
          <p:nvPr/>
        </p:nvPicPr>
        <p:blipFill>
          <a:blip r:embed="rId5"/>
          <a:stretch>
            <a:fillRect/>
          </a:stretch>
        </p:blipFill>
        <p:spPr>
          <a:xfrm>
            <a:off x="2456570" y="2136812"/>
            <a:ext cx="604120" cy="326603"/>
          </a:xfrm>
          <a:prstGeom prst="rect">
            <a:avLst/>
          </a:prstGeom>
        </p:spPr>
      </p:pic>
      <p:pic>
        <p:nvPicPr>
          <p:cNvPr id="12" name="Picture 11" descr="A picture containing tent, outdoor object&#10;&#10;Description automatically generated">
            <a:extLst>
              <a:ext uri="{FF2B5EF4-FFF2-40B4-BE49-F238E27FC236}">
                <a16:creationId xmlns:a16="http://schemas.microsoft.com/office/drawing/2014/main" id="{1984AEFB-7EEF-9E5F-C96F-B0D2DC568520}"/>
              </a:ext>
            </a:extLst>
          </p:cNvPr>
          <p:cNvPicPr>
            <a:picLocks noChangeAspect="1"/>
          </p:cNvPicPr>
          <p:nvPr/>
        </p:nvPicPr>
        <p:blipFill>
          <a:blip r:embed="rId6"/>
          <a:stretch>
            <a:fillRect/>
          </a:stretch>
        </p:blipFill>
        <p:spPr>
          <a:xfrm>
            <a:off x="2455630" y="1644727"/>
            <a:ext cx="571775" cy="326603"/>
          </a:xfrm>
          <a:prstGeom prst="rect">
            <a:avLst/>
          </a:prstGeom>
        </p:spPr>
      </p:pic>
      <p:grpSp>
        <p:nvGrpSpPr>
          <p:cNvPr id="13" name="Group 12">
            <a:extLst>
              <a:ext uri="{FF2B5EF4-FFF2-40B4-BE49-F238E27FC236}">
                <a16:creationId xmlns:a16="http://schemas.microsoft.com/office/drawing/2014/main" id="{B315523D-66B6-675E-C1C4-101CB2A85FB3}"/>
              </a:ext>
            </a:extLst>
          </p:cNvPr>
          <p:cNvGrpSpPr/>
          <p:nvPr/>
        </p:nvGrpSpPr>
        <p:grpSpPr>
          <a:xfrm>
            <a:off x="2396270" y="1114598"/>
            <a:ext cx="771302" cy="415194"/>
            <a:chOff x="4488403" y="2650197"/>
            <a:chExt cx="3459019" cy="2326147"/>
          </a:xfrm>
        </p:grpSpPr>
        <p:pic>
          <p:nvPicPr>
            <p:cNvPr id="14" name="Picture 4">
              <a:extLst>
                <a:ext uri="{FF2B5EF4-FFF2-40B4-BE49-F238E27FC236}">
                  <a16:creationId xmlns:a16="http://schemas.microsoft.com/office/drawing/2014/main" id="{96BA6460-A789-0946-F380-9A6EE271E59F}"/>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1380000">
              <a:off x="4488403" y="3549164"/>
              <a:ext cx="1457699" cy="142718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a:extLst>
                <a:ext uri="{FF2B5EF4-FFF2-40B4-BE49-F238E27FC236}">
                  <a16:creationId xmlns:a16="http://schemas.microsoft.com/office/drawing/2014/main" id="{DDA4042D-8646-039B-368A-304A71D2473E}"/>
                </a:ext>
              </a:extLst>
            </p:cNvPr>
            <p:cNvPicPr>
              <a:picLocks noChangeAspect="1"/>
            </p:cNvPicPr>
            <p:nvPr/>
          </p:nvPicPr>
          <p:blipFill>
            <a:blip r:embed="rId8"/>
            <a:stretch>
              <a:fillRect/>
            </a:stretch>
          </p:blipFill>
          <p:spPr>
            <a:xfrm flipH="1">
              <a:off x="5949008" y="2650197"/>
              <a:ext cx="1998414" cy="2238844"/>
            </a:xfrm>
            <a:prstGeom prst="rect">
              <a:avLst/>
            </a:prstGeom>
          </p:spPr>
        </p:pic>
      </p:grpSp>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3296</TotalTime>
  <Words>1109</Words>
  <Application>Microsoft Office PowerPoint</Application>
  <PresentationFormat>Widescreen</PresentationFormat>
  <Paragraphs>92</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Wingdings</vt:lpstr>
      <vt:lpstr>DD</vt:lpstr>
      <vt:lpstr>WILL the Future</vt:lpstr>
      <vt:lpstr>Little Bunny -Hopping</vt:lpstr>
      <vt:lpstr>Little Bunny -Hopping</vt:lpstr>
      <vt:lpstr>Little Bunny -Hopping</vt:lpstr>
      <vt:lpstr>PowerPoint Presentation</vt:lpstr>
      <vt:lpstr>PowerPoint Presentation</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38</cp:revision>
  <dcterms:created xsi:type="dcterms:W3CDTF">2020-08-28T09:38:22Z</dcterms:created>
  <dcterms:modified xsi:type="dcterms:W3CDTF">2022-12-03T04:21:45Z</dcterms:modified>
</cp:coreProperties>
</file>