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9" r:id="rId3"/>
    <p:sldId id="27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165" autoAdjust="0"/>
  </p:normalViewPr>
  <p:slideViewPr>
    <p:cSldViewPr>
      <p:cViewPr varScale="1">
        <p:scale>
          <a:sx n="37" d="100"/>
          <a:sy n="37" d="100"/>
        </p:scale>
        <p:origin x="1696"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12/3/2022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https://www.freepik.com/free-vector/language-composition-with-flat-design_2609860.htm Attribution to </a:t>
            </a:r>
            <a:r>
              <a:rPr lang="en-IN" sz="1200" b="0" i="0" u="none" strike="noStrike" kern="1200" dirty="0" err="1">
                <a:solidFill>
                  <a:schemeClr val="tx1"/>
                </a:solidFill>
                <a:latin typeface="+mn-lt"/>
                <a:ea typeface="+mn-ea"/>
                <a:cs typeface="+mn-cs"/>
              </a:rPr>
              <a:t>macrovector</a:t>
            </a:r>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spcBef>
                <a:spcPts val="1200"/>
              </a:spcBef>
              <a:spcAft>
                <a:spcPts val="120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800" b="0" i="0" u="none" strike="noStrike" dirty="0">
                <a:solidFill>
                  <a:srgbClr val="0000FF"/>
                </a:solidFill>
                <a:effectLst/>
                <a:latin typeface="Calibri" panose="020F0502020204030204" pitchFamily="34" charset="0"/>
              </a:rPr>
              <a:t>The teacher could begin by introducing the value of good habits for success in the future.   </a:t>
            </a:r>
          </a:p>
          <a:p>
            <a:br>
              <a:rPr lang="en-US"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Teacher Image - https://freesvg.org/1504025068</a:t>
            </a:r>
          </a:p>
          <a:p>
            <a:pPr rtl="0"/>
            <a:r>
              <a:rPr lang="en-IN" dirty="0"/>
              <a:t>https://pixabay.com/vectors/blackboard-green-frame-school-green-1788630/</a:t>
            </a:r>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extLst>
      <p:ext uri="{BB962C8B-B14F-4D97-AF65-F5344CB8AC3E}">
        <p14:creationId xmlns:p14="http://schemas.microsoft.com/office/powerpoint/2010/main" val="40681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800" b="0" i="0" u="none" strike="noStrike" dirty="0">
                <a:solidFill>
                  <a:srgbClr val="0000FF"/>
                </a:solidFill>
                <a:effectLst/>
                <a:latin typeface="Calibri" panose="020F0502020204030204" pitchFamily="34" charset="0"/>
              </a:rPr>
              <a:t>The key should, however, be to ensure that students use the correct verb form for Simple Future Tense (will/will not+V1) in their sentences. The teacher should encourage maximum participation.</a:t>
            </a:r>
          </a:p>
          <a:p>
            <a:pPr rtl="0">
              <a:spcBef>
                <a:spcPts val="1200"/>
              </a:spcBef>
              <a:spcAft>
                <a:spcPts val="1200"/>
              </a:spcAft>
            </a:pPr>
            <a:r>
              <a:rPr lang="en-US" sz="1800" b="0" i="0" u="none" strike="noStrike" dirty="0">
                <a:solidFill>
                  <a:srgbClr val="0000FF"/>
                </a:solidFill>
                <a:effectLst/>
                <a:latin typeface="Calibri" panose="020F0502020204030204" pitchFamily="34" charset="0"/>
              </a:rPr>
              <a:t> </a:t>
            </a:r>
          </a:p>
          <a:p>
            <a:pPr rtl="0">
              <a:spcBef>
                <a:spcPts val="1200"/>
              </a:spcBef>
              <a:spcAft>
                <a:spcPts val="1200"/>
              </a:spcAft>
            </a:pPr>
            <a:r>
              <a:rPr lang="en-US" sz="1800" b="1" i="1" u="sng" dirty="0">
                <a:solidFill>
                  <a:srgbClr val="0000FF"/>
                </a:solidFill>
                <a:effectLst/>
                <a:latin typeface="Calibri" panose="020F0502020204030204" pitchFamily="34" charset="0"/>
              </a:rPr>
              <a:t>OBSERVATION:</a:t>
            </a:r>
            <a:r>
              <a:rPr lang="en-US" sz="1800" b="0" i="0" u="none" strike="noStrike" dirty="0">
                <a:solidFill>
                  <a:srgbClr val="0000FF"/>
                </a:solidFill>
                <a:effectLst/>
                <a:latin typeface="Calibri" panose="020F0502020204030204" pitchFamily="34" charset="0"/>
              </a:rPr>
              <a:t> The students are able to use the correct verb form (will/will not+V1) for Simple Future Tense in their regular conversations.</a:t>
            </a:r>
            <a:endParaRPr lang="en-US" b="0" dirty="0">
              <a:effectLst/>
            </a:endParaRPr>
          </a:p>
          <a:p>
            <a:br>
              <a:rPr lang="en-US"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SSSVV Gallery – search word classroom</a:t>
            </a:r>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9121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9896" y="2252949"/>
            <a:ext cx="6924886" cy="1680107"/>
          </a:xfrm>
        </p:spPr>
        <p:style>
          <a:lnRef idx="1">
            <a:schemeClr val="accent3"/>
          </a:lnRef>
          <a:fillRef idx="2">
            <a:schemeClr val="accent3"/>
          </a:fillRef>
          <a:effectRef idx="1">
            <a:schemeClr val="accent3"/>
          </a:effectRef>
          <a:fontRef idx="minor">
            <a:schemeClr val="dk1"/>
          </a:fontRef>
        </p:style>
        <p:txBody>
          <a:bodyPr/>
          <a:lstStyle/>
          <a:p>
            <a:r>
              <a:rPr lang="en-IN" b="1" dirty="0"/>
              <a:t>Change to Future</a:t>
            </a:r>
          </a:p>
        </p:txBody>
      </p:sp>
      <p:pic>
        <p:nvPicPr>
          <p:cNvPr id="2050" name="Picture 2" descr="Language composition with flat design">
            <a:extLst>
              <a:ext uri="{FF2B5EF4-FFF2-40B4-BE49-F238E27FC236}">
                <a16:creationId xmlns:a16="http://schemas.microsoft.com/office/drawing/2014/main" id="{AD6D4DC7-C8E5-FFA2-CC6A-8D8553AFE3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440" y="1095747"/>
            <a:ext cx="4061445" cy="4061445"/>
          </a:xfrm>
          <a:prstGeom prst="rect">
            <a:avLst/>
          </a:prstGeom>
          <a:noFill/>
          <a:ln>
            <a:solidFill>
              <a:schemeClr val="accent1">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1397F04-9FB9-4425-903F-A1E823537D1D}"/>
              </a:ext>
            </a:extLst>
          </p:cNvPr>
          <p:cNvGrpSpPr/>
          <p:nvPr/>
        </p:nvGrpSpPr>
        <p:grpSpPr>
          <a:xfrm>
            <a:off x="1714542" y="0"/>
            <a:ext cx="8762916" cy="853546"/>
            <a:chOff x="1775520" y="87273"/>
            <a:chExt cx="10953647" cy="1066932"/>
          </a:xfrm>
          <a:solidFill>
            <a:schemeClr val="accent1">
              <a:lumMod val="75000"/>
            </a:schemeClr>
          </a:solidFill>
        </p:grpSpPr>
        <p:sp>
          <p:nvSpPr>
            <p:cNvPr id="5" name="Rectangle 4">
              <a:extLst>
                <a:ext uri="{FF2B5EF4-FFF2-40B4-BE49-F238E27FC236}">
                  <a16:creationId xmlns:a16="http://schemas.microsoft.com/office/drawing/2014/main" id="{7C3928EA-F571-44BB-BEFD-883557E62D56}"/>
                </a:ext>
              </a:extLst>
            </p:cNvPr>
            <p:cNvSpPr/>
            <p:nvPr/>
          </p:nvSpPr>
          <p:spPr>
            <a:xfrm>
              <a:off x="2211783" y="172669"/>
              <a:ext cx="10100331" cy="896140"/>
            </a:xfrm>
            <a:prstGeom prst="rect">
              <a:avLst/>
            </a:prstGeom>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chemeClr val="bg1"/>
                  </a:solidFill>
                </a:rPr>
                <a:t>Good Habits</a:t>
              </a:r>
            </a:p>
          </p:txBody>
        </p:sp>
        <p:grpSp>
          <p:nvGrpSpPr>
            <p:cNvPr id="6" name="Google Shape;471;p10">
              <a:extLst>
                <a:ext uri="{FF2B5EF4-FFF2-40B4-BE49-F238E27FC236}">
                  <a16:creationId xmlns:a16="http://schemas.microsoft.com/office/drawing/2014/main" id="{5C8D9724-D115-49C6-9A94-71B266A93854}"/>
                </a:ext>
              </a:extLst>
            </p:cNvPr>
            <p:cNvGrpSpPr/>
            <p:nvPr/>
          </p:nvGrpSpPr>
          <p:grpSpPr>
            <a:xfrm>
              <a:off x="1775520" y="87273"/>
              <a:ext cx="10953647" cy="1066932"/>
              <a:chOff x="1742724" y="3344834"/>
              <a:chExt cx="27931192" cy="2720617"/>
            </a:xfrm>
            <a:grpFill/>
          </p:grpSpPr>
          <p:sp>
            <p:nvSpPr>
              <p:cNvPr id="7" name="Google Shape;472;p10">
                <a:extLst>
                  <a:ext uri="{FF2B5EF4-FFF2-40B4-BE49-F238E27FC236}">
                    <a16:creationId xmlns:a16="http://schemas.microsoft.com/office/drawing/2014/main" id="{86C0626F-8666-4AC6-A58C-7973B4817060}"/>
                  </a:ext>
                </a:extLst>
              </p:cNvPr>
              <p:cNvSpPr/>
              <p:nvPr/>
            </p:nvSpPr>
            <p:spPr>
              <a:xfrm>
                <a:off x="25890534" y="3562590"/>
                <a:ext cx="3783382" cy="2336780"/>
              </a:xfrm>
              <a:prstGeom prst="flowChartDisplay">
                <a:avLst/>
              </a:prstGeom>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bg1"/>
                  </a:solidFill>
                  <a:latin typeface="Poppins"/>
                  <a:ea typeface="Poppins"/>
                  <a:cs typeface="Poppins"/>
                  <a:sym typeface="Poppins"/>
                </a:endParaRPr>
              </a:p>
            </p:txBody>
          </p:sp>
          <p:sp>
            <p:nvSpPr>
              <p:cNvPr id="8" name="Google Shape;474;p10">
                <a:extLst>
                  <a:ext uri="{FF2B5EF4-FFF2-40B4-BE49-F238E27FC236}">
                    <a16:creationId xmlns:a16="http://schemas.microsoft.com/office/drawing/2014/main" id="{B2455AC7-0BB3-41BC-AD8D-8A9F474F5DBC}"/>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bg1"/>
                  </a:solidFill>
                  <a:latin typeface="Poppins"/>
                  <a:ea typeface="Poppins"/>
                  <a:cs typeface="Poppins"/>
                  <a:sym typeface="Poppins"/>
                </a:endParaRPr>
              </a:p>
            </p:txBody>
          </p:sp>
        </p:grpSp>
      </p:grpSp>
      <p:pic>
        <p:nvPicPr>
          <p:cNvPr id="2" name="Picture 2" descr="Free vector graphics of Blackboard">
            <a:extLst>
              <a:ext uri="{FF2B5EF4-FFF2-40B4-BE49-F238E27FC236}">
                <a16:creationId xmlns:a16="http://schemas.microsoft.com/office/drawing/2014/main" id="{B8FAC0B3-6B8C-F0B7-7B7B-F706B25F9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3016" y="1133919"/>
            <a:ext cx="8312728" cy="52474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oman">
            <a:extLst>
              <a:ext uri="{FF2B5EF4-FFF2-40B4-BE49-F238E27FC236}">
                <a16:creationId xmlns:a16="http://schemas.microsoft.com/office/drawing/2014/main" id="{CC8D6DAC-D900-2AF8-FFE9-139FE3A510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4748" y="2564904"/>
            <a:ext cx="2203380" cy="2203380"/>
          </a:xfrm>
          <a:prstGeom prst="rect">
            <a:avLst/>
          </a:prstGeom>
          <a:noFill/>
          <a:extLst>
            <a:ext uri="{909E8E84-426E-40DD-AFC4-6F175D3DCCD1}">
              <a14:hiddenFill xmlns:a14="http://schemas.microsoft.com/office/drawing/2010/main">
                <a:solidFill>
                  <a:srgbClr val="FFFFFF"/>
                </a:solidFill>
              </a14:hiddenFill>
            </a:ext>
          </a:extLst>
        </p:spPr>
      </p:pic>
      <p:sp>
        <p:nvSpPr>
          <p:cNvPr id="3" name="Flowchart: Sequential Access Storage 2">
            <a:extLst>
              <a:ext uri="{FF2B5EF4-FFF2-40B4-BE49-F238E27FC236}">
                <a16:creationId xmlns:a16="http://schemas.microsoft.com/office/drawing/2014/main" id="{9414D847-B68F-9F07-4EEB-34C42BBF656B}"/>
              </a:ext>
            </a:extLst>
          </p:cNvPr>
          <p:cNvSpPr/>
          <p:nvPr/>
        </p:nvSpPr>
        <p:spPr>
          <a:xfrm>
            <a:off x="2033016" y="1202236"/>
            <a:ext cx="3702464" cy="1471260"/>
          </a:xfrm>
          <a:prstGeom prst="flowChartMagneticTape">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600" dirty="0"/>
              <a:t>I will go for a walk every morning.</a:t>
            </a:r>
          </a:p>
        </p:txBody>
      </p:sp>
      <p:sp>
        <p:nvSpPr>
          <p:cNvPr id="9" name="Flowchart: Sequential Access Storage 8">
            <a:extLst>
              <a:ext uri="{FF2B5EF4-FFF2-40B4-BE49-F238E27FC236}">
                <a16:creationId xmlns:a16="http://schemas.microsoft.com/office/drawing/2014/main" id="{C4BE5744-8050-B08C-2D6D-8633AA8C2467}"/>
              </a:ext>
            </a:extLst>
          </p:cNvPr>
          <p:cNvSpPr/>
          <p:nvPr/>
        </p:nvSpPr>
        <p:spPr>
          <a:xfrm flipH="1">
            <a:off x="6600056" y="1354636"/>
            <a:ext cx="3592496" cy="1471260"/>
          </a:xfrm>
          <a:prstGeom prst="flowChartMagneticTape">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600" dirty="0"/>
              <a:t>Come up with a habit that you will cultivate.</a:t>
            </a:r>
          </a:p>
        </p:txBody>
      </p:sp>
    </p:spTree>
    <p:extLst>
      <p:ext uri="{BB962C8B-B14F-4D97-AF65-F5344CB8AC3E}">
        <p14:creationId xmlns:p14="http://schemas.microsoft.com/office/powerpoint/2010/main" val="142732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1500"/>
                            </p:stCondLst>
                            <p:childTnLst>
                              <p:par>
                                <p:cTn id="9" presetID="16" presetClass="entr" presetSubtype="21" fill="hold" grpId="0" nodeType="afterEffect">
                                  <p:stCondLst>
                                    <p:cond delay="75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1397F04-9FB9-4425-903F-A1E823537D1D}"/>
              </a:ext>
            </a:extLst>
          </p:cNvPr>
          <p:cNvGrpSpPr/>
          <p:nvPr/>
        </p:nvGrpSpPr>
        <p:grpSpPr>
          <a:xfrm>
            <a:off x="1714542" y="0"/>
            <a:ext cx="8762916" cy="853546"/>
            <a:chOff x="1775520" y="87273"/>
            <a:chExt cx="10953647" cy="1066932"/>
          </a:xfrm>
          <a:solidFill>
            <a:schemeClr val="accent1">
              <a:lumMod val="75000"/>
            </a:schemeClr>
          </a:solidFill>
        </p:grpSpPr>
        <p:sp>
          <p:nvSpPr>
            <p:cNvPr id="5" name="Rectangle 4">
              <a:extLst>
                <a:ext uri="{FF2B5EF4-FFF2-40B4-BE49-F238E27FC236}">
                  <a16:creationId xmlns:a16="http://schemas.microsoft.com/office/drawing/2014/main" id="{7C3928EA-F571-44BB-BEFD-883557E62D56}"/>
                </a:ext>
              </a:extLst>
            </p:cNvPr>
            <p:cNvSpPr/>
            <p:nvPr/>
          </p:nvSpPr>
          <p:spPr>
            <a:xfrm>
              <a:off x="2495599" y="172669"/>
              <a:ext cx="10100331" cy="896140"/>
            </a:xfrm>
            <a:prstGeom prst="rect">
              <a:avLst/>
            </a:prstGeom>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chemeClr val="bg1"/>
                  </a:solidFill>
                </a:rPr>
                <a:t>Good Habits</a:t>
              </a:r>
            </a:p>
          </p:txBody>
        </p:sp>
        <p:grpSp>
          <p:nvGrpSpPr>
            <p:cNvPr id="6" name="Google Shape;471;p10">
              <a:extLst>
                <a:ext uri="{FF2B5EF4-FFF2-40B4-BE49-F238E27FC236}">
                  <a16:creationId xmlns:a16="http://schemas.microsoft.com/office/drawing/2014/main" id="{5C8D9724-D115-49C6-9A94-71B266A93854}"/>
                </a:ext>
              </a:extLst>
            </p:cNvPr>
            <p:cNvGrpSpPr/>
            <p:nvPr/>
          </p:nvGrpSpPr>
          <p:grpSpPr>
            <a:xfrm>
              <a:off x="1775520" y="87273"/>
              <a:ext cx="10953647" cy="1066932"/>
              <a:chOff x="1742724" y="3344834"/>
              <a:chExt cx="27931192" cy="2720617"/>
            </a:xfrm>
            <a:grpFill/>
          </p:grpSpPr>
          <p:sp>
            <p:nvSpPr>
              <p:cNvPr id="7" name="Google Shape;472;p10">
                <a:extLst>
                  <a:ext uri="{FF2B5EF4-FFF2-40B4-BE49-F238E27FC236}">
                    <a16:creationId xmlns:a16="http://schemas.microsoft.com/office/drawing/2014/main" id="{86C0626F-8666-4AC6-A58C-7973B4817060}"/>
                  </a:ext>
                </a:extLst>
              </p:cNvPr>
              <p:cNvSpPr/>
              <p:nvPr/>
            </p:nvSpPr>
            <p:spPr>
              <a:xfrm>
                <a:off x="25890534" y="3562590"/>
                <a:ext cx="3783382" cy="2336780"/>
              </a:xfrm>
              <a:prstGeom prst="flowChartDisplay">
                <a:avLst/>
              </a:prstGeom>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bg1"/>
                  </a:solidFill>
                  <a:latin typeface="Poppins"/>
                  <a:ea typeface="Poppins"/>
                  <a:cs typeface="Poppins"/>
                  <a:sym typeface="Poppins"/>
                </a:endParaRPr>
              </a:p>
            </p:txBody>
          </p:sp>
          <p:sp>
            <p:nvSpPr>
              <p:cNvPr id="8" name="Google Shape;474;p10">
                <a:extLst>
                  <a:ext uri="{FF2B5EF4-FFF2-40B4-BE49-F238E27FC236}">
                    <a16:creationId xmlns:a16="http://schemas.microsoft.com/office/drawing/2014/main" id="{B2455AC7-0BB3-41BC-AD8D-8A9F474F5DBC}"/>
                  </a:ext>
                </a:extLst>
              </p:cNvPr>
              <p:cNvSpPr>
                <a:spLocks noChangeAspect="1"/>
              </p:cNvSpPr>
              <p:nvPr/>
            </p:nvSpPr>
            <p:spPr>
              <a:xfrm>
                <a:off x="1742724" y="3344834"/>
                <a:ext cx="2720618" cy="2720617"/>
              </a:xfrm>
              <a:custGeom>
                <a:avLst/>
                <a:gdLst/>
                <a:ahLst/>
                <a:cxnLst/>
                <a:rect l="l" t="t" r="r" b="b"/>
                <a:pathLst>
                  <a:path w="1834" h="1834" extrusionOk="0">
                    <a:moveTo>
                      <a:pt x="917" y="0"/>
                    </a:moveTo>
                    <a:lnTo>
                      <a:pt x="917" y="0"/>
                    </a:lnTo>
                    <a:cubicBezTo>
                      <a:pt x="411" y="0"/>
                      <a:pt x="0" y="410"/>
                      <a:pt x="0" y="917"/>
                    </a:cubicBezTo>
                    <a:lnTo>
                      <a:pt x="0" y="917"/>
                    </a:lnTo>
                    <a:cubicBezTo>
                      <a:pt x="0" y="1423"/>
                      <a:pt x="411" y="1833"/>
                      <a:pt x="917" y="1833"/>
                    </a:cubicBezTo>
                    <a:lnTo>
                      <a:pt x="917" y="1833"/>
                    </a:lnTo>
                    <a:cubicBezTo>
                      <a:pt x="1423" y="1833"/>
                      <a:pt x="1833" y="1423"/>
                      <a:pt x="1833" y="917"/>
                    </a:cubicBezTo>
                    <a:lnTo>
                      <a:pt x="1833" y="917"/>
                    </a:lnTo>
                    <a:cubicBezTo>
                      <a:pt x="1833" y="410"/>
                      <a:pt x="1423" y="0"/>
                      <a:pt x="917" y="0"/>
                    </a:cubicBezTo>
                  </a:path>
                </a:pathLst>
              </a:custGeom>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chemeClr val="bg1"/>
                  </a:solidFill>
                  <a:latin typeface="Poppins"/>
                  <a:ea typeface="Poppins"/>
                  <a:cs typeface="Poppins"/>
                  <a:sym typeface="Poppins"/>
                </a:endParaRPr>
              </a:p>
            </p:txBody>
          </p:sp>
        </p:grpSp>
      </p:grpSp>
      <p:pic>
        <p:nvPicPr>
          <p:cNvPr id="3" name="Picture 2" descr="A group of kids sitting at desks in a classroom&#10;&#10;Description automatically generated with medium confidence">
            <a:extLst>
              <a:ext uri="{FF2B5EF4-FFF2-40B4-BE49-F238E27FC236}">
                <a16:creationId xmlns:a16="http://schemas.microsoft.com/office/drawing/2014/main" id="{8E6F3D1B-022C-E31E-07F4-51DB510C70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40" y="1124744"/>
            <a:ext cx="10225136" cy="5112568"/>
          </a:xfrm>
          <a:prstGeom prst="rect">
            <a:avLst/>
          </a:prstGeom>
        </p:spPr>
      </p:pic>
      <p:sp>
        <p:nvSpPr>
          <p:cNvPr id="9" name="Speech Bubble: Rectangle with Corners Rounded 8">
            <a:extLst>
              <a:ext uri="{FF2B5EF4-FFF2-40B4-BE49-F238E27FC236}">
                <a16:creationId xmlns:a16="http://schemas.microsoft.com/office/drawing/2014/main" id="{F72B8010-6CBF-0FDA-EFFE-4764C9F26C2A}"/>
              </a:ext>
            </a:extLst>
          </p:cNvPr>
          <p:cNvSpPr/>
          <p:nvPr/>
        </p:nvSpPr>
        <p:spPr>
          <a:xfrm>
            <a:off x="119336" y="924241"/>
            <a:ext cx="2016224" cy="848575"/>
          </a:xfrm>
          <a:prstGeom prst="wedgeRoundRectCallout">
            <a:avLst>
              <a:gd name="adj1" fmla="val 43956"/>
              <a:gd name="adj2" fmla="val 89867"/>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rPr>
              <a:t>I will keep my room tidy.</a:t>
            </a:r>
          </a:p>
        </p:txBody>
      </p:sp>
      <p:sp>
        <p:nvSpPr>
          <p:cNvPr id="10" name="Speech Bubble: Rectangle with Corners Rounded 9">
            <a:extLst>
              <a:ext uri="{FF2B5EF4-FFF2-40B4-BE49-F238E27FC236}">
                <a16:creationId xmlns:a16="http://schemas.microsoft.com/office/drawing/2014/main" id="{3E9812E5-2248-DCC9-7C09-C59745C11A78}"/>
              </a:ext>
            </a:extLst>
          </p:cNvPr>
          <p:cNvSpPr/>
          <p:nvPr/>
        </p:nvSpPr>
        <p:spPr>
          <a:xfrm>
            <a:off x="2711624" y="980728"/>
            <a:ext cx="2664296" cy="848575"/>
          </a:xfrm>
          <a:prstGeom prst="wedgeRoundRectCallout">
            <a:avLst>
              <a:gd name="adj1" fmla="val 10180"/>
              <a:gd name="adj2" fmla="val 103550"/>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rPr>
              <a:t>I will not speak rudely to anyone.</a:t>
            </a:r>
          </a:p>
        </p:txBody>
      </p:sp>
      <p:sp>
        <p:nvSpPr>
          <p:cNvPr id="11" name="Speech Bubble: Rectangle with Corners Rounded 10">
            <a:extLst>
              <a:ext uri="{FF2B5EF4-FFF2-40B4-BE49-F238E27FC236}">
                <a16:creationId xmlns:a16="http://schemas.microsoft.com/office/drawing/2014/main" id="{93DC213C-E40F-CDA6-41C1-380D3D166927}"/>
              </a:ext>
            </a:extLst>
          </p:cNvPr>
          <p:cNvSpPr/>
          <p:nvPr/>
        </p:nvSpPr>
        <p:spPr>
          <a:xfrm>
            <a:off x="8112224" y="980728"/>
            <a:ext cx="2664296" cy="848575"/>
          </a:xfrm>
          <a:prstGeom prst="wedgeRoundRectCallout">
            <a:avLst>
              <a:gd name="adj1" fmla="val -39939"/>
              <a:gd name="adj2" fmla="val 100129"/>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rPr>
              <a:t>I will wake up early.</a:t>
            </a:r>
          </a:p>
        </p:txBody>
      </p:sp>
    </p:spTree>
    <p:extLst>
      <p:ext uri="{BB962C8B-B14F-4D97-AF65-F5344CB8AC3E}">
        <p14:creationId xmlns:p14="http://schemas.microsoft.com/office/powerpoint/2010/main" val="60250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par>
                          <p:cTn id="8" fill="hold">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4000"/>
                            </p:stCondLst>
                            <p:childTnLst>
                              <p:par>
                                <p:cTn id="13" presetID="22" presetClass="entr" presetSubtype="2" fill="hold" grpId="0" nodeType="after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2320721109"/>
              </p:ext>
            </p:extLst>
          </p:nvPr>
        </p:nvGraphicFramePr>
        <p:xfrm>
          <a:off x="1127448" y="700345"/>
          <a:ext cx="9937104" cy="3473452"/>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489480">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r>
                        <a:rPr lang="en-IN" sz="900" b="0" i="0" u="none" strike="noStrike" kern="1200" dirty="0">
                          <a:solidFill>
                            <a:schemeClr val="tx1"/>
                          </a:solidFill>
                          <a:latin typeface="+mn-lt"/>
                          <a:ea typeface="+mn-ea"/>
                          <a:cs typeface="+mn-cs"/>
                        </a:rPr>
                        <a:t>https://www.freepik.com/free-vector/language-composition-with-flat-design_2609860.htm Attribution to </a:t>
                      </a:r>
                      <a:r>
                        <a:rPr lang="en-IN" sz="900" b="0" i="0" u="none" strike="noStrike" kern="1200">
                          <a:solidFill>
                            <a:schemeClr val="tx1"/>
                          </a:solidFill>
                          <a:latin typeface="+mn-lt"/>
                          <a:ea typeface="+mn-ea"/>
                          <a:cs typeface="+mn-cs"/>
                        </a:rPr>
                        <a:t>macrovector</a:t>
                      </a:r>
                      <a:endParaRPr lang="en-IN" sz="900" dirty="0"/>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rPr>
                        <a:t>Teacher Image - https://freesvg.org/1504025068</a:t>
                      </a:r>
                    </a:p>
                    <a:p>
                      <a:pPr rtl="0"/>
                      <a:r>
                        <a:rPr lang="en-IN" sz="900" dirty="0"/>
                        <a:t>https://pixabay.com/vectors/blackboard-green-frame-school-green-1788630/</a:t>
                      </a:r>
                    </a:p>
                  </a:txBody>
                  <a:tcPr/>
                </a:tc>
                <a:extLst>
                  <a:ext uri="{0D108BD9-81ED-4DB2-BD59-A6C34878D82A}">
                    <a16:rowId xmlns:a16="http://schemas.microsoft.com/office/drawing/2014/main" val="10002"/>
                  </a:ext>
                </a:extLst>
              </a:tr>
              <a:tr h="648094">
                <a:tc>
                  <a:txBody>
                    <a:bodyPr/>
                    <a:lstStyle/>
                    <a:p>
                      <a:r>
                        <a:rPr lang="en-IN" sz="900" dirty="0"/>
                        <a:t>3</a:t>
                      </a:r>
                    </a:p>
                  </a:txBody>
                  <a:tcPr/>
                </a:tc>
                <a:tc>
                  <a:txBody>
                    <a:bodyPr/>
                    <a:lstStyle/>
                    <a:p>
                      <a:endParaRPr lang="en-IN" sz="900" dirty="0"/>
                    </a:p>
                  </a:txBody>
                  <a:tcPr/>
                </a:tc>
                <a:tc>
                  <a:txBody>
                    <a:bodyPr/>
                    <a:lstStyle/>
                    <a:p>
                      <a:r>
                        <a:rPr lang="en-IN" sz="900" dirty="0"/>
                        <a:t>SSSVV gallery - classroom</a:t>
                      </a:r>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3074" name="Picture 2" descr="Language composition with flat design">
            <a:extLst>
              <a:ext uri="{FF2B5EF4-FFF2-40B4-BE49-F238E27FC236}">
                <a16:creationId xmlns:a16="http://schemas.microsoft.com/office/drawing/2014/main" id="{21AC24A6-738E-F6B7-B06C-E3F294B77F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357" y="1268760"/>
            <a:ext cx="554541" cy="2604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ree vector graphics of Blackboard">
            <a:extLst>
              <a:ext uri="{FF2B5EF4-FFF2-40B4-BE49-F238E27FC236}">
                <a16:creationId xmlns:a16="http://schemas.microsoft.com/office/drawing/2014/main" id="{E687D538-3255-9023-7409-897A78C2A7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3438" y="1569221"/>
            <a:ext cx="576433" cy="3638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Woman">
            <a:extLst>
              <a:ext uri="{FF2B5EF4-FFF2-40B4-BE49-F238E27FC236}">
                <a16:creationId xmlns:a16="http://schemas.microsoft.com/office/drawing/2014/main" id="{02640DBE-44FE-67B7-A05F-C40F5BB3D20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2508" y="1669644"/>
            <a:ext cx="270676" cy="2706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group of kids sitting at desks in a classroom&#10;&#10;Description automatically generated with medium confidence">
            <a:extLst>
              <a:ext uri="{FF2B5EF4-FFF2-40B4-BE49-F238E27FC236}">
                <a16:creationId xmlns:a16="http://schemas.microsoft.com/office/drawing/2014/main" id="{3B598EEA-8946-051F-3EAD-B1DFF569653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95600" y="2132856"/>
            <a:ext cx="709045" cy="354523"/>
          </a:xfrm>
          <a:prstGeom prst="rect">
            <a:avLst/>
          </a:prstGeom>
        </p:spPr>
      </p:pic>
    </p:spTree>
  </p:cSld>
  <p:clrMapOvr>
    <a:masterClrMapping/>
  </p:clrMapOvr>
</p:sld>
</file>

<file path=ppt/theme/theme1.xml><?xml version="1.0" encoding="utf-8"?>
<a:theme xmlns:a="http://schemas.openxmlformats.org/drawingml/2006/main" name="DD">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699</TotalTime>
  <Words>396</Words>
  <Application>Microsoft Office PowerPoint</Application>
  <PresentationFormat>Widescreen</PresentationFormat>
  <Paragraphs>40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Poppins</vt:lpstr>
      <vt:lpstr>Wingdings</vt:lpstr>
      <vt:lpstr>DD</vt:lpstr>
      <vt:lpstr>Change to Future</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43</cp:revision>
  <dcterms:created xsi:type="dcterms:W3CDTF">2020-08-28T09:38:22Z</dcterms:created>
  <dcterms:modified xsi:type="dcterms:W3CDTF">2022-12-03T18:18:29Z</dcterms:modified>
</cp:coreProperties>
</file>