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60"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89302" autoAdjust="0"/>
  </p:normalViewPr>
  <p:slideViewPr>
    <p:cSldViewPr>
      <p:cViewPr varScale="1">
        <p:scale>
          <a:sx n="94" d="100"/>
          <a:sy n="94" d="100"/>
        </p:scale>
        <p:origin x="1176" y="200"/>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8038C4-BF72-4988-81DB-5A7A33E682F0}" type="datetimeFigureOut">
              <a:rPr lang="en-US" smtClean="0"/>
              <a:pPr/>
              <a:t>1/2/23</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B85EF6-E28C-49A7-8AAB-FE1184C01F95}" type="slidenum">
              <a:rPr lang="en-IN" smtClean="0"/>
              <a:pPr/>
              <a:t>‹#›</a:t>
            </a:fld>
            <a:endParaRPr lang="en-IN"/>
          </a:p>
        </p:txBody>
      </p:sp>
    </p:spTree>
    <p:extLst>
      <p:ext uri="{BB962C8B-B14F-4D97-AF65-F5344CB8AC3E}">
        <p14:creationId xmlns:p14="http://schemas.microsoft.com/office/powerpoint/2010/main" val="3989638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1</a:t>
            </a:fld>
            <a:endParaRPr lang="en-IN"/>
          </a:p>
        </p:txBody>
      </p:sp>
    </p:spTree>
    <p:extLst>
      <p:ext uri="{BB962C8B-B14F-4D97-AF65-F5344CB8AC3E}">
        <p14:creationId xmlns:p14="http://schemas.microsoft.com/office/powerpoint/2010/main" val="3658142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R="114300" rtl="0">
              <a:spcBef>
                <a:spcPts val="0"/>
              </a:spcBef>
              <a:spcAft>
                <a:spcPts val="0"/>
              </a:spcAft>
            </a:pPr>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a:t>
            </a:r>
            <a:r>
              <a:rPr lang="en-US" sz="1800" b="0" i="0" u="none" strike="noStrike" dirty="0">
                <a:solidFill>
                  <a:srgbClr val="0000FF"/>
                </a:solidFill>
                <a:effectLst/>
                <a:latin typeface="Calibri" panose="020F0502020204030204" pitchFamily="34" charset="0"/>
              </a:rPr>
              <a:t>The teacher may use the GO and PPT provided to reinforce the understanding of Simple Future Tense..</a:t>
            </a:r>
            <a:endParaRPr lang="en-US" b="0" dirty="0">
              <a:effectLst/>
            </a:endParaRPr>
          </a:p>
          <a:p>
            <a:br>
              <a:rPr lang="en-US"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2</a:t>
            </a:fld>
            <a:endParaRPr lang="en-IN"/>
          </a:p>
        </p:txBody>
      </p:sp>
    </p:spTree>
    <p:extLst>
      <p:ext uri="{BB962C8B-B14F-4D97-AF65-F5344CB8AC3E}">
        <p14:creationId xmlns:p14="http://schemas.microsoft.com/office/powerpoint/2010/main" val="3000869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3</a:t>
            </a:fld>
            <a:endParaRPr lang="en-IN"/>
          </a:p>
        </p:txBody>
      </p:sp>
    </p:spTree>
    <p:extLst>
      <p:ext uri="{BB962C8B-B14F-4D97-AF65-F5344CB8AC3E}">
        <p14:creationId xmlns:p14="http://schemas.microsoft.com/office/powerpoint/2010/main" val="40423841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981069"/>
            <a:ext cx="10363200" cy="1655843"/>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996952"/>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428BD76F-BD24-44AD-BEDE-7058FCE9136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6539" y="47740"/>
            <a:ext cx="902286" cy="957155"/>
          </a:xfrm>
          <a:prstGeom prst="rect">
            <a:avLst/>
          </a:prstGeom>
        </p:spPr>
      </p:pic>
      <p:pic>
        <p:nvPicPr>
          <p:cNvPr id="19" name="Picture 18" descr="A picture containing text, light&#10;&#10;Description automatically generated">
            <a:extLst>
              <a:ext uri="{FF2B5EF4-FFF2-40B4-BE49-F238E27FC236}">
                <a16:creationId xmlns:a16="http://schemas.microsoft.com/office/drawing/2014/main" id="{D3D53DF3-BD88-4C6D-9E85-C8E61E5F24E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9CE2D3C8-E81A-4774-AE86-696A10FEE4ED}"/>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
        <p:nvSpPr>
          <p:cNvPr id="9" name="TextBox 8">
            <a:extLst>
              <a:ext uri="{FF2B5EF4-FFF2-40B4-BE49-F238E27FC236}">
                <a16:creationId xmlns:a16="http://schemas.microsoft.com/office/drawing/2014/main" id="{26886058-AB27-4E28-9B3E-0249FA73FA1D}"/>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A picture containing text, light&#10;&#10;Description automatically generated">
            <a:extLst>
              <a:ext uri="{FF2B5EF4-FFF2-40B4-BE49-F238E27FC236}">
                <a16:creationId xmlns:a16="http://schemas.microsoft.com/office/drawing/2014/main" id="{406F829A-A9AE-454A-A57B-45B44CE3B34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3DB01AB4-72FA-43A4-A513-AF85E706263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52464" y="-24"/>
            <a:ext cx="10363200"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A picture containing text, light&#10;&#10;Description automatically generated">
            <a:extLst>
              <a:ext uri="{FF2B5EF4-FFF2-40B4-BE49-F238E27FC236}">
                <a16:creationId xmlns:a16="http://schemas.microsoft.com/office/drawing/2014/main" id="{A295D194-953C-4C7A-B9AB-5EAC619F66A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D60BDD97-0EE4-4885-8842-96419DB7F58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420888"/>
            <a:ext cx="12192000" cy="1655843"/>
          </a:xfrm>
        </p:spPr>
        <p:txBody>
          <a:bodyPr/>
          <a:lstStyle/>
          <a:p>
            <a:r>
              <a:rPr lang="en-US" b="1">
                <a:solidFill>
                  <a:schemeClr val="bg2">
                    <a:lumMod val="25000"/>
                  </a:schemeClr>
                </a:solidFill>
              </a:rPr>
              <a:t>Summary_Simple</a:t>
            </a:r>
            <a:r>
              <a:rPr lang="en-US" b="1" dirty="0">
                <a:solidFill>
                  <a:schemeClr val="bg2">
                    <a:lumMod val="25000"/>
                  </a:schemeClr>
                </a:solidFill>
              </a:rPr>
              <a:t> Future Tense</a:t>
            </a:r>
            <a:endParaRPr lang="en-IN" b="1" dirty="0">
              <a:solidFill>
                <a:schemeClr val="bg2">
                  <a:lumMod val="25000"/>
                </a:schemeClr>
              </a:solidFill>
            </a:endParaRPr>
          </a:p>
        </p:txBody>
      </p:sp>
      <p:sp>
        <p:nvSpPr>
          <p:cNvPr id="7" name="Frame 6"/>
          <p:cNvSpPr/>
          <p:nvPr/>
        </p:nvSpPr>
        <p:spPr>
          <a:xfrm>
            <a:off x="537127" y="2420888"/>
            <a:ext cx="11117747" cy="1655843"/>
          </a:xfrm>
          <a:prstGeom prst="frame">
            <a:avLst/>
          </a:prstGeom>
          <a:solidFill>
            <a:schemeClr val="accent6">
              <a:lumMod val="75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CCEC5E3-73CC-45BD-470B-E4813FF0FEB5}"/>
              </a:ext>
            </a:extLst>
          </p:cNvPr>
          <p:cNvSpPr>
            <a:spLocks noGrp="1"/>
          </p:cNvSpPr>
          <p:nvPr>
            <p:ph type="title"/>
          </p:nvPr>
        </p:nvSpPr>
        <p:spPr>
          <a:xfrm>
            <a:off x="1466856" y="110672"/>
            <a:ext cx="9296427" cy="654032"/>
          </a:xfrm>
        </p:spPr>
        <p:style>
          <a:lnRef idx="2">
            <a:schemeClr val="dk1"/>
          </a:lnRef>
          <a:fillRef idx="1">
            <a:schemeClr val="lt1"/>
          </a:fillRef>
          <a:effectRef idx="0">
            <a:schemeClr val="dk1"/>
          </a:effectRef>
          <a:fontRef idx="minor">
            <a:schemeClr val="dk1"/>
          </a:fontRef>
        </p:style>
        <p:txBody>
          <a:bodyPr/>
          <a:lstStyle/>
          <a:p>
            <a:r>
              <a:rPr lang="en-US" dirty="0"/>
              <a:t>Summary - Simple Future Tense</a:t>
            </a:r>
          </a:p>
        </p:txBody>
      </p:sp>
      <p:grpSp>
        <p:nvGrpSpPr>
          <p:cNvPr id="2" name="Group 1">
            <a:extLst>
              <a:ext uri="{FF2B5EF4-FFF2-40B4-BE49-F238E27FC236}">
                <a16:creationId xmlns:a16="http://schemas.microsoft.com/office/drawing/2014/main" id="{73387963-1A1E-D39C-820D-A2DB83C4F041}"/>
              </a:ext>
            </a:extLst>
          </p:cNvPr>
          <p:cNvGrpSpPr/>
          <p:nvPr/>
        </p:nvGrpSpPr>
        <p:grpSpPr>
          <a:xfrm rot="1800000">
            <a:off x="11676" y="1391956"/>
            <a:ext cx="360040" cy="4585409"/>
            <a:chOff x="1703512" y="764704"/>
            <a:chExt cx="360040" cy="4896544"/>
          </a:xfrm>
          <a:scene3d>
            <a:camera prst="orthographicFront">
              <a:rot lat="0" lon="0" rev="0"/>
            </a:camera>
            <a:lightRig rig="glow" dir="t">
              <a:rot lat="0" lon="0" rev="4800000"/>
            </a:lightRig>
          </a:scene3d>
        </p:grpSpPr>
        <p:sp>
          <p:nvSpPr>
            <p:cNvPr id="3" name="Isosceles Triangle 2">
              <a:extLst>
                <a:ext uri="{FF2B5EF4-FFF2-40B4-BE49-F238E27FC236}">
                  <a16:creationId xmlns:a16="http://schemas.microsoft.com/office/drawing/2014/main" id="{6B52E9B7-BF53-C8AF-985A-842E930E74CF}"/>
                </a:ext>
              </a:extLst>
            </p:cNvPr>
            <p:cNvSpPr/>
            <p:nvPr/>
          </p:nvSpPr>
          <p:spPr>
            <a:xfrm>
              <a:off x="1703512" y="764704"/>
              <a:ext cx="360040" cy="2448272"/>
            </a:xfrm>
            <a:prstGeom prst="triangle">
              <a:avLst/>
            </a:prstGeom>
            <a:ln>
              <a:noFill/>
            </a:ln>
            <a:effectLst>
              <a:outerShdw blurRad="190500" dist="228600" dir="2700000" algn="ctr">
                <a:srgbClr val="000000">
                  <a:alpha val="30000"/>
                </a:srgbClr>
              </a:outerShdw>
            </a:effectLst>
            <a:sp3d prstMaterial="matte">
              <a:bevelT w="127000" h="63500"/>
            </a:sp3d>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4" name="Isosceles Triangle 3">
              <a:extLst>
                <a:ext uri="{FF2B5EF4-FFF2-40B4-BE49-F238E27FC236}">
                  <a16:creationId xmlns:a16="http://schemas.microsoft.com/office/drawing/2014/main" id="{2489712E-0AC3-6457-E3B2-6F859642E63C}"/>
                </a:ext>
              </a:extLst>
            </p:cNvPr>
            <p:cNvSpPr/>
            <p:nvPr/>
          </p:nvSpPr>
          <p:spPr>
            <a:xfrm flipV="1">
              <a:off x="1703512" y="3212976"/>
              <a:ext cx="360040" cy="2448272"/>
            </a:xfrm>
            <a:prstGeom prst="triangle">
              <a:avLst/>
            </a:prstGeom>
            <a:noFill/>
            <a:ln>
              <a:noFill/>
            </a:ln>
            <a:effectLst>
              <a:outerShdw blurRad="190500" dist="228600" dir="2700000" algn="ctr">
                <a:srgbClr val="000000">
                  <a:alpha val="30000"/>
                </a:srgbClr>
              </a:outerShdw>
            </a:effectLst>
            <a:sp3d prstMaterial="matte">
              <a:bevelT w="127000" h="63500"/>
            </a:sp3d>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sp>
        <p:nvSpPr>
          <p:cNvPr id="6" name="Oval 5">
            <a:extLst>
              <a:ext uri="{FF2B5EF4-FFF2-40B4-BE49-F238E27FC236}">
                <a16:creationId xmlns:a16="http://schemas.microsoft.com/office/drawing/2014/main" id="{8D6DC3BE-C4AF-0B06-309B-4A6045DE6E7E}"/>
              </a:ext>
            </a:extLst>
          </p:cNvPr>
          <p:cNvSpPr/>
          <p:nvPr/>
        </p:nvSpPr>
        <p:spPr>
          <a:xfrm>
            <a:off x="-13004" y="3365376"/>
            <a:ext cx="504056" cy="504056"/>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7" name="Arc 6">
            <a:extLst>
              <a:ext uri="{FF2B5EF4-FFF2-40B4-BE49-F238E27FC236}">
                <a16:creationId xmlns:a16="http://schemas.microsoft.com/office/drawing/2014/main" id="{2C49A70C-02C6-09A5-9B41-56B532502F4D}"/>
              </a:ext>
            </a:extLst>
          </p:cNvPr>
          <p:cNvSpPr/>
          <p:nvPr/>
        </p:nvSpPr>
        <p:spPr>
          <a:xfrm>
            <a:off x="-2616968" y="1169131"/>
            <a:ext cx="5257288" cy="5040560"/>
          </a:xfrm>
          <a:prstGeom prst="arc">
            <a:avLst>
              <a:gd name="adj1" fmla="val 16199999"/>
              <a:gd name="adj2" fmla="val 5457340"/>
            </a:avLst>
          </a:prstGeom>
          <a:ln w="76200">
            <a:solidFill>
              <a:schemeClr val="bg1">
                <a:lumMod val="75000"/>
              </a:schemeClr>
            </a:solidFill>
          </a:ln>
          <a:effectLst>
            <a:innerShdw blurRad="114300">
              <a:prstClr val="black"/>
            </a:innerShdw>
          </a:effectLst>
          <a:scene3d>
            <a:camera prst="orthographicFront"/>
            <a:lightRig rig="brightRoom" dir="t"/>
          </a:scene3d>
          <a:sp3d prstMaterial="softEdge"/>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Oval 7">
            <a:extLst>
              <a:ext uri="{FF2B5EF4-FFF2-40B4-BE49-F238E27FC236}">
                <a16:creationId xmlns:a16="http://schemas.microsoft.com/office/drawing/2014/main" id="{6CB915CE-545F-375F-5C2D-98F160919C9E}"/>
              </a:ext>
            </a:extLst>
          </p:cNvPr>
          <p:cNvSpPr>
            <a:spLocks noChangeAspect="1"/>
          </p:cNvSpPr>
          <p:nvPr/>
        </p:nvSpPr>
        <p:spPr>
          <a:xfrm flipH="1">
            <a:off x="1217604" y="1385155"/>
            <a:ext cx="360040" cy="360040"/>
          </a:xfrm>
          <a:prstGeom prst="ellipse">
            <a:avLst/>
          </a:prstGeom>
          <a:solidFill>
            <a:schemeClr val="tx2">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AF0539ED-963D-328C-81D2-BA2A8D9EAA1E}"/>
              </a:ext>
            </a:extLst>
          </p:cNvPr>
          <p:cNvSpPr>
            <a:spLocks noChangeAspect="1"/>
          </p:cNvSpPr>
          <p:nvPr/>
        </p:nvSpPr>
        <p:spPr>
          <a:xfrm flipH="1">
            <a:off x="2129719" y="2291031"/>
            <a:ext cx="360040" cy="360040"/>
          </a:xfrm>
          <a:prstGeom prst="ellipse">
            <a:avLst/>
          </a:prstGeom>
          <a:solidFill>
            <a:schemeClr val="accent5">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sz="2200" dirty="0"/>
          </a:p>
        </p:txBody>
      </p:sp>
      <p:sp>
        <p:nvSpPr>
          <p:cNvPr id="10" name="Oval 9">
            <a:extLst>
              <a:ext uri="{FF2B5EF4-FFF2-40B4-BE49-F238E27FC236}">
                <a16:creationId xmlns:a16="http://schemas.microsoft.com/office/drawing/2014/main" id="{D469BBD9-A2E7-A0A5-F55D-0D06838CCBFF}"/>
              </a:ext>
            </a:extLst>
          </p:cNvPr>
          <p:cNvSpPr>
            <a:spLocks noChangeAspect="1"/>
          </p:cNvSpPr>
          <p:nvPr/>
        </p:nvSpPr>
        <p:spPr>
          <a:xfrm flipH="1">
            <a:off x="2460300" y="3509392"/>
            <a:ext cx="360040" cy="360040"/>
          </a:xfrm>
          <a:prstGeom prst="ellipse">
            <a:avLst/>
          </a:prstGeom>
          <a:solidFill>
            <a:srgbClr val="7030A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sz="2200"/>
          </a:p>
        </p:txBody>
      </p:sp>
      <p:sp>
        <p:nvSpPr>
          <p:cNvPr id="11" name="Oval 10">
            <a:extLst>
              <a:ext uri="{FF2B5EF4-FFF2-40B4-BE49-F238E27FC236}">
                <a16:creationId xmlns:a16="http://schemas.microsoft.com/office/drawing/2014/main" id="{5C38C08D-A5CF-C84C-BFF4-4706D1237DAA}"/>
              </a:ext>
            </a:extLst>
          </p:cNvPr>
          <p:cNvSpPr>
            <a:spLocks noChangeAspect="1"/>
          </p:cNvSpPr>
          <p:nvPr/>
        </p:nvSpPr>
        <p:spPr>
          <a:xfrm flipH="1">
            <a:off x="2134772" y="4714156"/>
            <a:ext cx="360040" cy="360040"/>
          </a:xfrm>
          <a:prstGeom prst="ellipse">
            <a:avLst/>
          </a:prstGeom>
          <a:solidFill>
            <a:schemeClr val="accent6">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sz="2200"/>
          </a:p>
        </p:txBody>
      </p:sp>
      <p:sp>
        <p:nvSpPr>
          <p:cNvPr id="12" name="Oval 11">
            <a:extLst>
              <a:ext uri="{FF2B5EF4-FFF2-40B4-BE49-F238E27FC236}">
                <a16:creationId xmlns:a16="http://schemas.microsoft.com/office/drawing/2014/main" id="{8F168F42-6181-044E-46F3-B9917E38BB9F}"/>
              </a:ext>
            </a:extLst>
          </p:cNvPr>
          <p:cNvSpPr>
            <a:spLocks noChangeAspect="1"/>
          </p:cNvSpPr>
          <p:nvPr/>
        </p:nvSpPr>
        <p:spPr>
          <a:xfrm flipH="1">
            <a:off x="1289824" y="5580191"/>
            <a:ext cx="360040" cy="360040"/>
          </a:xfrm>
          <a:prstGeom prst="ellipse">
            <a:avLst/>
          </a:prstGeom>
          <a:solidFill>
            <a:schemeClr val="accent2">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F6C1665-C8C0-62EE-7662-A99C80B7AF6C}"/>
              </a:ext>
            </a:extLst>
          </p:cNvPr>
          <p:cNvSpPr/>
          <p:nvPr/>
        </p:nvSpPr>
        <p:spPr>
          <a:xfrm>
            <a:off x="1775520" y="1196752"/>
            <a:ext cx="5052377" cy="440121"/>
          </a:xfrm>
          <a:prstGeom prst="rect">
            <a:avLst/>
          </a:prstGeom>
          <a:solidFill>
            <a:schemeClr val="tx2">
              <a:lumMod val="40000"/>
              <a:lumOff val="60000"/>
            </a:schemeClr>
          </a:solidFill>
        </p:spPr>
        <p:txBody>
          <a:bodyPr wrap="square">
            <a:spAutoFit/>
          </a:bodyPr>
          <a:lstStyle/>
          <a:p>
            <a:r>
              <a:rPr lang="en-US" sz="2000" dirty="0"/>
              <a:t>It is used for an action that is yet to happen.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Rectangle 13">
            <a:extLst>
              <a:ext uri="{FF2B5EF4-FFF2-40B4-BE49-F238E27FC236}">
                <a16:creationId xmlns:a16="http://schemas.microsoft.com/office/drawing/2014/main" id="{667B14EC-B60E-6705-8099-6216D18D60EC}"/>
              </a:ext>
            </a:extLst>
          </p:cNvPr>
          <p:cNvSpPr/>
          <p:nvPr/>
        </p:nvSpPr>
        <p:spPr>
          <a:xfrm>
            <a:off x="2567608" y="2060848"/>
            <a:ext cx="8520608" cy="707886"/>
          </a:xfrm>
          <a:prstGeom prst="rect">
            <a:avLst/>
          </a:prstGeom>
          <a:solidFill>
            <a:schemeClr val="accent5">
              <a:lumMod val="40000"/>
              <a:lumOff val="60000"/>
            </a:schemeClr>
          </a:solidFill>
        </p:spPr>
        <p:txBody>
          <a:bodyPr wrap="square">
            <a:spAutoFit/>
          </a:bodyPr>
          <a:lstStyle/>
          <a:p>
            <a:pPr fontAlgn="base"/>
            <a:r>
              <a:rPr lang="en-US" sz="2000" dirty="0"/>
              <a:t>The verb form for Simple Future Tense is made by adding will/will not to the present form of the verb (V1).</a:t>
            </a:r>
          </a:p>
        </p:txBody>
      </p:sp>
      <p:sp>
        <p:nvSpPr>
          <p:cNvPr id="15" name="Rectangle 14">
            <a:extLst>
              <a:ext uri="{FF2B5EF4-FFF2-40B4-BE49-F238E27FC236}">
                <a16:creationId xmlns:a16="http://schemas.microsoft.com/office/drawing/2014/main" id="{D055E641-3CA4-0677-6D53-7F2780AF8C5B}"/>
              </a:ext>
            </a:extLst>
          </p:cNvPr>
          <p:cNvSpPr/>
          <p:nvPr/>
        </p:nvSpPr>
        <p:spPr>
          <a:xfrm>
            <a:off x="2927648" y="3313989"/>
            <a:ext cx="8266899" cy="763083"/>
          </a:xfrm>
          <a:prstGeom prst="rect">
            <a:avLst/>
          </a:prstGeom>
          <a:solidFill>
            <a:schemeClr val="accent4">
              <a:lumMod val="40000"/>
              <a:lumOff val="60000"/>
            </a:schemeClr>
          </a:solidFill>
        </p:spPr>
        <p:txBody>
          <a:bodyPr wrap="square" anchor="t">
            <a:spAutoFit/>
          </a:bodyPr>
          <a:lstStyle/>
          <a:p>
            <a:pPr fontAlgn="base"/>
            <a:r>
              <a:rPr lang="en-US" sz="2000" dirty="0"/>
              <a:t>The verb form for Simple Future Tense in a positive sentence is - will + present form of verb (V1). </a:t>
            </a:r>
            <a:r>
              <a:rPr lang="en-US" sz="2000" i="1" dirty="0"/>
              <a:t>Example: I </a:t>
            </a:r>
            <a:r>
              <a:rPr lang="en-US" sz="2000" i="1" u="sng" dirty="0"/>
              <a:t>will work hard</a:t>
            </a:r>
            <a:r>
              <a:rPr lang="en-US" sz="2000" i="1" dirty="0"/>
              <a:t> to win the contest .</a:t>
            </a:r>
            <a:br>
              <a:rPr lang="en-US" sz="2000" i="1" dirty="0"/>
            </a:br>
            <a:endParaRPr lang="en-US" sz="2000" i="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F912156A-034A-2F0F-1589-56538B08C3B8}"/>
              </a:ext>
            </a:extLst>
          </p:cNvPr>
          <p:cNvSpPr/>
          <p:nvPr/>
        </p:nvSpPr>
        <p:spPr>
          <a:xfrm>
            <a:off x="2711624" y="4449306"/>
            <a:ext cx="8323625" cy="707886"/>
          </a:xfrm>
          <a:prstGeom prst="rect">
            <a:avLst/>
          </a:prstGeom>
          <a:solidFill>
            <a:schemeClr val="accent6">
              <a:lumMod val="40000"/>
              <a:lumOff val="60000"/>
            </a:schemeClr>
          </a:solidFill>
        </p:spPr>
        <p:txBody>
          <a:bodyPr wrap="square">
            <a:spAutoFit/>
          </a:bodyPr>
          <a:lstStyle/>
          <a:p>
            <a:pPr fontAlgn="base"/>
            <a:r>
              <a:rPr lang="en-US" sz="2000" dirty="0"/>
              <a:t>The verb form for Simple Future Tense in a negative sentence is - will not + present form of verb (V1).</a:t>
            </a:r>
            <a:r>
              <a:rPr lang="en-US" sz="2000" i="1" dirty="0"/>
              <a:t> Example: They </a:t>
            </a:r>
            <a:r>
              <a:rPr lang="en-US" sz="2000" i="1" u="sng" dirty="0"/>
              <a:t>will not play</a:t>
            </a:r>
            <a:r>
              <a:rPr lang="en-US" sz="2000" i="1" dirty="0"/>
              <a:t> if it rains.</a:t>
            </a:r>
          </a:p>
        </p:txBody>
      </p:sp>
      <p:sp>
        <p:nvSpPr>
          <p:cNvPr id="17" name="Rectangle 16">
            <a:extLst>
              <a:ext uri="{FF2B5EF4-FFF2-40B4-BE49-F238E27FC236}">
                <a16:creationId xmlns:a16="http://schemas.microsoft.com/office/drawing/2014/main" id="{815999B6-84E0-72D0-83CC-2E11A3771B31}"/>
              </a:ext>
            </a:extLst>
          </p:cNvPr>
          <p:cNvSpPr/>
          <p:nvPr/>
        </p:nvSpPr>
        <p:spPr>
          <a:xfrm>
            <a:off x="1991544" y="5517232"/>
            <a:ext cx="8802033" cy="1012857"/>
          </a:xfrm>
          <a:prstGeom prst="rect">
            <a:avLst/>
          </a:prstGeom>
          <a:solidFill>
            <a:schemeClr val="accent2">
              <a:lumMod val="40000"/>
              <a:lumOff val="60000"/>
            </a:schemeClr>
          </a:solidFill>
        </p:spPr>
        <p:txBody>
          <a:bodyPr wrap="square" anchor="t">
            <a:spAutoFit/>
          </a:bodyPr>
          <a:lstStyle/>
          <a:p>
            <a:pPr fontAlgn="base"/>
            <a:r>
              <a:rPr lang="en-US" sz="2000" dirty="0"/>
              <a:t>The Verb form for Simple Future Tense remains constant for all subject forms (singular or plural). </a:t>
            </a:r>
            <a:r>
              <a:rPr lang="en-US" sz="2000" i="1" dirty="0"/>
              <a:t>Example: Those </a:t>
            </a:r>
            <a:r>
              <a:rPr lang="en-US" sz="2000" i="1" u="sng" dirty="0"/>
              <a:t>boys will sing</a:t>
            </a:r>
            <a:r>
              <a:rPr lang="en-US" sz="2000" i="1" dirty="0"/>
              <a:t> for the function.</a:t>
            </a:r>
          </a:p>
          <a:p>
            <a:r>
              <a:rPr lang="en-US" sz="2000" i="1" dirty="0"/>
              <a:t>                  My </a:t>
            </a:r>
            <a:r>
              <a:rPr lang="en-US" sz="2000" i="1" u="sng" dirty="0"/>
              <a:t>friend will help</a:t>
            </a:r>
            <a:r>
              <a:rPr lang="en-US" sz="2000" i="1" dirty="0"/>
              <a:t> me to complete my project.</a:t>
            </a:r>
          </a:p>
          <a:p>
            <a:br>
              <a:rPr lang="en-US" sz="2000" dirty="0"/>
            </a:b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18989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1000"/>
                                        <p:tgtEl>
                                          <p:spTgt spid="7"/>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1000" fill="hold"/>
                                        <p:tgtEl>
                                          <p:spTgt spid="6"/>
                                        </p:tgtEl>
                                        <p:attrNameLst>
                                          <p:attrName>ppt_w</p:attrName>
                                        </p:attrNameLst>
                                      </p:cBhvr>
                                      <p:tavLst>
                                        <p:tav tm="0">
                                          <p:val>
                                            <p:fltVal val="0"/>
                                          </p:val>
                                        </p:tav>
                                        <p:tav tm="100000">
                                          <p:val>
                                            <p:strVal val="#ppt_w"/>
                                          </p:val>
                                        </p:tav>
                                      </p:tavLst>
                                    </p:anim>
                                    <p:anim calcmode="lin" valueType="num">
                                      <p:cBhvr>
                                        <p:cTn id="12" dur="1000" fill="hold"/>
                                        <p:tgtEl>
                                          <p:spTgt spid="6"/>
                                        </p:tgtEl>
                                        <p:attrNameLst>
                                          <p:attrName>ppt_h</p:attrName>
                                        </p:attrNameLst>
                                      </p:cBhvr>
                                      <p:tavLst>
                                        <p:tav tm="0">
                                          <p:val>
                                            <p:fltVal val="0"/>
                                          </p:val>
                                        </p:tav>
                                        <p:tav tm="100000">
                                          <p:val>
                                            <p:strVal val="#ppt_h"/>
                                          </p:val>
                                        </p:tav>
                                      </p:tavLst>
                                    </p:anim>
                                    <p:animEffect transition="in" filter="fade">
                                      <p:cBhvr>
                                        <p:cTn id="13" dur="1000"/>
                                        <p:tgtEl>
                                          <p:spTgt spid="6"/>
                                        </p:tgtEl>
                                      </p:cBhvr>
                                    </p:animEffect>
                                  </p:childTnLst>
                                </p:cTn>
                              </p:par>
                            </p:childTnLst>
                          </p:cTn>
                        </p:par>
                        <p:par>
                          <p:cTn id="14" fill="hold">
                            <p:stCondLst>
                              <p:cond delay="2000"/>
                            </p:stCondLst>
                            <p:childTnLst>
                              <p:par>
                                <p:cTn id="15" presetID="16" presetClass="entr" presetSubtype="42"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arn(outHorizontal)">
                                      <p:cBhvr>
                                        <p:cTn id="17" dur="750"/>
                                        <p:tgtEl>
                                          <p:spTgt spid="2"/>
                                        </p:tgtEl>
                                      </p:cBhvr>
                                    </p:animEffect>
                                  </p:childTnLst>
                                </p:cTn>
                              </p:par>
                            </p:childTnLst>
                          </p:cTn>
                        </p:par>
                        <p:par>
                          <p:cTn id="18" fill="hold">
                            <p:stCondLst>
                              <p:cond delay="2750"/>
                            </p:stCondLst>
                            <p:childTnLst>
                              <p:par>
                                <p:cTn id="19" presetID="53" presetClass="entr" presetSubtype="16"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fill="hold"/>
                                        <p:tgtEl>
                                          <p:spTgt spid="8"/>
                                        </p:tgtEl>
                                        <p:attrNameLst>
                                          <p:attrName>ppt_w</p:attrName>
                                        </p:attrNameLst>
                                      </p:cBhvr>
                                      <p:tavLst>
                                        <p:tav tm="0">
                                          <p:val>
                                            <p:fltVal val="0"/>
                                          </p:val>
                                        </p:tav>
                                        <p:tav tm="100000">
                                          <p:val>
                                            <p:strVal val="#ppt_w"/>
                                          </p:val>
                                        </p:tav>
                                      </p:tavLst>
                                    </p:anim>
                                    <p:anim calcmode="lin" valueType="num">
                                      <p:cBhvr>
                                        <p:cTn id="22" dur="500" fill="hold"/>
                                        <p:tgtEl>
                                          <p:spTgt spid="8"/>
                                        </p:tgtEl>
                                        <p:attrNameLst>
                                          <p:attrName>ppt_h</p:attrName>
                                        </p:attrNameLst>
                                      </p:cBhvr>
                                      <p:tavLst>
                                        <p:tav tm="0">
                                          <p:val>
                                            <p:fltVal val="0"/>
                                          </p:val>
                                        </p:tav>
                                        <p:tav tm="100000">
                                          <p:val>
                                            <p:strVal val="#ppt_h"/>
                                          </p:val>
                                        </p:tav>
                                      </p:tavLst>
                                    </p:anim>
                                    <p:animEffect transition="in" filter="fade">
                                      <p:cBhvr>
                                        <p:cTn id="23" dur="500"/>
                                        <p:tgtEl>
                                          <p:spTgt spid="8"/>
                                        </p:tgtEl>
                                      </p:cBhvr>
                                    </p:animEffect>
                                  </p:childTnLst>
                                </p:cTn>
                              </p:par>
                            </p:childTnLst>
                          </p:cTn>
                        </p:par>
                        <p:par>
                          <p:cTn id="24" fill="hold">
                            <p:stCondLst>
                              <p:cond delay="3250"/>
                            </p:stCondLst>
                            <p:childTnLst>
                              <p:par>
                                <p:cTn id="25" presetID="22" presetClass="entr" presetSubtype="8"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10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mph" presetSubtype="0" fill="hold" nodeType="clickEffect">
                                  <p:stCondLst>
                                    <p:cond delay="0"/>
                                  </p:stCondLst>
                                  <p:childTnLst>
                                    <p:animRot by="1800000">
                                      <p:cBhvr>
                                        <p:cTn id="31" dur="750" fill="hold"/>
                                        <p:tgtEl>
                                          <p:spTgt spid="2"/>
                                        </p:tgtEl>
                                        <p:attrNameLst>
                                          <p:attrName>r</p:attrName>
                                        </p:attrNameLst>
                                      </p:cBhvr>
                                    </p:animRot>
                                  </p:childTnLst>
                                </p:cTn>
                              </p:par>
                            </p:childTnLst>
                          </p:cTn>
                        </p:par>
                        <p:par>
                          <p:cTn id="32" fill="hold">
                            <p:stCondLst>
                              <p:cond delay="750"/>
                            </p:stCondLst>
                            <p:childTnLst>
                              <p:par>
                                <p:cTn id="33" presetID="53" presetClass="entr" presetSubtype="16"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p:cTn id="35" dur="500" fill="hold"/>
                                        <p:tgtEl>
                                          <p:spTgt spid="9"/>
                                        </p:tgtEl>
                                        <p:attrNameLst>
                                          <p:attrName>ppt_w</p:attrName>
                                        </p:attrNameLst>
                                      </p:cBhvr>
                                      <p:tavLst>
                                        <p:tav tm="0">
                                          <p:val>
                                            <p:fltVal val="0"/>
                                          </p:val>
                                        </p:tav>
                                        <p:tav tm="100000">
                                          <p:val>
                                            <p:strVal val="#ppt_w"/>
                                          </p:val>
                                        </p:tav>
                                      </p:tavLst>
                                    </p:anim>
                                    <p:anim calcmode="lin" valueType="num">
                                      <p:cBhvr>
                                        <p:cTn id="36" dur="500" fill="hold"/>
                                        <p:tgtEl>
                                          <p:spTgt spid="9"/>
                                        </p:tgtEl>
                                        <p:attrNameLst>
                                          <p:attrName>ppt_h</p:attrName>
                                        </p:attrNameLst>
                                      </p:cBhvr>
                                      <p:tavLst>
                                        <p:tav tm="0">
                                          <p:val>
                                            <p:fltVal val="0"/>
                                          </p:val>
                                        </p:tav>
                                        <p:tav tm="100000">
                                          <p:val>
                                            <p:strVal val="#ppt_h"/>
                                          </p:val>
                                        </p:tav>
                                      </p:tavLst>
                                    </p:anim>
                                    <p:animEffect transition="in" filter="fade">
                                      <p:cBhvr>
                                        <p:cTn id="37" dur="500"/>
                                        <p:tgtEl>
                                          <p:spTgt spid="9"/>
                                        </p:tgtEl>
                                      </p:cBhvr>
                                    </p:animEffect>
                                  </p:childTnLst>
                                </p:cTn>
                              </p:par>
                            </p:childTnLst>
                          </p:cTn>
                        </p:par>
                        <p:par>
                          <p:cTn id="38" fill="hold">
                            <p:stCondLst>
                              <p:cond delay="1250"/>
                            </p:stCondLst>
                            <p:childTnLst>
                              <p:par>
                                <p:cTn id="39" presetID="22" presetClass="entr" presetSubtype="8" fill="hold" grpId="0" nodeType="after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wipe(left)">
                                      <p:cBhvr>
                                        <p:cTn id="41" dur="1000"/>
                                        <p:tgtEl>
                                          <p:spTgt spid="14"/>
                                        </p:tgtEl>
                                      </p:cBhvr>
                                    </p:animEffect>
                                  </p:childTnLst>
                                </p:cTn>
                              </p:par>
                            </p:childTnLst>
                          </p:cTn>
                        </p:par>
                      </p:childTnLst>
                    </p:cTn>
                  </p:par>
                  <p:par>
                    <p:cTn id="42" fill="hold">
                      <p:stCondLst>
                        <p:cond delay="indefinite"/>
                      </p:stCondLst>
                      <p:childTnLst>
                        <p:par>
                          <p:cTn id="43" fill="hold">
                            <p:stCondLst>
                              <p:cond delay="0"/>
                            </p:stCondLst>
                            <p:childTnLst>
                              <p:par>
                                <p:cTn id="44" presetID="8" presetClass="emph" presetSubtype="0" fill="hold" nodeType="clickEffect">
                                  <p:stCondLst>
                                    <p:cond delay="0"/>
                                  </p:stCondLst>
                                  <p:childTnLst>
                                    <p:animRot by="1800000">
                                      <p:cBhvr>
                                        <p:cTn id="45" dur="750" fill="hold"/>
                                        <p:tgtEl>
                                          <p:spTgt spid="2"/>
                                        </p:tgtEl>
                                        <p:attrNameLst>
                                          <p:attrName>r</p:attrName>
                                        </p:attrNameLst>
                                      </p:cBhvr>
                                    </p:animRot>
                                  </p:childTnLst>
                                </p:cTn>
                              </p:par>
                            </p:childTnLst>
                          </p:cTn>
                        </p:par>
                        <p:par>
                          <p:cTn id="46" fill="hold">
                            <p:stCondLst>
                              <p:cond delay="750"/>
                            </p:stCondLst>
                            <p:childTnLst>
                              <p:par>
                                <p:cTn id="47" presetID="53" presetClass="entr" presetSubtype="16" fill="hold" grpId="0" nodeType="after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p:cTn id="49" dur="500" fill="hold"/>
                                        <p:tgtEl>
                                          <p:spTgt spid="10"/>
                                        </p:tgtEl>
                                        <p:attrNameLst>
                                          <p:attrName>ppt_w</p:attrName>
                                        </p:attrNameLst>
                                      </p:cBhvr>
                                      <p:tavLst>
                                        <p:tav tm="0">
                                          <p:val>
                                            <p:fltVal val="0"/>
                                          </p:val>
                                        </p:tav>
                                        <p:tav tm="100000">
                                          <p:val>
                                            <p:strVal val="#ppt_w"/>
                                          </p:val>
                                        </p:tav>
                                      </p:tavLst>
                                    </p:anim>
                                    <p:anim calcmode="lin" valueType="num">
                                      <p:cBhvr>
                                        <p:cTn id="50" dur="500" fill="hold"/>
                                        <p:tgtEl>
                                          <p:spTgt spid="10"/>
                                        </p:tgtEl>
                                        <p:attrNameLst>
                                          <p:attrName>ppt_h</p:attrName>
                                        </p:attrNameLst>
                                      </p:cBhvr>
                                      <p:tavLst>
                                        <p:tav tm="0">
                                          <p:val>
                                            <p:fltVal val="0"/>
                                          </p:val>
                                        </p:tav>
                                        <p:tav tm="100000">
                                          <p:val>
                                            <p:strVal val="#ppt_h"/>
                                          </p:val>
                                        </p:tav>
                                      </p:tavLst>
                                    </p:anim>
                                    <p:animEffect transition="in" filter="fade">
                                      <p:cBhvr>
                                        <p:cTn id="51" dur="500"/>
                                        <p:tgtEl>
                                          <p:spTgt spid="10"/>
                                        </p:tgtEl>
                                      </p:cBhvr>
                                    </p:animEffect>
                                  </p:childTnLst>
                                </p:cTn>
                              </p:par>
                            </p:childTnLst>
                          </p:cTn>
                        </p:par>
                        <p:par>
                          <p:cTn id="52" fill="hold">
                            <p:stCondLst>
                              <p:cond delay="1250"/>
                            </p:stCondLst>
                            <p:childTnLst>
                              <p:par>
                                <p:cTn id="53" presetID="22" presetClass="entr" presetSubtype="8" fill="hold" grpId="0" nodeType="after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wipe(left)">
                                      <p:cBhvr>
                                        <p:cTn id="55" dur="1000"/>
                                        <p:tgtEl>
                                          <p:spTgt spid="15"/>
                                        </p:tgtEl>
                                      </p:cBhvr>
                                    </p:animEffect>
                                  </p:childTnLst>
                                </p:cTn>
                              </p:par>
                            </p:childTnLst>
                          </p:cTn>
                        </p:par>
                      </p:childTnLst>
                    </p:cTn>
                  </p:par>
                  <p:par>
                    <p:cTn id="56" fill="hold">
                      <p:stCondLst>
                        <p:cond delay="indefinite"/>
                      </p:stCondLst>
                      <p:childTnLst>
                        <p:par>
                          <p:cTn id="57" fill="hold">
                            <p:stCondLst>
                              <p:cond delay="0"/>
                            </p:stCondLst>
                            <p:childTnLst>
                              <p:par>
                                <p:cTn id="58" presetID="8" presetClass="emph" presetSubtype="0" fill="hold" nodeType="clickEffect">
                                  <p:stCondLst>
                                    <p:cond delay="0"/>
                                  </p:stCondLst>
                                  <p:childTnLst>
                                    <p:animRot by="1800000">
                                      <p:cBhvr>
                                        <p:cTn id="59" dur="750" fill="hold"/>
                                        <p:tgtEl>
                                          <p:spTgt spid="2"/>
                                        </p:tgtEl>
                                        <p:attrNameLst>
                                          <p:attrName>r</p:attrName>
                                        </p:attrNameLst>
                                      </p:cBhvr>
                                    </p:animRot>
                                  </p:childTnLst>
                                </p:cTn>
                              </p:par>
                            </p:childTnLst>
                          </p:cTn>
                        </p:par>
                        <p:par>
                          <p:cTn id="60" fill="hold">
                            <p:stCondLst>
                              <p:cond delay="750"/>
                            </p:stCondLst>
                            <p:childTnLst>
                              <p:par>
                                <p:cTn id="61" presetID="53" presetClass="entr" presetSubtype="16" fill="hold" grpId="0" nodeType="afterEffect">
                                  <p:stCondLst>
                                    <p:cond delay="0"/>
                                  </p:stCondLst>
                                  <p:childTnLst>
                                    <p:set>
                                      <p:cBhvr>
                                        <p:cTn id="62" dur="1" fill="hold">
                                          <p:stCondLst>
                                            <p:cond delay="0"/>
                                          </p:stCondLst>
                                        </p:cTn>
                                        <p:tgtEl>
                                          <p:spTgt spid="11"/>
                                        </p:tgtEl>
                                        <p:attrNameLst>
                                          <p:attrName>style.visibility</p:attrName>
                                        </p:attrNameLst>
                                      </p:cBhvr>
                                      <p:to>
                                        <p:strVal val="visible"/>
                                      </p:to>
                                    </p:set>
                                    <p:anim calcmode="lin" valueType="num">
                                      <p:cBhvr>
                                        <p:cTn id="63" dur="500" fill="hold"/>
                                        <p:tgtEl>
                                          <p:spTgt spid="11"/>
                                        </p:tgtEl>
                                        <p:attrNameLst>
                                          <p:attrName>ppt_w</p:attrName>
                                        </p:attrNameLst>
                                      </p:cBhvr>
                                      <p:tavLst>
                                        <p:tav tm="0">
                                          <p:val>
                                            <p:fltVal val="0"/>
                                          </p:val>
                                        </p:tav>
                                        <p:tav tm="100000">
                                          <p:val>
                                            <p:strVal val="#ppt_w"/>
                                          </p:val>
                                        </p:tav>
                                      </p:tavLst>
                                    </p:anim>
                                    <p:anim calcmode="lin" valueType="num">
                                      <p:cBhvr>
                                        <p:cTn id="64" dur="500" fill="hold"/>
                                        <p:tgtEl>
                                          <p:spTgt spid="11"/>
                                        </p:tgtEl>
                                        <p:attrNameLst>
                                          <p:attrName>ppt_h</p:attrName>
                                        </p:attrNameLst>
                                      </p:cBhvr>
                                      <p:tavLst>
                                        <p:tav tm="0">
                                          <p:val>
                                            <p:fltVal val="0"/>
                                          </p:val>
                                        </p:tav>
                                        <p:tav tm="100000">
                                          <p:val>
                                            <p:strVal val="#ppt_h"/>
                                          </p:val>
                                        </p:tav>
                                      </p:tavLst>
                                    </p:anim>
                                    <p:animEffect transition="in" filter="fade">
                                      <p:cBhvr>
                                        <p:cTn id="65" dur="500"/>
                                        <p:tgtEl>
                                          <p:spTgt spid="11"/>
                                        </p:tgtEl>
                                      </p:cBhvr>
                                    </p:animEffect>
                                  </p:childTnLst>
                                </p:cTn>
                              </p:par>
                            </p:childTnLst>
                          </p:cTn>
                        </p:par>
                        <p:par>
                          <p:cTn id="66" fill="hold">
                            <p:stCondLst>
                              <p:cond delay="1250"/>
                            </p:stCondLst>
                            <p:childTnLst>
                              <p:par>
                                <p:cTn id="67" presetID="22" presetClass="entr" presetSubtype="8" fill="hold" grpId="0" nodeType="afterEffect">
                                  <p:stCondLst>
                                    <p:cond delay="0"/>
                                  </p:stCondLst>
                                  <p:childTnLst>
                                    <p:set>
                                      <p:cBhvr>
                                        <p:cTn id="68" dur="1" fill="hold">
                                          <p:stCondLst>
                                            <p:cond delay="0"/>
                                          </p:stCondLst>
                                        </p:cTn>
                                        <p:tgtEl>
                                          <p:spTgt spid="16"/>
                                        </p:tgtEl>
                                        <p:attrNameLst>
                                          <p:attrName>style.visibility</p:attrName>
                                        </p:attrNameLst>
                                      </p:cBhvr>
                                      <p:to>
                                        <p:strVal val="visible"/>
                                      </p:to>
                                    </p:set>
                                    <p:animEffect transition="in" filter="wipe(left)">
                                      <p:cBhvr>
                                        <p:cTn id="69" dur="1000"/>
                                        <p:tgtEl>
                                          <p:spTgt spid="16"/>
                                        </p:tgtEl>
                                      </p:cBhvr>
                                    </p:animEffect>
                                  </p:childTnLst>
                                </p:cTn>
                              </p:par>
                            </p:childTnLst>
                          </p:cTn>
                        </p:par>
                      </p:childTnLst>
                    </p:cTn>
                  </p:par>
                  <p:par>
                    <p:cTn id="70" fill="hold">
                      <p:stCondLst>
                        <p:cond delay="indefinite"/>
                      </p:stCondLst>
                      <p:childTnLst>
                        <p:par>
                          <p:cTn id="71" fill="hold">
                            <p:stCondLst>
                              <p:cond delay="0"/>
                            </p:stCondLst>
                            <p:childTnLst>
                              <p:par>
                                <p:cTn id="72" presetID="8" presetClass="emph" presetSubtype="0" fill="hold" nodeType="clickEffect">
                                  <p:stCondLst>
                                    <p:cond delay="0"/>
                                  </p:stCondLst>
                                  <p:childTnLst>
                                    <p:animRot by="1800000">
                                      <p:cBhvr>
                                        <p:cTn id="73" dur="750" fill="hold"/>
                                        <p:tgtEl>
                                          <p:spTgt spid="2"/>
                                        </p:tgtEl>
                                        <p:attrNameLst>
                                          <p:attrName>r</p:attrName>
                                        </p:attrNameLst>
                                      </p:cBhvr>
                                    </p:animRot>
                                  </p:childTnLst>
                                </p:cTn>
                              </p:par>
                            </p:childTnLst>
                          </p:cTn>
                        </p:par>
                        <p:par>
                          <p:cTn id="74" fill="hold">
                            <p:stCondLst>
                              <p:cond delay="750"/>
                            </p:stCondLst>
                            <p:childTnLst>
                              <p:par>
                                <p:cTn id="75" presetID="53" presetClass="entr" presetSubtype="16" fill="hold" grpId="0" nodeType="afterEffect">
                                  <p:stCondLst>
                                    <p:cond delay="0"/>
                                  </p:stCondLst>
                                  <p:childTnLst>
                                    <p:set>
                                      <p:cBhvr>
                                        <p:cTn id="76" dur="1" fill="hold">
                                          <p:stCondLst>
                                            <p:cond delay="0"/>
                                          </p:stCondLst>
                                        </p:cTn>
                                        <p:tgtEl>
                                          <p:spTgt spid="12"/>
                                        </p:tgtEl>
                                        <p:attrNameLst>
                                          <p:attrName>style.visibility</p:attrName>
                                        </p:attrNameLst>
                                      </p:cBhvr>
                                      <p:to>
                                        <p:strVal val="visible"/>
                                      </p:to>
                                    </p:set>
                                    <p:anim calcmode="lin" valueType="num">
                                      <p:cBhvr>
                                        <p:cTn id="77" dur="500" fill="hold"/>
                                        <p:tgtEl>
                                          <p:spTgt spid="12"/>
                                        </p:tgtEl>
                                        <p:attrNameLst>
                                          <p:attrName>ppt_w</p:attrName>
                                        </p:attrNameLst>
                                      </p:cBhvr>
                                      <p:tavLst>
                                        <p:tav tm="0">
                                          <p:val>
                                            <p:fltVal val="0"/>
                                          </p:val>
                                        </p:tav>
                                        <p:tav tm="100000">
                                          <p:val>
                                            <p:strVal val="#ppt_w"/>
                                          </p:val>
                                        </p:tav>
                                      </p:tavLst>
                                    </p:anim>
                                    <p:anim calcmode="lin" valueType="num">
                                      <p:cBhvr>
                                        <p:cTn id="78" dur="500" fill="hold"/>
                                        <p:tgtEl>
                                          <p:spTgt spid="12"/>
                                        </p:tgtEl>
                                        <p:attrNameLst>
                                          <p:attrName>ppt_h</p:attrName>
                                        </p:attrNameLst>
                                      </p:cBhvr>
                                      <p:tavLst>
                                        <p:tav tm="0">
                                          <p:val>
                                            <p:fltVal val="0"/>
                                          </p:val>
                                        </p:tav>
                                        <p:tav tm="100000">
                                          <p:val>
                                            <p:strVal val="#ppt_h"/>
                                          </p:val>
                                        </p:tav>
                                      </p:tavLst>
                                    </p:anim>
                                    <p:animEffect transition="in" filter="fade">
                                      <p:cBhvr>
                                        <p:cTn id="79" dur="500"/>
                                        <p:tgtEl>
                                          <p:spTgt spid="12"/>
                                        </p:tgtEl>
                                      </p:cBhvr>
                                    </p:animEffect>
                                  </p:childTnLst>
                                </p:cTn>
                              </p:par>
                            </p:childTnLst>
                          </p:cTn>
                        </p:par>
                        <p:par>
                          <p:cTn id="80" fill="hold">
                            <p:stCondLst>
                              <p:cond delay="1250"/>
                            </p:stCondLst>
                            <p:childTnLst>
                              <p:par>
                                <p:cTn id="81" presetID="22" presetClass="entr" presetSubtype="8" fill="hold" grpId="0" nodeType="afterEffect">
                                  <p:stCondLst>
                                    <p:cond delay="0"/>
                                  </p:stCondLst>
                                  <p:childTnLst>
                                    <p:set>
                                      <p:cBhvr>
                                        <p:cTn id="82" dur="1" fill="hold">
                                          <p:stCondLst>
                                            <p:cond delay="0"/>
                                          </p:stCondLst>
                                        </p:cTn>
                                        <p:tgtEl>
                                          <p:spTgt spid="17"/>
                                        </p:tgtEl>
                                        <p:attrNameLst>
                                          <p:attrName>style.visibility</p:attrName>
                                        </p:attrNameLst>
                                      </p:cBhvr>
                                      <p:to>
                                        <p:strVal val="visible"/>
                                      </p:to>
                                    </p:set>
                                    <p:animEffect transition="in" filter="wipe(left)">
                                      <p:cBhvr>
                                        <p:cTn id="83"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4" name="Table 3">
            <a:extLst>
              <a:ext uri="{FF2B5EF4-FFF2-40B4-BE49-F238E27FC236}">
                <a16:creationId xmlns:a16="http://schemas.microsoft.com/office/drawing/2014/main" id="{6582EEB0-1FE4-49B4-BD65-584833C40CF9}"/>
              </a:ext>
            </a:extLst>
          </p:cNvPr>
          <p:cNvGraphicFramePr>
            <a:graphicFrameLocks noGrp="1"/>
          </p:cNvGraphicFramePr>
          <p:nvPr>
            <p:extLst>
              <p:ext uri="{D42A27DB-BD31-4B8C-83A1-F6EECF244321}">
                <p14:modId xmlns:p14="http://schemas.microsoft.com/office/powerpoint/2010/main" val="931490414"/>
              </p:ext>
            </p:extLst>
          </p:nvPr>
        </p:nvGraphicFramePr>
        <p:xfrm>
          <a:off x="1127448" y="700345"/>
          <a:ext cx="9937104" cy="5457309"/>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1"/>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2"/>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3"/>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4"/>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5"/>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6"/>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7"/>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8"/>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9"/>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0"/>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1"/>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2"/>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3"/>
                  </a:ext>
                </a:extLst>
              </a:tr>
            </a:tbl>
          </a:graphicData>
        </a:graphic>
      </p:graphicFrame>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524</TotalTime>
  <Words>362</Words>
  <Application>Microsoft Macintosh PowerPoint</Application>
  <PresentationFormat>Widescreen</PresentationFormat>
  <Paragraphs>25</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DD</vt:lpstr>
      <vt:lpstr>Summary_Simple Future Tense</vt:lpstr>
      <vt:lpstr>Summary - Simple Future Tense</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35</cp:revision>
  <dcterms:created xsi:type="dcterms:W3CDTF">2020-08-28T09:38:22Z</dcterms:created>
  <dcterms:modified xsi:type="dcterms:W3CDTF">2023-01-02T11:46:43Z</dcterms:modified>
</cp:coreProperties>
</file>