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59" r:id="rId4"/>
    <p:sldId id="260" r:id="rId5"/>
    <p:sldId id="261" r:id="rId6"/>
    <p:sldId id="262" r:id="rId7"/>
    <p:sldId id="263" r:id="rId8"/>
    <p:sldId id="264" r:id="rId9"/>
    <p:sldId id="265" r:id="rId10"/>
    <p:sldId id="266" r:id="rId11"/>
    <p:sldId id="267"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55" autoAdjust="0"/>
  </p:normalViewPr>
  <p:slideViewPr>
    <p:cSldViewPr>
      <p:cViewPr varScale="1">
        <p:scale>
          <a:sx n="44" d="100"/>
          <a:sy n="44" d="100"/>
        </p:scale>
        <p:origin x="544"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5/28/2022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vector/indian-woman-dancing_1036080.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The</a:t>
            </a:r>
            <a:r>
              <a:rPr lang="en-US" baseline="0" dirty="0"/>
              <a:t> probable answers provided are only samples.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teacher could use his/her discretion to mark the answers right or wrong keeping in mind the correct tense to be used.</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The</a:t>
            </a:r>
            <a:r>
              <a:rPr lang="en-US" baseline="0" dirty="0"/>
              <a:t> probable answers provided are only samples.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The teacher could use his/her discretion to mark the answers right or wrong keeping in mind the correct tense to be used.</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Mother: https://www.flickr.com/photos/28056346@N06/5552880728 By Nestlé</a:t>
            </a:r>
          </a:p>
          <a:p>
            <a:r>
              <a:rPr lang="en-IN" dirty="0" err="1"/>
              <a:t>Puri</a:t>
            </a:r>
            <a:r>
              <a:rPr lang="en-IN" dirty="0"/>
              <a:t>: https://www.flickr.com/photos/58385162@N05/6098827717 By Ahmed </a:t>
            </a:r>
            <a:r>
              <a:rPr lang="en-IN" dirty="0" err="1"/>
              <a:t>Mahin</a:t>
            </a:r>
            <a:r>
              <a:rPr lang="en-IN" dirty="0"/>
              <a:t> </a:t>
            </a:r>
            <a:r>
              <a:rPr lang="en-IN" dirty="0" err="1"/>
              <a:t>Fayaz</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kern="1200" dirty="0">
                <a:solidFill>
                  <a:schemeClr val="tx1"/>
                </a:solidFill>
                <a:latin typeface="+mn-lt"/>
                <a:ea typeface="+mn-ea"/>
                <a:cs typeface="+mn-cs"/>
              </a:rPr>
              <a:t>The teacher could start with a quick recap of the verb forms used in Simple Present Tense and Simple Past Tense.  </a:t>
            </a:r>
            <a:endParaRPr lang="en-US" b="0" dirty="0"/>
          </a:p>
          <a:p>
            <a:pPr rtl="0"/>
            <a:r>
              <a:rPr lang="en-US" sz="1200" b="0" i="0" u="none" strike="noStrike" kern="1200" dirty="0">
                <a:solidFill>
                  <a:schemeClr val="tx1"/>
                </a:solidFill>
                <a:latin typeface="+mn-lt"/>
                <a:ea typeface="+mn-ea"/>
                <a:cs typeface="+mn-cs"/>
              </a:rPr>
              <a:t>The teacher could begin by giving a few sentences (orally) like -</a:t>
            </a:r>
            <a:endParaRPr lang="en-US" b="0" dirty="0"/>
          </a:p>
          <a:p>
            <a:pPr rtl="0"/>
            <a:r>
              <a:rPr lang="en-US" sz="1200" b="0" i="0" u="none" strike="noStrike" kern="1200" dirty="0">
                <a:solidFill>
                  <a:schemeClr val="tx1"/>
                </a:solidFill>
                <a:latin typeface="+mn-lt"/>
                <a:ea typeface="+mn-ea"/>
                <a:cs typeface="+mn-cs"/>
              </a:rPr>
              <a:t> My friends watched a game of tennis yesterday.</a:t>
            </a:r>
            <a:endParaRPr lang="en-US" b="0" dirty="0"/>
          </a:p>
          <a:p>
            <a:pPr rtl="0"/>
            <a:r>
              <a:rPr lang="en-US" sz="1200" b="0" i="0" u="none" strike="noStrike" kern="1200" dirty="0">
                <a:solidFill>
                  <a:schemeClr val="tx1"/>
                </a:solidFill>
                <a:latin typeface="+mn-lt"/>
                <a:ea typeface="+mn-ea"/>
                <a:cs typeface="+mn-cs"/>
              </a:rPr>
              <a:t> Birds fly in search of food.</a:t>
            </a:r>
            <a:endParaRPr lang="en-US" b="0" dirty="0"/>
          </a:p>
          <a:p>
            <a:pPr rtl="0"/>
            <a:r>
              <a:rPr lang="en-US" sz="1200" b="0" i="0" u="none" strike="noStrike" kern="1200" dirty="0">
                <a:solidFill>
                  <a:schemeClr val="tx1"/>
                </a:solidFill>
                <a:latin typeface="+mn-lt"/>
                <a:ea typeface="+mn-ea"/>
                <a:cs typeface="+mn-cs"/>
              </a:rPr>
              <a:t> We visited a farm last week. </a:t>
            </a:r>
            <a:endParaRPr lang="en-US" b="0" dirty="0"/>
          </a:p>
          <a:p>
            <a:pPr rtl="0"/>
            <a:r>
              <a:rPr lang="en-US" sz="1200" b="0" i="0" u="none" strike="noStrike" kern="1200" dirty="0">
                <a:solidFill>
                  <a:schemeClr val="tx1"/>
                </a:solidFill>
                <a:latin typeface="+mn-lt"/>
                <a:ea typeface="+mn-ea"/>
                <a:cs typeface="+mn-cs"/>
              </a:rPr>
              <a:t> She eats a healthy breakfast daily. </a:t>
            </a:r>
            <a:endParaRPr lang="en-US" b="0" dirty="0"/>
          </a:p>
          <a:p>
            <a:pPr rtl="0"/>
            <a:r>
              <a:rPr lang="en-US" sz="1200" b="0" i="0" u="none" strike="noStrike" kern="1200" dirty="0">
                <a:solidFill>
                  <a:schemeClr val="tx1"/>
                </a:solidFill>
                <a:latin typeface="+mn-lt"/>
                <a:ea typeface="+mn-ea"/>
                <a:cs typeface="+mn-cs"/>
              </a:rPr>
              <a:t>Now ask students to identify the tense used and help them recall their earlier learning.</a:t>
            </a:r>
            <a:endParaRPr lang="en-US"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2</a:t>
            </a:fld>
            <a:endParaRPr lang="en-IN"/>
          </a:p>
        </p:txBody>
      </p:sp>
    </p:spTree>
    <p:extLst>
      <p:ext uri="{BB962C8B-B14F-4D97-AF65-F5344CB8AC3E}">
        <p14:creationId xmlns:p14="http://schemas.microsoft.com/office/powerpoint/2010/main" val="3479736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The teacher could now show pictures wherein the time of action is mentioned and pick students (ensure a conscious mix of students who generally don’t speak up along with the smart ones) and probe them to identify the tense to be used in the given situation. (Yesterday – past tense, everyday - present tense, always – present tense, last week – past tense, a few days ago – past tense, etc.) and make complete sentences orally.</a:t>
            </a:r>
            <a:endParaRPr lang="en-US"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endParaRPr lang="en-US" dirty="0"/>
          </a:p>
        </p:txBody>
      </p:sp>
      <p:sp>
        <p:nvSpPr>
          <p:cNvPr id="4" name="Slide Number Placeholder 3"/>
          <p:cNvSpPr>
            <a:spLocks noGrp="1"/>
          </p:cNvSpPr>
          <p:nvPr>
            <p:ph type="sldNum" sz="quarter" idx="5"/>
          </p:nvPr>
        </p:nvSpPr>
        <p:spPr/>
        <p:txBody>
          <a:bodyPr/>
          <a:lstStyle/>
          <a:p>
            <a:fld id="{A499D599-091B-4691-AA1B-AC5C84EF710A}" type="slidenum">
              <a:rPr lang="en-IN" smtClean="0"/>
              <a:pPr/>
              <a:t>4</a:t>
            </a:fld>
            <a:endParaRPr lang="en-IN"/>
          </a:p>
        </p:txBody>
      </p:sp>
    </p:spTree>
    <p:extLst>
      <p:ext uri="{BB962C8B-B14F-4D97-AF65-F5344CB8AC3E}">
        <p14:creationId xmlns:p14="http://schemas.microsoft.com/office/powerpoint/2010/main" val="173727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The</a:t>
            </a:r>
            <a:r>
              <a:rPr lang="en-US" baseline="0" dirty="0"/>
              <a:t> probable answers provided are only samples.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teacher could use his/her discretion to mark the answers right or wrong keeping in mind the correct tense to be used.</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US" sz="1200" dirty="0">
                <a:hlinkClick r:id="rId3"/>
              </a:rPr>
              <a:t>https://www.freepik.com/free-vector/indian-woman-dancing_1036080.htm</a:t>
            </a:r>
            <a:endParaRPr lang="en-US" sz="1200" dirty="0"/>
          </a:p>
          <a:p>
            <a:pPr rtl="0"/>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The</a:t>
            </a:r>
            <a:r>
              <a:rPr lang="en-US" baseline="0" dirty="0"/>
              <a:t> probable answers provided are only samples.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teacher could use his/her discretion to mark the answers right or wrong keeping in mind the correct tense to be used.</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The</a:t>
            </a:r>
            <a:r>
              <a:rPr lang="en-US" baseline="0" dirty="0"/>
              <a:t> probable answers provided are only samples.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teacher could use his/her discretion to mark the answers right or wrong keeping in mind the correct tense to be used.</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The</a:t>
            </a:r>
            <a:r>
              <a:rPr lang="en-US" baseline="0" dirty="0"/>
              <a:t> probable answers provided are only samples.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teacher could use his/her discretion to mark the answers right or wrong keeping in mind the correct tense to be used.</a:t>
            </a:r>
          </a:p>
          <a:p>
            <a:pPr rtl="0"/>
            <a:endParaRPr lang="en-IN" sz="1200" b="1"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The</a:t>
            </a:r>
            <a:r>
              <a:rPr lang="en-US" baseline="0" dirty="0"/>
              <a:t> probable answers provided are only samples.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teacher could use his/her discretion to mark the answers right or wrong keeping in mind the correct tense to be used.</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a16="http://schemas.microsoft.com/office/drawing/2014/main" id="{5901837A-36BC-4822-BEFB-830404CC5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035C0C2-BCC7-4C51-8D5A-9E2778BE6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a16="http://schemas.microsoft.com/office/drawing/2014/main" id="{076D6C82-FFCB-4BDB-8004-46AA8F1755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D2AB13A-E8D2-49E2-9E24-DF9B8C2267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8" Type="http://schemas.openxmlformats.org/officeDocument/2006/relationships/hyperlink" Target="https://www.freepik.com/free-vector/young-family-brushing-teeth-together_4359536.htm" TargetMode="External"/><Relationship Id="rId13" Type="http://schemas.openxmlformats.org/officeDocument/2006/relationships/image" Target="../media/image16.jpeg"/><Relationship Id="rId3" Type="http://schemas.openxmlformats.org/officeDocument/2006/relationships/hyperlink" Target="https://www.freepik.com/free-vector/indian-woman-dancing_1036080.htm" TargetMode="External"/><Relationship Id="rId7" Type="http://schemas.openxmlformats.org/officeDocument/2006/relationships/hyperlink" Target="https://www.freepik.com/free-photo/kids-playing-soccer-football_2523580.htm" TargetMode="External"/><Relationship Id="rId12" Type="http://schemas.openxmlformats.org/officeDocument/2006/relationships/image" Target="../media/image15.jpeg"/><Relationship Id="rId2" Type="http://schemas.openxmlformats.org/officeDocument/2006/relationships/notesSlide" Target="../notesSlides/notesSlide12.xml"/><Relationship Id="rId16"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hyperlink" Target="https://www.freepik.com/free-photo/kids-playing-soccer-football_2523579.htm" TargetMode="External"/><Relationship Id="rId11" Type="http://schemas.openxmlformats.org/officeDocument/2006/relationships/image" Target="../media/image14.jpeg"/><Relationship Id="rId5" Type="http://schemas.openxmlformats.org/officeDocument/2006/relationships/hyperlink" Target="https://www.freepik.com/free-photo/beautiful-beach-sunrise-blue-sky_12045461.htm" TargetMode="External"/><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hyperlink" Target="https://www.flickr.com/photos/67769030@N07/9902519434" TargetMode="External"/><Relationship Id="rId9" Type="http://schemas.openxmlformats.org/officeDocument/2006/relationships/image" Target="../media/image12.jpeg"/><Relationship Id="rId1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9E7E22-DC07-4496-A9DE-D3D47A251E2E}"/>
              </a:ext>
            </a:extLst>
          </p:cNvPr>
          <p:cNvGrpSpPr/>
          <p:nvPr/>
        </p:nvGrpSpPr>
        <p:grpSpPr>
          <a:xfrm>
            <a:off x="1219200" y="1905000"/>
            <a:ext cx="10363200" cy="2057400"/>
            <a:chOff x="2121923" y="202738"/>
            <a:chExt cx="7694967" cy="929875"/>
          </a:xfrm>
        </p:grpSpPr>
        <p:grpSp>
          <p:nvGrpSpPr>
            <p:cNvPr id="5" name="Group 17">
              <a:extLst>
                <a:ext uri="{FF2B5EF4-FFF2-40B4-BE49-F238E27FC236}">
                  <a16:creationId xmlns:a16="http://schemas.microsoft.com/office/drawing/2014/main" id="{4215AC93-F974-4D89-A6EE-B29B97299205}"/>
                </a:ext>
              </a:extLst>
            </p:cNvPr>
            <p:cNvGrpSpPr/>
            <p:nvPr/>
          </p:nvGrpSpPr>
          <p:grpSpPr>
            <a:xfrm>
              <a:off x="2229935" y="202738"/>
              <a:ext cx="7470988" cy="929875"/>
              <a:chOff x="2491760" y="1566852"/>
              <a:chExt cx="7362976" cy="864169"/>
            </a:xfrm>
          </p:grpSpPr>
          <p:sp>
            <p:nvSpPr>
              <p:cNvPr id="10" name="Freeform: Shape 22">
                <a:extLst>
                  <a:ext uri="{FF2B5EF4-FFF2-40B4-BE49-F238E27FC236}">
                    <a16:creationId xmlns:a16="http://schemas.microsoft.com/office/drawing/2014/main" id="{1D4EC088-CD6A-4218-BC4B-0BF292D15F1B}"/>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FF57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1" name="Freeform: Shape 23">
                <a:extLst>
                  <a:ext uri="{FF2B5EF4-FFF2-40B4-BE49-F238E27FC236}">
                    <a16:creationId xmlns:a16="http://schemas.microsoft.com/office/drawing/2014/main" id="{CD1D40D0-6438-47B6-AF00-91F97006037A}"/>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FF57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2" name="Rectangle: Rounded Corners 24">
                <a:extLst>
                  <a:ext uri="{FF2B5EF4-FFF2-40B4-BE49-F238E27FC236}">
                    <a16:creationId xmlns:a16="http://schemas.microsoft.com/office/drawing/2014/main" id="{FB34D650-9488-493F-8E78-E3D0F7EF3E5C}"/>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6" name="Rectangle: Rounded Corners 18">
              <a:extLst>
                <a:ext uri="{FF2B5EF4-FFF2-40B4-BE49-F238E27FC236}">
                  <a16:creationId xmlns:a16="http://schemas.microsoft.com/office/drawing/2014/main" id="{49FF8EFF-89F0-4A66-BB0D-6A6D362E9773}"/>
                </a:ext>
              </a:extLst>
            </p:cNvPr>
            <p:cNvSpPr/>
            <p:nvPr/>
          </p:nvSpPr>
          <p:spPr>
            <a:xfrm>
              <a:off x="2364536" y="311215"/>
              <a:ext cx="7183273" cy="720000"/>
            </a:xfrm>
            <a:prstGeom prst="roundRect">
              <a:avLst>
                <a:gd name="adj" fmla="val 50000"/>
              </a:avLst>
            </a:prstGeom>
            <a:solidFill>
              <a:srgbClr val="FF5785"/>
            </a:solidFill>
            <a:ln>
              <a:solidFill>
                <a:srgbClr val="FF57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CCBD8347-32DA-4CFD-8A92-820777F39014}"/>
                </a:ext>
              </a:extLst>
            </p:cNvPr>
            <p:cNvSpPr/>
            <p:nvPr/>
          </p:nvSpPr>
          <p:spPr>
            <a:xfrm>
              <a:off x="9600866" y="511140"/>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22062D2B-23D7-4810-A761-FB5BB980B15F}"/>
                </a:ext>
              </a:extLst>
            </p:cNvPr>
            <p:cNvSpPr txBox="1"/>
            <p:nvPr/>
          </p:nvSpPr>
          <p:spPr>
            <a:xfrm>
              <a:off x="4215407" y="478257"/>
              <a:ext cx="4186967" cy="417314"/>
            </a:xfrm>
            <a:prstGeom prst="rect">
              <a:avLst/>
            </a:prstGeom>
            <a:noFill/>
            <a:ln>
              <a:noFill/>
            </a:ln>
          </p:spPr>
          <p:txBody>
            <a:bodyPr wrap="square" rtlCol="0">
              <a:spAutoFit/>
            </a:bodyPr>
            <a:lstStyle/>
            <a:p>
              <a:r>
                <a:rPr lang="en-IN" sz="5400" b="1" dirty="0">
                  <a:solidFill>
                    <a:schemeClr val="bg1"/>
                  </a:solidFill>
                  <a:effectLst>
                    <a:outerShdw blurRad="38100" dist="38100" dir="2700000" algn="tl">
                      <a:srgbClr val="000000">
                        <a:alpha val="43137"/>
                      </a:srgbClr>
                    </a:outerShdw>
                  </a:effectLst>
                </a:rPr>
                <a:t>Remember Me</a:t>
              </a:r>
            </a:p>
          </p:txBody>
        </p:sp>
        <p:sp>
          <p:nvSpPr>
            <p:cNvPr id="9" name="Oval 8">
              <a:extLst>
                <a:ext uri="{FF2B5EF4-FFF2-40B4-BE49-F238E27FC236}">
                  <a16:creationId xmlns:a16="http://schemas.microsoft.com/office/drawing/2014/main" id="{FBB6AED5-F842-4AF2-84CC-36D8BEA98923}"/>
                </a:ext>
              </a:extLst>
            </p:cNvPr>
            <p:cNvSpPr/>
            <p:nvPr/>
          </p:nvSpPr>
          <p:spPr>
            <a:xfrm>
              <a:off x="2121923" y="544302"/>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SVV\Images\IQ_Remember Me\20003.jpg"/>
          <p:cNvPicPr>
            <a:picLocks noChangeAspect="1" noChangeArrowheads="1"/>
          </p:cNvPicPr>
          <p:nvPr/>
        </p:nvPicPr>
        <p:blipFill>
          <a:blip r:embed="rId3" cstate="print"/>
          <a:srcRect/>
          <a:stretch>
            <a:fillRect/>
          </a:stretch>
        </p:blipFill>
        <p:spPr bwMode="auto">
          <a:xfrm>
            <a:off x="4443544" y="990600"/>
            <a:ext cx="3325091" cy="2491784"/>
          </a:xfrm>
          <a:prstGeom prst="rect">
            <a:avLst/>
          </a:prstGeom>
          <a:noFill/>
        </p:spPr>
      </p:pic>
      <p:sp>
        <p:nvSpPr>
          <p:cNvPr id="11" name="Text Placeholder 2">
            <a:extLst>
              <a:ext uri="{FF2B5EF4-FFF2-40B4-BE49-F238E27FC236}">
                <a16:creationId xmlns:a16="http://schemas.microsoft.com/office/drawing/2014/main" id="{57723F2D-0D7A-40E3-9C9D-432AA98B71E1}"/>
              </a:ext>
            </a:extLst>
          </p:cNvPr>
          <p:cNvSpPr txBox="1">
            <a:spLocks/>
          </p:cNvSpPr>
          <p:nvPr/>
        </p:nvSpPr>
        <p:spPr>
          <a:xfrm>
            <a:off x="2387604" y="990600"/>
            <a:ext cx="1524000" cy="533264"/>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dirty="0"/>
              <a:t>Regularly</a:t>
            </a:r>
          </a:p>
        </p:txBody>
      </p:sp>
      <p:sp>
        <p:nvSpPr>
          <p:cNvPr id="12" name="Text Placeholder 2">
            <a:extLst>
              <a:ext uri="{FF2B5EF4-FFF2-40B4-BE49-F238E27FC236}">
                <a16:creationId xmlns:a16="http://schemas.microsoft.com/office/drawing/2014/main" id="{99E72C55-A5D5-4079-B5DA-8A943D74AC4F}"/>
              </a:ext>
            </a:extLst>
          </p:cNvPr>
          <p:cNvSpPr txBox="1">
            <a:spLocks/>
          </p:cNvSpPr>
          <p:nvPr/>
        </p:nvSpPr>
        <p:spPr>
          <a:xfrm>
            <a:off x="2872887" y="3810000"/>
            <a:ext cx="6456171" cy="2491784"/>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spcAft>
                <a:spcPts val="600"/>
              </a:spcAft>
              <a:buNone/>
            </a:pPr>
            <a:r>
              <a:rPr lang="en-US" sz="2400" u="sng" dirty="0"/>
              <a:t>Probable answers</a:t>
            </a:r>
            <a:endParaRPr lang="en-US" sz="2400" dirty="0"/>
          </a:p>
          <a:p>
            <a:pPr marL="511175" lvl="1" indent="-457200">
              <a:spcAft>
                <a:spcPts val="600"/>
              </a:spcAft>
              <a:buFont typeface="Wingdings" panose="05000000000000000000" pitchFamily="2" charset="2"/>
              <a:buChar char="q"/>
            </a:pPr>
            <a:r>
              <a:rPr lang="en-US" sz="2400" dirty="0" err="1"/>
              <a:t>He/She</a:t>
            </a:r>
            <a:r>
              <a:rPr lang="en-US" sz="2400" dirty="0"/>
              <a:t> brushes his/her teeth in the morning.</a:t>
            </a:r>
          </a:p>
          <a:p>
            <a:pPr marL="511175" lvl="1" indent="-457200">
              <a:spcAft>
                <a:spcPts val="600"/>
              </a:spcAft>
              <a:buFont typeface="Wingdings" panose="05000000000000000000" pitchFamily="2" charset="2"/>
              <a:buChar char="q"/>
            </a:pPr>
            <a:r>
              <a:rPr lang="en-US" sz="2400" dirty="0"/>
              <a:t>I brush my teeth regularly.</a:t>
            </a:r>
          </a:p>
          <a:p>
            <a:pPr marL="511175" lvl="1" indent="-457200">
              <a:spcAft>
                <a:spcPts val="600"/>
              </a:spcAft>
              <a:buFont typeface="Wingdings" panose="05000000000000000000" pitchFamily="2" charset="2"/>
              <a:buChar char="q"/>
            </a:pPr>
            <a:r>
              <a:rPr lang="en-US" sz="2400" dirty="0"/>
              <a:t>We should brush our teeth everyday.</a:t>
            </a:r>
          </a:p>
          <a:p>
            <a:pPr marL="511175" lvl="1" indent="-457200">
              <a:spcAft>
                <a:spcPts val="600"/>
              </a:spcAft>
              <a:buFont typeface="Wingdings" panose="05000000000000000000" pitchFamily="2" charset="2"/>
              <a:buChar char="q"/>
            </a:pPr>
            <a:r>
              <a:rPr lang="en-US" sz="2400" dirty="0"/>
              <a:t>Rahul/Mira brushes his/her teeth after dinner.</a:t>
            </a:r>
          </a:p>
        </p:txBody>
      </p:sp>
      <p:sp>
        <p:nvSpPr>
          <p:cNvPr id="8" name="Title 1">
            <a:extLst>
              <a:ext uri="{FF2B5EF4-FFF2-40B4-BE49-F238E27FC236}">
                <a16:creationId xmlns:a16="http://schemas.microsoft.com/office/drawing/2014/main" id="{DDC775BB-DB5B-47F0-BFA4-B9CB3EF9292A}"/>
              </a:ext>
            </a:extLst>
          </p:cNvPr>
          <p:cNvSpPr>
            <a:spLocks noGrp="1"/>
          </p:cNvSpPr>
          <p:nvPr>
            <p:ph type="title"/>
          </p:nvPr>
        </p:nvSpPr>
        <p:spPr>
          <a:xfrm>
            <a:off x="1269996" y="157014"/>
            <a:ext cx="9660118"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Identify the Tense to be used and make sentences </a:t>
            </a:r>
          </a:p>
        </p:txBody>
      </p:sp>
      <p:sp>
        <p:nvSpPr>
          <p:cNvPr id="6" name="Text Placeholder 2">
            <a:extLst>
              <a:ext uri="{FF2B5EF4-FFF2-40B4-BE49-F238E27FC236}">
                <a16:creationId xmlns:a16="http://schemas.microsoft.com/office/drawing/2014/main" id="{E808CA49-DE48-4C77-A88C-E6681E53BBC1}"/>
              </a:ext>
            </a:extLst>
          </p:cNvPr>
          <p:cNvSpPr txBox="1">
            <a:spLocks/>
          </p:cNvSpPr>
          <p:nvPr/>
        </p:nvSpPr>
        <p:spPr>
          <a:xfrm>
            <a:off x="8300574" y="2415719"/>
            <a:ext cx="3325091" cy="106666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dirty="0"/>
              <a:t>Tense: </a:t>
            </a:r>
          </a:p>
          <a:p>
            <a:pPr marL="0" indent="0" algn="ctr">
              <a:buFont typeface="Arial" pitchFamily="34" charset="0"/>
              <a:buNone/>
            </a:pPr>
            <a:r>
              <a:rPr lang="en-US" dirty="0"/>
              <a:t>Simple Present Tense</a:t>
            </a:r>
          </a:p>
        </p:txBody>
      </p:sp>
      <p:sp>
        <p:nvSpPr>
          <p:cNvPr id="7" name="TextBox 6">
            <a:extLst>
              <a:ext uri="{FF2B5EF4-FFF2-40B4-BE49-F238E27FC236}">
                <a16:creationId xmlns:a16="http://schemas.microsoft.com/office/drawing/2014/main" id="{E46EC244-41DD-4348-9D5A-BDFB924905B9}"/>
              </a:ext>
            </a:extLst>
          </p:cNvPr>
          <p:cNvSpPr txBox="1"/>
          <p:nvPr/>
        </p:nvSpPr>
        <p:spPr>
          <a:xfrm>
            <a:off x="457200" y="4953000"/>
            <a:ext cx="20574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t>Click Here for Sample answers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1000"/>
                                        <p:tgtEl>
                                          <p:spTgt spid="12">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fade">
                                      <p:cBhvr>
                                        <p:cTn id="26" dur="1000"/>
                                        <p:tgtEl>
                                          <p:spTgt spid="12">
                                            <p:txEl>
                                              <p:pRg st="4" end="4"/>
                                            </p:txEl>
                                          </p:spTgt>
                                        </p:tgtEl>
                                      </p:cBhvr>
                                    </p:animEffect>
                                  </p:childTnLst>
                                </p:cTn>
                              </p:par>
                            </p:childTnLst>
                          </p:cTn>
                        </p:par>
                      </p:childTnLst>
                    </p:cTn>
                  </p:par>
                </p:childTnLst>
              </p:cTn>
              <p:nextCondLst>
                <p:cond evt="onClick" delay="0">
                  <p:tgtEl>
                    <p:spTgt spid="7"/>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DF18DC1-6104-44E8-AF6D-7003BBA5B485}"/>
              </a:ext>
            </a:extLst>
          </p:cNvPr>
          <p:cNvSpPr txBox="1">
            <a:spLocks/>
          </p:cNvSpPr>
          <p:nvPr/>
        </p:nvSpPr>
        <p:spPr>
          <a:xfrm>
            <a:off x="4854775" y="1143000"/>
            <a:ext cx="2476500" cy="533264"/>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dirty="0"/>
              <a:t>A few days ago</a:t>
            </a:r>
          </a:p>
        </p:txBody>
      </p:sp>
      <p:pic>
        <p:nvPicPr>
          <p:cNvPr id="12" name="Picture 11"/>
          <p:cNvPicPr/>
          <p:nvPr/>
        </p:nvPicPr>
        <p:blipFill>
          <a:blip r:embed="rId3">
            <a:extLst>
              <a:ext uri="{28A0092B-C50C-407E-A947-70E740481C1C}">
                <a14:useLocalDpi xmlns:a14="http://schemas.microsoft.com/office/drawing/2010/main" val="0"/>
              </a:ext>
            </a:extLst>
          </a:blip>
          <a:srcRect/>
          <a:stretch/>
        </p:blipFill>
        <p:spPr bwMode="auto">
          <a:xfrm>
            <a:off x="8118618" y="1190671"/>
            <a:ext cx="3411474" cy="2500185"/>
          </a:xfrm>
          <a:prstGeom prst="rect">
            <a:avLst/>
          </a:prstGeom>
          <a:noFill/>
          <a:ln w="9525">
            <a:noFill/>
            <a:miter lim="800000"/>
            <a:headEnd/>
            <a:tailEnd/>
          </a:ln>
        </p:spPr>
      </p:pic>
      <p:pic>
        <p:nvPicPr>
          <p:cNvPr id="13" name="Picture 12"/>
          <p:cNvPicPr/>
          <p:nvPr/>
        </p:nvPicPr>
        <p:blipFill>
          <a:blip r:embed="rId4">
            <a:extLst>
              <a:ext uri="{28A0092B-C50C-407E-A947-70E740481C1C}">
                <a14:useLocalDpi xmlns:a14="http://schemas.microsoft.com/office/drawing/2010/main" val="0"/>
              </a:ext>
            </a:extLst>
          </a:blip>
          <a:srcRect/>
          <a:stretch/>
        </p:blipFill>
        <p:spPr bwMode="auto">
          <a:xfrm>
            <a:off x="200430" y="1143000"/>
            <a:ext cx="3860388" cy="2547856"/>
          </a:xfrm>
          <a:prstGeom prst="rect">
            <a:avLst/>
          </a:prstGeom>
          <a:noFill/>
          <a:ln w="9525">
            <a:noFill/>
            <a:miter lim="800000"/>
            <a:headEnd/>
            <a:tailEnd/>
          </a:ln>
        </p:spPr>
      </p:pic>
      <p:sp>
        <p:nvSpPr>
          <p:cNvPr id="15" name="Text Placeholder 2">
            <a:extLst>
              <a:ext uri="{FF2B5EF4-FFF2-40B4-BE49-F238E27FC236}">
                <a16:creationId xmlns:a16="http://schemas.microsoft.com/office/drawing/2014/main" id="{C9D85EDC-40E3-4CAD-98F5-A69F105AC015}"/>
              </a:ext>
            </a:extLst>
          </p:cNvPr>
          <p:cNvSpPr txBox="1">
            <a:spLocks/>
          </p:cNvSpPr>
          <p:nvPr/>
        </p:nvSpPr>
        <p:spPr>
          <a:xfrm>
            <a:off x="2415448" y="4191000"/>
            <a:ext cx="7381694" cy="198616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spcAft>
                <a:spcPts val="600"/>
              </a:spcAft>
              <a:buNone/>
            </a:pPr>
            <a:r>
              <a:rPr lang="en-US" sz="2400" u="sng" dirty="0"/>
              <a:t>Probable answers</a:t>
            </a:r>
          </a:p>
          <a:p>
            <a:pPr marL="457200" lvl="1" indent="-398463">
              <a:spcAft>
                <a:spcPts val="600"/>
              </a:spcAft>
              <a:buFont typeface="Wingdings" panose="05000000000000000000" pitchFamily="2" charset="2"/>
              <a:buChar char="q"/>
            </a:pPr>
            <a:r>
              <a:rPr lang="en-US" sz="2400" dirty="0"/>
              <a:t>My mother cooked food for my friends a few days ago.</a:t>
            </a:r>
          </a:p>
          <a:p>
            <a:pPr marL="457200" indent="-398463">
              <a:spcAft>
                <a:spcPts val="600"/>
              </a:spcAft>
              <a:buFont typeface="Wingdings" panose="05000000000000000000" pitchFamily="2" charset="2"/>
              <a:buChar char="q"/>
            </a:pPr>
            <a:r>
              <a:rPr lang="en-US" sz="2400" dirty="0"/>
              <a:t>She cooked a tasty meal for guests a few days ago.</a:t>
            </a:r>
          </a:p>
          <a:p>
            <a:pPr marL="457200" lvl="1" indent="-398463">
              <a:spcAft>
                <a:spcPts val="600"/>
              </a:spcAft>
              <a:buFont typeface="Wingdings" panose="05000000000000000000" pitchFamily="2" charset="2"/>
              <a:buChar char="q"/>
            </a:pPr>
            <a:r>
              <a:rPr lang="en-US" sz="2400" dirty="0"/>
              <a:t>My aunt cooked a special meal for me </a:t>
            </a:r>
            <a:r>
              <a:rPr lang="en-US" sz="2400"/>
              <a:t>the other day. </a:t>
            </a:r>
            <a:endParaRPr lang="en-US" sz="2400" dirty="0"/>
          </a:p>
          <a:p>
            <a:pPr marL="400050" lvl="1" indent="0">
              <a:spcAft>
                <a:spcPts val="600"/>
              </a:spcAft>
              <a:buNone/>
            </a:pPr>
            <a:endParaRPr lang="en-US" sz="2400" dirty="0"/>
          </a:p>
        </p:txBody>
      </p:sp>
      <p:sp>
        <p:nvSpPr>
          <p:cNvPr id="9" name="Title 1">
            <a:extLst>
              <a:ext uri="{FF2B5EF4-FFF2-40B4-BE49-F238E27FC236}">
                <a16:creationId xmlns:a16="http://schemas.microsoft.com/office/drawing/2014/main" id="{E3ACDCEF-407B-4901-B80F-F1E11BCCB511}"/>
              </a:ext>
            </a:extLst>
          </p:cNvPr>
          <p:cNvSpPr>
            <a:spLocks noGrp="1"/>
          </p:cNvSpPr>
          <p:nvPr>
            <p:ph type="title"/>
          </p:nvPr>
        </p:nvSpPr>
        <p:spPr>
          <a:xfrm>
            <a:off x="1269996" y="157014"/>
            <a:ext cx="9660118"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Identify the Tense to be used and make sentences </a:t>
            </a:r>
          </a:p>
        </p:txBody>
      </p:sp>
      <p:sp>
        <p:nvSpPr>
          <p:cNvPr id="7" name="Text Placeholder 2">
            <a:extLst>
              <a:ext uri="{FF2B5EF4-FFF2-40B4-BE49-F238E27FC236}">
                <a16:creationId xmlns:a16="http://schemas.microsoft.com/office/drawing/2014/main" id="{3153C89C-E2D6-493B-B0E3-8AA46BA11B28}"/>
              </a:ext>
            </a:extLst>
          </p:cNvPr>
          <p:cNvSpPr txBox="1">
            <a:spLocks/>
          </p:cNvSpPr>
          <p:nvPr/>
        </p:nvSpPr>
        <p:spPr>
          <a:xfrm>
            <a:off x="4659084" y="2624191"/>
            <a:ext cx="2924009" cy="106666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dirty="0"/>
              <a:t>Tense: </a:t>
            </a:r>
          </a:p>
          <a:p>
            <a:pPr marL="0" indent="0" algn="ctr">
              <a:buFont typeface="Arial" pitchFamily="34" charset="0"/>
              <a:buNone/>
            </a:pPr>
            <a:r>
              <a:rPr lang="en-US" dirty="0"/>
              <a:t>Simple Past Tense</a:t>
            </a:r>
          </a:p>
        </p:txBody>
      </p:sp>
      <p:sp>
        <p:nvSpPr>
          <p:cNvPr id="8" name="TextBox 7">
            <a:extLst>
              <a:ext uri="{FF2B5EF4-FFF2-40B4-BE49-F238E27FC236}">
                <a16:creationId xmlns:a16="http://schemas.microsoft.com/office/drawing/2014/main" id="{830332E0-803E-46BC-9C36-F89251A5220D}"/>
              </a:ext>
            </a:extLst>
          </p:cNvPr>
          <p:cNvSpPr txBox="1"/>
          <p:nvPr/>
        </p:nvSpPr>
        <p:spPr>
          <a:xfrm>
            <a:off x="152400" y="4953000"/>
            <a:ext cx="20574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t>Click Here for Sample answers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1000"/>
                                        <p:tgtEl>
                                          <p:spTgt spid="15">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fade">
                                      <p:cBhvr>
                                        <p:cTn id="18" dur="1000"/>
                                        <p:tgtEl>
                                          <p:spTgt spid="15">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1000"/>
                                        <p:tgtEl>
                                          <p:spTgt spid="15">
                                            <p:txEl>
                                              <p:pRg st="3" end="3"/>
                                            </p:txEl>
                                          </p:spTgt>
                                        </p:tgtEl>
                                      </p:cBhvr>
                                    </p:animEffect>
                                  </p:childTnLst>
                                </p:cTn>
                              </p:par>
                            </p:childTnLst>
                          </p:cTn>
                        </p:par>
                      </p:childTnLst>
                    </p:cTn>
                  </p:par>
                </p:childTnLst>
              </p:cTn>
              <p:nextCondLst>
                <p:cond evt="onClick" delay="0">
                  <p:tgtEl>
                    <p:spTgt spid="8"/>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FD3AE87-6314-4455-95CA-DC26B00CAF9A}"/>
              </a:ext>
            </a:extLst>
          </p:cNvPr>
          <p:cNvGraphicFramePr>
            <a:graphicFrameLocks noGrp="1"/>
          </p:cNvGraphicFramePr>
          <p:nvPr>
            <p:extLst>
              <p:ext uri="{D42A27DB-BD31-4B8C-83A1-F6EECF244321}">
                <p14:modId xmlns:p14="http://schemas.microsoft.com/office/powerpoint/2010/main" val="2400528149"/>
              </p:ext>
            </p:extLst>
          </p:nvPr>
        </p:nvGraphicFramePr>
        <p:xfrm>
          <a:off x="1127448" y="700345"/>
          <a:ext cx="9937104" cy="5090855"/>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656015">
                <a:tc>
                  <a:txBody>
                    <a:bodyPr/>
                    <a:lstStyle/>
                    <a:p>
                      <a:r>
                        <a:rPr lang="en-IN" sz="1000" dirty="0"/>
                        <a:t>5</a:t>
                      </a:r>
                    </a:p>
                  </a:txBody>
                  <a:tcPr/>
                </a:tc>
                <a:tc>
                  <a:txBody>
                    <a:bodyPr/>
                    <a:lstStyle/>
                    <a:p>
                      <a:endParaRPr lang="en-IN" sz="900" dirty="0"/>
                    </a:p>
                  </a:txBody>
                  <a:tcPr/>
                </a:tc>
                <a:tc>
                  <a:txBody>
                    <a:bodyPr/>
                    <a:lstStyle/>
                    <a:p>
                      <a:r>
                        <a:rPr lang="en-US" sz="1100" dirty="0">
                          <a:latin typeface="+mj-lt"/>
                          <a:hlinkClick r:id="rId3"/>
                        </a:rPr>
                        <a:t>https://www.freepik.com/free-vector/indian-woman-dancing_1036080.htm</a:t>
                      </a:r>
                      <a:r>
                        <a:rPr lang="en-US" sz="1100" dirty="0">
                          <a:latin typeface="+mj-lt"/>
                        </a:rPr>
                        <a:t> By </a:t>
                      </a:r>
                      <a:r>
                        <a:rPr lang="en-US" sz="1100" dirty="0" err="1">
                          <a:latin typeface="+mj-lt"/>
                        </a:rPr>
                        <a:t>ddraw</a:t>
                      </a:r>
                      <a:endParaRPr lang="en-US" sz="1100" dirty="0">
                        <a:latin typeface="+mj-lt"/>
                      </a:endParaRPr>
                    </a:p>
                    <a:p>
                      <a:endParaRPr lang="en-IN" sz="1100" dirty="0">
                        <a:latin typeface="+mj-lt"/>
                      </a:endParaRPr>
                    </a:p>
                  </a:txBody>
                  <a:tcPr/>
                </a:tc>
                <a:extLst>
                  <a:ext uri="{0D108BD9-81ED-4DB2-BD59-A6C34878D82A}">
                    <a16:rowId xmlns:a16="http://schemas.microsoft.com/office/drawing/2014/main" val="10001"/>
                  </a:ext>
                </a:extLst>
              </a:tr>
              <a:tr h="685800">
                <a:tc>
                  <a:txBody>
                    <a:bodyPr/>
                    <a:lstStyle/>
                    <a:p>
                      <a:r>
                        <a:rPr lang="en-IN" sz="1000" dirty="0"/>
                        <a:t>6</a:t>
                      </a:r>
                    </a:p>
                  </a:txBody>
                  <a:tcPr/>
                </a:tc>
                <a:tc>
                  <a:txBody>
                    <a:bodyPr/>
                    <a:lstStyle/>
                    <a:p>
                      <a:endParaRPr lang="en-IN" sz="900" dirty="0"/>
                    </a:p>
                  </a:txBody>
                  <a:tcPr/>
                </a:tc>
                <a:tc>
                  <a:txBody>
                    <a:bodyPr/>
                    <a:lstStyle/>
                    <a:p>
                      <a:r>
                        <a:rPr lang="en-US" sz="1100" dirty="0">
                          <a:latin typeface="+mj-lt"/>
                          <a:hlinkClick r:id="rId4"/>
                        </a:rPr>
                        <a:t>https://www.flickr.com/photos/67769030@N07/9902519434</a:t>
                      </a:r>
                      <a:r>
                        <a:rPr lang="en-US" sz="1100" dirty="0">
                          <a:latin typeface="+mj-lt"/>
                        </a:rPr>
                        <a:t> </a:t>
                      </a:r>
                      <a:r>
                        <a:rPr lang="en-IN" sz="1100" dirty="0">
                          <a:latin typeface="+mj-lt"/>
                        </a:rPr>
                        <a:t>By Arian </a:t>
                      </a:r>
                      <a:r>
                        <a:rPr lang="en-IN" sz="1100" dirty="0" err="1">
                          <a:latin typeface="+mj-lt"/>
                        </a:rPr>
                        <a:t>Zwegers</a:t>
                      </a:r>
                      <a:endParaRPr lang="en-IN" sz="1100" dirty="0">
                        <a:latin typeface="+mj-lt"/>
                      </a:endParaRPr>
                    </a:p>
                  </a:txBody>
                  <a:tcPr/>
                </a:tc>
                <a:extLst>
                  <a:ext uri="{0D108BD9-81ED-4DB2-BD59-A6C34878D82A}">
                    <a16:rowId xmlns:a16="http://schemas.microsoft.com/office/drawing/2014/main" val="10002"/>
                  </a:ext>
                </a:extLst>
              </a:tr>
              <a:tr h="685800">
                <a:tc>
                  <a:txBody>
                    <a:bodyPr/>
                    <a:lstStyle/>
                    <a:p>
                      <a:r>
                        <a:rPr lang="en-IN" sz="1000" dirty="0"/>
                        <a:t>7</a:t>
                      </a:r>
                    </a:p>
                  </a:txBody>
                  <a:tcPr/>
                </a:tc>
                <a:tc>
                  <a:txBody>
                    <a:bodyPr/>
                    <a:lstStyle/>
                    <a:p>
                      <a:endParaRPr lang="en-IN" sz="900" dirty="0"/>
                    </a:p>
                  </a:txBody>
                  <a:tcPr/>
                </a:tc>
                <a:tc>
                  <a:txBody>
                    <a:bodyPr/>
                    <a:lstStyle/>
                    <a:p>
                      <a:r>
                        <a:rPr lang="en-US" sz="1100" dirty="0">
                          <a:latin typeface="+mj-lt"/>
                          <a:hlinkClick r:id="rId5"/>
                        </a:rPr>
                        <a:t>https://www.freepik.com/free-photo/beautiful-beach-sunrise-blue-sky_12045461.htm</a:t>
                      </a:r>
                      <a:r>
                        <a:rPr lang="en-US" sz="1100" dirty="0">
                          <a:latin typeface="+mj-lt"/>
                        </a:rPr>
                        <a:t> By </a:t>
                      </a:r>
                      <a:r>
                        <a:rPr lang="en-US" sz="1100" dirty="0" err="1">
                          <a:latin typeface="+mj-lt"/>
                        </a:rPr>
                        <a:t>wirestock</a:t>
                      </a:r>
                      <a:endParaRPr lang="en-US" sz="1100" dirty="0">
                        <a:latin typeface="+mj-lt"/>
                      </a:endParaRPr>
                    </a:p>
                    <a:p>
                      <a:endParaRPr lang="en-IN" sz="1100" dirty="0">
                        <a:latin typeface="+mj-lt"/>
                      </a:endParaRPr>
                    </a:p>
                  </a:txBody>
                  <a:tcPr/>
                </a:tc>
                <a:extLst>
                  <a:ext uri="{0D108BD9-81ED-4DB2-BD59-A6C34878D82A}">
                    <a16:rowId xmlns:a16="http://schemas.microsoft.com/office/drawing/2014/main" val="10003"/>
                  </a:ext>
                </a:extLst>
              </a:tr>
              <a:tr h="762000">
                <a:tc>
                  <a:txBody>
                    <a:bodyPr/>
                    <a:lstStyle/>
                    <a:p>
                      <a:r>
                        <a:rPr lang="en-IN" sz="1000" dirty="0"/>
                        <a:t>8</a:t>
                      </a:r>
                    </a:p>
                  </a:txBody>
                  <a:tcPr/>
                </a:tc>
                <a:tc>
                  <a:txBody>
                    <a:bodyPr/>
                    <a:lstStyle/>
                    <a:p>
                      <a:endParaRPr lang="en-IN" sz="900" dirty="0"/>
                    </a:p>
                  </a:txBody>
                  <a:tcPr/>
                </a:tc>
                <a:tc>
                  <a:txBody>
                    <a:bodyPr/>
                    <a:lstStyle/>
                    <a:p>
                      <a:r>
                        <a:rPr lang="en-IN" sz="1100" dirty="0">
                          <a:latin typeface="+mj-lt"/>
                          <a:hlinkClick r:id="rId6"/>
                        </a:rPr>
                        <a:t>https://www.freepik.com/free-photo/kids-playing-soccer-football_2523579.htm</a:t>
                      </a:r>
                      <a:r>
                        <a:rPr lang="en-IN" sz="1100" dirty="0">
                          <a:latin typeface="+mj-lt"/>
                        </a:rPr>
                        <a:t> By </a:t>
                      </a:r>
                      <a:r>
                        <a:rPr lang="en-IN" sz="1100" dirty="0" err="1">
                          <a:latin typeface="+mj-lt"/>
                        </a:rPr>
                        <a:t>jcomp</a:t>
                      </a:r>
                      <a:endParaRPr lang="en-IN" sz="1100" dirty="0">
                        <a:latin typeface="+mj-lt"/>
                      </a:endParaRPr>
                    </a:p>
                    <a:p>
                      <a:endParaRPr lang="en-IN" sz="1100" dirty="0">
                        <a:latin typeface="+mj-lt"/>
                      </a:endParaRPr>
                    </a:p>
                  </a:txBody>
                  <a:tcPr/>
                </a:tc>
                <a:extLst>
                  <a:ext uri="{0D108BD9-81ED-4DB2-BD59-A6C34878D82A}">
                    <a16:rowId xmlns:a16="http://schemas.microsoft.com/office/drawing/2014/main" val="10004"/>
                  </a:ext>
                </a:extLst>
              </a:tr>
              <a:tr h="609600">
                <a:tc>
                  <a:txBody>
                    <a:bodyPr/>
                    <a:lstStyle/>
                    <a:p>
                      <a:r>
                        <a:rPr lang="en-IN" sz="1000" dirty="0"/>
                        <a:t>9</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latin typeface="+mj-lt"/>
                          <a:hlinkClick r:id="rId7"/>
                        </a:rPr>
                        <a:t>https://www.freepik.com/free-photo/kids-playing-soccer-football_2523580.htm</a:t>
                      </a:r>
                      <a:r>
                        <a:rPr lang="en-IN" sz="1100" dirty="0">
                          <a:latin typeface="+mj-lt"/>
                        </a:rPr>
                        <a:t> </a:t>
                      </a:r>
                      <a:r>
                        <a:rPr lang="en-IN" sz="1100" kern="1200" dirty="0">
                          <a:solidFill>
                            <a:schemeClr val="dk1"/>
                          </a:solidFill>
                          <a:latin typeface="+mn-lt"/>
                          <a:ea typeface="+mn-ea"/>
                          <a:cs typeface="+mn-cs"/>
                        </a:rPr>
                        <a:t>By </a:t>
                      </a:r>
                      <a:r>
                        <a:rPr lang="en-IN" sz="1100" kern="1200" dirty="0" err="1">
                          <a:solidFill>
                            <a:schemeClr val="dk1"/>
                          </a:solidFill>
                          <a:latin typeface="+mn-lt"/>
                          <a:ea typeface="+mn-ea"/>
                          <a:cs typeface="+mn-cs"/>
                        </a:rPr>
                        <a:t>jcomp</a:t>
                      </a:r>
                      <a:endParaRPr lang="en-IN" sz="1100" kern="1200" dirty="0">
                        <a:solidFill>
                          <a:schemeClr val="dk1"/>
                        </a:solidFill>
                        <a:latin typeface="+mn-lt"/>
                        <a:ea typeface="+mn-ea"/>
                        <a:cs typeface="+mn-cs"/>
                      </a:endParaRPr>
                    </a:p>
                    <a:p>
                      <a:endParaRPr lang="en-IN" sz="1100" dirty="0">
                        <a:latin typeface="+mj-lt"/>
                      </a:endParaRPr>
                    </a:p>
                    <a:p>
                      <a:endParaRPr lang="en-IN" sz="1100" dirty="0">
                        <a:latin typeface="+mj-lt"/>
                      </a:endParaRPr>
                    </a:p>
                  </a:txBody>
                  <a:tcPr/>
                </a:tc>
                <a:extLst>
                  <a:ext uri="{0D108BD9-81ED-4DB2-BD59-A6C34878D82A}">
                    <a16:rowId xmlns:a16="http://schemas.microsoft.com/office/drawing/2014/main" val="10005"/>
                  </a:ext>
                </a:extLst>
              </a:tr>
              <a:tr h="685800">
                <a:tc>
                  <a:txBody>
                    <a:bodyPr/>
                    <a:lstStyle/>
                    <a:p>
                      <a:r>
                        <a:rPr lang="en-IN" sz="1000" dirty="0"/>
                        <a:t>10</a:t>
                      </a:r>
                    </a:p>
                  </a:txBody>
                  <a:tcPr/>
                </a:tc>
                <a:tc>
                  <a:txBody>
                    <a:bodyPr/>
                    <a:lstStyle/>
                    <a:p>
                      <a:endParaRPr lang="en-IN" sz="900" dirty="0"/>
                    </a:p>
                  </a:txBody>
                  <a:tcPr/>
                </a:tc>
                <a:tc>
                  <a:txBody>
                    <a:bodyPr/>
                    <a:lstStyle/>
                    <a:p>
                      <a:r>
                        <a:rPr lang="en-US" sz="1100" dirty="0">
                          <a:latin typeface="+mj-lt"/>
                          <a:hlinkClick r:id="rId8"/>
                        </a:rPr>
                        <a:t>https://www.freepik.com/free-vector/young-family-brushing-teeth-together_4359536.htm</a:t>
                      </a:r>
                      <a:r>
                        <a:rPr lang="en-US" sz="1100" dirty="0">
                          <a:latin typeface="+mj-lt"/>
                        </a:rPr>
                        <a:t> By </a:t>
                      </a:r>
                      <a:r>
                        <a:rPr lang="en-US" sz="1100" dirty="0" err="1">
                          <a:latin typeface="+mj-lt"/>
                        </a:rPr>
                        <a:t>macrovector</a:t>
                      </a:r>
                      <a:endParaRPr lang="en-US" sz="1100" dirty="0">
                        <a:latin typeface="+mj-lt"/>
                      </a:endParaRPr>
                    </a:p>
                    <a:p>
                      <a:endParaRPr lang="en-IN" sz="1100" dirty="0">
                        <a:latin typeface="+mj-lt"/>
                      </a:endParaRPr>
                    </a:p>
                  </a:txBody>
                  <a:tcPr/>
                </a:tc>
                <a:extLst>
                  <a:ext uri="{0D108BD9-81ED-4DB2-BD59-A6C34878D82A}">
                    <a16:rowId xmlns:a16="http://schemas.microsoft.com/office/drawing/2014/main" val="10006"/>
                  </a:ext>
                </a:extLst>
              </a:tr>
              <a:tr h="609600">
                <a:tc>
                  <a:txBody>
                    <a:bodyPr/>
                    <a:lstStyle/>
                    <a:p>
                      <a:r>
                        <a:rPr lang="en-IN" sz="1000" dirty="0"/>
                        <a:t>11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prstClr val="black"/>
                          </a:solidFill>
                          <a:effectLst/>
                          <a:uLnTx/>
                          <a:uFillTx/>
                          <a:latin typeface="+mj-lt"/>
                          <a:ea typeface="+mn-ea"/>
                          <a:cs typeface="+mn-cs"/>
                        </a:rPr>
                        <a:t>Mother: https://www.flickr.com/photos/28056346@N06/5552880728 By Nestlé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err="1">
                          <a:ln>
                            <a:noFill/>
                          </a:ln>
                          <a:solidFill>
                            <a:prstClr val="black"/>
                          </a:solidFill>
                          <a:effectLst/>
                          <a:uLnTx/>
                          <a:uFillTx/>
                          <a:latin typeface="+mj-lt"/>
                          <a:ea typeface="+mn-ea"/>
                          <a:cs typeface="+mn-cs"/>
                        </a:rPr>
                        <a:t>Puri</a:t>
                      </a:r>
                      <a:r>
                        <a:rPr kumimoji="0" lang="en-IN" sz="1100" b="0" i="0" u="none" strike="noStrike" kern="1200" cap="none" spc="0" normalizeH="0" baseline="0" noProof="0" dirty="0">
                          <a:ln>
                            <a:noFill/>
                          </a:ln>
                          <a:solidFill>
                            <a:prstClr val="black"/>
                          </a:solidFill>
                          <a:effectLst/>
                          <a:uLnTx/>
                          <a:uFillTx/>
                          <a:latin typeface="+mj-lt"/>
                          <a:ea typeface="+mn-ea"/>
                          <a:cs typeface="+mn-cs"/>
                        </a:rPr>
                        <a:t>: https://www.flickr.com/photos/58385162@N05/6098827717 By Ahmed </a:t>
                      </a:r>
                      <a:r>
                        <a:rPr kumimoji="0" lang="en-IN" sz="1100" b="0" i="0" u="none" strike="noStrike" kern="1200" cap="none" spc="0" normalizeH="0" baseline="0" noProof="0" dirty="0" err="1">
                          <a:ln>
                            <a:noFill/>
                          </a:ln>
                          <a:solidFill>
                            <a:prstClr val="black"/>
                          </a:solidFill>
                          <a:effectLst/>
                          <a:uLnTx/>
                          <a:uFillTx/>
                          <a:latin typeface="+mj-lt"/>
                          <a:ea typeface="+mn-ea"/>
                          <a:cs typeface="+mn-cs"/>
                        </a:rPr>
                        <a:t>Mahin</a:t>
                      </a:r>
                      <a:r>
                        <a:rPr kumimoji="0" lang="en-IN" sz="1100" b="0" i="0" u="none" strike="noStrike" kern="1200" cap="none" spc="0" normalizeH="0" baseline="0" noProof="0" dirty="0">
                          <a:ln>
                            <a:noFill/>
                          </a:ln>
                          <a:solidFill>
                            <a:prstClr val="black"/>
                          </a:solidFill>
                          <a:effectLst/>
                          <a:uLnTx/>
                          <a:uFillTx/>
                          <a:latin typeface="+mj-lt"/>
                          <a:ea typeface="+mn-ea"/>
                          <a:cs typeface="+mn-cs"/>
                        </a:rPr>
                        <a:t> </a:t>
                      </a:r>
                      <a:r>
                        <a:rPr kumimoji="0" lang="en-IN" sz="1100" b="0" i="0" u="none" strike="noStrike" kern="1200" cap="none" spc="0" normalizeH="0" baseline="0" noProof="0" dirty="0" err="1">
                          <a:ln>
                            <a:noFill/>
                          </a:ln>
                          <a:solidFill>
                            <a:prstClr val="black"/>
                          </a:solidFill>
                          <a:effectLst/>
                          <a:uLnTx/>
                          <a:uFillTx/>
                          <a:latin typeface="+mj-lt"/>
                          <a:ea typeface="+mn-ea"/>
                          <a:cs typeface="+mn-cs"/>
                        </a:rPr>
                        <a:t>Fayaz</a:t>
                      </a:r>
                      <a:endParaRPr kumimoji="0" lang="en-IN" sz="1100" b="0" i="0" u="none" strike="noStrike" kern="1200" cap="none" spc="0" normalizeH="0" baseline="0" noProof="0" dirty="0">
                        <a:ln>
                          <a:noFill/>
                        </a:ln>
                        <a:solidFill>
                          <a:prstClr val="black"/>
                        </a:solidFill>
                        <a:effectLst/>
                        <a:uLnTx/>
                        <a:uFillTx/>
                        <a:latin typeface="+mj-lt"/>
                        <a:ea typeface="+mn-ea"/>
                        <a:cs typeface="+mn-cs"/>
                      </a:endParaRPr>
                    </a:p>
                  </a:txBody>
                  <a:tcPr/>
                </a:tc>
                <a:extLst>
                  <a:ext uri="{0D108BD9-81ED-4DB2-BD59-A6C34878D82A}">
                    <a16:rowId xmlns:a16="http://schemas.microsoft.com/office/drawing/2014/main" val="10007"/>
                  </a:ext>
                </a:extLst>
              </a:tr>
            </a:tbl>
          </a:graphicData>
        </a:graphic>
      </p:graphicFrame>
      <p:pic>
        <p:nvPicPr>
          <p:cNvPr id="5" name="Picture 2" descr="D:\SSVV\Images\IQ_Remember Me\451.jpg"/>
          <p:cNvPicPr>
            <a:picLocks noChangeAspect="1" noChangeArrowheads="1"/>
          </p:cNvPicPr>
          <p:nvPr/>
        </p:nvPicPr>
        <p:blipFill>
          <a:blip r:embed="rId9" cstate="print"/>
          <a:srcRect/>
          <a:stretch>
            <a:fillRect/>
          </a:stretch>
        </p:blipFill>
        <p:spPr bwMode="auto">
          <a:xfrm>
            <a:off x="2209800" y="1143000"/>
            <a:ext cx="838200" cy="533400"/>
          </a:xfrm>
          <a:prstGeom prst="rect">
            <a:avLst/>
          </a:prstGeom>
          <a:noFill/>
        </p:spPr>
      </p:pic>
      <p:pic>
        <p:nvPicPr>
          <p:cNvPr id="8" name="Picture 2" descr="D:\SSVV\Images\IQ_Remember Me\kids-playing-soccer-football.jpg"/>
          <p:cNvPicPr>
            <a:picLocks noChangeAspect="1" noChangeArrowheads="1"/>
          </p:cNvPicPr>
          <p:nvPr/>
        </p:nvPicPr>
        <p:blipFill>
          <a:blip r:embed="rId10" cstate="print"/>
          <a:srcRect/>
          <a:stretch>
            <a:fillRect/>
          </a:stretch>
        </p:blipFill>
        <p:spPr bwMode="auto">
          <a:xfrm>
            <a:off x="2133600" y="3200400"/>
            <a:ext cx="1069179" cy="609600"/>
          </a:xfrm>
          <a:prstGeom prst="rect">
            <a:avLst/>
          </a:prstGeom>
          <a:noFill/>
        </p:spPr>
      </p:pic>
      <p:pic>
        <p:nvPicPr>
          <p:cNvPr id="10" name="Picture 2" descr="D:\SSVV\Images\IQ_Remember Me\20003.jpg"/>
          <p:cNvPicPr>
            <a:picLocks noChangeAspect="1" noChangeArrowheads="1"/>
          </p:cNvPicPr>
          <p:nvPr/>
        </p:nvPicPr>
        <p:blipFill>
          <a:blip r:embed="rId11" cstate="print"/>
          <a:srcRect/>
          <a:stretch>
            <a:fillRect/>
          </a:stretch>
        </p:blipFill>
        <p:spPr bwMode="auto">
          <a:xfrm>
            <a:off x="2362200" y="4572000"/>
            <a:ext cx="685800" cy="495300"/>
          </a:xfrm>
          <a:prstGeom prst="rect">
            <a:avLst/>
          </a:prstGeom>
          <a:noFill/>
        </p:spPr>
      </p:pic>
      <p:pic>
        <p:nvPicPr>
          <p:cNvPr id="13" name="Picture 12" descr="C:\Users\admin\Downloads\kids-playing-soccer-football.jpg"/>
          <p:cNvPicPr/>
          <p:nvPr/>
        </p:nvPicPr>
        <p:blipFill>
          <a:blip r:embed="rId12" cstate="print"/>
          <a:srcRect/>
          <a:stretch>
            <a:fillRect/>
          </a:stretch>
        </p:blipFill>
        <p:spPr bwMode="auto">
          <a:xfrm>
            <a:off x="2209800" y="3962400"/>
            <a:ext cx="838200" cy="457200"/>
          </a:xfrm>
          <a:prstGeom prst="rect">
            <a:avLst/>
          </a:prstGeom>
          <a:noFill/>
        </p:spPr>
      </p:pic>
      <p:pic>
        <p:nvPicPr>
          <p:cNvPr id="17" name="Picture 2">
            <a:extLst>
              <a:ext uri="{FF2B5EF4-FFF2-40B4-BE49-F238E27FC236}">
                <a16:creationId xmlns:a16="http://schemas.microsoft.com/office/drawing/2014/main" id="{AFA02A15-917D-418F-A24E-8C2F36D6067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2399778" y="2537031"/>
            <a:ext cx="548209" cy="484873"/>
          </a:xfrm>
          <a:prstGeom prst="rect">
            <a:avLst/>
          </a:prstGeom>
          <a:noFill/>
        </p:spPr>
      </p:pic>
      <p:pic>
        <p:nvPicPr>
          <p:cNvPr id="12" name="Picture 3">
            <a:extLst>
              <a:ext uri="{FF2B5EF4-FFF2-40B4-BE49-F238E27FC236}">
                <a16:creationId xmlns:a16="http://schemas.microsoft.com/office/drawing/2014/main" id="{60925A69-1439-4E5A-B060-D94345F6BF1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2491038" y="1838793"/>
            <a:ext cx="347115" cy="520799"/>
          </a:xfrm>
          <a:prstGeom prst="rect">
            <a:avLst/>
          </a:prstGeom>
          <a:noFill/>
        </p:spPr>
      </p:pic>
      <p:pic>
        <p:nvPicPr>
          <p:cNvPr id="15" name="Picture 14">
            <a:extLst>
              <a:ext uri="{FF2B5EF4-FFF2-40B4-BE49-F238E27FC236}">
                <a16:creationId xmlns:a16="http://schemas.microsoft.com/office/drawing/2014/main" id="{14718A7A-997E-4C20-A531-E89C68C44867}"/>
              </a:ext>
            </a:extLst>
          </p:cNvPr>
          <p:cNvPicPr/>
          <p:nvPr/>
        </p:nvPicPr>
        <p:blipFill>
          <a:blip r:embed="rId15" cstate="print">
            <a:extLst>
              <a:ext uri="{28A0092B-C50C-407E-A947-70E740481C1C}">
                <a14:useLocalDpi xmlns:a14="http://schemas.microsoft.com/office/drawing/2010/main" val="0"/>
              </a:ext>
            </a:extLst>
          </a:blip>
          <a:srcRect/>
          <a:stretch/>
        </p:blipFill>
        <p:spPr bwMode="auto">
          <a:xfrm>
            <a:off x="2760395" y="5269948"/>
            <a:ext cx="674941" cy="449680"/>
          </a:xfrm>
          <a:prstGeom prst="rect">
            <a:avLst/>
          </a:prstGeom>
          <a:noFill/>
          <a:ln w="9525">
            <a:noFill/>
            <a:miter lim="800000"/>
            <a:headEnd/>
            <a:tailEnd/>
          </a:ln>
        </p:spPr>
      </p:pic>
      <p:pic>
        <p:nvPicPr>
          <p:cNvPr id="18" name="Picture 17">
            <a:extLst>
              <a:ext uri="{FF2B5EF4-FFF2-40B4-BE49-F238E27FC236}">
                <a16:creationId xmlns:a16="http://schemas.microsoft.com/office/drawing/2014/main" id="{ACC51FF8-B7C4-4AA5-BB4D-D7BC25F2B308}"/>
              </a:ext>
            </a:extLst>
          </p:cNvPr>
          <p:cNvPicPr/>
          <p:nvPr/>
        </p:nvPicPr>
        <p:blipFill>
          <a:blip r:embed="rId16" cstate="print">
            <a:extLst>
              <a:ext uri="{28A0092B-C50C-407E-A947-70E740481C1C}">
                <a14:useLocalDpi xmlns:a14="http://schemas.microsoft.com/office/drawing/2010/main" val="0"/>
              </a:ext>
            </a:extLst>
          </a:blip>
          <a:srcRect/>
          <a:stretch/>
        </p:blipFill>
        <p:spPr bwMode="auto">
          <a:xfrm>
            <a:off x="2090058" y="5251148"/>
            <a:ext cx="631204" cy="4582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19">
            <a:extLst>
              <a:ext uri="{FF2B5EF4-FFF2-40B4-BE49-F238E27FC236}">
                <a16:creationId xmlns:a16="http://schemas.microsoft.com/office/drawing/2014/main" id="{6A7E2624-3F40-4C2D-B326-D4D1D2D4E634}"/>
              </a:ext>
            </a:extLst>
          </p:cNvPr>
          <p:cNvSpPr/>
          <p:nvPr/>
        </p:nvSpPr>
        <p:spPr>
          <a:xfrm>
            <a:off x="6135688" y="1491342"/>
            <a:ext cx="4608512" cy="3888432"/>
          </a:xfrm>
          <a:prstGeom prst="roundRect">
            <a:avLst>
              <a:gd name="adj" fmla="val 9879"/>
            </a:avLst>
          </a:prstGeom>
          <a:solidFill>
            <a:schemeClr val="bg1">
              <a:lumMod val="95000"/>
            </a:schemeClr>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A4F5B820-C91A-4DBE-90CD-C640404BF895}"/>
              </a:ext>
            </a:extLst>
          </p:cNvPr>
          <p:cNvGrpSpPr/>
          <p:nvPr/>
        </p:nvGrpSpPr>
        <p:grpSpPr>
          <a:xfrm>
            <a:off x="2253449" y="1726773"/>
            <a:ext cx="3713038" cy="3384376"/>
            <a:chOff x="329721" y="2152263"/>
            <a:chExt cx="3713038" cy="3384376"/>
          </a:xfrm>
        </p:grpSpPr>
        <p:sp>
          <p:nvSpPr>
            <p:cNvPr id="69" name="Right Arrow 21">
              <a:extLst>
                <a:ext uri="{FF2B5EF4-FFF2-40B4-BE49-F238E27FC236}">
                  <a16:creationId xmlns:a16="http://schemas.microsoft.com/office/drawing/2014/main" id="{2662570E-8366-48B0-9119-33E844F8C10A}"/>
                </a:ext>
              </a:extLst>
            </p:cNvPr>
            <p:cNvSpPr/>
            <p:nvPr/>
          </p:nvSpPr>
          <p:spPr>
            <a:xfrm>
              <a:off x="329721" y="2152263"/>
              <a:ext cx="3713038" cy="3384376"/>
            </a:xfrm>
            <a:prstGeom prst="rightArrow">
              <a:avLst>
                <a:gd name="adj1" fmla="val 66712"/>
                <a:gd name="adj2" fmla="val 34680"/>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BB9C4C22-4569-4966-B481-3C0B6612FFD0}"/>
                </a:ext>
              </a:extLst>
            </p:cNvPr>
            <p:cNvGrpSpPr/>
            <p:nvPr/>
          </p:nvGrpSpPr>
          <p:grpSpPr>
            <a:xfrm>
              <a:off x="595588" y="3176971"/>
              <a:ext cx="2669587" cy="1368152"/>
              <a:chOff x="387008" y="2780928"/>
              <a:chExt cx="2736304" cy="1368152"/>
            </a:xfrm>
          </p:grpSpPr>
          <p:sp>
            <p:nvSpPr>
              <p:cNvPr id="71" name="Rounded Rectangle 23">
                <a:extLst>
                  <a:ext uri="{FF2B5EF4-FFF2-40B4-BE49-F238E27FC236}">
                    <a16:creationId xmlns:a16="http://schemas.microsoft.com/office/drawing/2014/main" id="{1AC7C2F0-BCDC-4855-9CDF-C6BAE647F08E}"/>
                  </a:ext>
                </a:extLst>
              </p:cNvPr>
              <p:cNvSpPr/>
              <p:nvPr/>
            </p:nvSpPr>
            <p:spPr>
              <a:xfrm>
                <a:off x="387008" y="2780928"/>
                <a:ext cx="2736304" cy="1368152"/>
              </a:xfrm>
              <a:prstGeom prst="roundRect">
                <a:avLst>
                  <a:gd name="adj" fmla="val 50000"/>
                </a:avLst>
              </a:prstGeom>
              <a:solidFill>
                <a:schemeClr val="bg1"/>
              </a:solidFill>
              <a:ln>
                <a:noFill/>
              </a:ln>
              <a:effectLst>
                <a:innerShdw blurRad="114300" dist="38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21F2174-B833-4417-99C1-D24E02621EDC}"/>
                  </a:ext>
                </a:extLst>
              </p:cNvPr>
              <p:cNvSpPr/>
              <p:nvPr/>
            </p:nvSpPr>
            <p:spPr>
              <a:xfrm>
                <a:off x="563458" y="2926395"/>
                <a:ext cx="2383405" cy="954107"/>
              </a:xfrm>
              <a:prstGeom prst="rect">
                <a:avLst/>
              </a:prstGeom>
            </p:spPr>
            <p:txBody>
              <a:bodyPr wrap="square">
                <a:spAutoFit/>
              </a:bodyPr>
              <a:lstStyle/>
              <a:p>
                <a:pPr algn="ctr"/>
                <a:r>
                  <a:rPr lang="en-IN" sz="2800" dirty="0"/>
                  <a:t>Simple Present Tense</a:t>
                </a:r>
                <a:endParaRPr lang="en-US" sz="2800" dirty="0"/>
              </a:p>
            </p:txBody>
          </p:sp>
        </p:grpSp>
      </p:grpSp>
      <p:grpSp>
        <p:nvGrpSpPr>
          <p:cNvPr id="73" name="Group 72">
            <a:extLst>
              <a:ext uri="{FF2B5EF4-FFF2-40B4-BE49-F238E27FC236}">
                <a16:creationId xmlns:a16="http://schemas.microsoft.com/office/drawing/2014/main" id="{91399DE6-7186-4D02-AE3E-FE0D38C2C292}"/>
              </a:ext>
            </a:extLst>
          </p:cNvPr>
          <p:cNvGrpSpPr/>
          <p:nvPr/>
        </p:nvGrpSpPr>
        <p:grpSpPr>
          <a:xfrm>
            <a:off x="6324136" y="1709484"/>
            <a:ext cx="4231616" cy="1066672"/>
            <a:chOff x="4585756" y="1738930"/>
            <a:chExt cx="4231616" cy="1066672"/>
          </a:xfrm>
        </p:grpSpPr>
        <p:sp>
          <p:nvSpPr>
            <p:cNvPr id="74" name="Freeform 26">
              <a:extLst>
                <a:ext uri="{FF2B5EF4-FFF2-40B4-BE49-F238E27FC236}">
                  <a16:creationId xmlns:a16="http://schemas.microsoft.com/office/drawing/2014/main" id="{47D4D3D3-DC05-49F8-BE37-3C48191E06F4}"/>
                </a:ext>
              </a:extLst>
            </p:cNvPr>
            <p:cNvSpPr/>
            <p:nvPr/>
          </p:nvSpPr>
          <p:spPr>
            <a:xfrm>
              <a:off x="4585756" y="1738930"/>
              <a:ext cx="4231616" cy="1066672"/>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chemeClr val="accent3">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65CCE936-B0BC-4060-B017-ACCDBEF7EC40}"/>
                </a:ext>
              </a:extLst>
            </p:cNvPr>
            <p:cNvSpPr/>
            <p:nvPr/>
          </p:nvSpPr>
          <p:spPr>
            <a:xfrm>
              <a:off x="4895234" y="1843732"/>
              <a:ext cx="3611832" cy="830997"/>
            </a:xfrm>
            <a:prstGeom prst="rect">
              <a:avLst/>
            </a:prstGeom>
          </p:spPr>
          <p:txBody>
            <a:bodyPr wrap="square">
              <a:spAutoFit/>
            </a:bodyPr>
            <a:lstStyle/>
            <a:p>
              <a:pPr algn="ctr"/>
              <a:r>
                <a:rPr lang="en-IN" sz="2400" dirty="0">
                  <a:solidFill>
                    <a:schemeClr val="bg1"/>
                  </a:solidFill>
                </a:rPr>
                <a:t>Refers to action taking place in the present</a:t>
              </a:r>
              <a:endParaRPr lang="en-US" sz="2400" dirty="0">
                <a:solidFill>
                  <a:schemeClr val="bg1"/>
                </a:solidFill>
              </a:endParaRPr>
            </a:p>
          </p:txBody>
        </p:sp>
      </p:grpSp>
      <p:grpSp>
        <p:nvGrpSpPr>
          <p:cNvPr id="76" name="Group 75">
            <a:extLst>
              <a:ext uri="{FF2B5EF4-FFF2-40B4-BE49-F238E27FC236}">
                <a16:creationId xmlns:a16="http://schemas.microsoft.com/office/drawing/2014/main" id="{CEA55CED-D3D6-4F22-A68A-8C83CCE3B0AF}"/>
              </a:ext>
            </a:extLst>
          </p:cNvPr>
          <p:cNvGrpSpPr/>
          <p:nvPr/>
        </p:nvGrpSpPr>
        <p:grpSpPr>
          <a:xfrm>
            <a:off x="6326429" y="2870460"/>
            <a:ext cx="4229323" cy="1130196"/>
            <a:chOff x="4588049" y="2899906"/>
            <a:chExt cx="4229323" cy="1130196"/>
          </a:xfrm>
        </p:grpSpPr>
        <p:sp>
          <p:nvSpPr>
            <p:cNvPr id="77" name="Freeform 29">
              <a:extLst>
                <a:ext uri="{FF2B5EF4-FFF2-40B4-BE49-F238E27FC236}">
                  <a16:creationId xmlns:a16="http://schemas.microsoft.com/office/drawing/2014/main" id="{F889653F-3211-4F9E-8E3E-6D8CC6BD02DD}"/>
                </a:ext>
              </a:extLst>
            </p:cNvPr>
            <p:cNvSpPr/>
            <p:nvPr/>
          </p:nvSpPr>
          <p:spPr>
            <a:xfrm>
              <a:off x="4588049" y="2899906"/>
              <a:ext cx="4229323" cy="1130196"/>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chemeClr val="accent6">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5A8CF26-0C65-474F-80F5-6F42A3962934}"/>
                </a:ext>
              </a:extLst>
            </p:cNvPr>
            <p:cNvSpPr/>
            <p:nvPr/>
          </p:nvSpPr>
          <p:spPr>
            <a:xfrm>
              <a:off x="5062148" y="3128191"/>
              <a:ext cx="3625298" cy="830997"/>
            </a:xfrm>
            <a:prstGeom prst="rect">
              <a:avLst/>
            </a:prstGeom>
          </p:spPr>
          <p:txBody>
            <a:bodyPr wrap="square">
              <a:spAutoFit/>
            </a:bodyPr>
            <a:lstStyle/>
            <a:p>
              <a:pPr algn="ctr"/>
              <a:r>
                <a:rPr lang="en-IN" sz="2400" dirty="0">
                  <a:solidFill>
                    <a:schemeClr val="bg1"/>
                  </a:solidFill>
                </a:rPr>
                <a:t>Present - now, regularly or always</a:t>
              </a:r>
              <a:endParaRPr lang="en-US" sz="2400" dirty="0">
                <a:solidFill>
                  <a:schemeClr val="bg1"/>
                </a:solidFill>
              </a:endParaRPr>
            </a:p>
          </p:txBody>
        </p:sp>
      </p:grpSp>
      <p:grpSp>
        <p:nvGrpSpPr>
          <p:cNvPr id="79" name="Group 78">
            <a:extLst>
              <a:ext uri="{FF2B5EF4-FFF2-40B4-BE49-F238E27FC236}">
                <a16:creationId xmlns:a16="http://schemas.microsoft.com/office/drawing/2014/main" id="{B5C5A2EE-9406-4A27-9CA4-8D626AFC3FCE}"/>
              </a:ext>
            </a:extLst>
          </p:cNvPr>
          <p:cNvGrpSpPr/>
          <p:nvPr/>
        </p:nvGrpSpPr>
        <p:grpSpPr>
          <a:xfrm>
            <a:off x="6324136" y="4053114"/>
            <a:ext cx="4231616" cy="1200329"/>
            <a:chOff x="4585756" y="1697085"/>
            <a:chExt cx="4231616" cy="1200329"/>
          </a:xfrm>
        </p:grpSpPr>
        <p:sp>
          <p:nvSpPr>
            <p:cNvPr id="80" name="Freeform 32">
              <a:extLst>
                <a:ext uri="{FF2B5EF4-FFF2-40B4-BE49-F238E27FC236}">
                  <a16:creationId xmlns:a16="http://schemas.microsoft.com/office/drawing/2014/main" id="{4EB0455C-6016-48F4-B85A-B12581FCD0A4}"/>
                </a:ext>
              </a:extLst>
            </p:cNvPr>
            <p:cNvSpPr/>
            <p:nvPr/>
          </p:nvSpPr>
          <p:spPr>
            <a:xfrm>
              <a:off x="4585756" y="1738930"/>
              <a:ext cx="4231616" cy="1066672"/>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chemeClr val="accent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53FF235-50F3-4B6F-BA85-C1089E426EF8}"/>
                </a:ext>
              </a:extLst>
            </p:cNvPr>
            <p:cNvSpPr/>
            <p:nvPr/>
          </p:nvSpPr>
          <p:spPr>
            <a:xfrm>
              <a:off x="5205540" y="1697085"/>
              <a:ext cx="3387914" cy="1200329"/>
            </a:xfrm>
            <a:prstGeom prst="rect">
              <a:avLst/>
            </a:prstGeom>
          </p:spPr>
          <p:txBody>
            <a:bodyPr wrap="square">
              <a:spAutoFit/>
            </a:bodyPr>
            <a:lstStyle/>
            <a:p>
              <a:pPr lvl="0" algn="ctr"/>
              <a:r>
                <a:rPr lang="en-IN" sz="2400" dirty="0">
                  <a:solidFill>
                    <a:schemeClr val="bg1"/>
                  </a:solidFill>
                </a:rPr>
                <a:t>Universal Truths, Unchanging situations or habits</a:t>
              </a:r>
              <a:endParaRPr lang="en-US" sz="2400" dirty="0">
                <a:solidFill>
                  <a:schemeClr val="bg1"/>
                </a:solidFill>
              </a:endParaRPr>
            </a:p>
          </p:txBody>
        </p:sp>
      </p:grpSp>
      <p:sp>
        <p:nvSpPr>
          <p:cNvPr id="24" name="Title 1">
            <a:extLst>
              <a:ext uri="{FF2B5EF4-FFF2-40B4-BE49-F238E27FC236}">
                <a16:creationId xmlns:a16="http://schemas.microsoft.com/office/drawing/2014/main" id="{0743A051-328F-4A78-A498-56B2A48E660E}"/>
              </a:ext>
            </a:extLst>
          </p:cNvPr>
          <p:cNvSpPr>
            <a:spLocks noGrp="1"/>
          </p:cNvSpPr>
          <p:nvPr>
            <p:ph type="title"/>
          </p:nvPr>
        </p:nvSpPr>
        <p:spPr>
          <a:xfrm>
            <a:off x="3468449" y="157014"/>
            <a:ext cx="5237821"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Simple Present Tense</a:t>
            </a:r>
          </a:p>
        </p:txBody>
      </p:sp>
    </p:spTree>
    <p:extLst>
      <p:ext uri="{BB962C8B-B14F-4D97-AF65-F5344CB8AC3E}">
        <p14:creationId xmlns:p14="http://schemas.microsoft.com/office/powerpoint/2010/main" val="16366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childTnLst>
                          </p:cTn>
                        </p:par>
                        <p:par>
                          <p:cTn id="8" fill="hold">
                            <p:stCondLst>
                              <p:cond delay="1250"/>
                            </p:stCondLst>
                            <p:childTnLst>
                              <p:par>
                                <p:cTn id="9" presetID="53" presetClass="entr" presetSubtype="16" fill="hold" grpId="0" nodeType="afterEffect">
                                  <p:stCondLst>
                                    <p:cond delay="25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Effect transition="in" filter="fade">
                                      <p:cBhvr>
                                        <p:cTn id="13" dur="1000"/>
                                        <p:tgtEl>
                                          <p:spTgt spid="67"/>
                                        </p:tgtEl>
                                      </p:cBhvr>
                                    </p:animEffect>
                                  </p:childTnLst>
                                </p:cTn>
                              </p:par>
                            </p:childTnLst>
                          </p:cTn>
                        </p:par>
                        <p:par>
                          <p:cTn id="14" fill="hold">
                            <p:stCondLst>
                              <p:cond delay="2500"/>
                            </p:stCondLst>
                            <p:childTnLst>
                              <p:par>
                                <p:cTn id="15" presetID="22" presetClass="entr" presetSubtype="8" fill="hold" nodeType="afterEffect">
                                  <p:stCondLst>
                                    <p:cond delay="25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10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10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A1B3C3D-8A12-429A-9259-159A830FB3D4}"/>
              </a:ext>
            </a:extLst>
          </p:cNvPr>
          <p:cNvGrpSpPr/>
          <p:nvPr/>
        </p:nvGrpSpPr>
        <p:grpSpPr>
          <a:xfrm>
            <a:off x="657891" y="1618939"/>
            <a:ext cx="2281441" cy="693847"/>
            <a:chOff x="747137" y="1469467"/>
            <a:chExt cx="2760544" cy="693847"/>
          </a:xfrm>
        </p:grpSpPr>
        <p:sp>
          <p:nvSpPr>
            <p:cNvPr id="12" name="Rectangle: Top Corners Rounded 11">
              <a:extLst>
                <a:ext uri="{FF2B5EF4-FFF2-40B4-BE49-F238E27FC236}">
                  <a16:creationId xmlns:a16="http://schemas.microsoft.com/office/drawing/2014/main" id="{15D51062-2250-4E9C-AF35-2CDA929884DB}"/>
                </a:ext>
              </a:extLst>
            </p:cNvPr>
            <p:cNvSpPr/>
            <p:nvPr/>
          </p:nvSpPr>
          <p:spPr>
            <a:xfrm>
              <a:off x="747137" y="1626163"/>
              <a:ext cx="2760544" cy="537151"/>
            </a:xfrm>
            <a:prstGeom prst="round2SameRect">
              <a:avLst/>
            </a:prstGeom>
            <a:solidFill>
              <a:srgbClr val="FBBF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He/She/It/Sita</a:t>
              </a:r>
              <a:endParaRPr lang="en-IN" sz="2400" dirty="0">
                <a:solidFill>
                  <a:schemeClr val="tx1"/>
                </a:solidFill>
              </a:endParaRPr>
            </a:p>
          </p:txBody>
        </p:sp>
        <p:sp>
          <p:nvSpPr>
            <p:cNvPr id="13" name="Rectangle: Top Corners Rounded 12">
              <a:extLst>
                <a:ext uri="{FF2B5EF4-FFF2-40B4-BE49-F238E27FC236}">
                  <a16:creationId xmlns:a16="http://schemas.microsoft.com/office/drawing/2014/main" id="{41DD7705-C23B-4752-9233-6B7F78EF0969}"/>
                </a:ext>
              </a:extLst>
            </p:cNvPr>
            <p:cNvSpPr/>
            <p:nvPr/>
          </p:nvSpPr>
          <p:spPr>
            <a:xfrm>
              <a:off x="2771658" y="1469467"/>
              <a:ext cx="444022" cy="166066"/>
            </a:xfrm>
            <a:prstGeom prst="round2Same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4" name="Flowchart: Manual Operation 7">
            <a:extLst>
              <a:ext uri="{FF2B5EF4-FFF2-40B4-BE49-F238E27FC236}">
                <a16:creationId xmlns:a16="http://schemas.microsoft.com/office/drawing/2014/main" id="{E5FAEBB8-44F2-43A3-B6AA-79FA24ACAB2A}"/>
              </a:ext>
            </a:extLst>
          </p:cNvPr>
          <p:cNvSpPr/>
          <p:nvPr/>
        </p:nvSpPr>
        <p:spPr>
          <a:xfrm>
            <a:off x="381000" y="2279467"/>
            <a:ext cx="2987925" cy="617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058 w 10000"/>
              <a:gd name="connsiteY3" fmla="*/ 9814 h 10000"/>
              <a:gd name="connsiteX4" fmla="*/ 0 w 10000"/>
              <a:gd name="connsiteY4" fmla="*/ 0 h 10000"/>
              <a:gd name="connsiteX0" fmla="*/ 0 w 10000"/>
              <a:gd name="connsiteY0" fmla="*/ 0 h 9814"/>
              <a:gd name="connsiteX1" fmla="*/ 10000 w 10000"/>
              <a:gd name="connsiteY1" fmla="*/ 0 h 9814"/>
              <a:gd name="connsiteX2" fmla="*/ 9190 w 10000"/>
              <a:gd name="connsiteY2" fmla="*/ 9814 h 9814"/>
              <a:gd name="connsiteX3" fmla="*/ 1058 w 10000"/>
              <a:gd name="connsiteY3" fmla="*/ 9814 h 9814"/>
              <a:gd name="connsiteX4" fmla="*/ 0 w 10000"/>
              <a:gd name="connsiteY4" fmla="*/ 0 h 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14">
                <a:moveTo>
                  <a:pt x="0" y="0"/>
                </a:moveTo>
                <a:lnTo>
                  <a:pt x="10000" y="0"/>
                </a:lnTo>
                <a:lnTo>
                  <a:pt x="9190" y="9814"/>
                </a:lnTo>
                <a:lnTo>
                  <a:pt x="1058" y="9814"/>
                </a:lnTo>
                <a:lnTo>
                  <a:pt x="0" y="0"/>
                </a:lnTo>
                <a:close/>
              </a:path>
            </a:pathLst>
          </a:custGeom>
          <a:solidFill>
            <a:schemeClr val="bg2">
              <a:lumMod val="90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Singular Subject</a:t>
            </a:r>
            <a:endParaRPr lang="en-IN" sz="2400" dirty="0">
              <a:solidFill>
                <a:schemeClr val="tx1"/>
              </a:solidFill>
            </a:endParaRPr>
          </a:p>
        </p:txBody>
      </p:sp>
      <p:sp>
        <p:nvSpPr>
          <p:cNvPr id="16" name="Plus Sign 15">
            <a:extLst>
              <a:ext uri="{FF2B5EF4-FFF2-40B4-BE49-F238E27FC236}">
                <a16:creationId xmlns:a16="http://schemas.microsoft.com/office/drawing/2014/main" id="{A671DE78-1BBC-4B8C-80E6-057E0F4BC799}"/>
              </a:ext>
            </a:extLst>
          </p:cNvPr>
          <p:cNvSpPr/>
          <p:nvPr/>
        </p:nvSpPr>
        <p:spPr>
          <a:xfrm>
            <a:off x="3585030" y="2133600"/>
            <a:ext cx="533400" cy="4655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3D2DC43-E68F-44CA-8124-4C2235345E24}"/>
              </a:ext>
            </a:extLst>
          </p:cNvPr>
          <p:cNvGrpSpPr/>
          <p:nvPr/>
        </p:nvGrpSpPr>
        <p:grpSpPr>
          <a:xfrm>
            <a:off x="4768743" y="1600200"/>
            <a:ext cx="2281441" cy="703217"/>
            <a:chOff x="4715728" y="1460097"/>
            <a:chExt cx="2760544" cy="703217"/>
          </a:xfrm>
        </p:grpSpPr>
        <p:sp>
          <p:nvSpPr>
            <p:cNvPr id="18" name="Rectangle: Top Corners Rounded 17">
              <a:extLst>
                <a:ext uri="{FF2B5EF4-FFF2-40B4-BE49-F238E27FC236}">
                  <a16:creationId xmlns:a16="http://schemas.microsoft.com/office/drawing/2014/main" id="{58DB0D9E-A48E-4B9D-B910-D5EAF7E82DDD}"/>
                </a:ext>
              </a:extLst>
            </p:cNvPr>
            <p:cNvSpPr/>
            <p:nvPr/>
          </p:nvSpPr>
          <p:spPr>
            <a:xfrm>
              <a:off x="4715728" y="1626163"/>
              <a:ext cx="2760544" cy="537151"/>
            </a:xfrm>
            <a:prstGeom prst="round2SameRect">
              <a:avLst/>
            </a:prstGeom>
            <a:solidFill>
              <a:srgbClr val="F4EE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a:t>
              </a:r>
              <a:r>
                <a:rPr lang="en-US" sz="2400" dirty="0">
                  <a:solidFill>
                    <a:srgbClr val="FF0000"/>
                  </a:solidFill>
                </a:rPr>
                <a:t>s</a:t>
              </a:r>
              <a:r>
                <a:rPr lang="en-US" sz="2400" dirty="0">
                  <a:solidFill>
                    <a:schemeClr val="tx1"/>
                  </a:solidFill>
                </a:rPr>
                <a:t>/go</a:t>
              </a:r>
              <a:r>
                <a:rPr lang="en-US" sz="2400" dirty="0">
                  <a:solidFill>
                    <a:srgbClr val="FF0000"/>
                  </a:solidFill>
                </a:rPr>
                <a:t>es</a:t>
              </a:r>
              <a:endParaRPr lang="en-IN" sz="2400" dirty="0">
                <a:solidFill>
                  <a:srgbClr val="FF0000"/>
                </a:solidFill>
              </a:endParaRPr>
            </a:p>
          </p:txBody>
        </p:sp>
        <p:sp>
          <p:nvSpPr>
            <p:cNvPr id="19" name="Rectangle: Top Corners Rounded 18">
              <a:extLst>
                <a:ext uri="{FF2B5EF4-FFF2-40B4-BE49-F238E27FC236}">
                  <a16:creationId xmlns:a16="http://schemas.microsoft.com/office/drawing/2014/main" id="{C59BF867-B249-41DF-B58C-EBAA8239A8A6}"/>
                </a:ext>
              </a:extLst>
            </p:cNvPr>
            <p:cNvSpPr/>
            <p:nvPr/>
          </p:nvSpPr>
          <p:spPr>
            <a:xfrm>
              <a:off x="6816080" y="1460097"/>
              <a:ext cx="444022" cy="166066"/>
            </a:xfrm>
            <a:prstGeom prst="round2Same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0" name="Flowchart: Manual Operation 7">
            <a:extLst>
              <a:ext uri="{FF2B5EF4-FFF2-40B4-BE49-F238E27FC236}">
                <a16:creationId xmlns:a16="http://schemas.microsoft.com/office/drawing/2014/main" id="{98AF41A9-3DC8-406D-9711-207C128DF656}"/>
              </a:ext>
            </a:extLst>
          </p:cNvPr>
          <p:cNvSpPr/>
          <p:nvPr/>
        </p:nvSpPr>
        <p:spPr>
          <a:xfrm>
            <a:off x="4419600" y="2279467"/>
            <a:ext cx="2987925" cy="617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058 w 10000"/>
              <a:gd name="connsiteY3" fmla="*/ 9814 h 10000"/>
              <a:gd name="connsiteX4" fmla="*/ 0 w 10000"/>
              <a:gd name="connsiteY4" fmla="*/ 0 h 10000"/>
              <a:gd name="connsiteX0" fmla="*/ 0 w 10000"/>
              <a:gd name="connsiteY0" fmla="*/ 0 h 9814"/>
              <a:gd name="connsiteX1" fmla="*/ 10000 w 10000"/>
              <a:gd name="connsiteY1" fmla="*/ 0 h 9814"/>
              <a:gd name="connsiteX2" fmla="*/ 9190 w 10000"/>
              <a:gd name="connsiteY2" fmla="*/ 9814 h 9814"/>
              <a:gd name="connsiteX3" fmla="*/ 1058 w 10000"/>
              <a:gd name="connsiteY3" fmla="*/ 9814 h 9814"/>
              <a:gd name="connsiteX4" fmla="*/ 0 w 10000"/>
              <a:gd name="connsiteY4" fmla="*/ 0 h 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14">
                <a:moveTo>
                  <a:pt x="0" y="0"/>
                </a:moveTo>
                <a:lnTo>
                  <a:pt x="10000" y="0"/>
                </a:lnTo>
                <a:lnTo>
                  <a:pt x="9190" y="9814"/>
                </a:lnTo>
                <a:lnTo>
                  <a:pt x="1058" y="9814"/>
                </a:lnTo>
                <a:lnTo>
                  <a:pt x="0" y="0"/>
                </a:lnTo>
                <a:close/>
              </a:path>
            </a:pathLst>
          </a:custGeom>
          <a:solidFill>
            <a:schemeClr val="bg2">
              <a:lumMod val="90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V1</a:t>
            </a:r>
            <a:r>
              <a:rPr lang="en-US" sz="2400" dirty="0">
                <a:solidFill>
                  <a:srgbClr val="FF0000"/>
                </a:solidFill>
              </a:rPr>
              <a:t>s/es</a:t>
            </a:r>
            <a:endParaRPr lang="en-IN" sz="2400" dirty="0">
              <a:solidFill>
                <a:srgbClr val="FF0000"/>
              </a:solidFill>
            </a:endParaRPr>
          </a:p>
        </p:txBody>
      </p:sp>
      <p:sp>
        <p:nvSpPr>
          <p:cNvPr id="21" name="Plus Sign 20">
            <a:extLst>
              <a:ext uri="{FF2B5EF4-FFF2-40B4-BE49-F238E27FC236}">
                <a16:creationId xmlns:a16="http://schemas.microsoft.com/office/drawing/2014/main" id="{BD906CF9-545E-4CFF-8D9D-C17323BAC0E4}"/>
              </a:ext>
            </a:extLst>
          </p:cNvPr>
          <p:cNvSpPr/>
          <p:nvPr/>
        </p:nvSpPr>
        <p:spPr>
          <a:xfrm>
            <a:off x="7696200" y="2135429"/>
            <a:ext cx="533400" cy="4655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5817B92-1C4F-4764-ACD5-2989E9B79540}"/>
              </a:ext>
            </a:extLst>
          </p:cNvPr>
          <p:cNvGrpSpPr/>
          <p:nvPr/>
        </p:nvGrpSpPr>
        <p:grpSpPr>
          <a:xfrm>
            <a:off x="8671396" y="1624670"/>
            <a:ext cx="3036598" cy="713590"/>
            <a:chOff x="2898619" y="3187822"/>
            <a:chExt cx="3036598" cy="713590"/>
          </a:xfrm>
        </p:grpSpPr>
        <p:sp>
          <p:nvSpPr>
            <p:cNvPr id="23" name="Rectangle: Top Corners Rounded 22">
              <a:extLst>
                <a:ext uri="{FF2B5EF4-FFF2-40B4-BE49-F238E27FC236}">
                  <a16:creationId xmlns:a16="http://schemas.microsoft.com/office/drawing/2014/main" id="{55BFA1E5-6E4A-4450-A93A-119282530293}"/>
                </a:ext>
              </a:extLst>
            </p:cNvPr>
            <p:cNvSpPr/>
            <p:nvPr/>
          </p:nvSpPr>
          <p:spPr>
            <a:xfrm>
              <a:off x="2898619" y="3364261"/>
              <a:ext cx="3036598" cy="537151"/>
            </a:xfrm>
            <a:prstGeom prst="round2SameRect">
              <a:avLst/>
            </a:prstGeom>
            <a:solidFill>
              <a:srgbClr val="FDB3D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sandwich/to school</a:t>
              </a:r>
              <a:endParaRPr lang="en-IN" sz="2400" dirty="0">
                <a:solidFill>
                  <a:schemeClr val="tx1"/>
                </a:solidFill>
              </a:endParaRPr>
            </a:p>
          </p:txBody>
        </p:sp>
        <p:sp>
          <p:nvSpPr>
            <p:cNvPr id="24" name="Rectangle: Top Corners Rounded 23">
              <a:extLst>
                <a:ext uri="{FF2B5EF4-FFF2-40B4-BE49-F238E27FC236}">
                  <a16:creationId xmlns:a16="http://schemas.microsoft.com/office/drawing/2014/main" id="{41D685FB-14A8-44A9-8ADC-0FDBDB9E45E8}"/>
                </a:ext>
              </a:extLst>
            </p:cNvPr>
            <p:cNvSpPr/>
            <p:nvPr/>
          </p:nvSpPr>
          <p:spPr>
            <a:xfrm>
              <a:off x="5011206" y="3187822"/>
              <a:ext cx="444022" cy="166066"/>
            </a:xfrm>
            <a:prstGeom prst="round2Same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5" name="Flowchart: Manual Operation 7">
            <a:extLst>
              <a:ext uri="{FF2B5EF4-FFF2-40B4-BE49-F238E27FC236}">
                <a16:creationId xmlns:a16="http://schemas.microsoft.com/office/drawing/2014/main" id="{FB656A2A-DDF4-48F8-B7F9-8963549E1A17}"/>
              </a:ext>
            </a:extLst>
          </p:cNvPr>
          <p:cNvSpPr/>
          <p:nvPr/>
        </p:nvSpPr>
        <p:spPr>
          <a:xfrm>
            <a:off x="8382000" y="2278715"/>
            <a:ext cx="3615390" cy="61871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058 w 10000"/>
              <a:gd name="connsiteY3" fmla="*/ 9814 h 10000"/>
              <a:gd name="connsiteX4" fmla="*/ 0 w 10000"/>
              <a:gd name="connsiteY4" fmla="*/ 0 h 10000"/>
              <a:gd name="connsiteX0" fmla="*/ 0 w 10000"/>
              <a:gd name="connsiteY0" fmla="*/ 0 h 9814"/>
              <a:gd name="connsiteX1" fmla="*/ 10000 w 10000"/>
              <a:gd name="connsiteY1" fmla="*/ 0 h 9814"/>
              <a:gd name="connsiteX2" fmla="*/ 9190 w 10000"/>
              <a:gd name="connsiteY2" fmla="*/ 9814 h 9814"/>
              <a:gd name="connsiteX3" fmla="*/ 1058 w 10000"/>
              <a:gd name="connsiteY3" fmla="*/ 9814 h 9814"/>
              <a:gd name="connsiteX4" fmla="*/ 0 w 10000"/>
              <a:gd name="connsiteY4" fmla="*/ 0 h 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14">
                <a:moveTo>
                  <a:pt x="0" y="0"/>
                </a:moveTo>
                <a:lnTo>
                  <a:pt x="10000" y="0"/>
                </a:lnTo>
                <a:lnTo>
                  <a:pt x="9190" y="9814"/>
                </a:lnTo>
                <a:lnTo>
                  <a:pt x="1058" y="9814"/>
                </a:lnTo>
                <a:lnTo>
                  <a:pt x="0" y="0"/>
                </a:lnTo>
                <a:close/>
              </a:path>
            </a:pathLst>
          </a:custGeom>
          <a:solidFill>
            <a:schemeClr val="bg2">
              <a:lumMod val="90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Object</a:t>
            </a:r>
            <a:endParaRPr lang="en-IN" sz="2400" dirty="0">
              <a:solidFill>
                <a:schemeClr val="tx1"/>
              </a:solidFill>
            </a:endParaRPr>
          </a:p>
        </p:txBody>
      </p:sp>
      <p:grpSp>
        <p:nvGrpSpPr>
          <p:cNvPr id="26" name="Group 25">
            <a:extLst>
              <a:ext uri="{FF2B5EF4-FFF2-40B4-BE49-F238E27FC236}">
                <a16:creationId xmlns:a16="http://schemas.microsoft.com/office/drawing/2014/main" id="{8EE93F1B-4AD3-4702-9658-C45DF67E6E1F}"/>
              </a:ext>
            </a:extLst>
          </p:cNvPr>
          <p:cNvGrpSpPr/>
          <p:nvPr/>
        </p:nvGrpSpPr>
        <p:grpSpPr>
          <a:xfrm>
            <a:off x="534944" y="3546537"/>
            <a:ext cx="2509585" cy="703217"/>
            <a:chOff x="917427" y="4839348"/>
            <a:chExt cx="2760544" cy="703217"/>
          </a:xfrm>
          <a:solidFill>
            <a:srgbClr val="57D3FF"/>
          </a:solidFill>
        </p:grpSpPr>
        <p:sp>
          <p:nvSpPr>
            <p:cNvPr id="27" name="Rectangle: Top Corners Rounded 26">
              <a:extLst>
                <a:ext uri="{FF2B5EF4-FFF2-40B4-BE49-F238E27FC236}">
                  <a16:creationId xmlns:a16="http://schemas.microsoft.com/office/drawing/2014/main" id="{1C648625-C850-409A-951D-FD395B08B7BD}"/>
                </a:ext>
              </a:extLst>
            </p:cNvPr>
            <p:cNvSpPr/>
            <p:nvPr/>
          </p:nvSpPr>
          <p:spPr>
            <a:xfrm>
              <a:off x="917427" y="5005414"/>
              <a:ext cx="2760544" cy="537151"/>
            </a:xfrm>
            <a:prstGeom prst="round2Same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Boys/They/I/You</a:t>
              </a:r>
              <a:endParaRPr lang="en-IN" sz="2400" dirty="0">
                <a:solidFill>
                  <a:schemeClr val="tx1"/>
                </a:solidFill>
              </a:endParaRPr>
            </a:p>
          </p:txBody>
        </p:sp>
        <p:sp>
          <p:nvSpPr>
            <p:cNvPr id="28" name="Rectangle: Top Corners Rounded 27">
              <a:extLst>
                <a:ext uri="{FF2B5EF4-FFF2-40B4-BE49-F238E27FC236}">
                  <a16:creationId xmlns:a16="http://schemas.microsoft.com/office/drawing/2014/main" id="{0894D647-597A-4296-B4A6-23FC5289664A}"/>
                </a:ext>
              </a:extLst>
            </p:cNvPr>
            <p:cNvSpPr/>
            <p:nvPr/>
          </p:nvSpPr>
          <p:spPr>
            <a:xfrm>
              <a:off x="3075220" y="4839348"/>
              <a:ext cx="444022" cy="166066"/>
            </a:xfrm>
            <a:prstGeom prst="round2Same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9" name="Group 28">
            <a:extLst>
              <a:ext uri="{FF2B5EF4-FFF2-40B4-BE49-F238E27FC236}">
                <a16:creationId xmlns:a16="http://schemas.microsoft.com/office/drawing/2014/main" id="{F61D7708-B2FC-4667-A538-87B101D99A11}"/>
              </a:ext>
            </a:extLst>
          </p:cNvPr>
          <p:cNvGrpSpPr/>
          <p:nvPr/>
        </p:nvGrpSpPr>
        <p:grpSpPr>
          <a:xfrm>
            <a:off x="4731245" y="3567833"/>
            <a:ext cx="2281441" cy="703217"/>
            <a:chOff x="5233217" y="4851275"/>
            <a:chExt cx="2760544" cy="703217"/>
          </a:xfrm>
          <a:solidFill>
            <a:srgbClr val="ED984F"/>
          </a:solidFill>
        </p:grpSpPr>
        <p:sp>
          <p:nvSpPr>
            <p:cNvPr id="30" name="Rectangle: Top Corners Rounded 29">
              <a:extLst>
                <a:ext uri="{FF2B5EF4-FFF2-40B4-BE49-F238E27FC236}">
                  <a16:creationId xmlns:a16="http://schemas.microsoft.com/office/drawing/2014/main" id="{87908774-03C8-412F-A589-FD5C697BB08A}"/>
                </a:ext>
              </a:extLst>
            </p:cNvPr>
            <p:cNvSpPr/>
            <p:nvPr/>
          </p:nvSpPr>
          <p:spPr>
            <a:xfrm>
              <a:off x="5233217" y="5017341"/>
              <a:ext cx="2760544" cy="537151"/>
            </a:xfrm>
            <a:prstGeom prst="round2Same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read</a:t>
              </a:r>
              <a:endParaRPr lang="en-IN" sz="2400" dirty="0">
                <a:solidFill>
                  <a:schemeClr val="tx1"/>
                </a:solidFill>
              </a:endParaRPr>
            </a:p>
          </p:txBody>
        </p:sp>
        <p:sp>
          <p:nvSpPr>
            <p:cNvPr id="31" name="Rectangle: Top Corners Rounded 30">
              <a:extLst>
                <a:ext uri="{FF2B5EF4-FFF2-40B4-BE49-F238E27FC236}">
                  <a16:creationId xmlns:a16="http://schemas.microsoft.com/office/drawing/2014/main" id="{55E391BB-6727-4568-B48C-0264CD6085E2}"/>
                </a:ext>
              </a:extLst>
            </p:cNvPr>
            <p:cNvSpPr/>
            <p:nvPr/>
          </p:nvSpPr>
          <p:spPr>
            <a:xfrm>
              <a:off x="7432569" y="4851275"/>
              <a:ext cx="444022" cy="166066"/>
            </a:xfrm>
            <a:prstGeom prst="round2Same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2" name="Flowchart: Manual Operation 7">
            <a:extLst>
              <a:ext uri="{FF2B5EF4-FFF2-40B4-BE49-F238E27FC236}">
                <a16:creationId xmlns:a16="http://schemas.microsoft.com/office/drawing/2014/main" id="{819917B4-E9CA-4649-9B7F-AFD4341CDEC9}"/>
              </a:ext>
            </a:extLst>
          </p:cNvPr>
          <p:cNvSpPr/>
          <p:nvPr/>
        </p:nvSpPr>
        <p:spPr>
          <a:xfrm>
            <a:off x="231603" y="4261681"/>
            <a:ext cx="3286718" cy="7798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058 w 10000"/>
              <a:gd name="connsiteY3" fmla="*/ 9814 h 10000"/>
              <a:gd name="connsiteX4" fmla="*/ 0 w 10000"/>
              <a:gd name="connsiteY4" fmla="*/ 0 h 10000"/>
              <a:gd name="connsiteX0" fmla="*/ 0 w 10000"/>
              <a:gd name="connsiteY0" fmla="*/ 0 h 9814"/>
              <a:gd name="connsiteX1" fmla="*/ 10000 w 10000"/>
              <a:gd name="connsiteY1" fmla="*/ 0 h 9814"/>
              <a:gd name="connsiteX2" fmla="*/ 9190 w 10000"/>
              <a:gd name="connsiteY2" fmla="*/ 9814 h 9814"/>
              <a:gd name="connsiteX3" fmla="*/ 1058 w 10000"/>
              <a:gd name="connsiteY3" fmla="*/ 9814 h 9814"/>
              <a:gd name="connsiteX4" fmla="*/ 0 w 10000"/>
              <a:gd name="connsiteY4" fmla="*/ 0 h 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14">
                <a:moveTo>
                  <a:pt x="0" y="0"/>
                </a:moveTo>
                <a:lnTo>
                  <a:pt x="10000" y="0"/>
                </a:lnTo>
                <a:lnTo>
                  <a:pt x="9190" y="9814"/>
                </a:lnTo>
                <a:lnTo>
                  <a:pt x="1058" y="9814"/>
                </a:lnTo>
                <a:lnTo>
                  <a:pt x="0" y="0"/>
                </a:lnTo>
                <a:close/>
              </a:path>
            </a:pathLst>
          </a:custGeom>
          <a:solidFill>
            <a:schemeClr val="bg2">
              <a:lumMod val="90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Plural Subject</a:t>
            </a:r>
            <a:endParaRPr lang="en-IN" sz="2400" dirty="0">
              <a:solidFill>
                <a:schemeClr val="tx1"/>
              </a:solidFill>
            </a:endParaRPr>
          </a:p>
        </p:txBody>
      </p:sp>
      <p:sp>
        <p:nvSpPr>
          <p:cNvPr id="33" name="Flowchart: Manual Operation 7">
            <a:extLst>
              <a:ext uri="{FF2B5EF4-FFF2-40B4-BE49-F238E27FC236}">
                <a16:creationId xmlns:a16="http://schemas.microsoft.com/office/drawing/2014/main" id="{9D63C92B-B0EC-4EB4-BD99-6EC53FB049FA}"/>
              </a:ext>
            </a:extLst>
          </p:cNvPr>
          <p:cNvSpPr/>
          <p:nvPr/>
        </p:nvSpPr>
        <p:spPr>
          <a:xfrm>
            <a:off x="4388961" y="4271050"/>
            <a:ext cx="2987925" cy="7798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058 w 10000"/>
              <a:gd name="connsiteY3" fmla="*/ 9814 h 10000"/>
              <a:gd name="connsiteX4" fmla="*/ 0 w 10000"/>
              <a:gd name="connsiteY4" fmla="*/ 0 h 10000"/>
              <a:gd name="connsiteX0" fmla="*/ 0 w 10000"/>
              <a:gd name="connsiteY0" fmla="*/ 0 h 9814"/>
              <a:gd name="connsiteX1" fmla="*/ 10000 w 10000"/>
              <a:gd name="connsiteY1" fmla="*/ 0 h 9814"/>
              <a:gd name="connsiteX2" fmla="*/ 9190 w 10000"/>
              <a:gd name="connsiteY2" fmla="*/ 9814 h 9814"/>
              <a:gd name="connsiteX3" fmla="*/ 1058 w 10000"/>
              <a:gd name="connsiteY3" fmla="*/ 9814 h 9814"/>
              <a:gd name="connsiteX4" fmla="*/ 0 w 10000"/>
              <a:gd name="connsiteY4" fmla="*/ 0 h 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14">
                <a:moveTo>
                  <a:pt x="0" y="0"/>
                </a:moveTo>
                <a:lnTo>
                  <a:pt x="10000" y="0"/>
                </a:lnTo>
                <a:lnTo>
                  <a:pt x="9190" y="9814"/>
                </a:lnTo>
                <a:lnTo>
                  <a:pt x="1058" y="9814"/>
                </a:lnTo>
                <a:lnTo>
                  <a:pt x="0" y="0"/>
                </a:lnTo>
                <a:close/>
              </a:path>
            </a:pathLst>
          </a:custGeom>
          <a:solidFill>
            <a:schemeClr val="bg2">
              <a:lumMod val="90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V1</a:t>
            </a:r>
            <a:endParaRPr lang="en-IN" sz="2400" dirty="0">
              <a:solidFill>
                <a:schemeClr val="tx1"/>
              </a:solidFill>
            </a:endParaRPr>
          </a:p>
        </p:txBody>
      </p:sp>
      <p:sp>
        <p:nvSpPr>
          <p:cNvPr id="34" name="Plus Sign 33">
            <a:extLst>
              <a:ext uri="{FF2B5EF4-FFF2-40B4-BE49-F238E27FC236}">
                <a16:creationId xmlns:a16="http://schemas.microsoft.com/office/drawing/2014/main" id="{393C2A93-A879-4A7D-91DE-CB46EA917364}"/>
              </a:ext>
            </a:extLst>
          </p:cNvPr>
          <p:cNvSpPr/>
          <p:nvPr/>
        </p:nvSpPr>
        <p:spPr>
          <a:xfrm>
            <a:off x="3657600" y="4055718"/>
            <a:ext cx="533400" cy="4655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Sign 34">
            <a:extLst>
              <a:ext uri="{FF2B5EF4-FFF2-40B4-BE49-F238E27FC236}">
                <a16:creationId xmlns:a16="http://schemas.microsoft.com/office/drawing/2014/main" id="{5DDA4797-BC36-4EDC-AAC9-412C4698BD13}"/>
              </a:ext>
            </a:extLst>
          </p:cNvPr>
          <p:cNvSpPr/>
          <p:nvPr/>
        </p:nvSpPr>
        <p:spPr>
          <a:xfrm>
            <a:off x="7743372" y="4047356"/>
            <a:ext cx="533400" cy="4655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171F91F-C1BE-4B9E-97EC-C81953587FFD}"/>
              </a:ext>
            </a:extLst>
          </p:cNvPr>
          <p:cNvGrpSpPr/>
          <p:nvPr/>
        </p:nvGrpSpPr>
        <p:grpSpPr>
          <a:xfrm>
            <a:off x="8823796" y="3520698"/>
            <a:ext cx="3036598" cy="863444"/>
            <a:chOff x="2898619" y="3187822"/>
            <a:chExt cx="3036598" cy="713590"/>
          </a:xfrm>
        </p:grpSpPr>
        <p:sp>
          <p:nvSpPr>
            <p:cNvPr id="37" name="Rectangle: Top Corners Rounded 36">
              <a:extLst>
                <a:ext uri="{FF2B5EF4-FFF2-40B4-BE49-F238E27FC236}">
                  <a16:creationId xmlns:a16="http://schemas.microsoft.com/office/drawing/2014/main" id="{8AB00DBB-A7E9-43C3-95D1-D6DEFFE09975}"/>
                </a:ext>
              </a:extLst>
            </p:cNvPr>
            <p:cNvSpPr/>
            <p:nvPr/>
          </p:nvSpPr>
          <p:spPr>
            <a:xfrm>
              <a:off x="2898619" y="3364261"/>
              <a:ext cx="3036598" cy="537151"/>
            </a:xfrm>
            <a:prstGeom prst="round2SameRect">
              <a:avLst/>
            </a:prstGeom>
            <a:solidFill>
              <a:srgbClr val="FDB3D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story books</a:t>
              </a:r>
              <a:endParaRPr lang="en-IN" sz="2400" dirty="0">
                <a:solidFill>
                  <a:schemeClr val="tx1"/>
                </a:solidFill>
              </a:endParaRPr>
            </a:p>
          </p:txBody>
        </p:sp>
        <p:sp>
          <p:nvSpPr>
            <p:cNvPr id="38" name="Rectangle: Top Corners Rounded 37">
              <a:extLst>
                <a:ext uri="{FF2B5EF4-FFF2-40B4-BE49-F238E27FC236}">
                  <a16:creationId xmlns:a16="http://schemas.microsoft.com/office/drawing/2014/main" id="{5DF09984-26B9-4086-8066-18804E6AEBD5}"/>
                </a:ext>
              </a:extLst>
            </p:cNvPr>
            <p:cNvSpPr/>
            <p:nvPr/>
          </p:nvSpPr>
          <p:spPr>
            <a:xfrm>
              <a:off x="5011206" y="3187822"/>
              <a:ext cx="444022" cy="166066"/>
            </a:xfrm>
            <a:prstGeom prst="round2Same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9" name="Flowchart: Manual Operation 7">
            <a:extLst>
              <a:ext uri="{FF2B5EF4-FFF2-40B4-BE49-F238E27FC236}">
                <a16:creationId xmlns:a16="http://schemas.microsoft.com/office/drawing/2014/main" id="{539960F5-B5ED-4D0B-9E5E-2084415F39B7}"/>
              </a:ext>
            </a:extLst>
          </p:cNvPr>
          <p:cNvSpPr/>
          <p:nvPr/>
        </p:nvSpPr>
        <p:spPr>
          <a:xfrm>
            <a:off x="8534400" y="4262525"/>
            <a:ext cx="3615390" cy="74864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058 w 10000"/>
              <a:gd name="connsiteY3" fmla="*/ 9814 h 10000"/>
              <a:gd name="connsiteX4" fmla="*/ 0 w 10000"/>
              <a:gd name="connsiteY4" fmla="*/ 0 h 10000"/>
              <a:gd name="connsiteX0" fmla="*/ 0 w 10000"/>
              <a:gd name="connsiteY0" fmla="*/ 0 h 9814"/>
              <a:gd name="connsiteX1" fmla="*/ 10000 w 10000"/>
              <a:gd name="connsiteY1" fmla="*/ 0 h 9814"/>
              <a:gd name="connsiteX2" fmla="*/ 9190 w 10000"/>
              <a:gd name="connsiteY2" fmla="*/ 9814 h 9814"/>
              <a:gd name="connsiteX3" fmla="*/ 1058 w 10000"/>
              <a:gd name="connsiteY3" fmla="*/ 9814 h 9814"/>
              <a:gd name="connsiteX4" fmla="*/ 0 w 10000"/>
              <a:gd name="connsiteY4" fmla="*/ 0 h 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14">
                <a:moveTo>
                  <a:pt x="0" y="0"/>
                </a:moveTo>
                <a:lnTo>
                  <a:pt x="10000" y="0"/>
                </a:lnTo>
                <a:lnTo>
                  <a:pt x="9190" y="9814"/>
                </a:lnTo>
                <a:lnTo>
                  <a:pt x="1058" y="9814"/>
                </a:lnTo>
                <a:lnTo>
                  <a:pt x="0" y="0"/>
                </a:lnTo>
                <a:close/>
              </a:path>
            </a:pathLst>
          </a:custGeom>
          <a:solidFill>
            <a:schemeClr val="bg2">
              <a:lumMod val="90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Object</a:t>
            </a:r>
            <a:endParaRPr lang="en-IN" sz="2400" dirty="0">
              <a:solidFill>
                <a:schemeClr val="tx1"/>
              </a:solidFill>
            </a:endParaRPr>
          </a:p>
        </p:txBody>
      </p:sp>
      <p:sp>
        <p:nvSpPr>
          <p:cNvPr id="42" name="TextBox 41">
            <a:extLst>
              <a:ext uri="{FF2B5EF4-FFF2-40B4-BE49-F238E27FC236}">
                <a16:creationId xmlns:a16="http://schemas.microsoft.com/office/drawing/2014/main" id="{CDFAE55C-296E-4305-BEA3-64340FC0C36B}"/>
              </a:ext>
            </a:extLst>
          </p:cNvPr>
          <p:cNvSpPr txBox="1"/>
          <p:nvPr/>
        </p:nvSpPr>
        <p:spPr>
          <a:xfrm>
            <a:off x="4591664" y="5584448"/>
            <a:ext cx="3002272" cy="892552"/>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2600" dirty="0"/>
              <a:t>Please Click on the Boat for examples</a:t>
            </a:r>
          </a:p>
        </p:txBody>
      </p:sp>
      <p:sp>
        <p:nvSpPr>
          <p:cNvPr id="40" name="Title 1">
            <a:extLst>
              <a:ext uri="{FF2B5EF4-FFF2-40B4-BE49-F238E27FC236}">
                <a16:creationId xmlns:a16="http://schemas.microsoft.com/office/drawing/2014/main" id="{284034CE-3171-4A98-982D-0087E79E42C3}"/>
              </a:ext>
            </a:extLst>
          </p:cNvPr>
          <p:cNvSpPr>
            <a:spLocks noGrp="1"/>
          </p:cNvSpPr>
          <p:nvPr>
            <p:ph type="title"/>
          </p:nvPr>
        </p:nvSpPr>
        <p:spPr>
          <a:xfrm>
            <a:off x="2253013" y="157014"/>
            <a:ext cx="7668693"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Simple Present Tense - Verb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childTnLst>
                          </p:cTn>
                        </p:par>
                        <p:par>
                          <p:cTn id="24" fill="hold">
                            <p:stCondLst>
                              <p:cond delay="5000"/>
                            </p:stCondLst>
                            <p:childTnLst>
                              <p:par>
                                <p:cTn id="25" presetID="42"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seq concurrent="1" nextAc="seek">
              <p:cTn id="59" restart="whenNotActive" fill="hold" evtFilter="cancelBubble" nodeType="interactiveSeq">
                <p:stCondLst>
                  <p:cond evt="onClick" delay="0">
                    <p:tgtEl>
                      <p:spTgt spid="20"/>
                    </p:tgtEl>
                  </p:cond>
                </p:stCondLst>
                <p:endSync evt="end" delay="0">
                  <p:rtn val="all"/>
                </p:endSync>
                <p:childTnLst>
                  <p:par>
                    <p:cTn id="60" fill="hold">
                      <p:stCondLst>
                        <p:cond delay="0"/>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67" restart="whenNotActive" fill="hold" evtFilter="cancelBubble" nodeType="interactiveSeq">
                <p:stCondLst>
                  <p:cond evt="onClick" delay="0">
                    <p:tgtEl>
                      <p:spTgt spid="25"/>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p:stCondLst>
                        <p:cond delay="0"/>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seq concurrent="1" nextAc="seek">
              <p:cTn id="83" restart="whenNotActive" fill="hold" evtFilter="cancelBubble" nodeType="interactiveSeq">
                <p:stCondLst>
                  <p:cond evt="onClick" delay="0">
                    <p:tgtEl>
                      <p:spTgt spid="33"/>
                    </p:tgtEl>
                  </p:cond>
                </p:stCondLst>
                <p:endSync evt="end" delay="0">
                  <p:rtn val="all"/>
                </p:endSync>
                <p:childTnLst>
                  <p:par>
                    <p:cTn id="84" fill="hold">
                      <p:stCondLst>
                        <p:cond delay="0"/>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1000"/>
                                        <p:tgtEl>
                                          <p:spTgt spid="29"/>
                                        </p:tgtEl>
                                      </p:cBhvr>
                                    </p:animEffect>
                                    <p:anim calcmode="lin" valueType="num">
                                      <p:cBhvr>
                                        <p:cTn id="89" dur="1000" fill="hold"/>
                                        <p:tgtEl>
                                          <p:spTgt spid="29"/>
                                        </p:tgtEl>
                                        <p:attrNameLst>
                                          <p:attrName>ppt_x</p:attrName>
                                        </p:attrNameLst>
                                      </p:cBhvr>
                                      <p:tavLst>
                                        <p:tav tm="0">
                                          <p:val>
                                            <p:strVal val="#ppt_x"/>
                                          </p:val>
                                        </p:tav>
                                        <p:tav tm="100000">
                                          <p:val>
                                            <p:strVal val="#ppt_x"/>
                                          </p:val>
                                        </p:tav>
                                      </p:tavLst>
                                    </p:anim>
                                    <p:anim calcmode="lin" valueType="num">
                                      <p:cBhvr>
                                        <p:cTn id="9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3"/>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1000"/>
                                        <p:tgtEl>
                                          <p:spTgt spid="36"/>
                                        </p:tgtEl>
                                      </p:cBhvr>
                                    </p:animEffect>
                                    <p:anim calcmode="lin" valueType="num">
                                      <p:cBhvr>
                                        <p:cTn id="97" dur="1000" fill="hold"/>
                                        <p:tgtEl>
                                          <p:spTgt spid="36"/>
                                        </p:tgtEl>
                                        <p:attrNameLst>
                                          <p:attrName>ppt_x</p:attrName>
                                        </p:attrNameLst>
                                      </p:cBhvr>
                                      <p:tavLst>
                                        <p:tav tm="0">
                                          <p:val>
                                            <p:strVal val="#ppt_x"/>
                                          </p:val>
                                        </p:tav>
                                        <p:tav tm="100000">
                                          <p:val>
                                            <p:strVal val="#ppt_x"/>
                                          </p:val>
                                        </p:tav>
                                      </p:tavLst>
                                    </p:anim>
                                    <p:anim calcmode="lin" valueType="num">
                                      <p:cBhvr>
                                        <p:cTn id="9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9"/>
                  </p:tgtEl>
                </p:cond>
              </p:nextCondLst>
            </p:seq>
          </p:childTnLst>
        </p:cTn>
      </p:par>
    </p:tnLst>
    <p:bldLst>
      <p:bldP spid="14" grpId="0" animBg="1"/>
      <p:bldP spid="16" grpId="0" animBg="1"/>
      <p:bldP spid="20" grpId="0" animBg="1"/>
      <p:bldP spid="21" grpId="0" animBg="1"/>
      <p:bldP spid="25" grpId="0" animBg="1"/>
      <p:bldP spid="32" grpId="0" animBg="1"/>
      <p:bldP spid="33" grpId="0" animBg="1"/>
      <p:bldP spid="34" grpId="0" animBg="1"/>
      <p:bldP spid="35" grpId="0" animBg="1"/>
      <p:bldP spid="39"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BBDDAEAB-A783-4190-A0B3-AE4162E9F064}"/>
              </a:ext>
            </a:extLst>
          </p:cNvPr>
          <p:cNvSpPr/>
          <p:nvPr/>
        </p:nvSpPr>
        <p:spPr>
          <a:xfrm rot="16200000">
            <a:off x="5385077" y="237841"/>
            <a:ext cx="226379" cy="317608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3" name="Rectangle: Top Corners Rounded 12">
            <a:extLst>
              <a:ext uri="{FF2B5EF4-FFF2-40B4-BE49-F238E27FC236}">
                <a16:creationId xmlns:a16="http://schemas.microsoft.com/office/drawing/2014/main" id="{38B6025F-53BA-470D-9E94-00822B957C41}"/>
              </a:ext>
            </a:extLst>
          </p:cNvPr>
          <p:cNvSpPr/>
          <p:nvPr/>
        </p:nvSpPr>
        <p:spPr>
          <a:xfrm>
            <a:off x="1613282" y="1239917"/>
            <a:ext cx="8965436" cy="830837"/>
          </a:xfrm>
          <a:prstGeom prst="round2SameRect">
            <a:avLst/>
          </a:prstGeom>
          <a:solidFill>
            <a:srgbClr val="5BE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4" name="Rectangle 13">
            <a:extLst>
              <a:ext uri="{FF2B5EF4-FFF2-40B4-BE49-F238E27FC236}">
                <a16:creationId xmlns:a16="http://schemas.microsoft.com/office/drawing/2014/main" id="{781D924C-F57F-48D5-9216-AA0938E807C8}"/>
              </a:ext>
            </a:extLst>
          </p:cNvPr>
          <p:cNvSpPr/>
          <p:nvPr/>
        </p:nvSpPr>
        <p:spPr>
          <a:xfrm>
            <a:off x="2095854" y="1471791"/>
            <a:ext cx="8119214" cy="396916"/>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5" name="TextBox 14">
            <a:extLst>
              <a:ext uri="{FF2B5EF4-FFF2-40B4-BE49-F238E27FC236}">
                <a16:creationId xmlns:a16="http://schemas.microsoft.com/office/drawing/2014/main" id="{39C6BDE8-12FC-4F12-BAD5-06B09F9D6585}"/>
              </a:ext>
            </a:extLst>
          </p:cNvPr>
          <p:cNvSpPr txBox="1"/>
          <p:nvPr/>
        </p:nvSpPr>
        <p:spPr>
          <a:xfrm>
            <a:off x="2078727" y="1399876"/>
            <a:ext cx="8043607" cy="1049518"/>
          </a:xfrm>
          <a:prstGeom prst="rect">
            <a:avLst/>
          </a:prstGeom>
          <a:noFill/>
        </p:spPr>
        <p:txBody>
          <a:bodyPr wrap="square" rtlCol="0">
            <a:spAutoFit/>
          </a:bodyPr>
          <a:lstStyle/>
          <a:p>
            <a:pPr algn="ctr"/>
            <a:r>
              <a:rPr lang="en-IN" sz="2800" b="1" dirty="0"/>
              <a:t>Refers to an action that has taken place in the past</a:t>
            </a:r>
          </a:p>
        </p:txBody>
      </p:sp>
      <p:sp>
        <p:nvSpPr>
          <p:cNvPr id="16" name="Arrow: Pentagon 15">
            <a:extLst>
              <a:ext uri="{FF2B5EF4-FFF2-40B4-BE49-F238E27FC236}">
                <a16:creationId xmlns:a16="http://schemas.microsoft.com/office/drawing/2014/main" id="{C3D6B342-09EE-4D43-AA72-961EE600D6AF}"/>
              </a:ext>
            </a:extLst>
          </p:cNvPr>
          <p:cNvSpPr/>
          <p:nvPr/>
        </p:nvSpPr>
        <p:spPr>
          <a:xfrm rot="16200000">
            <a:off x="6009832" y="-573514"/>
            <a:ext cx="139028" cy="491185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pSp>
        <p:nvGrpSpPr>
          <p:cNvPr id="17" name="Group 16">
            <a:extLst>
              <a:ext uri="{FF2B5EF4-FFF2-40B4-BE49-F238E27FC236}">
                <a16:creationId xmlns:a16="http://schemas.microsoft.com/office/drawing/2014/main" id="{AD513173-DC8B-45B5-8864-7BC7B76041DB}"/>
              </a:ext>
            </a:extLst>
          </p:cNvPr>
          <p:cNvGrpSpPr/>
          <p:nvPr/>
        </p:nvGrpSpPr>
        <p:grpSpPr>
          <a:xfrm>
            <a:off x="4684735" y="2663408"/>
            <a:ext cx="2838686" cy="691497"/>
            <a:chOff x="1757518" y="211996"/>
            <a:chExt cx="7362818" cy="836712"/>
          </a:xfrm>
          <a:solidFill>
            <a:srgbClr val="FF7271"/>
          </a:solidFill>
          <a:effectLst>
            <a:outerShdw blurRad="50800" dist="38100" dir="5400000" algn="t" rotWithShape="0">
              <a:prstClr val="black">
                <a:alpha val="40000"/>
              </a:prstClr>
            </a:outerShdw>
          </a:effectLst>
        </p:grpSpPr>
        <p:sp>
          <p:nvSpPr>
            <p:cNvPr id="18" name="Arrow: Chevron 17">
              <a:extLst>
                <a:ext uri="{FF2B5EF4-FFF2-40B4-BE49-F238E27FC236}">
                  <a16:creationId xmlns:a16="http://schemas.microsoft.com/office/drawing/2014/main" id="{9DD489D0-5D9C-45CF-BB09-5FD93C19619D}"/>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Arrow: Pentagon 18">
              <a:extLst>
                <a:ext uri="{FF2B5EF4-FFF2-40B4-BE49-F238E27FC236}">
                  <a16:creationId xmlns:a16="http://schemas.microsoft.com/office/drawing/2014/main" id="{C3B45C3A-ECD0-47AD-9743-8DE59A8743F5}"/>
                </a:ext>
              </a:extLst>
            </p:cNvPr>
            <p:cNvSpPr/>
            <p:nvPr/>
          </p:nvSpPr>
          <p:spPr>
            <a:xfrm>
              <a:off x="2567608" y="211996"/>
              <a:ext cx="6552728" cy="836712"/>
            </a:xfrm>
            <a:prstGeom prst="homePlate">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000" u="sng" dirty="0"/>
                <a:t>Verb Form</a:t>
              </a:r>
            </a:p>
          </p:txBody>
        </p:sp>
        <p:sp>
          <p:nvSpPr>
            <p:cNvPr id="20" name="Arrow: Chevron 19">
              <a:extLst>
                <a:ext uri="{FF2B5EF4-FFF2-40B4-BE49-F238E27FC236}">
                  <a16:creationId xmlns:a16="http://schemas.microsoft.com/office/drawing/2014/main" id="{256995A6-FF46-4140-B64A-56DCCDEF83EE}"/>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21" name="Group 20">
            <a:extLst>
              <a:ext uri="{FF2B5EF4-FFF2-40B4-BE49-F238E27FC236}">
                <a16:creationId xmlns:a16="http://schemas.microsoft.com/office/drawing/2014/main" id="{FD2BEE64-0A7A-48B5-A876-B2DDE137EEA3}"/>
              </a:ext>
            </a:extLst>
          </p:cNvPr>
          <p:cNvGrpSpPr/>
          <p:nvPr/>
        </p:nvGrpSpPr>
        <p:grpSpPr>
          <a:xfrm>
            <a:off x="427272" y="3600139"/>
            <a:ext cx="2760544" cy="693847"/>
            <a:chOff x="747137" y="1469467"/>
            <a:chExt cx="2760544" cy="693847"/>
          </a:xfrm>
        </p:grpSpPr>
        <p:sp>
          <p:nvSpPr>
            <p:cNvPr id="22" name="Rectangle: Top Corners Rounded 21">
              <a:extLst>
                <a:ext uri="{FF2B5EF4-FFF2-40B4-BE49-F238E27FC236}">
                  <a16:creationId xmlns:a16="http://schemas.microsoft.com/office/drawing/2014/main" id="{9E78F3E9-9EE9-4E47-A05B-22D3FC39A4FB}"/>
                </a:ext>
              </a:extLst>
            </p:cNvPr>
            <p:cNvSpPr/>
            <p:nvPr/>
          </p:nvSpPr>
          <p:spPr>
            <a:xfrm>
              <a:off x="747137" y="1626163"/>
              <a:ext cx="2760544" cy="537151"/>
            </a:xfrm>
            <a:prstGeom prst="round2SameRect">
              <a:avLst/>
            </a:prstGeom>
            <a:solidFill>
              <a:srgbClr val="FBBF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He/I/You/They/Girls</a:t>
              </a:r>
              <a:endParaRPr lang="en-IN" sz="2400" dirty="0">
                <a:solidFill>
                  <a:schemeClr val="tx1"/>
                </a:solidFill>
              </a:endParaRPr>
            </a:p>
          </p:txBody>
        </p:sp>
        <p:sp>
          <p:nvSpPr>
            <p:cNvPr id="23" name="Rectangle: Top Corners Rounded 22">
              <a:extLst>
                <a:ext uri="{FF2B5EF4-FFF2-40B4-BE49-F238E27FC236}">
                  <a16:creationId xmlns:a16="http://schemas.microsoft.com/office/drawing/2014/main" id="{368A29B0-3C38-4285-8E91-F00E2770D169}"/>
                </a:ext>
              </a:extLst>
            </p:cNvPr>
            <p:cNvSpPr/>
            <p:nvPr/>
          </p:nvSpPr>
          <p:spPr>
            <a:xfrm>
              <a:off x="2771658" y="1469467"/>
              <a:ext cx="444022" cy="166066"/>
            </a:xfrm>
            <a:prstGeom prst="round2Same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Flowchart: Manual Operation 7">
            <a:extLst>
              <a:ext uri="{FF2B5EF4-FFF2-40B4-BE49-F238E27FC236}">
                <a16:creationId xmlns:a16="http://schemas.microsoft.com/office/drawing/2014/main" id="{5126ED27-CAAC-4FC1-AD22-765C509B5134}"/>
              </a:ext>
            </a:extLst>
          </p:cNvPr>
          <p:cNvSpPr/>
          <p:nvPr/>
        </p:nvSpPr>
        <p:spPr>
          <a:xfrm>
            <a:off x="76200" y="4260667"/>
            <a:ext cx="3615390" cy="617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058 w 10000"/>
              <a:gd name="connsiteY3" fmla="*/ 9814 h 10000"/>
              <a:gd name="connsiteX4" fmla="*/ 0 w 10000"/>
              <a:gd name="connsiteY4" fmla="*/ 0 h 10000"/>
              <a:gd name="connsiteX0" fmla="*/ 0 w 10000"/>
              <a:gd name="connsiteY0" fmla="*/ 0 h 9814"/>
              <a:gd name="connsiteX1" fmla="*/ 10000 w 10000"/>
              <a:gd name="connsiteY1" fmla="*/ 0 h 9814"/>
              <a:gd name="connsiteX2" fmla="*/ 9190 w 10000"/>
              <a:gd name="connsiteY2" fmla="*/ 9814 h 9814"/>
              <a:gd name="connsiteX3" fmla="*/ 1058 w 10000"/>
              <a:gd name="connsiteY3" fmla="*/ 9814 h 9814"/>
              <a:gd name="connsiteX4" fmla="*/ 0 w 10000"/>
              <a:gd name="connsiteY4" fmla="*/ 0 h 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14">
                <a:moveTo>
                  <a:pt x="0" y="0"/>
                </a:moveTo>
                <a:lnTo>
                  <a:pt x="10000" y="0"/>
                </a:lnTo>
                <a:lnTo>
                  <a:pt x="9190" y="9814"/>
                </a:lnTo>
                <a:lnTo>
                  <a:pt x="1058" y="9814"/>
                </a:lnTo>
                <a:lnTo>
                  <a:pt x="0" y="0"/>
                </a:lnTo>
                <a:close/>
              </a:path>
            </a:pathLst>
          </a:custGeom>
          <a:solidFill>
            <a:schemeClr val="bg2">
              <a:lumMod val="90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Singular/Plural Subject</a:t>
            </a:r>
            <a:endParaRPr lang="en-IN" sz="2400" dirty="0">
              <a:solidFill>
                <a:schemeClr val="tx1"/>
              </a:solidFill>
            </a:endParaRPr>
          </a:p>
        </p:txBody>
      </p:sp>
      <p:sp>
        <p:nvSpPr>
          <p:cNvPr id="25" name="Plus Sign 24">
            <a:extLst>
              <a:ext uri="{FF2B5EF4-FFF2-40B4-BE49-F238E27FC236}">
                <a16:creationId xmlns:a16="http://schemas.microsoft.com/office/drawing/2014/main" id="{6034F392-7715-4F2F-B8F6-1740B52FB6FF}"/>
              </a:ext>
            </a:extLst>
          </p:cNvPr>
          <p:cNvSpPr/>
          <p:nvPr/>
        </p:nvSpPr>
        <p:spPr>
          <a:xfrm>
            <a:off x="3733800" y="4114800"/>
            <a:ext cx="533400" cy="4655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E334C70-D60D-4186-BB2C-D6A7A3B88B37}"/>
              </a:ext>
            </a:extLst>
          </p:cNvPr>
          <p:cNvGrpSpPr/>
          <p:nvPr/>
        </p:nvGrpSpPr>
        <p:grpSpPr>
          <a:xfrm>
            <a:off x="4793950" y="3581400"/>
            <a:ext cx="2509585" cy="703217"/>
            <a:chOff x="4715728" y="1460097"/>
            <a:chExt cx="2760544" cy="703217"/>
          </a:xfrm>
        </p:grpSpPr>
        <p:sp>
          <p:nvSpPr>
            <p:cNvPr id="27" name="Rectangle: Top Corners Rounded 26">
              <a:extLst>
                <a:ext uri="{FF2B5EF4-FFF2-40B4-BE49-F238E27FC236}">
                  <a16:creationId xmlns:a16="http://schemas.microsoft.com/office/drawing/2014/main" id="{DDD45C67-E9FD-477D-B839-80B11E81F742}"/>
                </a:ext>
              </a:extLst>
            </p:cNvPr>
            <p:cNvSpPr/>
            <p:nvPr/>
          </p:nvSpPr>
          <p:spPr>
            <a:xfrm>
              <a:off x="4715728" y="1626163"/>
              <a:ext cx="2760544" cy="537151"/>
            </a:xfrm>
            <a:prstGeom prst="round2SameRect">
              <a:avLst/>
            </a:prstGeom>
            <a:solidFill>
              <a:srgbClr val="F4EE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laughed (</a:t>
              </a:r>
              <a:r>
                <a:rPr lang="en-US" sz="2400" dirty="0" err="1">
                  <a:solidFill>
                    <a:schemeClr val="tx1"/>
                  </a:solidFill>
                </a:rPr>
                <a:t>verb+ed</a:t>
              </a:r>
              <a:r>
                <a:rPr lang="en-US" sz="2400" dirty="0">
                  <a:solidFill>
                    <a:schemeClr val="tx1"/>
                  </a:solidFill>
                </a:rPr>
                <a:t>)</a:t>
              </a:r>
              <a:endParaRPr lang="en-IN" sz="2400" dirty="0">
                <a:solidFill>
                  <a:srgbClr val="FF0000"/>
                </a:solidFill>
              </a:endParaRPr>
            </a:p>
          </p:txBody>
        </p:sp>
        <p:sp>
          <p:nvSpPr>
            <p:cNvPr id="28" name="Rectangle: Top Corners Rounded 27">
              <a:extLst>
                <a:ext uri="{FF2B5EF4-FFF2-40B4-BE49-F238E27FC236}">
                  <a16:creationId xmlns:a16="http://schemas.microsoft.com/office/drawing/2014/main" id="{7479CBF2-4D22-4E5F-BFF9-63BA04466CBB}"/>
                </a:ext>
              </a:extLst>
            </p:cNvPr>
            <p:cNvSpPr/>
            <p:nvPr/>
          </p:nvSpPr>
          <p:spPr>
            <a:xfrm>
              <a:off x="6816080" y="1460097"/>
              <a:ext cx="444022" cy="166066"/>
            </a:xfrm>
            <a:prstGeom prst="round2Same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9" name="Flowchart: Manual Operation 7">
            <a:extLst>
              <a:ext uri="{FF2B5EF4-FFF2-40B4-BE49-F238E27FC236}">
                <a16:creationId xmlns:a16="http://schemas.microsoft.com/office/drawing/2014/main" id="{B8119A89-EAAD-46EA-9DC8-5CF3E97CE28E}"/>
              </a:ext>
            </a:extLst>
          </p:cNvPr>
          <p:cNvSpPr/>
          <p:nvPr/>
        </p:nvSpPr>
        <p:spPr>
          <a:xfrm>
            <a:off x="4409482" y="4260667"/>
            <a:ext cx="3286718" cy="617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058 w 10000"/>
              <a:gd name="connsiteY3" fmla="*/ 9814 h 10000"/>
              <a:gd name="connsiteX4" fmla="*/ 0 w 10000"/>
              <a:gd name="connsiteY4" fmla="*/ 0 h 10000"/>
              <a:gd name="connsiteX0" fmla="*/ 0 w 10000"/>
              <a:gd name="connsiteY0" fmla="*/ 0 h 9814"/>
              <a:gd name="connsiteX1" fmla="*/ 10000 w 10000"/>
              <a:gd name="connsiteY1" fmla="*/ 0 h 9814"/>
              <a:gd name="connsiteX2" fmla="*/ 9190 w 10000"/>
              <a:gd name="connsiteY2" fmla="*/ 9814 h 9814"/>
              <a:gd name="connsiteX3" fmla="*/ 1058 w 10000"/>
              <a:gd name="connsiteY3" fmla="*/ 9814 h 9814"/>
              <a:gd name="connsiteX4" fmla="*/ 0 w 10000"/>
              <a:gd name="connsiteY4" fmla="*/ 0 h 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14">
                <a:moveTo>
                  <a:pt x="0" y="0"/>
                </a:moveTo>
                <a:lnTo>
                  <a:pt x="10000" y="0"/>
                </a:lnTo>
                <a:lnTo>
                  <a:pt x="9190" y="9814"/>
                </a:lnTo>
                <a:lnTo>
                  <a:pt x="1058" y="9814"/>
                </a:lnTo>
                <a:lnTo>
                  <a:pt x="0" y="0"/>
                </a:lnTo>
                <a:close/>
              </a:path>
            </a:pathLst>
          </a:custGeom>
          <a:solidFill>
            <a:schemeClr val="bg2">
              <a:lumMod val="90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V2 (regular verbs only)</a:t>
            </a:r>
            <a:endParaRPr lang="en-IN" sz="2400" dirty="0">
              <a:solidFill>
                <a:srgbClr val="FF0000"/>
              </a:solidFill>
            </a:endParaRPr>
          </a:p>
        </p:txBody>
      </p:sp>
      <p:sp>
        <p:nvSpPr>
          <p:cNvPr id="30" name="Plus Sign 29">
            <a:extLst>
              <a:ext uri="{FF2B5EF4-FFF2-40B4-BE49-F238E27FC236}">
                <a16:creationId xmlns:a16="http://schemas.microsoft.com/office/drawing/2014/main" id="{66DA61F0-D900-4D7F-99D8-1CD378F6E837}"/>
              </a:ext>
            </a:extLst>
          </p:cNvPr>
          <p:cNvSpPr/>
          <p:nvPr/>
        </p:nvSpPr>
        <p:spPr>
          <a:xfrm>
            <a:off x="7848600" y="4116629"/>
            <a:ext cx="533400" cy="4655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19853EE-9121-459E-8D31-71434B94CC91}"/>
              </a:ext>
            </a:extLst>
          </p:cNvPr>
          <p:cNvGrpSpPr/>
          <p:nvPr/>
        </p:nvGrpSpPr>
        <p:grpSpPr>
          <a:xfrm>
            <a:off x="8934903" y="3605870"/>
            <a:ext cx="2509585" cy="713590"/>
            <a:chOff x="2898619" y="3187822"/>
            <a:chExt cx="3036598" cy="713590"/>
          </a:xfrm>
        </p:grpSpPr>
        <p:sp>
          <p:nvSpPr>
            <p:cNvPr id="32" name="Rectangle: Top Corners Rounded 31">
              <a:extLst>
                <a:ext uri="{FF2B5EF4-FFF2-40B4-BE49-F238E27FC236}">
                  <a16:creationId xmlns:a16="http://schemas.microsoft.com/office/drawing/2014/main" id="{2F1F7420-5841-431F-AAB4-7FD53CE4EDD0}"/>
                </a:ext>
              </a:extLst>
            </p:cNvPr>
            <p:cNvSpPr/>
            <p:nvPr/>
          </p:nvSpPr>
          <p:spPr>
            <a:xfrm>
              <a:off x="2898619" y="3364261"/>
              <a:ext cx="3036598" cy="537151"/>
            </a:xfrm>
            <a:prstGeom prst="round2SameRect">
              <a:avLst/>
            </a:prstGeom>
            <a:solidFill>
              <a:srgbClr val="FDB3D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the clown</a:t>
              </a:r>
              <a:endParaRPr lang="en-IN" sz="2400" dirty="0">
                <a:solidFill>
                  <a:schemeClr val="tx1"/>
                </a:solidFill>
              </a:endParaRPr>
            </a:p>
          </p:txBody>
        </p:sp>
        <p:sp>
          <p:nvSpPr>
            <p:cNvPr id="33" name="Rectangle: Top Corners Rounded 32">
              <a:extLst>
                <a:ext uri="{FF2B5EF4-FFF2-40B4-BE49-F238E27FC236}">
                  <a16:creationId xmlns:a16="http://schemas.microsoft.com/office/drawing/2014/main" id="{42776E39-6972-4323-9C11-631C1D3DDEA6}"/>
                </a:ext>
              </a:extLst>
            </p:cNvPr>
            <p:cNvSpPr/>
            <p:nvPr/>
          </p:nvSpPr>
          <p:spPr>
            <a:xfrm>
              <a:off x="5011206" y="3187822"/>
              <a:ext cx="444022" cy="166066"/>
            </a:xfrm>
            <a:prstGeom prst="round2Same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4" name="Flowchart: Manual Operation 7">
            <a:extLst>
              <a:ext uri="{FF2B5EF4-FFF2-40B4-BE49-F238E27FC236}">
                <a16:creationId xmlns:a16="http://schemas.microsoft.com/office/drawing/2014/main" id="{787764BC-509B-4054-8ECF-FCA19E9E34F8}"/>
              </a:ext>
            </a:extLst>
          </p:cNvPr>
          <p:cNvSpPr/>
          <p:nvPr/>
        </p:nvSpPr>
        <p:spPr>
          <a:xfrm>
            <a:off x="8695733" y="4259915"/>
            <a:ext cx="2987925" cy="61871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058 w 10000"/>
              <a:gd name="connsiteY3" fmla="*/ 9814 h 10000"/>
              <a:gd name="connsiteX4" fmla="*/ 0 w 10000"/>
              <a:gd name="connsiteY4" fmla="*/ 0 h 10000"/>
              <a:gd name="connsiteX0" fmla="*/ 0 w 10000"/>
              <a:gd name="connsiteY0" fmla="*/ 0 h 9814"/>
              <a:gd name="connsiteX1" fmla="*/ 10000 w 10000"/>
              <a:gd name="connsiteY1" fmla="*/ 0 h 9814"/>
              <a:gd name="connsiteX2" fmla="*/ 9190 w 10000"/>
              <a:gd name="connsiteY2" fmla="*/ 9814 h 9814"/>
              <a:gd name="connsiteX3" fmla="*/ 1058 w 10000"/>
              <a:gd name="connsiteY3" fmla="*/ 9814 h 9814"/>
              <a:gd name="connsiteX4" fmla="*/ 0 w 10000"/>
              <a:gd name="connsiteY4" fmla="*/ 0 h 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14">
                <a:moveTo>
                  <a:pt x="0" y="0"/>
                </a:moveTo>
                <a:lnTo>
                  <a:pt x="10000" y="0"/>
                </a:lnTo>
                <a:lnTo>
                  <a:pt x="9190" y="9814"/>
                </a:lnTo>
                <a:lnTo>
                  <a:pt x="1058" y="9814"/>
                </a:lnTo>
                <a:lnTo>
                  <a:pt x="0" y="0"/>
                </a:lnTo>
                <a:close/>
              </a:path>
            </a:pathLst>
          </a:custGeom>
          <a:solidFill>
            <a:schemeClr val="bg2">
              <a:lumMod val="90000"/>
            </a:schemeClr>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Object</a:t>
            </a:r>
            <a:endParaRPr lang="en-IN" sz="2400" dirty="0">
              <a:solidFill>
                <a:schemeClr val="tx1"/>
              </a:solidFill>
            </a:endParaRPr>
          </a:p>
        </p:txBody>
      </p:sp>
      <p:sp>
        <p:nvSpPr>
          <p:cNvPr id="36" name="TextBox 35">
            <a:extLst>
              <a:ext uri="{FF2B5EF4-FFF2-40B4-BE49-F238E27FC236}">
                <a16:creationId xmlns:a16="http://schemas.microsoft.com/office/drawing/2014/main" id="{C3D30E50-D0CB-4D9C-BFE9-226BF13213CC}"/>
              </a:ext>
            </a:extLst>
          </p:cNvPr>
          <p:cNvSpPr txBox="1"/>
          <p:nvPr/>
        </p:nvSpPr>
        <p:spPr>
          <a:xfrm>
            <a:off x="4591664" y="5660648"/>
            <a:ext cx="3002272" cy="892552"/>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2600" dirty="0"/>
              <a:t>Please Click on the Boat for examples</a:t>
            </a:r>
          </a:p>
        </p:txBody>
      </p:sp>
      <p:sp>
        <p:nvSpPr>
          <p:cNvPr id="37" name="Title 1">
            <a:extLst>
              <a:ext uri="{FF2B5EF4-FFF2-40B4-BE49-F238E27FC236}">
                <a16:creationId xmlns:a16="http://schemas.microsoft.com/office/drawing/2014/main" id="{87138021-C69F-4F48-B893-DF9C8F6F805C}"/>
              </a:ext>
            </a:extLst>
          </p:cNvPr>
          <p:cNvSpPr>
            <a:spLocks noGrp="1"/>
          </p:cNvSpPr>
          <p:nvPr>
            <p:ph type="title"/>
          </p:nvPr>
        </p:nvSpPr>
        <p:spPr>
          <a:xfrm>
            <a:off x="3468449" y="157014"/>
            <a:ext cx="5237821"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Simple Past Tense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4"/>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4"/>
                  </p:tgtEl>
                </p:cond>
              </p:nextCondLst>
            </p:seq>
          </p:childTnLst>
        </p:cTn>
      </p:par>
    </p:tnLst>
    <p:bldLst>
      <p:bldP spid="24" grpId="0" animBg="1"/>
      <p:bldP spid="25" grpId="0" animBg="1"/>
      <p:bldP spid="29" grpId="0" animBg="1"/>
      <p:bldP spid="30" grpId="0" animBg="1"/>
      <p:bldP spid="34"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2404" y="990600"/>
            <a:ext cx="1815579" cy="533264"/>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dirty="0"/>
              <a:t>As a hobby </a:t>
            </a:r>
          </a:p>
        </p:txBody>
      </p:sp>
      <p:pic>
        <p:nvPicPr>
          <p:cNvPr id="1026" name="Picture 2" descr="D:\SSVV\Images\IQ_Remember Me\451.jpg"/>
          <p:cNvPicPr>
            <a:picLocks noChangeAspect="1" noChangeArrowheads="1"/>
          </p:cNvPicPr>
          <p:nvPr/>
        </p:nvPicPr>
        <p:blipFill rotWithShape="1">
          <a:blip r:embed="rId3" cstate="print"/>
          <a:srcRect l="15558" r="18944"/>
          <a:stretch/>
        </p:blipFill>
        <p:spPr bwMode="auto">
          <a:xfrm>
            <a:off x="5081700" y="990600"/>
            <a:ext cx="2031951" cy="2770909"/>
          </a:xfrm>
          <a:prstGeom prst="rect">
            <a:avLst/>
          </a:prstGeom>
          <a:noFill/>
        </p:spPr>
      </p:pic>
      <p:sp>
        <p:nvSpPr>
          <p:cNvPr id="11" name="Text Placeholder 2">
            <a:extLst>
              <a:ext uri="{FF2B5EF4-FFF2-40B4-BE49-F238E27FC236}">
                <a16:creationId xmlns:a16="http://schemas.microsoft.com/office/drawing/2014/main" id="{73D71DCE-1933-4A59-B664-C37EC512765F}"/>
              </a:ext>
            </a:extLst>
          </p:cNvPr>
          <p:cNvSpPr txBox="1">
            <a:spLocks/>
          </p:cNvSpPr>
          <p:nvPr/>
        </p:nvSpPr>
        <p:spPr>
          <a:xfrm>
            <a:off x="3077028" y="4267200"/>
            <a:ext cx="6030951" cy="198119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spcAft>
                <a:spcPts val="600"/>
              </a:spcAft>
              <a:buNone/>
            </a:pPr>
            <a:r>
              <a:rPr lang="en-US" sz="2400" u="sng" dirty="0"/>
              <a:t>Probable answers</a:t>
            </a:r>
          </a:p>
          <a:p>
            <a:pPr marL="404813" lvl="1" indent="-404813">
              <a:spcAft>
                <a:spcPts val="600"/>
              </a:spcAft>
              <a:buFont typeface="Wingdings" panose="05000000000000000000" pitchFamily="2" charset="2"/>
              <a:buChar char="q"/>
            </a:pPr>
            <a:r>
              <a:rPr lang="en-US" sz="2400" dirty="0"/>
              <a:t>This girl dances whenever she is free.</a:t>
            </a:r>
          </a:p>
          <a:p>
            <a:pPr marL="404813" lvl="1" indent="-404813">
              <a:spcAft>
                <a:spcPts val="600"/>
              </a:spcAft>
              <a:buFont typeface="Wingdings" panose="05000000000000000000" pitchFamily="2" charset="2"/>
              <a:buChar char="q"/>
            </a:pPr>
            <a:r>
              <a:rPr lang="en-US" sz="2400" dirty="0"/>
              <a:t>She dances beautifully.</a:t>
            </a:r>
          </a:p>
          <a:p>
            <a:pPr marL="404813" lvl="1" indent="-404813">
              <a:spcAft>
                <a:spcPts val="600"/>
              </a:spcAft>
              <a:buFont typeface="Wingdings" panose="05000000000000000000" pitchFamily="2" charset="2"/>
              <a:buChar char="q"/>
            </a:pPr>
            <a:r>
              <a:rPr lang="en-US" sz="2400" dirty="0"/>
              <a:t>Gita dances very well.</a:t>
            </a:r>
          </a:p>
          <a:p>
            <a:pPr marL="914400" lvl="1" indent="-514350">
              <a:spcAft>
                <a:spcPts val="600"/>
              </a:spcAft>
              <a:buFont typeface="Arial" pitchFamily="34" charset="0"/>
              <a:buChar char="•"/>
            </a:pPr>
            <a:endParaRPr lang="en-US" sz="2400" dirty="0"/>
          </a:p>
        </p:txBody>
      </p:sp>
      <p:sp>
        <p:nvSpPr>
          <p:cNvPr id="12" name="Title 1">
            <a:extLst>
              <a:ext uri="{FF2B5EF4-FFF2-40B4-BE49-F238E27FC236}">
                <a16:creationId xmlns:a16="http://schemas.microsoft.com/office/drawing/2014/main" id="{32C9B9E1-70ED-4FB0-945C-29A98A4ACEDA}"/>
              </a:ext>
            </a:extLst>
          </p:cNvPr>
          <p:cNvSpPr>
            <a:spLocks noGrp="1"/>
          </p:cNvSpPr>
          <p:nvPr>
            <p:ph type="title"/>
          </p:nvPr>
        </p:nvSpPr>
        <p:spPr>
          <a:xfrm>
            <a:off x="1269996" y="157014"/>
            <a:ext cx="9660118"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Identify the Tense to be used and make sentences </a:t>
            </a:r>
          </a:p>
        </p:txBody>
      </p:sp>
      <p:sp>
        <p:nvSpPr>
          <p:cNvPr id="6" name="Text Placeholder 2">
            <a:extLst>
              <a:ext uri="{FF2B5EF4-FFF2-40B4-BE49-F238E27FC236}">
                <a16:creationId xmlns:a16="http://schemas.microsoft.com/office/drawing/2014/main" id="{0A2DBA84-335B-440C-BDC7-8BEF5334E841}"/>
              </a:ext>
            </a:extLst>
          </p:cNvPr>
          <p:cNvSpPr txBox="1">
            <a:spLocks/>
          </p:cNvSpPr>
          <p:nvPr/>
        </p:nvSpPr>
        <p:spPr>
          <a:xfrm>
            <a:off x="7687368" y="2694845"/>
            <a:ext cx="3538051" cy="1066664"/>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dirty="0"/>
              <a:t>Tense: </a:t>
            </a:r>
          </a:p>
          <a:p>
            <a:pPr marL="0" indent="0" algn="ctr">
              <a:buFont typeface="Arial" pitchFamily="34" charset="0"/>
              <a:buNone/>
            </a:pPr>
            <a:r>
              <a:rPr lang="en-US" dirty="0"/>
              <a:t>Simple Present Tense</a:t>
            </a:r>
          </a:p>
        </p:txBody>
      </p:sp>
      <p:sp>
        <p:nvSpPr>
          <p:cNvPr id="2" name="TextBox 1">
            <a:extLst>
              <a:ext uri="{FF2B5EF4-FFF2-40B4-BE49-F238E27FC236}">
                <a16:creationId xmlns:a16="http://schemas.microsoft.com/office/drawing/2014/main" id="{0243E913-A32E-4466-BB36-40A91A6A3546}"/>
              </a:ext>
            </a:extLst>
          </p:cNvPr>
          <p:cNvSpPr txBox="1"/>
          <p:nvPr/>
        </p:nvSpPr>
        <p:spPr>
          <a:xfrm>
            <a:off x="457200" y="4953000"/>
            <a:ext cx="20574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t>Click Here for Sample answers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1000"/>
                                        <p:tgtEl>
                                          <p:spTgt spid="11">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1000"/>
                                        <p:tgtEl>
                                          <p:spTgt spid="11">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childTnLst>
                                </p:cTn>
                              </p:par>
                            </p:childTnLst>
                          </p:cTn>
                        </p:par>
                      </p:childTnLst>
                    </p:cTn>
                  </p:par>
                </p:childTnLst>
              </p:cTn>
              <p:nextCondLst>
                <p:cond evt="onClick" delay="0">
                  <p:tgtEl>
                    <p:spTgt spid="2"/>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159194" y="1021693"/>
            <a:ext cx="1929928" cy="2895600"/>
          </a:xfrm>
          <a:prstGeom prst="rect">
            <a:avLst/>
          </a:prstGeom>
          <a:noFill/>
        </p:spPr>
      </p:pic>
      <p:sp>
        <p:nvSpPr>
          <p:cNvPr id="12" name="Text Placeholder 2">
            <a:extLst>
              <a:ext uri="{FF2B5EF4-FFF2-40B4-BE49-F238E27FC236}">
                <a16:creationId xmlns:a16="http://schemas.microsoft.com/office/drawing/2014/main" id="{73C6BD4E-BCD2-46A0-8F27-EA680DB004FD}"/>
              </a:ext>
            </a:extLst>
          </p:cNvPr>
          <p:cNvSpPr txBox="1">
            <a:spLocks/>
          </p:cNvSpPr>
          <p:nvPr/>
        </p:nvSpPr>
        <p:spPr>
          <a:xfrm>
            <a:off x="2979061" y="1021693"/>
            <a:ext cx="1623207" cy="533264"/>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dirty="0"/>
              <a:t>Yesterday </a:t>
            </a:r>
          </a:p>
        </p:txBody>
      </p:sp>
      <p:sp>
        <p:nvSpPr>
          <p:cNvPr id="13" name="Text Placeholder 2">
            <a:extLst>
              <a:ext uri="{FF2B5EF4-FFF2-40B4-BE49-F238E27FC236}">
                <a16:creationId xmlns:a16="http://schemas.microsoft.com/office/drawing/2014/main" id="{9061617F-7BA8-4649-9650-275ECCB72205}"/>
              </a:ext>
            </a:extLst>
          </p:cNvPr>
          <p:cNvSpPr txBox="1">
            <a:spLocks/>
          </p:cNvSpPr>
          <p:nvPr/>
        </p:nvSpPr>
        <p:spPr>
          <a:xfrm>
            <a:off x="3099062" y="4326244"/>
            <a:ext cx="6019539" cy="199835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spcAft>
                <a:spcPts val="600"/>
              </a:spcAft>
              <a:buNone/>
            </a:pPr>
            <a:r>
              <a:rPr lang="en-US" sz="2400" u="sng" dirty="0"/>
              <a:t>Probable answers</a:t>
            </a:r>
            <a:endParaRPr lang="en-US" sz="2400" dirty="0"/>
          </a:p>
          <a:p>
            <a:pPr marL="457200" lvl="1" indent="-403225">
              <a:spcAft>
                <a:spcPts val="600"/>
              </a:spcAft>
              <a:buFont typeface="Wingdings" panose="05000000000000000000" pitchFamily="2" charset="2"/>
              <a:buChar char="q"/>
            </a:pPr>
            <a:r>
              <a:rPr lang="en-US" sz="2400" dirty="0"/>
              <a:t>I danced at the school function yesterday.</a:t>
            </a:r>
          </a:p>
          <a:p>
            <a:pPr marL="457200" lvl="1" indent="-403225">
              <a:spcAft>
                <a:spcPts val="600"/>
              </a:spcAft>
              <a:buFont typeface="Wingdings" panose="05000000000000000000" pitchFamily="2" charset="2"/>
              <a:buChar char="q"/>
            </a:pPr>
            <a:r>
              <a:rPr lang="en-US" sz="2400" dirty="0"/>
              <a:t>You danced very well.</a:t>
            </a:r>
          </a:p>
          <a:p>
            <a:pPr marL="457200" lvl="1" indent="-403225">
              <a:spcAft>
                <a:spcPts val="600"/>
              </a:spcAft>
              <a:buFont typeface="Wingdings" panose="05000000000000000000" pitchFamily="2" charset="2"/>
              <a:buChar char="q"/>
            </a:pPr>
            <a:r>
              <a:rPr lang="en-US" sz="2400" dirty="0"/>
              <a:t>Gita danced for a competition yesterday.</a:t>
            </a:r>
          </a:p>
        </p:txBody>
      </p:sp>
      <p:sp>
        <p:nvSpPr>
          <p:cNvPr id="8" name="Title 1">
            <a:extLst>
              <a:ext uri="{FF2B5EF4-FFF2-40B4-BE49-F238E27FC236}">
                <a16:creationId xmlns:a16="http://schemas.microsoft.com/office/drawing/2014/main" id="{FAA41B22-0E8F-40E1-B563-42D31984B6DD}"/>
              </a:ext>
            </a:extLst>
          </p:cNvPr>
          <p:cNvSpPr>
            <a:spLocks noGrp="1"/>
          </p:cNvSpPr>
          <p:nvPr>
            <p:ph type="title"/>
          </p:nvPr>
        </p:nvSpPr>
        <p:spPr>
          <a:xfrm>
            <a:off x="1269996" y="157014"/>
            <a:ext cx="9660118"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Identify the Tense to be used and make sentences </a:t>
            </a:r>
          </a:p>
        </p:txBody>
      </p:sp>
      <p:sp>
        <p:nvSpPr>
          <p:cNvPr id="6" name="Text Placeholder 2">
            <a:extLst>
              <a:ext uri="{FF2B5EF4-FFF2-40B4-BE49-F238E27FC236}">
                <a16:creationId xmlns:a16="http://schemas.microsoft.com/office/drawing/2014/main" id="{649767AA-3B0D-45B5-BE10-50C765F7A280}"/>
              </a:ext>
            </a:extLst>
          </p:cNvPr>
          <p:cNvSpPr txBox="1">
            <a:spLocks/>
          </p:cNvSpPr>
          <p:nvPr/>
        </p:nvSpPr>
        <p:spPr>
          <a:xfrm>
            <a:off x="7646048" y="2850629"/>
            <a:ext cx="2924009" cy="1066664"/>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dirty="0"/>
              <a:t>Tense: </a:t>
            </a:r>
          </a:p>
          <a:p>
            <a:pPr marL="0" indent="0" algn="ctr">
              <a:buFont typeface="Arial" pitchFamily="34" charset="0"/>
              <a:buNone/>
            </a:pPr>
            <a:r>
              <a:rPr lang="en-US" dirty="0"/>
              <a:t>Simple Past Tense</a:t>
            </a:r>
          </a:p>
        </p:txBody>
      </p:sp>
      <p:sp>
        <p:nvSpPr>
          <p:cNvPr id="7" name="TextBox 6">
            <a:extLst>
              <a:ext uri="{FF2B5EF4-FFF2-40B4-BE49-F238E27FC236}">
                <a16:creationId xmlns:a16="http://schemas.microsoft.com/office/drawing/2014/main" id="{61B2991F-4A96-4248-9196-201FEA417B9B}"/>
              </a:ext>
            </a:extLst>
          </p:cNvPr>
          <p:cNvSpPr txBox="1"/>
          <p:nvPr/>
        </p:nvSpPr>
        <p:spPr>
          <a:xfrm>
            <a:off x="457200" y="4953000"/>
            <a:ext cx="20574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t>Click Here for Sample answers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1000"/>
                                        <p:tgtEl>
                                          <p:spTgt spid="13">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childTnLst>
                                </p:cTn>
                              </p:par>
                            </p:childTnLst>
                          </p:cTn>
                        </p:par>
                      </p:childTnLst>
                    </p:cTn>
                  </p:par>
                </p:childTnLst>
              </p:cTn>
              <p:nextCondLst>
                <p:cond evt="onClick" delay="0">
                  <p:tgtEl>
                    <p:spTgt spid="7"/>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14960" y="996958"/>
            <a:ext cx="3352800" cy="2965442"/>
          </a:xfrm>
          <a:prstGeom prst="rect">
            <a:avLst/>
          </a:prstGeom>
          <a:noFill/>
        </p:spPr>
      </p:pic>
      <p:sp>
        <p:nvSpPr>
          <p:cNvPr id="11" name="Text Placeholder 2">
            <a:extLst>
              <a:ext uri="{FF2B5EF4-FFF2-40B4-BE49-F238E27FC236}">
                <a16:creationId xmlns:a16="http://schemas.microsoft.com/office/drawing/2014/main" id="{4F43476A-A25E-44FF-B379-FF49F94D3E5A}"/>
              </a:ext>
            </a:extLst>
          </p:cNvPr>
          <p:cNvSpPr txBox="1">
            <a:spLocks/>
          </p:cNvSpPr>
          <p:nvPr/>
        </p:nvSpPr>
        <p:spPr>
          <a:xfrm>
            <a:off x="2608944" y="996958"/>
            <a:ext cx="1482255" cy="533264"/>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dirty="0"/>
              <a:t>Everyday</a:t>
            </a:r>
          </a:p>
        </p:txBody>
      </p:sp>
      <p:sp>
        <p:nvSpPr>
          <p:cNvPr id="12" name="Text Placeholder 2">
            <a:extLst>
              <a:ext uri="{FF2B5EF4-FFF2-40B4-BE49-F238E27FC236}">
                <a16:creationId xmlns:a16="http://schemas.microsoft.com/office/drawing/2014/main" id="{C55934EF-B3FC-49FE-858A-0D972FD244E3}"/>
              </a:ext>
            </a:extLst>
          </p:cNvPr>
          <p:cNvSpPr txBox="1">
            <a:spLocks/>
          </p:cNvSpPr>
          <p:nvPr/>
        </p:nvSpPr>
        <p:spPr>
          <a:xfrm>
            <a:off x="3043621" y="4495800"/>
            <a:ext cx="6151181" cy="196048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spcAft>
                <a:spcPts val="600"/>
              </a:spcAft>
              <a:buNone/>
            </a:pPr>
            <a:r>
              <a:rPr lang="en-US" sz="2400" u="sng" dirty="0"/>
              <a:t>Probable answers</a:t>
            </a:r>
            <a:endParaRPr lang="en-US" sz="2400" dirty="0"/>
          </a:p>
          <a:p>
            <a:pPr marL="457200" lvl="1" indent="-403225">
              <a:spcAft>
                <a:spcPts val="600"/>
              </a:spcAft>
              <a:buFont typeface="Wingdings" panose="05000000000000000000" pitchFamily="2" charset="2"/>
              <a:buChar char="q"/>
            </a:pPr>
            <a:r>
              <a:rPr lang="en-US" sz="2400" dirty="0"/>
              <a:t>The Sun rises in the East.</a:t>
            </a:r>
          </a:p>
          <a:p>
            <a:pPr marL="457200" lvl="1" indent="-403225">
              <a:spcAft>
                <a:spcPts val="600"/>
              </a:spcAft>
              <a:buFont typeface="Wingdings" panose="05000000000000000000" pitchFamily="2" charset="2"/>
              <a:buChar char="q"/>
            </a:pPr>
            <a:r>
              <a:rPr lang="en-US" sz="2400" dirty="0"/>
              <a:t>When the Sun rises, the sky looks beautiful.</a:t>
            </a:r>
          </a:p>
          <a:p>
            <a:pPr marL="457200" lvl="1" indent="-403225">
              <a:spcAft>
                <a:spcPts val="600"/>
              </a:spcAft>
              <a:buFont typeface="Wingdings" panose="05000000000000000000" pitchFamily="2" charset="2"/>
              <a:buChar char="q"/>
            </a:pPr>
            <a:r>
              <a:rPr lang="en-US" sz="2400" dirty="0"/>
              <a:t>I wake up when </a:t>
            </a:r>
            <a:r>
              <a:rPr lang="en-US" sz="2400"/>
              <a:t>the Sun </a:t>
            </a:r>
            <a:r>
              <a:rPr lang="en-US" sz="2400" dirty="0"/>
              <a:t>rises.</a:t>
            </a:r>
          </a:p>
          <a:p>
            <a:pPr lvl="1" indent="-342900">
              <a:spcAft>
                <a:spcPts val="600"/>
              </a:spcAft>
              <a:buFont typeface="Wingdings" panose="05000000000000000000" pitchFamily="2" charset="2"/>
              <a:buChar char="q"/>
            </a:pPr>
            <a:endParaRPr lang="en-US" sz="2400" dirty="0"/>
          </a:p>
        </p:txBody>
      </p:sp>
      <p:sp>
        <p:nvSpPr>
          <p:cNvPr id="8" name="Title 1">
            <a:extLst>
              <a:ext uri="{FF2B5EF4-FFF2-40B4-BE49-F238E27FC236}">
                <a16:creationId xmlns:a16="http://schemas.microsoft.com/office/drawing/2014/main" id="{1C997B73-28DD-48C7-9DC2-EBD2141373C9}"/>
              </a:ext>
            </a:extLst>
          </p:cNvPr>
          <p:cNvSpPr>
            <a:spLocks noGrp="1"/>
          </p:cNvSpPr>
          <p:nvPr>
            <p:ph type="title"/>
          </p:nvPr>
        </p:nvSpPr>
        <p:spPr>
          <a:xfrm>
            <a:off x="1269996" y="157014"/>
            <a:ext cx="9660118"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Identify the Tense to be used and make sentences </a:t>
            </a:r>
          </a:p>
        </p:txBody>
      </p:sp>
      <p:sp>
        <p:nvSpPr>
          <p:cNvPr id="6" name="Text Placeholder 2">
            <a:extLst>
              <a:ext uri="{FF2B5EF4-FFF2-40B4-BE49-F238E27FC236}">
                <a16:creationId xmlns:a16="http://schemas.microsoft.com/office/drawing/2014/main" id="{82730F90-606D-4C78-B7FC-4B9175555BF0}"/>
              </a:ext>
            </a:extLst>
          </p:cNvPr>
          <p:cNvSpPr txBox="1">
            <a:spLocks/>
          </p:cNvSpPr>
          <p:nvPr/>
        </p:nvSpPr>
        <p:spPr>
          <a:xfrm>
            <a:off x="8091521" y="2895735"/>
            <a:ext cx="3538051" cy="106666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dirty="0"/>
              <a:t>Tense: </a:t>
            </a:r>
          </a:p>
          <a:p>
            <a:pPr marL="0" indent="0" algn="ctr">
              <a:buFont typeface="Arial" pitchFamily="34" charset="0"/>
              <a:buNone/>
            </a:pPr>
            <a:r>
              <a:rPr lang="en-US" dirty="0"/>
              <a:t>Simple Present Tense</a:t>
            </a:r>
          </a:p>
        </p:txBody>
      </p:sp>
      <p:sp>
        <p:nvSpPr>
          <p:cNvPr id="7" name="TextBox 6">
            <a:extLst>
              <a:ext uri="{FF2B5EF4-FFF2-40B4-BE49-F238E27FC236}">
                <a16:creationId xmlns:a16="http://schemas.microsoft.com/office/drawing/2014/main" id="{00F9D847-81A4-45BD-87B7-EB6DB222A5C8}"/>
              </a:ext>
            </a:extLst>
          </p:cNvPr>
          <p:cNvSpPr txBox="1"/>
          <p:nvPr/>
        </p:nvSpPr>
        <p:spPr>
          <a:xfrm>
            <a:off x="457200" y="4953000"/>
            <a:ext cx="20574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t>Click Here for Sample answers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1000"/>
                                        <p:tgtEl>
                                          <p:spTgt spid="12">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childTnLst>
                                </p:cTn>
                              </p:par>
                            </p:childTnLst>
                          </p:cTn>
                        </p:par>
                      </p:childTnLst>
                    </p:cTn>
                  </p:par>
                </p:childTnLst>
              </p:cTn>
              <p:nextCondLst>
                <p:cond evt="onClick" delay="0">
                  <p:tgtEl>
                    <p:spTgt spid="7"/>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SSVV\Images\IQ_Remember Me\kids-playing-soccer-football.jpg"/>
          <p:cNvPicPr>
            <a:picLocks noChangeAspect="1" noChangeArrowheads="1"/>
          </p:cNvPicPr>
          <p:nvPr/>
        </p:nvPicPr>
        <p:blipFill>
          <a:blip r:embed="rId3" cstate="print"/>
          <a:srcRect/>
          <a:stretch>
            <a:fillRect/>
          </a:stretch>
        </p:blipFill>
        <p:spPr bwMode="auto">
          <a:xfrm>
            <a:off x="4004135" y="1034761"/>
            <a:ext cx="4158526" cy="2775239"/>
          </a:xfrm>
          <a:prstGeom prst="rect">
            <a:avLst/>
          </a:prstGeom>
          <a:noFill/>
        </p:spPr>
      </p:pic>
      <p:sp>
        <p:nvSpPr>
          <p:cNvPr id="12" name="Text Placeholder 2">
            <a:extLst>
              <a:ext uri="{FF2B5EF4-FFF2-40B4-BE49-F238E27FC236}">
                <a16:creationId xmlns:a16="http://schemas.microsoft.com/office/drawing/2014/main" id="{4795410A-8350-466F-86D3-7CCE8C9F1CD5}"/>
              </a:ext>
            </a:extLst>
          </p:cNvPr>
          <p:cNvSpPr txBox="1">
            <a:spLocks/>
          </p:cNvSpPr>
          <p:nvPr/>
        </p:nvSpPr>
        <p:spPr>
          <a:xfrm>
            <a:off x="2057400" y="1034761"/>
            <a:ext cx="1710855" cy="533264"/>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dirty="0"/>
              <a:t>Last Week</a:t>
            </a:r>
          </a:p>
        </p:txBody>
      </p:sp>
      <p:sp>
        <p:nvSpPr>
          <p:cNvPr id="13" name="Text Placeholder 2">
            <a:extLst>
              <a:ext uri="{FF2B5EF4-FFF2-40B4-BE49-F238E27FC236}">
                <a16:creationId xmlns:a16="http://schemas.microsoft.com/office/drawing/2014/main" id="{42CA93FE-BB0D-483B-B7FD-F23F8A82818B}"/>
              </a:ext>
            </a:extLst>
          </p:cNvPr>
          <p:cNvSpPr txBox="1">
            <a:spLocks/>
          </p:cNvSpPr>
          <p:nvPr/>
        </p:nvSpPr>
        <p:spPr>
          <a:xfrm>
            <a:off x="2873830" y="4191000"/>
            <a:ext cx="6477000" cy="2023947"/>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spcAft>
                <a:spcPts val="600"/>
              </a:spcAft>
              <a:buNone/>
            </a:pPr>
            <a:r>
              <a:rPr lang="en-US" sz="2400" u="sng" dirty="0"/>
              <a:t>Probable answers</a:t>
            </a:r>
          </a:p>
          <a:p>
            <a:pPr marL="457200" lvl="1" indent="-403225">
              <a:spcAft>
                <a:spcPts val="600"/>
              </a:spcAft>
              <a:buFont typeface="Wingdings" panose="05000000000000000000" pitchFamily="2" charset="2"/>
              <a:buChar char="q"/>
            </a:pPr>
            <a:r>
              <a:rPr lang="en-US" sz="2400" dirty="0"/>
              <a:t>These boys played football last week.</a:t>
            </a:r>
          </a:p>
          <a:p>
            <a:pPr marL="457200" lvl="1" indent="-403225">
              <a:spcAft>
                <a:spcPts val="600"/>
              </a:spcAft>
              <a:buFont typeface="Wingdings" panose="05000000000000000000" pitchFamily="2" charset="2"/>
              <a:buChar char="q"/>
            </a:pPr>
            <a:r>
              <a:rPr lang="en-US" sz="2400" dirty="0"/>
              <a:t>The boys played a football match in our school.</a:t>
            </a:r>
          </a:p>
          <a:p>
            <a:pPr marL="457200" lvl="1" indent="-403225">
              <a:spcAft>
                <a:spcPts val="600"/>
              </a:spcAft>
              <a:buFont typeface="Wingdings" panose="05000000000000000000" pitchFamily="2" charset="2"/>
              <a:buChar char="q"/>
            </a:pPr>
            <a:r>
              <a:rPr lang="en-US" sz="2400" dirty="0"/>
              <a:t>My friends played football in the playground.</a:t>
            </a:r>
          </a:p>
          <a:p>
            <a:pPr marL="400050" lvl="1" indent="0">
              <a:spcAft>
                <a:spcPts val="600"/>
              </a:spcAft>
              <a:buNone/>
            </a:pPr>
            <a:endParaRPr lang="en-US" sz="2400" dirty="0"/>
          </a:p>
          <a:p>
            <a:pPr marL="400050" lvl="1" indent="0">
              <a:spcAft>
                <a:spcPts val="600"/>
              </a:spcAft>
              <a:buNone/>
            </a:pPr>
            <a:endParaRPr lang="en-US" sz="2400" dirty="0"/>
          </a:p>
        </p:txBody>
      </p:sp>
      <p:sp>
        <p:nvSpPr>
          <p:cNvPr id="8" name="Title 1">
            <a:extLst>
              <a:ext uri="{FF2B5EF4-FFF2-40B4-BE49-F238E27FC236}">
                <a16:creationId xmlns:a16="http://schemas.microsoft.com/office/drawing/2014/main" id="{7FB352BE-D856-4219-BD54-A70E176729B4}"/>
              </a:ext>
            </a:extLst>
          </p:cNvPr>
          <p:cNvSpPr>
            <a:spLocks noGrp="1"/>
          </p:cNvSpPr>
          <p:nvPr>
            <p:ph type="title"/>
          </p:nvPr>
        </p:nvSpPr>
        <p:spPr>
          <a:xfrm>
            <a:off x="1269996" y="157014"/>
            <a:ext cx="9660118"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Identify the Tense to be used and make sentences </a:t>
            </a:r>
          </a:p>
        </p:txBody>
      </p:sp>
      <p:sp>
        <p:nvSpPr>
          <p:cNvPr id="10" name="Text Placeholder 2">
            <a:extLst>
              <a:ext uri="{FF2B5EF4-FFF2-40B4-BE49-F238E27FC236}">
                <a16:creationId xmlns:a16="http://schemas.microsoft.com/office/drawing/2014/main" id="{213D9DF6-A138-4BC8-86AA-3DF890EC0CF1}"/>
              </a:ext>
            </a:extLst>
          </p:cNvPr>
          <p:cNvSpPr txBox="1">
            <a:spLocks/>
          </p:cNvSpPr>
          <p:nvPr/>
        </p:nvSpPr>
        <p:spPr>
          <a:xfrm>
            <a:off x="8398542" y="2743335"/>
            <a:ext cx="2924009" cy="106666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dirty="0"/>
              <a:t>Tense: </a:t>
            </a:r>
          </a:p>
          <a:p>
            <a:pPr marL="0" indent="0" algn="ctr">
              <a:buFont typeface="Arial" pitchFamily="34" charset="0"/>
              <a:buNone/>
            </a:pPr>
            <a:r>
              <a:rPr lang="en-US" dirty="0"/>
              <a:t>Simple Past Tense</a:t>
            </a:r>
          </a:p>
        </p:txBody>
      </p:sp>
      <p:sp>
        <p:nvSpPr>
          <p:cNvPr id="7" name="TextBox 6">
            <a:extLst>
              <a:ext uri="{FF2B5EF4-FFF2-40B4-BE49-F238E27FC236}">
                <a16:creationId xmlns:a16="http://schemas.microsoft.com/office/drawing/2014/main" id="{DD18CA6C-7ABA-4588-9FC0-A46BA40B5EA6}"/>
              </a:ext>
            </a:extLst>
          </p:cNvPr>
          <p:cNvSpPr txBox="1"/>
          <p:nvPr/>
        </p:nvSpPr>
        <p:spPr>
          <a:xfrm>
            <a:off x="457200" y="4953000"/>
            <a:ext cx="20574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t>Click Here for Sample answers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1000"/>
                                        <p:tgtEl>
                                          <p:spTgt spid="13">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childTnLst>
                                </p:cTn>
                              </p:par>
                            </p:childTnLst>
                          </p:cTn>
                        </p:par>
                      </p:childTnLst>
                    </p:cTn>
                  </p:par>
                </p:childTnLst>
              </p:cTn>
              <p:nextCondLst>
                <p:cond evt="onClick" delay="0">
                  <p:tgtEl>
                    <p:spTgt spid="7"/>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ers\admin\Downloads\kids-playing-soccer-football.jpg"/>
          <p:cNvPicPr/>
          <p:nvPr/>
        </p:nvPicPr>
        <p:blipFill>
          <a:blip r:embed="rId3" cstate="print"/>
          <a:srcRect/>
          <a:stretch>
            <a:fillRect/>
          </a:stretch>
        </p:blipFill>
        <p:spPr bwMode="auto">
          <a:xfrm>
            <a:off x="4218559" y="1120255"/>
            <a:ext cx="3733800" cy="2667000"/>
          </a:xfrm>
          <a:prstGeom prst="rect">
            <a:avLst/>
          </a:prstGeom>
          <a:noFill/>
        </p:spPr>
      </p:pic>
      <p:sp>
        <p:nvSpPr>
          <p:cNvPr id="11" name="Text Placeholder 2">
            <a:extLst>
              <a:ext uri="{FF2B5EF4-FFF2-40B4-BE49-F238E27FC236}">
                <a16:creationId xmlns:a16="http://schemas.microsoft.com/office/drawing/2014/main" id="{493B5BE7-62B4-4CF4-AFEA-90533A717863}"/>
              </a:ext>
            </a:extLst>
          </p:cNvPr>
          <p:cNvSpPr txBox="1">
            <a:spLocks/>
          </p:cNvSpPr>
          <p:nvPr/>
        </p:nvSpPr>
        <p:spPr>
          <a:xfrm>
            <a:off x="2895600" y="1120255"/>
            <a:ext cx="1078570" cy="533264"/>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dirty="0"/>
              <a:t>Today</a:t>
            </a:r>
          </a:p>
        </p:txBody>
      </p:sp>
      <p:sp>
        <p:nvSpPr>
          <p:cNvPr id="13" name="Text Placeholder 2">
            <a:extLst>
              <a:ext uri="{FF2B5EF4-FFF2-40B4-BE49-F238E27FC236}">
                <a16:creationId xmlns:a16="http://schemas.microsoft.com/office/drawing/2014/main" id="{C7EE79E2-E8FE-4FBD-A5A7-54EC7457F204}"/>
              </a:ext>
            </a:extLst>
          </p:cNvPr>
          <p:cNvSpPr txBox="1">
            <a:spLocks/>
          </p:cNvSpPr>
          <p:nvPr/>
        </p:nvSpPr>
        <p:spPr>
          <a:xfrm>
            <a:off x="3211551" y="4191000"/>
            <a:ext cx="5791200" cy="199809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spcAft>
                <a:spcPts val="600"/>
              </a:spcAft>
              <a:buNone/>
            </a:pPr>
            <a:r>
              <a:rPr lang="en-US" sz="2400" u="sng" dirty="0"/>
              <a:t>Probable answers</a:t>
            </a:r>
            <a:endParaRPr lang="en-US" sz="2400" dirty="0"/>
          </a:p>
          <a:p>
            <a:pPr marL="457200" lvl="1" indent="-401638">
              <a:spcAft>
                <a:spcPts val="600"/>
              </a:spcAft>
              <a:buFont typeface="Wingdings" panose="05000000000000000000" pitchFamily="2" charset="2"/>
              <a:buChar char="q"/>
            </a:pPr>
            <a:r>
              <a:rPr lang="en-US" sz="2400" dirty="0"/>
              <a:t>The boys play football in the playground.</a:t>
            </a:r>
          </a:p>
          <a:p>
            <a:pPr marL="457200" lvl="1" indent="-401638">
              <a:spcAft>
                <a:spcPts val="600"/>
              </a:spcAft>
              <a:buFont typeface="Wingdings" panose="05000000000000000000" pitchFamily="2" charset="2"/>
              <a:buChar char="q"/>
            </a:pPr>
            <a:r>
              <a:rPr lang="en-US" sz="2400" dirty="0"/>
              <a:t>Those boys play football.</a:t>
            </a:r>
          </a:p>
          <a:p>
            <a:pPr marL="457200" lvl="1" indent="-401638">
              <a:spcAft>
                <a:spcPts val="600"/>
              </a:spcAft>
              <a:buFont typeface="Wingdings" panose="05000000000000000000" pitchFamily="2" charset="2"/>
              <a:buChar char="q"/>
            </a:pPr>
            <a:r>
              <a:rPr lang="en-US" sz="2400" dirty="0"/>
              <a:t>They play football because it is a holiday.</a:t>
            </a:r>
          </a:p>
          <a:p>
            <a:pPr marL="400050" lvl="1" indent="0">
              <a:spcAft>
                <a:spcPts val="600"/>
              </a:spcAft>
              <a:buNone/>
            </a:pPr>
            <a:endParaRPr lang="en-US" sz="2400" dirty="0"/>
          </a:p>
        </p:txBody>
      </p:sp>
      <p:sp>
        <p:nvSpPr>
          <p:cNvPr id="8" name="Title 1">
            <a:extLst>
              <a:ext uri="{FF2B5EF4-FFF2-40B4-BE49-F238E27FC236}">
                <a16:creationId xmlns:a16="http://schemas.microsoft.com/office/drawing/2014/main" id="{9EC8283C-E7FC-4C8B-A193-1880B8312638}"/>
              </a:ext>
            </a:extLst>
          </p:cNvPr>
          <p:cNvSpPr>
            <a:spLocks noGrp="1"/>
          </p:cNvSpPr>
          <p:nvPr>
            <p:ph type="title"/>
          </p:nvPr>
        </p:nvSpPr>
        <p:spPr>
          <a:xfrm>
            <a:off x="1269996" y="157014"/>
            <a:ext cx="9660118" cy="654032"/>
          </a:xfrm>
          <a:prstGeom prst="roundRect">
            <a:avLst>
              <a:gd name="adj" fmla="val 27422"/>
            </a:avLst>
          </a:prstGeom>
          <a:solidFill>
            <a:srgbClr val="FFB623"/>
          </a:solidFill>
        </p:spPr>
        <p:style>
          <a:lnRef idx="0">
            <a:schemeClr val="accent6"/>
          </a:lnRef>
          <a:fillRef idx="3">
            <a:schemeClr val="accent6"/>
          </a:fillRef>
          <a:effectRef idx="3">
            <a:schemeClr val="accent6"/>
          </a:effectRef>
          <a:fontRef idx="minor">
            <a:schemeClr val="lt1"/>
          </a:fontRef>
        </p:style>
        <p:txBody>
          <a:bodyPr anchor="ctr">
            <a:noAutofit/>
          </a:bodyPr>
          <a:lstStyle/>
          <a:p>
            <a:r>
              <a:rPr lang="en-IN" dirty="0">
                <a:solidFill>
                  <a:schemeClr val="tx1"/>
                </a:solidFill>
              </a:rPr>
              <a:t>Identify the Tense to be used and make sentences </a:t>
            </a:r>
          </a:p>
        </p:txBody>
      </p:sp>
      <p:sp>
        <p:nvSpPr>
          <p:cNvPr id="6" name="Text Placeholder 2">
            <a:extLst>
              <a:ext uri="{FF2B5EF4-FFF2-40B4-BE49-F238E27FC236}">
                <a16:creationId xmlns:a16="http://schemas.microsoft.com/office/drawing/2014/main" id="{9D61DDA5-F31C-4A9C-A79D-AE21F502A2DB}"/>
              </a:ext>
            </a:extLst>
          </p:cNvPr>
          <p:cNvSpPr txBox="1">
            <a:spLocks/>
          </p:cNvSpPr>
          <p:nvPr/>
        </p:nvSpPr>
        <p:spPr>
          <a:xfrm>
            <a:off x="8196749" y="2720590"/>
            <a:ext cx="3538051" cy="106666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dirty="0"/>
              <a:t>Tense: </a:t>
            </a:r>
          </a:p>
          <a:p>
            <a:pPr marL="0" indent="0" algn="ctr">
              <a:buFont typeface="Arial" pitchFamily="34" charset="0"/>
              <a:buNone/>
            </a:pPr>
            <a:r>
              <a:rPr lang="en-US" dirty="0"/>
              <a:t>Simple Present Tense</a:t>
            </a:r>
          </a:p>
        </p:txBody>
      </p:sp>
      <p:sp>
        <p:nvSpPr>
          <p:cNvPr id="7" name="TextBox 6">
            <a:extLst>
              <a:ext uri="{FF2B5EF4-FFF2-40B4-BE49-F238E27FC236}">
                <a16:creationId xmlns:a16="http://schemas.microsoft.com/office/drawing/2014/main" id="{E287A7EC-54FE-4059-8F7E-12AD2873E320}"/>
              </a:ext>
            </a:extLst>
          </p:cNvPr>
          <p:cNvSpPr txBox="1"/>
          <p:nvPr/>
        </p:nvSpPr>
        <p:spPr>
          <a:xfrm>
            <a:off x="457200" y="4953000"/>
            <a:ext cx="20574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t>Click Here for Sample answers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1000"/>
                                        <p:tgtEl>
                                          <p:spTgt spid="13">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childTnLst>
                                </p:cTn>
                              </p:par>
                            </p:childTnLst>
                          </p:cTn>
                        </p:par>
                      </p:childTnLst>
                    </p:cTn>
                  </p:par>
                </p:childTnLst>
              </p:cTn>
              <p:nextCondLst>
                <p:cond evt="onClick" delay="0">
                  <p:tgtEl>
                    <p:spTgt spid="7"/>
                  </p:tgtEl>
                </p:cond>
              </p:nextCondLst>
            </p:seq>
          </p:childTnLst>
        </p:cTn>
      </p:par>
    </p:tnLst>
    <p:bldLst>
      <p:bldP spid="13" grpId="0" animBg="1"/>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1675</Words>
  <Application>Microsoft Office PowerPoint</Application>
  <PresentationFormat>Widescreen</PresentationFormat>
  <Paragraphs>178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DD</vt:lpstr>
      <vt:lpstr>PowerPoint Presentation</vt:lpstr>
      <vt:lpstr>Simple Present Tense</vt:lpstr>
      <vt:lpstr>Simple Present Tense - Verb Form</vt:lpstr>
      <vt:lpstr>Simple Past Tense</vt:lpstr>
      <vt:lpstr>Identify the Tense to be used and make sentences </vt:lpstr>
      <vt:lpstr>Identify the Tense to be used and make sentences </vt:lpstr>
      <vt:lpstr>Identify the Tense to be used and make sentences </vt:lpstr>
      <vt:lpstr>Identify the Tense to be used and make sentences </vt:lpstr>
      <vt:lpstr>Identify the Tense to be used and make sentences </vt:lpstr>
      <vt:lpstr>Identify the Tense to be used and make sentences </vt:lpstr>
      <vt:lpstr>Identify the Tense to be used and make sentences </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115</cp:revision>
  <dcterms:created xsi:type="dcterms:W3CDTF">2020-08-28T09:38:22Z</dcterms:created>
  <dcterms:modified xsi:type="dcterms:W3CDTF">2022-05-28T19:01:00Z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2022-03-24T16:46:22Z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b24e6570-23fa-42f3-9952-8ecc226d1a01</vt:lpwstr>
  </property>
  <property fmtid="{D5CDD505-2E9C-101B-9397-08002B2CF9AE}" pid="8" name="MSIP_Label_ea60d57e-af5b-4752-ac57-3e4f28ca11dc_ContentBits">
    <vt:lpwstr>0</vt:lpwstr>
  </property>
</Properties>
</file>