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1" r:id="rId5"/>
    <p:sldId id="262"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F6EF"/>
    <a:srgbClr val="D29F2C"/>
    <a:srgbClr val="F6AF65"/>
    <a:srgbClr val="6E9075"/>
    <a:srgbClr val="81F0E5"/>
    <a:srgbClr val="78C09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792" autoAdjust="0"/>
  </p:normalViewPr>
  <p:slideViewPr>
    <p:cSldViewPr>
      <p:cViewPr>
        <p:scale>
          <a:sx n="74" d="100"/>
          <a:sy n="74" d="100"/>
        </p:scale>
        <p:origin x="284" y="-48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6/1/2022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R="114300"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FF"/>
                </a:solidFill>
                <a:effectLst/>
                <a:latin typeface="Calibri" panose="020F0502020204030204" pitchFamily="34" charset="0"/>
              </a:rPr>
              <a:t>The teacher could begin the class with a detailed explanation of the verb form used in the Present Continuous Tense. She/he could go into detailing about the use of auxiliary verbs (referred to as ‘helping verbs’ here) to enable the students to understand the changes occurring with the number of the subject. The pictorial description given in the GO and the PPT could enable easy understanding of the topic. The teacher could add some chalk and board work to add value to the explanation.</a:t>
            </a:r>
            <a:endParaRPr lang="en-US" b="0" dirty="0">
              <a:effectLst/>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&lt;Classroom&gt; &lt;SSSVV – classroom&gt;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&lt;singing&gt; &lt;https://</a:t>
            </a:r>
            <a:r>
              <a:rPr lang="en-IN" dirty="0" err="1"/>
              <a:t>pixabay.com</a:t>
            </a:r>
            <a:r>
              <a:rPr lang="en-IN" dirty="0"/>
              <a:t>/vectors/singer-female-silhouette-woman-4753813/&gt;</a:t>
            </a:r>
          </a:p>
          <a:p>
            <a:r>
              <a:rPr lang="en-IN" dirty="0"/>
              <a:t>&lt;playing&gt; &lt;https://</a:t>
            </a:r>
            <a:r>
              <a:rPr lang="en-IN" dirty="0" err="1"/>
              <a:t>pixabay.com</a:t>
            </a:r>
            <a:r>
              <a:rPr lang="en-IN" dirty="0"/>
              <a:t>/vectors/children-playing-ball-silhouette-310582/&gt;</a:t>
            </a:r>
          </a:p>
          <a:p>
            <a:r>
              <a:rPr lang="en-IN" dirty="0"/>
              <a:t>&lt;drawing&gt; &lt;SSSVV – drawing&gt;</a:t>
            </a:r>
          </a:p>
          <a:p>
            <a:r>
              <a:rPr lang="en-IN" dirty="0"/>
              <a:t>&lt;learning&gt; &lt;SSSVV – learning, Gurukul&gt;</a:t>
            </a:r>
          </a:p>
          <a:p>
            <a:r>
              <a:rPr lang="en-IN" dirty="0"/>
              <a:t>&lt;cooking&gt; &lt;SSSVV – cooking&gt;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89704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&lt;sitting&gt; &lt;SSSVV – sitting&gt;</a:t>
            </a:r>
          </a:p>
          <a:p>
            <a:r>
              <a:rPr lang="en-IN" dirty="0"/>
              <a:t>&lt;swimming&gt; &lt;SSSVV – swimming&gt;</a:t>
            </a:r>
          </a:p>
          <a:p>
            <a:r>
              <a:rPr lang="en-IN" dirty="0"/>
              <a:t>&lt;stop&gt; &lt;SSSVV – stop signal&gt;</a:t>
            </a:r>
          </a:p>
          <a:p>
            <a:r>
              <a:rPr lang="en-IN" dirty="0"/>
              <a:t>&lt;water&gt; &lt;https://</a:t>
            </a:r>
            <a:r>
              <a:rPr lang="en-IN" dirty="0" err="1"/>
              <a:t>pixabay.com</a:t>
            </a:r>
            <a:r>
              <a:rPr lang="en-IN" dirty="0"/>
              <a:t>/photos/bottle-mineral-water-glass-pour-2032980/&gt;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&lt;planning&gt; &lt;https://</a:t>
            </a:r>
            <a:r>
              <a:rPr lang="en-IN" dirty="0" err="1"/>
              <a:t>pixabay.com</a:t>
            </a:r>
            <a:r>
              <a:rPr lang="en-IN" dirty="0"/>
              <a:t>/illustrations/priority-goal-plan-importance-4297708/&gt;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285788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&lt;dance&gt; &lt;SSSVV – dance&gt;</a:t>
            </a:r>
          </a:p>
          <a:p>
            <a:r>
              <a:rPr lang="en-IN" dirty="0"/>
              <a:t>&lt;write&gt; &lt;https://</a:t>
            </a:r>
            <a:r>
              <a:rPr lang="en-IN" dirty="0" err="1"/>
              <a:t>pixabay.com</a:t>
            </a:r>
            <a:r>
              <a:rPr lang="en-IN" dirty="0"/>
              <a:t>/vectors/hand-pen-writing-holding-pen-5431113/&gt;</a:t>
            </a:r>
          </a:p>
          <a:p>
            <a:r>
              <a:rPr lang="en-IN" dirty="0"/>
              <a:t>&lt;come&gt; &lt;https://</a:t>
            </a:r>
            <a:r>
              <a:rPr lang="en-IN" dirty="0" err="1"/>
              <a:t>pixabay.com</a:t>
            </a:r>
            <a:r>
              <a:rPr lang="en-IN" dirty="0"/>
              <a:t>/photos/coming-soon-chalk-board-blackboard-2550190/&gt;</a:t>
            </a:r>
          </a:p>
          <a:p>
            <a:r>
              <a:rPr lang="en-IN" dirty="0"/>
              <a:t>&lt;smile&gt; &lt;SSSVV – smile&gt;</a:t>
            </a:r>
          </a:p>
          <a:p>
            <a:r>
              <a:rPr lang="en-IN" dirty="0"/>
              <a:t>&lt;living&gt; &lt;SSSVV – growth&gt;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2998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&lt;rope&gt; &lt;https://</a:t>
            </a:r>
            <a:r>
              <a:rPr lang="en-IN" dirty="0" err="1"/>
              <a:t>pixabay.com</a:t>
            </a:r>
            <a:r>
              <a:rPr lang="en-IN" dirty="0"/>
              <a:t>/photos/rope-knots-tie-node-loop-line-6184477&gt;</a:t>
            </a:r>
          </a:p>
          <a:p>
            <a:r>
              <a:rPr lang="en-IN" dirty="0"/>
              <a:t>&lt;Die&gt; &lt;https://</a:t>
            </a:r>
            <a:r>
              <a:rPr lang="en-IN" dirty="0" err="1"/>
              <a:t>pixabay.com</a:t>
            </a:r>
            <a:r>
              <a:rPr lang="en-IN" dirty="0"/>
              <a:t>/photos/nature-flower-plant-pink-flora-4740827/&gt; </a:t>
            </a:r>
          </a:p>
          <a:p>
            <a:r>
              <a:rPr lang="en-IN" dirty="0"/>
              <a:t>&lt;lie&gt; &lt;SSSVV-sleep&gt;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9958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5640" y="332657"/>
            <a:ext cx="6480720" cy="792088"/>
          </a:xfrm>
        </p:spPr>
        <p:txBody>
          <a:bodyPr/>
          <a:lstStyle/>
          <a:p>
            <a:r>
              <a:rPr lang="en-IN" b="1" dirty="0"/>
              <a:t>Knowing the ‘ING’</a:t>
            </a:r>
          </a:p>
        </p:txBody>
      </p:sp>
      <p:pic>
        <p:nvPicPr>
          <p:cNvPr id="6" name="Picture 5" descr="A picture containing text&#10;&#10;Description automatically generated">
            <a:extLst>
              <a:ext uri="{FF2B5EF4-FFF2-40B4-BE49-F238E27FC236}">
                <a16:creationId xmlns:a16="http://schemas.microsoft.com/office/drawing/2014/main" id="{E352CE2A-64AE-764C-AD9F-B458B6E92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569" y="1268760"/>
            <a:ext cx="5530862" cy="38253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69BD97F-A312-4DF3-96B0-657CEBFE1D40}"/>
              </a:ext>
            </a:extLst>
          </p:cNvPr>
          <p:cNvSpPr/>
          <p:nvPr/>
        </p:nvSpPr>
        <p:spPr>
          <a:xfrm>
            <a:off x="1189296" y="1748882"/>
            <a:ext cx="9865096" cy="1571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0F9A405-700A-7740-9632-DFB26DA36B09}"/>
              </a:ext>
            </a:extLst>
          </p:cNvPr>
          <p:cNvGrpSpPr/>
          <p:nvPr/>
        </p:nvGrpSpPr>
        <p:grpSpPr>
          <a:xfrm>
            <a:off x="1866026" y="110583"/>
            <a:ext cx="8244916" cy="792089"/>
            <a:chOff x="2175556" y="2411814"/>
            <a:chExt cx="8244916" cy="792089"/>
          </a:xfrm>
        </p:grpSpPr>
        <p:sp>
          <p:nvSpPr>
            <p:cNvPr id="6" name="Rectangle: Rounded Corners 28">
              <a:extLst>
                <a:ext uri="{FF2B5EF4-FFF2-40B4-BE49-F238E27FC236}">
                  <a16:creationId xmlns:a16="http://schemas.microsoft.com/office/drawing/2014/main" id="{2FEBFF98-A308-AC4D-9D4D-67C2DE4F9AA1}"/>
                </a:ext>
              </a:extLst>
            </p:cNvPr>
            <p:cNvSpPr/>
            <p:nvPr/>
          </p:nvSpPr>
          <p:spPr>
            <a:xfrm>
              <a:off x="2643608" y="2461644"/>
              <a:ext cx="7776864" cy="692431"/>
            </a:xfrm>
            <a:prstGeom prst="roundRect">
              <a:avLst>
                <a:gd name="adj" fmla="val 50000"/>
              </a:avLst>
            </a:prstGeom>
            <a:solidFill>
              <a:srgbClr val="FF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Present Continuous Tense</a:t>
              </a:r>
            </a:p>
          </p:txBody>
        </p:sp>
        <p:grpSp>
          <p:nvGrpSpPr>
            <p:cNvPr id="7" name="Group 6">
              <a:extLst>
                <a:ext uri="{FF2B5EF4-FFF2-40B4-BE49-F238E27FC236}">
                  <a16:creationId xmlns:a16="http://schemas.microsoft.com/office/drawing/2014/main" id="{1CB917F7-E6B0-9844-BA42-6D5A12D6FF22}"/>
                </a:ext>
              </a:extLst>
            </p:cNvPr>
            <p:cNvGrpSpPr/>
            <p:nvPr/>
          </p:nvGrpSpPr>
          <p:grpSpPr>
            <a:xfrm>
              <a:off x="2175556" y="2411814"/>
              <a:ext cx="1440160" cy="792089"/>
              <a:chOff x="2351584" y="188029"/>
              <a:chExt cx="1440160" cy="792089"/>
            </a:xfrm>
            <a:solidFill>
              <a:srgbClr val="00A0C0"/>
            </a:solidFill>
          </p:grpSpPr>
          <p:sp>
            <p:nvSpPr>
              <p:cNvPr id="8" name="Freeform: Shape 30">
                <a:extLst>
                  <a:ext uri="{FF2B5EF4-FFF2-40B4-BE49-F238E27FC236}">
                    <a16:creationId xmlns:a16="http://schemas.microsoft.com/office/drawing/2014/main" id="{CCB283D9-C4E0-D147-8029-C09BEF8891D3}"/>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9" name="Freeform: Shape 31">
                <a:extLst>
                  <a:ext uri="{FF2B5EF4-FFF2-40B4-BE49-F238E27FC236}">
                    <a16:creationId xmlns:a16="http://schemas.microsoft.com/office/drawing/2014/main" id="{217E64B5-1A98-744A-87F2-572375A10E4A}"/>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Rounded Rectangle 1">
            <a:extLst>
              <a:ext uri="{FF2B5EF4-FFF2-40B4-BE49-F238E27FC236}">
                <a16:creationId xmlns:a16="http://schemas.microsoft.com/office/drawing/2014/main" id="{177B942C-4204-0A42-887B-1F304568FB9D}"/>
              </a:ext>
            </a:extLst>
          </p:cNvPr>
          <p:cNvSpPr/>
          <p:nvPr/>
        </p:nvSpPr>
        <p:spPr>
          <a:xfrm>
            <a:off x="1774579" y="1046866"/>
            <a:ext cx="8642843" cy="5437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600" dirty="0"/>
              <a:t>It is used for actions in the present that are still in progress.</a:t>
            </a:r>
          </a:p>
        </p:txBody>
      </p:sp>
      <p:grpSp>
        <p:nvGrpSpPr>
          <p:cNvPr id="3" name="Group 2">
            <a:extLst>
              <a:ext uri="{FF2B5EF4-FFF2-40B4-BE49-F238E27FC236}">
                <a16:creationId xmlns:a16="http://schemas.microsoft.com/office/drawing/2014/main" id="{3DB1C20A-5DD4-4D84-AFBE-FB8155DE9D56}"/>
              </a:ext>
            </a:extLst>
          </p:cNvPr>
          <p:cNvGrpSpPr/>
          <p:nvPr/>
        </p:nvGrpSpPr>
        <p:grpSpPr>
          <a:xfrm>
            <a:off x="2719063" y="3339792"/>
            <a:ext cx="904229" cy="1126556"/>
            <a:chOff x="2719065" y="2831967"/>
            <a:chExt cx="904229" cy="1126556"/>
          </a:xfrm>
        </p:grpSpPr>
        <p:cxnSp>
          <p:nvCxnSpPr>
            <p:cNvPr id="10" name="Straight Arrow Connector 9">
              <a:extLst>
                <a:ext uri="{FF2B5EF4-FFF2-40B4-BE49-F238E27FC236}">
                  <a16:creationId xmlns:a16="http://schemas.microsoft.com/office/drawing/2014/main" id="{36708949-6727-6549-B408-7E820EE2FDFA}"/>
                </a:ext>
              </a:extLst>
            </p:cNvPr>
            <p:cNvCxnSpPr/>
            <p:nvPr/>
          </p:nvCxnSpPr>
          <p:spPr>
            <a:xfrm>
              <a:off x="3171180" y="2831967"/>
              <a:ext cx="0" cy="6225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Oval 10">
              <a:extLst>
                <a:ext uri="{FF2B5EF4-FFF2-40B4-BE49-F238E27FC236}">
                  <a16:creationId xmlns:a16="http://schemas.microsoft.com/office/drawing/2014/main" id="{D5500785-3AFD-1E48-BE9F-FFE038FFB3FC}"/>
                </a:ext>
              </a:extLst>
            </p:cNvPr>
            <p:cNvSpPr/>
            <p:nvPr/>
          </p:nvSpPr>
          <p:spPr>
            <a:xfrm>
              <a:off x="2719065" y="3454467"/>
              <a:ext cx="904229" cy="50405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TextBox 11">
              <a:extLst>
                <a:ext uri="{FF2B5EF4-FFF2-40B4-BE49-F238E27FC236}">
                  <a16:creationId xmlns:a16="http://schemas.microsoft.com/office/drawing/2014/main" id="{03F45911-7316-E945-9C91-7BFF308B47D4}"/>
                </a:ext>
              </a:extLst>
            </p:cNvPr>
            <p:cNvSpPr txBox="1"/>
            <p:nvPr/>
          </p:nvSpPr>
          <p:spPr>
            <a:xfrm>
              <a:off x="3040374" y="3454467"/>
              <a:ext cx="261610" cy="461665"/>
            </a:xfrm>
            <a:prstGeom prst="rect">
              <a:avLst/>
            </a:prstGeom>
            <a:noFill/>
          </p:spPr>
          <p:txBody>
            <a:bodyPr wrap="none" rtlCol="0">
              <a:spAutoFit/>
            </a:bodyPr>
            <a:lstStyle/>
            <a:p>
              <a:r>
                <a:rPr lang="en-US" sz="2400" dirty="0"/>
                <a:t>I</a:t>
              </a:r>
            </a:p>
          </p:txBody>
        </p:sp>
      </p:grpSp>
      <p:grpSp>
        <p:nvGrpSpPr>
          <p:cNvPr id="4" name="Group 3">
            <a:extLst>
              <a:ext uri="{FF2B5EF4-FFF2-40B4-BE49-F238E27FC236}">
                <a16:creationId xmlns:a16="http://schemas.microsoft.com/office/drawing/2014/main" id="{529C9693-FE59-4A16-B85C-11AB9F4D90A8}"/>
              </a:ext>
            </a:extLst>
          </p:cNvPr>
          <p:cNvGrpSpPr/>
          <p:nvPr/>
        </p:nvGrpSpPr>
        <p:grpSpPr>
          <a:xfrm>
            <a:off x="2719063" y="4477499"/>
            <a:ext cx="904228" cy="864096"/>
            <a:chOff x="2719066" y="3958523"/>
            <a:chExt cx="904228" cy="864096"/>
          </a:xfrm>
        </p:grpSpPr>
        <p:sp>
          <p:nvSpPr>
            <p:cNvPr id="14" name="Down Arrow 13">
              <a:extLst>
                <a:ext uri="{FF2B5EF4-FFF2-40B4-BE49-F238E27FC236}">
                  <a16:creationId xmlns:a16="http://schemas.microsoft.com/office/drawing/2014/main" id="{083C5C04-25DD-1041-A759-31AAB88C877D}"/>
                </a:ext>
              </a:extLst>
            </p:cNvPr>
            <p:cNvSpPr/>
            <p:nvPr/>
          </p:nvSpPr>
          <p:spPr>
            <a:xfrm>
              <a:off x="2719066" y="3958523"/>
              <a:ext cx="904228" cy="864096"/>
            </a:xfrm>
            <a:prstGeom prst="down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5" name="TextBox 14">
              <a:extLst>
                <a:ext uri="{FF2B5EF4-FFF2-40B4-BE49-F238E27FC236}">
                  <a16:creationId xmlns:a16="http://schemas.microsoft.com/office/drawing/2014/main" id="{AE5637C9-F0F9-264A-BE4C-2A3B7CA81C01}"/>
                </a:ext>
              </a:extLst>
            </p:cNvPr>
            <p:cNvSpPr txBox="1"/>
            <p:nvPr/>
          </p:nvSpPr>
          <p:spPr>
            <a:xfrm>
              <a:off x="2904780" y="4063936"/>
              <a:ext cx="577402" cy="461665"/>
            </a:xfrm>
            <a:prstGeom prst="rect">
              <a:avLst/>
            </a:prstGeom>
            <a:noFill/>
          </p:spPr>
          <p:txBody>
            <a:bodyPr wrap="none" rtlCol="0">
              <a:spAutoFit/>
            </a:bodyPr>
            <a:lstStyle/>
            <a:p>
              <a:r>
                <a:rPr lang="en-US" sz="2400" dirty="0"/>
                <a:t>am</a:t>
              </a:r>
            </a:p>
          </p:txBody>
        </p:sp>
      </p:grpSp>
      <p:grpSp>
        <p:nvGrpSpPr>
          <p:cNvPr id="13" name="Group 12">
            <a:extLst>
              <a:ext uri="{FF2B5EF4-FFF2-40B4-BE49-F238E27FC236}">
                <a16:creationId xmlns:a16="http://schemas.microsoft.com/office/drawing/2014/main" id="{F2EB1941-A84B-43B2-A46E-AAC518747146}"/>
              </a:ext>
            </a:extLst>
          </p:cNvPr>
          <p:cNvGrpSpPr/>
          <p:nvPr/>
        </p:nvGrpSpPr>
        <p:grpSpPr>
          <a:xfrm>
            <a:off x="2396307" y="5349962"/>
            <a:ext cx="1549741" cy="504056"/>
            <a:chOff x="2396308" y="4842137"/>
            <a:chExt cx="1549741" cy="504056"/>
          </a:xfrm>
        </p:grpSpPr>
        <p:sp>
          <p:nvSpPr>
            <p:cNvPr id="16" name="Rounded Rectangle 15">
              <a:extLst>
                <a:ext uri="{FF2B5EF4-FFF2-40B4-BE49-F238E27FC236}">
                  <a16:creationId xmlns:a16="http://schemas.microsoft.com/office/drawing/2014/main" id="{430417FF-F4EC-6641-B2A9-C0792EE395B1}"/>
                </a:ext>
              </a:extLst>
            </p:cNvPr>
            <p:cNvSpPr/>
            <p:nvPr/>
          </p:nvSpPr>
          <p:spPr>
            <a:xfrm>
              <a:off x="2396308" y="4842137"/>
              <a:ext cx="1549741" cy="504056"/>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8" name="TextBox 17">
              <a:extLst>
                <a:ext uri="{FF2B5EF4-FFF2-40B4-BE49-F238E27FC236}">
                  <a16:creationId xmlns:a16="http://schemas.microsoft.com/office/drawing/2014/main" id="{3B46AD6F-CFB1-EC45-91D7-2D935897A826}"/>
                </a:ext>
              </a:extLst>
            </p:cNvPr>
            <p:cNvSpPr txBox="1"/>
            <p:nvPr/>
          </p:nvSpPr>
          <p:spPr>
            <a:xfrm>
              <a:off x="2599546" y="4882861"/>
              <a:ext cx="1143262" cy="461665"/>
            </a:xfrm>
            <a:prstGeom prst="rect">
              <a:avLst/>
            </a:prstGeom>
            <a:noFill/>
          </p:spPr>
          <p:txBody>
            <a:bodyPr wrap="none" rtlCol="0">
              <a:spAutoFit/>
            </a:bodyPr>
            <a:lstStyle/>
            <a:p>
              <a:r>
                <a:rPr lang="en-US" sz="2400" i="1" dirty="0"/>
                <a:t>reading</a:t>
              </a:r>
            </a:p>
          </p:txBody>
        </p:sp>
      </p:grpSp>
      <p:grpSp>
        <p:nvGrpSpPr>
          <p:cNvPr id="41" name="Group 40">
            <a:extLst>
              <a:ext uri="{FF2B5EF4-FFF2-40B4-BE49-F238E27FC236}">
                <a16:creationId xmlns:a16="http://schemas.microsoft.com/office/drawing/2014/main" id="{CC1849ED-7D4F-4868-B00A-0827904CA83A}"/>
              </a:ext>
            </a:extLst>
          </p:cNvPr>
          <p:cNvGrpSpPr/>
          <p:nvPr/>
        </p:nvGrpSpPr>
        <p:grpSpPr>
          <a:xfrm>
            <a:off x="2216287" y="5880276"/>
            <a:ext cx="1909781" cy="841361"/>
            <a:chOff x="2216287" y="5372451"/>
            <a:chExt cx="1909781" cy="841361"/>
          </a:xfrm>
        </p:grpSpPr>
        <p:sp>
          <p:nvSpPr>
            <p:cNvPr id="17" name="Diamond 16">
              <a:extLst>
                <a:ext uri="{FF2B5EF4-FFF2-40B4-BE49-F238E27FC236}">
                  <a16:creationId xmlns:a16="http://schemas.microsoft.com/office/drawing/2014/main" id="{D2B88081-DBA2-0949-AE5A-BC7DAEDA466C}"/>
                </a:ext>
              </a:extLst>
            </p:cNvPr>
            <p:cNvSpPr/>
            <p:nvPr/>
          </p:nvSpPr>
          <p:spPr>
            <a:xfrm>
              <a:off x="2216287" y="5372451"/>
              <a:ext cx="1909781" cy="841361"/>
            </a:xfrm>
            <a:prstGeom prst="diamond">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9" name="TextBox 18">
              <a:extLst>
                <a:ext uri="{FF2B5EF4-FFF2-40B4-BE49-F238E27FC236}">
                  <a16:creationId xmlns:a16="http://schemas.microsoft.com/office/drawing/2014/main" id="{A3758B29-87AC-204B-A687-4C6F7AD2718E}"/>
                </a:ext>
              </a:extLst>
            </p:cNvPr>
            <p:cNvSpPr txBox="1"/>
            <p:nvPr/>
          </p:nvSpPr>
          <p:spPr>
            <a:xfrm>
              <a:off x="2658055" y="5533286"/>
              <a:ext cx="1026243" cy="461665"/>
            </a:xfrm>
            <a:prstGeom prst="rect">
              <a:avLst/>
            </a:prstGeom>
            <a:noFill/>
          </p:spPr>
          <p:txBody>
            <a:bodyPr wrap="none" rtlCol="0">
              <a:spAutoFit/>
            </a:bodyPr>
            <a:lstStyle/>
            <a:p>
              <a:r>
                <a:rPr lang="en-US" sz="2400" dirty="0"/>
                <a:t>a book</a:t>
              </a:r>
            </a:p>
          </p:txBody>
        </p:sp>
      </p:grpSp>
      <p:grpSp>
        <p:nvGrpSpPr>
          <p:cNvPr id="42" name="Group 41">
            <a:extLst>
              <a:ext uri="{FF2B5EF4-FFF2-40B4-BE49-F238E27FC236}">
                <a16:creationId xmlns:a16="http://schemas.microsoft.com/office/drawing/2014/main" id="{62C4B581-8FE7-49EB-8BCA-64EFF7721775}"/>
              </a:ext>
            </a:extLst>
          </p:cNvPr>
          <p:cNvGrpSpPr/>
          <p:nvPr/>
        </p:nvGrpSpPr>
        <p:grpSpPr>
          <a:xfrm>
            <a:off x="5244268" y="3339792"/>
            <a:ext cx="1718733" cy="1126556"/>
            <a:chOff x="5110119" y="2831967"/>
            <a:chExt cx="1718733" cy="1126556"/>
          </a:xfrm>
        </p:grpSpPr>
        <p:cxnSp>
          <p:nvCxnSpPr>
            <p:cNvPr id="20" name="Straight Arrow Connector 19">
              <a:extLst>
                <a:ext uri="{FF2B5EF4-FFF2-40B4-BE49-F238E27FC236}">
                  <a16:creationId xmlns:a16="http://schemas.microsoft.com/office/drawing/2014/main" id="{4A1FAFF9-5ECE-1C42-832E-E82D030B17B5}"/>
                </a:ext>
              </a:extLst>
            </p:cNvPr>
            <p:cNvCxnSpPr/>
            <p:nvPr/>
          </p:nvCxnSpPr>
          <p:spPr>
            <a:xfrm>
              <a:off x="5969491" y="2831967"/>
              <a:ext cx="0" cy="6225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Oval 20">
              <a:extLst>
                <a:ext uri="{FF2B5EF4-FFF2-40B4-BE49-F238E27FC236}">
                  <a16:creationId xmlns:a16="http://schemas.microsoft.com/office/drawing/2014/main" id="{E6F4D1E8-9557-804F-92F0-6C1FB91BB371}"/>
                </a:ext>
              </a:extLst>
            </p:cNvPr>
            <p:cNvSpPr/>
            <p:nvPr/>
          </p:nvSpPr>
          <p:spPr>
            <a:xfrm>
              <a:off x="5110119" y="3454467"/>
              <a:ext cx="1718733" cy="50405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2" name="TextBox 21">
              <a:extLst>
                <a:ext uri="{FF2B5EF4-FFF2-40B4-BE49-F238E27FC236}">
                  <a16:creationId xmlns:a16="http://schemas.microsoft.com/office/drawing/2014/main" id="{4A7ABC6E-E960-3043-9781-73D40B069C91}"/>
                </a:ext>
              </a:extLst>
            </p:cNvPr>
            <p:cNvSpPr txBox="1"/>
            <p:nvPr/>
          </p:nvSpPr>
          <p:spPr>
            <a:xfrm>
              <a:off x="5334748" y="3464625"/>
              <a:ext cx="1404552" cy="461665"/>
            </a:xfrm>
            <a:prstGeom prst="rect">
              <a:avLst/>
            </a:prstGeom>
            <a:noFill/>
          </p:spPr>
          <p:txBody>
            <a:bodyPr wrap="none" rtlCol="0">
              <a:spAutoFit/>
            </a:bodyPr>
            <a:lstStyle/>
            <a:p>
              <a:r>
                <a:rPr lang="en-US" sz="2400" dirty="0"/>
                <a:t>He</a:t>
              </a:r>
              <a:r>
                <a:rPr lang="en-US" sz="2400"/>
                <a:t>/She/It</a:t>
              </a:r>
              <a:endParaRPr lang="en-US" sz="2400" dirty="0"/>
            </a:p>
          </p:txBody>
        </p:sp>
      </p:grpSp>
      <p:grpSp>
        <p:nvGrpSpPr>
          <p:cNvPr id="43" name="Group 42">
            <a:extLst>
              <a:ext uri="{FF2B5EF4-FFF2-40B4-BE49-F238E27FC236}">
                <a16:creationId xmlns:a16="http://schemas.microsoft.com/office/drawing/2014/main" id="{6039B823-B0B0-443D-ACCC-8EF0CF090E94}"/>
              </a:ext>
            </a:extLst>
          </p:cNvPr>
          <p:cNvGrpSpPr/>
          <p:nvPr/>
        </p:nvGrpSpPr>
        <p:grpSpPr>
          <a:xfrm>
            <a:off x="5651526" y="4466348"/>
            <a:ext cx="904228" cy="864096"/>
            <a:chOff x="5517377" y="3958523"/>
            <a:chExt cx="904228" cy="864096"/>
          </a:xfrm>
        </p:grpSpPr>
        <p:sp>
          <p:nvSpPr>
            <p:cNvPr id="23" name="Down Arrow 22">
              <a:extLst>
                <a:ext uri="{FF2B5EF4-FFF2-40B4-BE49-F238E27FC236}">
                  <a16:creationId xmlns:a16="http://schemas.microsoft.com/office/drawing/2014/main" id="{D3F8B9C4-0650-2C43-ACC6-DA70EB4EE0BA}"/>
                </a:ext>
              </a:extLst>
            </p:cNvPr>
            <p:cNvSpPr/>
            <p:nvPr/>
          </p:nvSpPr>
          <p:spPr>
            <a:xfrm>
              <a:off x="5517377" y="3958523"/>
              <a:ext cx="904228" cy="864096"/>
            </a:xfrm>
            <a:prstGeom prst="down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4" name="TextBox 23">
              <a:extLst>
                <a:ext uri="{FF2B5EF4-FFF2-40B4-BE49-F238E27FC236}">
                  <a16:creationId xmlns:a16="http://schemas.microsoft.com/office/drawing/2014/main" id="{16868D73-3517-3845-BD7B-B319DB0DF570}"/>
                </a:ext>
              </a:extLst>
            </p:cNvPr>
            <p:cNvSpPr txBox="1"/>
            <p:nvPr/>
          </p:nvSpPr>
          <p:spPr>
            <a:xfrm>
              <a:off x="5804027" y="4076967"/>
              <a:ext cx="375424" cy="461665"/>
            </a:xfrm>
            <a:prstGeom prst="rect">
              <a:avLst/>
            </a:prstGeom>
            <a:noFill/>
          </p:spPr>
          <p:txBody>
            <a:bodyPr wrap="none" rtlCol="0">
              <a:spAutoFit/>
            </a:bodyPr>
            <a:lstStyle/>
            <a:p>
              <a:r>
                <a:rPr lang="en-US" sz="2400" dirty="0"/>
                <a:t>is</a:t>
              </a:r>
            </a:p>
          </p:txBody>
        </p:sp>
      </p:grpSp>
      <p:grpSp>
        <p:nvGrpSpPr>
          <p:cNvPr id="44" name="Group 43">
            <a:extLst>
              <a:ext uri="{FF2B5EF4-FFF2-40B4-BE49-F238E27FC236}">
                <a16:creationId xmlns:a16="http://schemas.microsoft.com/office/drawing/2014/main" id="{18543FBB-A02E-4DAB-94A3-83EC3FAE6A18}"/>
              </a:ext>
            </a:extLst>
          </p:cNvPr>
          <p:cNvGrpSpPr/>
          <p:nvPr/>
        </p:nvGrpSpPr>
        <p:grpSpPr>
          <a:xfrm>
            <a:off x="5328768" y="5349962"/>
            <a:ext cx="1549741" cy="504056"/>
            <a:chOff x="5194619" y="4842137"/>
            <a:chExt cx="1549741" cy="504056"/>
          </a:xfrm>
        </p:grpSpPr>
        <p:sp>
          <p:nvSpPr>
            <p:cNvPr id="25" name="Rounded Rectangle 24">
              <a:extLst>
                <a:ext uri="{FF2B5EF4-FFF2-40B4-BE49-F238E27FC236}">
                  <a16:creationId xmlns:a16="http://schemas.microsoft.com/office/drawing/2014/main" id="{C8FD72E9-6DBE-C14E-B9DE-479341444D09}"/>
                </a:ext>
              </a:extLst>
            </p:cNvPr>
            <p:cNvSpPr/>
            <p:nvPr/>
          </p:nvSpPr>
          <p:spPr>
            <a:xfrm>
              <a:off x="5194619" y="4842137"/>
              <a:ext cx="1549741" cy="504056"/>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6" name="TextBox 25">
              <a:extLst>
                <a:ext uri="{FF2B5EF4-FFF2-40B4-BE49-F238E27FC236}">
                  <a16:creationId xmlns:a16="http://schemas.microsoft.com/office/drawing/2014/main" id="{21ACD17C-7E37-B54B-B9D0-0554F7A42B8C}"/>
                </a:ext>
              </a:extLst>
            </p:cNvPr>
            <p:cNvSpPr txBox="1"/>
            <p:nvPr/>
          </p:nvSpPr>
          <p:spPr>
            <a:xfrm>
              <a:off x="5475914" y="4871710"/>
              <a:ext cx="981359" cy="461665"/>
            </a:xfrm>
            <a:prstGeom prst="rect">
              <a:avLst/>
            </a:prstGeom>
            <a:noFill/>
          </p:spPr>
          <p:txBody>
            <a:bodyPr wrap="none" rtlCol="0">
              <a:spAutoFit/>
            </a:bodyPr>
            <a:lstStyle/>
            <a:p>
              <a:r>
                <a:rPr lang="en-US" sz="2400" i="1" dirty="0"/>
                <a:t>eating</a:t>
              </a:r>
            </a:p>
          </p:txBody>
        </p:sp>
      </p:grpSp>
      <p:grpSp>
        <p:nvGrpSpPr>
          <p:cNvPr id="45" name="Group 44">
            <a:extLst>
              <a:ext uri="{FF2B5EF4-FFF2-40B4-BE49-F238E27FC236}">
                <a16:creationId xmlns:a16="http://schemas.microsoft.com/office/drawing/2014/main" id="{8928710D-63B9-4B79-8D08-FB35312B6E44}"/>
              </a:ext>
            </a:extLst>
          </p:cNvPr>
          <p:cNvGrpSpPr/>
          <p:nvPr/>
        </p:nvGrpSpPr>
        <p:grpSpPr>
          <a:xfrm>
            <a:off x="5148745" y="5873564"/>
            <a:ext cx="1909781" cy="841361"/>
            <a:chOff x="5014596" y="5343437"/>
            <a:chExt cx="1909781" cy="841361"/>
          </a:xfrm>
        </p:grpSpPr>
        <p:sp>
          <p:nvSpPr>
            <p:cNvPr id="27" name="TextBox 26">
              <a:extLst>
                <a:ext uri="{FF2B5EF4-FFF2-40B4-BE49-F238E27FC236}">
                  <a16:creationId xmlns:a16="http://schemas.microsoft.com/office/drawing/2014/main" id="{B7841030-20E0-6C4A-84C5-6925087FEBA0}"/>
                </a:ext>
              </a:extLst>
            </p:cNvPr>
            <p:cNvSpPr txBox="1"/>
            <p:nvPr/>
          </p:nvSpPr>
          <p:spPr>
            <a:xfrm>
              <a:off x="5339601" y="5533286"/>
              <a:ext cx="1258678" cy="461665"/>
            </a:xfrm>
            <a:prstGeom prst="rect">
              <a:avLst/>
            </a:prstGeom>
            <a:noFill/>
          </p:spPr>
          <p:txBody>
            <a:bodyPr wrap="none" rtlCol="0">
              <a:spAutoFit/>
            </a:bodyPr>
            <a:lstStyle/>
            <a:p>
              <a:r>
                <a:rPr lang="en-US" sz="2400" dirty="0"/>
                <a:t>an apple</a:t>
              </a:r>
            </a:p>
          </p:txBody>
        </p:sp>
        <p:sp>
          <p:nvSpPr>
            <p:cNvPr id="28" name="Diamond 27">
              <a:extLst>
                <a:ext uri="{FF2B5EF4-FFF2-40B4-BE49-F238E27FC236}">
                  <a16:creationId xmlns:a16="http://schemas.microsoft.com/office/drawing/2014/main" id="{977D5707-A725-A54C-A2D1-36B0E983B34B}"/>
                </a:ext>
              </a:extLst>
            </p:cNvPr>
            <p:cNvSpPr/>
            <p:nvPr/>
          </p:nvSpPr>
          <p:spPr>
            <a:xfrm>
              <a:off x="5014596" y="5343437"/>
              <a:ext cx="1909781" cy="841361"/>
            </a:xfrm>
            <a:prstGeom prst="diamond">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90C089E5-9E1E-4A03-87F0-415712382940}"/>
              </a:ext>
            </a:extLst>
          </p:cNvPr>
          <p:cNvGrpSpPr/>
          <p:nvPr/>
        </p:nvGrpSpPr>
        <p:grpSpPr>
          <a:xfrm>
            <a:off x="8127921" y="3347061"/>
            <a:ext cx="2051159" cy="1128842"/>
            <a:chOff x="8127921" y="2839236"/>
            <a:chExt cx="2051159" cy="1128842"/>
          </a:xfrm>
        </p:grpSpPr>
        <p:sp>
          <p:nvSpPr>
            <p:cNvPr id="30" name="Oval 29">
              <a:extLst>
                <a:ext uri="{FF2B5EF4-FFF2-40B4-BE49-F238E27FC236}">
                  <a16:creationId xmlns:a16="http://schemas.microsoft.com/office/drawing/2014/main" id="{38E0938C-B3B4-024C-86B1-AE91EBBC032A}"/>
                </a:ext>
              </a:extLst>
            </p:cNvPr>
            <p:cNvSpPr/>
            <p:nvPr/>
          </p:nvSpPr>
          <p:spPr>
            <a:xfrm>
              <a:off x="8127921" y="3464022"/>
              <a:ext cx="2051159" cy="50405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8F38566D-9309-1E40-95DE-1E5A3DBBC8AC}"/>
                </a:ext>
              </a:extLst>
            </p:cNvPr>
            <p:cNvCxnSpPr>
              <a:cxnSpLocks/>
            </p:cNvCxnSpPr>
            <p:nvPr/>
          </p:nvCxnSpPr>
          <p:spPr>
            <a:xfrm>
              <a:off x="9153500" y="2839236"/>
              <a:ext cx="0" cy="6225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0A5337B4-92F5-8541-B833-486B558DA977}"/>
                </a:ext>
              </a:extLst>
            </p:cNvPr>
            <p:cNvSpPr txBox="1"/>
            <p:nvPr/>
          </p:nvSpPr>
          <p:spPr>
            <a:xfrm>
              <a:off x="8206446" y="3484609"/>
              <a:ext cx="1894108" cy="461665"/>
            </a:xfrm>
            <a:prstGeom prst="rect">
              <a:avLst/>
            </a:prstGeom>
            <a:noFill/>
          </p:spPr>
          <p:txBody>
            <a:bodyPr wrap="none" rtlCol="0">
              <a:spAutoFit/>
            </a:bodyPr>
            <a:lstStyle/>
            <a:p>
              <a:r>
                <a:rPr lang="en-US" sz="2400" dirty="0"/>
                <a:t>We/They/You</a:t>
              </a:r>
            </a:p>
          </p:txBody>
        </p:sp>
      </p:grpSp>
      <p:grpSp>
        <p:nvGrpSpPr>
          <p:cNvPr id="48" name="Group 47">
            <a:extLst>
              <a:ext uri="{FF2B5EF4-FFF2-40B4-BE49-F238E27FC236}">
                <a16:creationId xmlns:a16="http://schemas.microsoft.com/office/drawing/2014/main" id="{C0105F05-F012-45D0-8557-2272654465AC}"/>
              </a:ext>
            </a:extLst>
          </p:cNvPr>
          <p:cNvGrpSpPr/>
          <p:nvPr/>
        </p:nvGrpSpPr>
        <p:grpSpPr>
          <a:xfrm>
            <a:off x="8701386" y="4473617"/>
            <a:ext cx="904228" cy="864096"/>
            <a:chOff x="8687011" y="3965792"/>
            <a:chExt cx="904228" cy="864096"/>
          </a:xfrm>
        </p:grpSpPr>
        <p:sp>
          <p:nvSpPr>
            <p:cNvPr id="32" name="Down Arrow 31">
              <a:extLst>
                <a:ext uri="{FF2B5EF4-FFF2-40B4-BE49-F238E27FC236}">
                  <a16:creationId xmlns:a16="http://schemas.microsoft.com/office/drawing/2014/main" id="{4096BC8F-68F9-0B42-9682-EBDFD27F1776}"/>
                </a:ext>
              </a:extLst>
            </p:cNvPr>
            <p:cNvSpPr/>
            <p:nvPr/>
          </p:nvSpPr>
          <p:spPr>
            <a:xfrm>
              <a:off x="8687011" y="3965792"/>
              <a:ext cx="904228" cy="864096"/>
            </a:xfrm>
            <a:prstGeom prst="down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3" name="TextBox 32">
              <a:extLst>
                <a:ext uri="{FF2B5EF4-FFF2-40B4-BE49-F238E27FC236}">
                  <a16:creationId xmlns:a16="http://schemas.microsoft.com/office/drawing/2014/main" id="{665C6C7B-EA6C-E74F-9EB9-E295708D5900}"/>
                </a:ext>
              </a:extLst>
            </p:cNvPr>
            <p:cNvSpPr txBox="1"/>
            <p:nvPr/>
          </p:nvSpPr>
          <p:spPr>
            <a:xfrm>
              <a:off x="8850423" y="4071205"/>
              <a:ext cx="589392" cy="461665"/>
            </a:xfrm>
            <a:prstGeom prst="rect">
              <a:avLst/>
            </a:prstGeom>
            <a:noFill/>
          </p:spPr>
          <p:txBody>
            <a:bodyPr wrap="none" rtlCol="0">
              <a:spAutoFit/>
            </a:bodyPr>
            <a:lstStyle/>
            <a:p>
              <a:r>
                <a:rPr lang="en-US" sz="2400" dirty="0"/>
                <a:t>are</a:t>
              </a:r>
            </a:p>
          </p:txBody>
        </p:sp>
      </p:grpSp>
      <p:grpSp>
        <p:nvGrpSpPr>
          <p:cNvPr id="49" name="Group 48">
            <a:extLst>
              <a:ext uri="{FF2B5EF4-FFF2-40B4-BE49-F238E27FC236}">
                <a16:creationId xmlns:a16="http://schemas.microsoft.com/office/drawing/2014/main" id="{7B960B8B-1F71-4FC3-B173-E89494D15BB6}"/>
              </a:ext>
            </a:extLst>
          </p:cNvPr>
          <p:cNvGrpSpPr/>
          <p:nvPr/>
        </p:nvGrpSpPr>
        <p:grpSpPr>
          <a:xfrm>
            <a:off x="8378630" y="5357231"/>
            <a:ext cx="1549741" cy="513540"/>
            <a:chOff x="8364253" y="4849406"/>
            <a:chExt cx="1549741" cy="513540"/>
          </a:xfrm>
        </p:grpSpPr>
        <p:sp>
          <p:nvSpPr>
            <p:cNvPr id="34" name="Rounded Rectangle 33">
              <a:extLst>
                <a:ext uri="{FF2B5EF4-FFF2-40B4-BE49-F238E27FC236}">
                  <a16:creationId xmlns:a16="http://schemas.microsoft.com/office/drawing/2014/main" id="{A85B2135-3232-F942-A001-A449A915669C}"/>
                </a:ext>
              </a:extLst>
            </p:cNvPr>
            <p:cNvSpPr/>
            <p:nvPr/>
          </p:nvSpPr>
          <p:spPr>
            <a:xfrm>
              <a:off x="8364253" y="4849406"/>
              <a:ext cx="1549741" cy="504056"/>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5" name="TextBox 34">
              <a:extLst>
                <a:ext uri="{FF2B5EF4-FFF2-40B4-BE49-F238E27FC236}">
                  <a16:creationId xmlns:a16="http://schemas.microsoft.com/office/drawing/2014/main" id="{A209C21A-B9C9-034B-9CAB-4433C95355B0}"/>
                </a:ext>
              </a:extLst>
            </p:cNvPr>
            <p:cNvSpPr txBox="1"/>
            <p:nvPr/>
          </p:nvSpPr>
          <p:spPr>
            <a:xfrm>
              <a:off x="8567491" y="4901281"/>
              <a:ext cx="1098378" cy="461665"/>
            </a:xfrm>
            <a:prstGeom prst="rect">
              <a:avLst/>
            </a:prstGeom>
            <a:noFill/>
          </p:spPr>
          <p:txBody>
            <a:bodyPr wrap="none" rtlCol="0">
              <a:spAutoFit/>
            </a:bodyPr>
            <a:lstStyle/>
            <a:p>
              <a:r>
                <a:rPr lang="en-US" sz="2400" i="1" dirty="0"/>
                <a:t>playing</a:t>
              </a:r>
            </a:p>
          </p:txBody>
        </p:sp>
      </p:grpSp>
      <p:grpSp>
        <p:nvGrpSpPr>
          <p:cNvPr id="50" name="Group 49">
            <a:extLst>
              <a:ext uri="{FF2B5EF4-FFF2-40B4-BE49-F238E27FC236}">
                <a16:creationId xmlns:a16="http://schemas.microsoft.com/office/drawing/2014/main" id="{748F4BE1-2578-4F1C-9635-747EEDBBC411}"/>
              </a:ext>
            </a:extLst>
          </p:cNvPr>
          <p:cNvGrpSpPr/>
          <p:nvPr/>
        </p:nvGrpSpPr>
        <p:grpSpPr>
          <a:xfrm>
            <a:off x="8198610" y="5880833"/>
            <a:ext cx="1909781" cy="841361"/>
            <a:chOff x="8184230" y="5350706"/>
            <a:chExt cx="1909781" cy="841361"/>
          </a:xfrm>
        </p:grpSpPr>
        <p:sp>
          <p:nvSpPr>
            <p:cNvPr id="36" name="TextBox 35">
              <a:extLst>
                <a:ext uri="{FF2B5EF4-FFF2-40B4-BE49-F238E27FC236}">
                  <a16:creationId xmlns:a16="http://schemas.microsoft.com/office/drawing/2014/main" id="{BFFF7E59-1F2C-304C-8FEB-E3E3DE21F91C}"/>
                </a:ext>
              </a:extLst>
            </p:cNvPr>
            <p:cNvSpPr txBox="1"/>
            <p:nvPr/>
          </p:nvSpPr>
          <p:spPr>
            <a:xfrm>
              <a:off x="8626000" y="5540555"/>
              <a:ext cx="1006622" cy="461665"/>
            </a:xfrm>
            <a:prstGeom prst="rect">
              <a:avLst/>
            </a:prstGeom>
            <a:noFill/>
          </p:spPr>
          <p:txBody>
            <a:bodyPr wrap="none" rtlCol="0">
              <a:spAutoFit/>
            </a:bodyPr>
            <a:lstStyle/>
            <a:p>
              <a:r>
                <a:rPr lang="en-US" sz="2400" dirty="0"/>
                <a:t>cricket</a:t>
              </a:r>
            </a:p>
          </p:txBody>
        </p:sp>
        <p:sp>
          <p:nvSpPr>
            <p:cNvPr id="37" name="Diamond 36">
              <a:extLst>
                <a:ext uri="{FF2B5EF4-FFF2-40B4-BE49-F238E27FC236}">
                  <a16:creationId xmlns:a16="http://schemas.microsoft.com/office/drawing/2014/main" id="{10851EFC-99B0-1F4F-B1B7-3CF2C86C30DC}"/>
                </a:ext>
              </a:extLst>
            </p:cNvPr>
            <p:cNvSpPr/>
            <p:nvPr/>
          </p:nvSpPr>
          <p:spPr>
            <a:xfrm>
              <a:off x="8184230" y="5350706"/>
              <a:ext cx="1909781" cy="841361"/>
            </a:xfrm>
            <a:prstGeom prst="diamond">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51" name="Rounded Rectangle 1">
            <a:extLst>
              <a:ext uri="{FF2B5EF4-FFF2-40B4-BE49-F238E27FC236}">
                <a16:creationId xmlns:a16="http://schemas.microsoft.com/office/drawing/2014/main" id="{3EB19BFA-C136-4600-BB40-259FDE0D2A8B}"/>
              </a:ext>
            </a:extLst>
          </p:cNvPr>
          <p:cNvSpPr/>
          <p:nvPr/>
        </p:nvSpPr>
        <p:spPr>
          <a:xfrm>
            <a:off x="1631504" y="1797244"/>
            <a:ext cx="1709941" cy="864097"/>
          </a:xfrm>
          <a:prstGeom prst="roundRect">
            <a:avLst/>
          </a:prstGeom>
          <a:solidFill>
            <a:srgbClr val="78C09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500" dirty="0"/>
              <a:t>Subject</a:t>
            </a:r>
          </a:p>
        </p:txBody>
      </p:sp>
      <p:sp>
        <p:nvSpPr>
          <p:cNvPr id="52" name="Rounded Rectangle 1">
            <a:extLst>
              <a:ext uri="{FF2B5EF4-FFF2-40B4-BE49-F238E27FC236}">
                <a16:creationId xmlns:a16="http://schemas.microsoft.com/office/drawing/2014/main" id="{CD9F23F3-B15F-442C-931C-BB7277EA2EBE}"/>
              </a:ext>
            </a:extLst>
          </p:cNvPr>
          <p:cNvSpPr/>
          <p:nvPr/>
        </p:nvSpPr>
        <p:spPr>
          <a:xfrm>
            <a:off x="3999041" y="1797244"/>
            <a:ext cx="1880935" cy="864097"/>
          </a:xfrm>
          <a:prstGeom prst="roundRect">
            <a:avLst/>
          </a:prstGeom>
          <a:solidFill>
            <a:srgbClr val="78C09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500" dirty="0"/>
              <a:t>helping verb</a:t>
            </a:r>
          </a:p>
        </p:txBody>
      </p:sp>
      <p:sp>
        <p:nvSpPr>
          <p:cNvPr id="53" name="Rounded Rectangle 1">
            <a:extLst>
              <a:ext uri="{FF2B5EF4-FFF2-40B4-BE49-F238E27FC236}">
                <a16:creationId xmlns:a16="http://schemas.microsoft.com/office/drawing/2014/main" id="{DA7EC53F-3F80-4EAA-9893-ACC7959C16C0}"/>
              </a:ext>
            </a:extLst>
          </p:cNvPr>
          <p:cNvSpPr/>
          <p:nvPr/>
        </p:nvSpPr>
        <p:spPr>
          <a:xfrm>
            <a:off x="6672064" y="1797244"/>
            <a:ext cx="1709941" cy="864097"/>
          </a:xfrm>
          <a:prstGeom prst="roundRect">
            <a:avLst/>
          </a:prstGeom>
          <a:solidFill>
            <a:srgbClr val="78C09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500" dirty="0"/>
              <a:t>verb(</a:t>
            </a:r>
            <a:r>
              <a:rPr lang="en-US" sz="2500" dirty="0" err="1"/>
              <a:t>ing</a:t>
            </a:r>
            <a:r>
              <a:rPr lang="en-US" sz="2500" dirty="0"/>
              <a:t>)</a:t>
            </a:r>
          </a:p>
        </p:txBody>
      </p:sp>
      <p:sp>
        <p:nvSpPr>
          <p:cNvPr id="54" name="Rounded Rectangle 1">
            <a:extLst>
              <a:ext uri="{FF2B5EF4-FFF2-40B4-BE49-F238E27FC236}">
                <a16:creationId xmlns:a16="http://schemas.microsoft.com/office/drawing/2014/main" id="{E48582B9-F3DD-4201-9071-91A36D83D26A}"/>
              </a:ext>
            </a:extLst>
          </p:cNvPr>
          <p:cNvSpPr/>
          <p:nvPr/>
        </p:nvSpPr>
        <p:spPr>
          <a:xfrm>
            <a:off x="9264352" y="1797244"/>
            <a:ext cx="1413175" cy="864097"/>
          </a:xfrm>
          <a:prstGeom prst="roundRect">
            <a:avLst/>
          </a:prstGeom>
          <a:solidFill>
            <a:srgbClr val="78C09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500" dirty="0"/>
              <a:t>Object</a:t>
            </a:r>
          </a:p>
        </p:txBody>
      </p:sp>
      <p:sp>
        <p:nvSpPr>
          <p:cNvPr id="55" name="Rounded Rectangle 1">
            <a:extLst>
              <a:ext uri="{FF2B5EF4-FFF2-40B4-BE49-F238E27FC236}">
                <a16:creationId xmlns:a16="http://schemas.microsoft.com/office/drawing/2014/main" id="{A6BC14B4-051D-44B5-AEBC-6EEE323ED014}"/>
              </a:ext>
            </a:extLst>
          </p:cNvPr>
          <p:cNvSpPr/>
          <p:nvPr/>
        </p:nvSpPr>
        <p:spPr>
          <a:xfrm>
            <a:off x="1631504" y="2769193"/>
            <a:ext cx="1709941" cy="448056"/>
          </a:xfrm>
          <a:prstGeom prst="roundRect">
            <a:avLst/>
          </a:prstGeom>
          <a:solidFill>
            <a:srgbClr val="B0F6EF"/>
          </a:solidFill>
        </p:spPr>
        <p:style>
          <a:lnRef idx="1">
            <a:schemeClr val="accent5"/>
          </a:lnRef>
          <a:fillRef idx="2">
            <a:schemeClr val="accent5"/>
          </a:fillRef>
          <a:effectRef idx="1">
            <a:schemeClr val="accent5"/>
          </a:effectRef>
          <a:fontRef idx="minor">
            <a:schemeClr val="dk1"/>
          </a:fontRef>
        </p:style>
        <p:txBody>
          <a:bodyPr rtlCol="0" anchor="t"/>
          <a:lstStyle/>
          <a:p>
            <a:pPr algn="ctr"/>
            <a:r>
              <a:rPr lang="en-US" sz="2500" dirty="0"/>
              <a:t>I/They/She</a:t>
            </a:r>
          </a:p>
        </p:txBody>
      </p:sp>
      <p:sp>
        <p:nvSpPr>
          <p:cNvPr id="56" name="Rounded Rectangle 1">
            <a:extLst>
              <a:ext uri="{FF2B5EF4-FFF2-40B4-BE49-F238E27FC236}">
                <a16:creationId xmlns:a16="http://schemas.microsoft.com/office/drawing/2014/main" id="{818C791B-3ABC-465F-B284-2CC4BA66B6DC}"/>
              </a:ext>
            </a:extLst>
          </p:cNvPr>
          <p:cNvSpPr/>
          <p:nvPr/>
        </p:nvSpPr>
        <p:spPr>
          <a:xfrm>
            <a:off x="4007768" y="2769193"/>
            <a:ext cx="1880935" cy="448056"/>
          </a:xfrm>
          <a:prstGeom prst="roundRect">
            <a:avLst/>
          </a:prstGeom>
          <a:solidFill>
            <a:srgbClr val="B0F6EF"/>
          </a:solidFill>
        </p:spPr>
        <p:style>
          <a:lnRef idx="1">
            <a:schemeClr val="accent5"/>
          </a:lnRef>
          <a:fillRef idx="2">
            <a:schemeClr val="accent5"/>
          </a:fillRef>
          <a:effectRef idx="1">
            <a:schemeClr val="accent5"/>
          </a:effectRef>
          <a:fontRef idx="minor">
            <a:schemeClr val="dk1"/>
          </a:fontRef>
        </p:style>
        <p:txBody>
          <a:bodyPr rtlCol="0" anchor="t"/>
          <a:lstStyle/>
          <a:p>
            <a:pPr algn="ctr"/>
            <a:r>
              <a:rPr lang="en-US" sz="2500" dirty="0"/>
              <a:t>am/are/is</a:t>
            </a:r>
          </a:p>
        </p:txBody>
      </p:sp>
      <p:sp>
        <p:nvSpPr>
          <p:cNvPr id="57" name="Rounded Rectangle 1">
            <a:extLst>
              <a:ext uri="{FF2B5EF4-FFF2-40B4-BE49-F238E27FC236}">
                <a16:creationId xmlns:a16="http://schemas.microsoft.com/office/drawing/2014/main" id="{41DF3829-4B20-4527-B0F6-EA3ED1B64B93}"/>
              </a:ext>
            </a:extLst>
          </p:cNvPr>
          <p:cNvSpPr/>
          <p:nvPr/>
        </p:nvSpPr>
        <p:spPr>
          <a:xfrm>
            <a:off x="6690315" y="2769193"/>
            <a:ext cx="1709941" cy="448056"/>
          </a:xfrm>
          <a:prstGeom prst="roundRect">
            <a:avLst/>
          </a:prstGeom>
          <a:solidFill>
            <a:srgbClr val="B0F6EF"/>
          </a:solidFill>
        </p:spPr>
        <p:style>
          <a:lnRef idx="1">
            <a:schemeClr val="accent5"/>
          </a:lnRef>
          <a:fillRef idx="2">
            <a:schemeClr val="accent5"/>
          </a:fillRef>
          <a:effectRef idx="1">
            <a:schemeClr val="accent5"/>
          </a:effectRef>
          <a:fontRef idx="minor">
            <a:schemeClr val="dk1"/>
          </a:fontRef>
        </p:style>
        <p:txBody>
          <a:bodyPr rtlCol="0" anchor="t"/>
          <a:lstStyle/>
          <a:p>
            <a:pPr algn="ctr"/>
            <a:r>
              <a:rPr lang="en-US" sz="2500" dirty="0"/>
              <a:t>sing</a:t>
            </a:r>
            <a:r>
              <a:rPr lang="en-US" sz="2500" dirty="0">
                <a:solidFill>
                  <a:srgbClr val="FF0000"/>
                </a:solidFill>
              </a:rPr>
              <a:t>ing</a:t>
            </a:r>
            <a:r>
              <a:rPr lang="en-US" sz="2500" dirty="0"/>
              <a:t> </a:t>
            </a:r>
          </a:p>
        </p:txBody>
      </p:sp>
      <p:sp>
        <p:nvSpPr>
          <p:cNvPr id="58" name="Rounded Rectangle 1">
            <a:extLst>
              <a:ext uri="{FF2B5EF4-FFF2-40B4-BE49-F238E27FC236}">
                <a16:creationId xmlns:a16="http://schemas.microsoft.com/office/drawing/2014/main" id="{7304E231-95D8-4570-ACF6-8EB89204EE04}"/>
              </a:ext>
            </a:extLst>
          </p:cNvPr>
          <p:cNvSpPr/>
          <p:nvPr/>
        </p:nvSpPr>
        <p:spPr>
          <a:xfrm>
            <a:off x="9291337" y="2769193"/>
            <a:ext cx="1413175" cy="448056"/>
          </a:xfrm>
          <a:prstGeom prst="roundRect">
            <a:avLst/>
          </a:prstGeom>
          <a:solidFill>
            <a:srgbClr val="B0F6EF"/>
          </a:solidFill>
        </p:spPr>
        <p:style>
          <a:lnRef idx="1">
            <a:schemeClr val="accent5"/>
          </a:lnRef>
          <a:fillRef idx="2">
            <a:schemeClr val="accent5"/>
          </a:fillRef>
          <a:effectRef idx="1">
            <a:schemeClr val="accent5"/>
          </a:effectRef>
          <a:fontRef idx="minor">
            <a:schemeClr val="dk1"/>
          </a:fontRef>
        </p:style>
        <p:txBody>
          <a:bodyPr rtlCol="0" anchor="t"/>
          <a:lstStyle/>
          <a:p>
            <a:pPr algn="ctr"/>
            <a:r>
              <a:rPr lang="en-US" sz="2500" dirty="0"/>
              <a:t>a song </a:t>
            </a:r>
          </a:p>
        </p:txBody>
      </p:sp>
      <p:sp>
        <p:nvSpPr>
          <p:cNvPr id="59" name="Plus Sign 58">
            <a:extLst>
              <a:ext uri="{FF2B5EF4-FFF2-40B4-BE49-F238E27FC236}">
                <a16:creationId xmlns:a16="http://schemas.microsoft.com/office/drawing/2014/main" id="{7196BC8E-F91E-4839-8BE9-0EAEFF9C3EF5}"/>
              </a:ext>
            </a:extLst>
          </p:cNvPr>
          <p:cNvSpPr/>
          <p:nvPr/>
        </p:nvSpPr>
        <p:spPr>
          <a:xfrm>
            <a:off x="3484550" y="2504593"/>
            <a:ext cx="421552" cy="431532"/>
          </a:xfrm>
          <a:prstGeom prst="mathPlus">
            <a:avLst/>
          </a:prstGeom>
          <a:solidFill>
            <a:srgbClr val="F6A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0E4D5057-BE70-44F8-8E7E-EA733DB764C3}"/>
              </a:ext>
            </a:extLst>
          </p:cNvPr>
          <p:cNvSpPr/>
          <p:nvPr/>
        </p:nvSpPr>
        <p:spPr>
          <a:xfrm>
            <a:off x="6107424" y="2504593"/>
            <a:ext cx="420624" cy="429768"/>
          </a:xfrm>
          <a:prstGeom prst="mathPlus">
            <a:avLst/>
          </a:prstGeom>
          <a:solidFill>
            <a:srgbClr val="F6A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us Sign 60">
            <a:extLst>
              <a:ext uri="{FF2B5EF4-FFF2-40B4-BE49-F238E27FC236}">
                <a16:creationId xmlns:a16="http://schemas.microsoft.com/office/drawing/2014/main" id="{01BC6510-E7D8-49BA-BDE1-7BCF0FAEB5D7}"/>
              </a:ext>
            </a:extLst>
          </p:cNvPr>
          <p:cNvSpPr/>
          <p:nvPr/>
        </p:nvSpPr>
        <p:spPr>
          <a:xfrm>
            <a:off x="8688288" y="2504593"/>
            <a:ext cx="420624" cy="429768"/>
          </a:xfrm>
          <a:prstGeom prst="mathPlus">
            <a:avLst/>
          </a:prstGeom>
          <a:solidFill>
            <a:srgbClr val="F6A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500"/>
                            </p:stCondLst>
                            <p:childTnLst>
                              <p:par>
                                <p:cTn id="17" presetID="12" presetClass="entr" presetSubtype="1"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p:tgtEl>
                                          <p:spTgt spid="55"/>
                                        </p:tgtEl>
                                        <p:attrNameLst>
                                          <p:attrName>ppt_y</p:attrName>
                                        </p:attrNameLst>
                                      </p:cBhvr>
                                      <p:tavLst>
                                        <p:tav tm="0">
                                          <p:val>
                                            <p:strVal val="#ppt_y-#ppt_h*1.125000"/>
                                          </p:val>
                                        </p:tav>
                                        <p:tav tm="100000">
                                          <p:val>
                                            <p:strVal val="#ppt_y"/>
                                          </p:val>
                                        </p:tav>
                                      </p:tavLst>
                                    </p:anim>
                                    <p:animEffect transition="in" filter="wipe(down)">
                                      <p:cBhvr>
                                        <p:cTn id="20" dur="10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par>
                          <p:cTn id="29" fill="hold">
                            <p:stCondLst>
                              <p:cond delay="500"/>
                            </p:stCondLst>
                            <p:childTnLst>
                              <p:par>
                                <p:cTn id="30" presetID="12" presetClass="entr" presetSubtype="1"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1000"/>
                                        <p:tgtEl>
                                          <p:spTgt spid="56"/>
                                        </p:tgtEl>
                                        <p:attrNameLst>
                                          <p:attrName>ppt_y</p:attrName>
                                        </p:attrNameLst>
                                      </p:cBhvr>
                                      <p:tavLst>
                                        <p:tav tm="0">
                                          <p:val>
                                            <p:strVal val="#ppt_y-#ppt_h*1.125000"/>
                                          </p:val>
                                        </p:tav>
                                        <p:tav tm="100000">
                                          <p:val>
                                            <p:strVal val="#ppt_y"/>
                                          </p:val>
                                        </p:tav>
                                      </p:tavLst>
                                    </p:anim>
                                    <p:animEffect transition="in" filter="wipe(down)">
                                      <p:cBhvr>
                                        <p:cTn id="33" dur="100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par>
                          <p:cTn id="42" fill="hold">
                            <p:stCondLst>
                              <p:cond delay="500"/>
                            </p:stCondLst>
                            <p:childTnLst>
                              <p:par>
                                <p:cTn id="43" presetID="12" presetClass="entr" presetSubtype="1"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p:tgtEl>
                                          <p:spTgt spid="57"/>
                                        </p:tgtEl>
                                        <p:attrNameLst>
                                          <p:attrName>ppt_y</p:attrName>
                                        </p:attrNameLst>
                                      </p:cBhvr>
                                      <p:tavLst>
                                        <p:tav tm="0">
                                          <p:val>
                                            <p:strVal val="#ppt_y-#ppt_h*1.125000"/>
                                          </p:val>
                                        </p:tav>
                                        <p:tav tm="100000">
                                          <p:val>
                                            <p:strVal val="#ppt_y"/>
                                          </p:val>
                                        </p:tav>
                                      </p:tavLst>
                                    </p:anim>
                                    <p:animEffect transition="in" filter="wipe(down)">
                                      <p:cBhvr>
                                        <p:cTn id="46" dur="10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par>
                          <p:cTn id="55" fill="hold">
                            <p:stCondLst>
                              <p:cond delay="500"/>
                            </p:stCondLst>
                            <p:childTnLst>
                              <p:par>
                                <p:cTn id="56" presetID="12" presetClass="entr" presetSubtype="1"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1000"/>
                                        <p:tgtEl>
                                          <p:spTgt spid="58"/>
                                        </p:tgtEl>
                                        <p:attrNameLst>
                                          <p:attrName>ppt_y</p:attrName>
                                        </p:attrNameLst>
                                      </p:cBhvr>
                                      <p:tavLst>
                                        <p:tav tm="0">
                                          <p:val>
                                            <p:strVal val="#ppt_y-#ppt_h*1.125000"/>
                                          </p:val>
                                        </p:tav>
                                        <p:tav tm="100000">
                                          <p:val>
                                            <p:strVal val="#ppt_y"/>
                                          </p:val>
                                        </p:tav>
                                      </p:tavLst>
                                    </p:anim>
                                    <p:animEffect transition="in" filter="wipe(down)">
                                      <p:cBhvr>
                                        <p:cTn id="59" dur="10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47" presetClass="entr" presetSubtype="0"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childTnLst>
                          </p:cTn>
                        </p:par>
                        <p:par>
                          <p:cTn id="79" fill="hold">
                            <p:stCondLst>
                              <p:cond delay="3000"/>
                            </p:stCondLst>
                            <p:childTnLst>
                              <p:par>
                                <p:cTn id="80" presetID="47" presetClass="entr" presetSubtype="0"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1000"/>
                                        <p:tgtEl>
                                          <p:spTgt spid="41"/>
                                        </p:tgtEl>
                                      </p:cBhvr>
                                    </p:animEffect>
                                    <p:anim calcmode="lin" valueType="num">
                                      <p:cBhvr>
                                        <p:cTn id="83" dur="1000" fill="hold"/>
                                        <p:tgtEl>
                                          <p:spTgt spid="41"/>
                                        </p:tgtEl>
                                        <p:attrNameLst>
                                          <p:attrName>ppt_x</p:attrName>
                                        </p:attrNameLst>
                                      </p:cBhvr>
                                      <p:tavLst>
                                        <p:tav tm="0">
                                          <p:val>
                                            <p:strVal val="#ppt_x"/>
                                          </p:val>
                                        </p:tav>
                                        <p:tav tm="100000">
                                          <p:val>
                                            <p:strVal val="#ppt_x"/>
                                          </p:val>
                                        </p:tav>
                                      </p:tavLst>
                                    </p:anim>
                                    <p:anim calcmode="lin" valueType="num">
                                      <p:cBhvr>
                                        <p:cTn id="8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7" presetClass="entr" presetSubtype="0"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1000"/>
                                        <p:tgtEl>
                                          <p:spTgt spid="43"/>
                                        </p:tgtEl>
                                      </p:cBhvr>
                                    </p:animEffect>
                                    <p:anim calcmode="lin" valueType="num">
                                      <p:cBhvr>
                                        <p:cTn id="96" dur="1000" fill="hold"/>
                                        <p:tgtEl>
                                          <p:spTgt spid="43"/>
                                        </p:tgtEl>
                                        <p:attrNameLst>
                                          <p:attrName>ppt_x</p:attrName>
                                        </p:attrNameLst>
                                      </p:cBhvr>
                                      <p:tavLst>
                                        <p:tav tm="0">
                                          <p:val>
                                            <p:strVal val="#ppt_x"/>
                                          </p:val>
                                        </p:tav>
                                        <p:tav tm="100000">
                                          <p:val>
                                            <p:strVal val="#ppt_x"/>
                                          </p:val>
                                        </p:tav>
                                      </p:tavLst>
                                    </p:anim>
                                    <p:anim calcmode="lin" valueType="num">
                                      <p:cBhvr>
                                        <p:cTn id="97" dur="1000" fill="hold"/>
                                        <p:tgtEl>
                                          <p:spTgt spid="43"/>
                                        </p:tgtEl>
                                        <p:attrNameLst>
                                          <p:attrName>ppt_y</p:attrName>
                                        </p:attrNameLst>
                                      </p:cBhvr>
                                      <p:tavLst>
                                        <p:tav tm="0">
                                          <p:val>
                                            <p:strVal val="#ppt_y-.1"/>
                                          </p:val>
                                        </p:tav>
                                        <p:tav tm="100000">
                                          <p:val>
                                            <p:strVal val="#ppt_y"/>
                                          </p:val>
                                        </p:tav>
                                      </p:tavLst>
                                    </p:anim>
                                  </p:childTnLst>
                                </p:cTn>
                              </p:par>
                            </p:childTnLst>
                          </p:cTn>
                        </p:par>
                        <p:par>
                          <p:cTn id="98" fill="hold">
                            <p:stCondLst>
                              <p:cond delay="2000"/>
                            </p:stCondLst>
                            <p:childTnLst>
                              <p:par>
                                <p:cTn id="99" presetID="47" presetClass="entr" presetSubtype="0"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1000"/>
                                        <p:tgtEl>
                                          <p:spTgt spid="44"/>
                                        </p:tgtEl>
                                      </p:cBhvr>
                                    </p:animEffect>
                                    <p:anim calcmode="lin" valueType="num">
                                      <p:cBhvr>
                                        <p:cTn id="102" dur="1000" fill="hold"/>
                                        <p:tgtEl>
                                          <p:spTgt spid="44"/>
                                        </p:tgtEl>
                                        <p:attrNameLst>
                                          <p:attrName>ppt_x</p:attrName>
                                        </p:attrNameLst>
                                      </p:cBhvr>
                                      <p:tavLst>
                                        <p:tav tm="0">
                                          <p:val>
                                            <p:strVal val="#ppt_x"/>
                                          </p:val>
                                        </p:tav>
                                        <p:tav tm="100000">
                                          <p:val>
                                            <p:strVal val="#ppt_x"/>
                                          </p:val>
                                        </p:tav>
                                      </p:tavLst>
                                    </p:anim>
                                    <p:anim calcmode="lin" valueType="num">
                                      <p:cBhvr>
                                        <p:cTn id="103" dur="1000" fill="hold"/>
                                        <p:tgtEl>
                                          <p:spTgt spid="44"/>
                                        </p:tgtEl>
                                        <p:attrNameLst>
                                          <p:attrName>ppt_y</p:attrName>
                                        </p:attrNameLst>
                                      </p:cBhvr>
                                      <p:tavLst>
                                        <p:tav tm="0">
                                          <p:val>
                                            <p:strVal val="#ppt_y-.1"/>
                                          </p:val>
                                        </p:tav>
                                        <p:tav tm="100000">
                                          <p:val>
                                            <p:strVal val="#ppt_y"/>
                                          </p:val>
                                        </p:tav>
                                      </p:tavLst>
                                    </p:anim>
                                  </p:childTnLst>
                                </p:cTn>
                              </p:par>
                            </p:childTnLst>
                          </p:cTn>
                        </p:par>
                        <p:par>
                          <p:cTn id="104" fill="hold">
                            <p:stCondLst>
                              <p:cond delay="3000"/>
                            </p:stCondLst>
                            <p:childTnLst>
                              <p:par>
                                <p:cTn id="105" presetID="47" presetClass="entr" presetSubtype="0"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1000"/>
                                        <p:tgtEl>
                                          <p:spTgt spid="45"/>
                                        </p:tgtEl>
                                      </p:cBhvr>
                                    </p:animEffect>
                                    <p:anim calcmode="lin" valueType="num">
                                      <p:cBhvr>
                                        <p:cTn id="108" dur="1000" fill="hold"/>
                                        <p:tgtEl>
                                          <p:spTgt spid="45"/>
                                        </p:tgtEl>
                                        <p:attrNameLst>
                                          <p:attrName>ppt_x</p:attrName>
                                        </p:attrNameLst>
                                      </p:cBhvr>
                                      <p:tavLst>
                                        <p:tav tm="0">
                                          <p:val>
                                            <p:strVal val="#ppt_x"/>
                                          </p:val>
                                        </p:tav>
                                        <p:tav tm="100000">
                                          <p:val>
                                            <p:strVal val="#ppt_x"/>
                                          </p:val>
                                        </p:tav>
                                      </p:tavLst>
                                    </p:anim>
                                    <p:anim calcmode="lin" valueType="num">
                                      <p:cBhvr>
                                        <p:cTn id="10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1000"/>
                                        <p:tgtEl>
                                          <p:spTgt spid="47"/>
                                        </p:tgtEl>
                                      </p:cBhvr>
                                    </p:animEffect>
                                    <p:anim calcmode="lin" valueType="num">
                                      <p:cBhvr>
                                        <p:cTn id="115" dur="1000" fill="hold"/>
                                        <p:tgtEl>
                                          <p:spTgt spid="47"/>
                                        </p:tgtEl>
                                        <p:attrNameLst>
                                          <p:attrName>ppt_x</p:attrName>
                                        </p:attrNameLst>
                                      </p:cBhvr>
                                      <p:tavLst>
                                        <p:tav tm="0">
                                          <p:val>
                                            <p:strVal val="#ppt_x"/>
                                          </p:val>
                                        </p:tav>
                                        <p:tav tm="100000">
                                          <p:val>
                                            <p:strVal val="#ppt_x"/>
                                          </p:val>
                                        </p:tav>
                                      </p:tavLst>
                                    </p:anim>
                                    <p:anim calcmode="lin" valueType="num">
                                      <p:cBhvr>
                                        <p:cTn id="116" dur="1000" fill="hold"/>
                                        <p:tgtEl>
                                          <p:spTgt spid="47"/>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7" presetClass="entr" presetSubtype="0" fill="hold"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childTnLst>
                          </p:cTn>
                        </p:par>
                        <p:par>
                          <p:cTn id="123" fill="hold">
                            <p:stCondLst>
                              <p:cond delay="2000"/>
                            </p:stCondLst>
                            <p:childTnLst>
                              <p:par>
                                <p:cTn id="124" presetID="47" presetClass="entr" presetSubtype="0" fill="hold"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childTnLst>
                          </p:cTn>
                        </p:par>
                        <p:par>
                          <p:cTn id="129" fill="hold">
                            <p:stCondLst>
                              <p:cond delay="3000"/>
                            </p:stCondLst>
                            <p:childTnLst>
                              <p:par>
                                <p:cTn id="130" presetID="47" presetClass="entr" presetSubtype="0" fill="hold"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1000"/>
                                        <p:tgtEl>
                                          <p:spTgt spid="50"/>
                                        </p:tgtEl>
                                      </p:cBhvr>
                                    </p:animEffect>
                                    <p:anim calcmode="lin" valueType="num">
                                      <p:cBhvr>
                                        <p:cTn id="133" dur="1000" fill="hold"/>
                                        <p:tgtEl>
                                          <p:spTgt spid="50"/>
                                        </p:tgtEl>
                                        <p:attrNameLst>
                                          <p:attrName>ppt_x</p:attrName>
                                        </p:attrNameLst>
                                      </p:cBhvr>
                                      <p:tavLst>
                                        <p:tav tm="0">
                                          <p:val>
                                            <p:strVal val="#ppt_x"/>
                                          </p:val>
                                        </p:tav>
                                        <p:tav tm="100000">
                                          <p:val>
                                            <p:strVal val="#ppt_x"/>
                                          </p:val>
                                        </p:tav>
                                      </p:tavLst>
                                    </p:anim>
                                    <p:anim calcmode="lin" valueType="num">
                                      <p:cBhvr>
                                        <p:cTn id="13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4F203208-D749-7D4C-B10D-DA2F9BCAF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204" y="1700808"/>
            <a:ext cx="1676648" cy="1725167"/>
          </a:xfrm>
          <a:prstGeom prst="rect">
            <a:avLst/>
          </a:prstGeom>
        </p:spPr>
      </p:pic>
      <p:pic>
        <p:nvPicPr>
          <p:cNvPr id="12" name="Picture 11" descr="Icon&#10;&#10;Description automatically generated">
            <a:extLst>
              <a:ext uri="{FF2B5EF4-FFF2-40B4-BE49-F238E27FC236}">
                <a16:creationId xmlns:a16="http://schemas.microsoft.com/office/drawing/2014/main" id="{B63C7DC6-B4E7-3F41-BAD2-43AC59834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7666" y="1764903"/>
            <a:ext cx="1829724" cy="1758250"/>
          </a:xfrm>
          <a:prstGeom prst="rect">
            <a:avLst/>
          </a:prstGeom>
        </p:spPr>
      </p:pic>
      <p:pic>
        <p:nvPicPr>
          <p:cNvPr id="14" name="Picture 13" descr="Diagram&#10;&#10;Description automatically generated with low confidence">
            <a:extLst>
              <a:ext uri="{FF2B5EF4-FFF2-40B4-BE49-F238E27FC236}">
                <a16:creationId xmlns:a16="http://schemas.microsoft.com/office/drawing/2014/main" id="{B44533D0-0CDA-6F44-A2F9-1090F7FF2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204" y="3906242"/>
            <a:ext cx="1676648" cy="2259062"/>
          </a:xfrm>
          <a:prstGeom prst="rect">
            <a:avLst/>
          </a:prstGeom>
        </p:spPr>
      </p:pic>
      <p:pic>
        <p:nvPicPr>
          <p:cNvPr id="16" name="Picture 15" descr="A painting of a group of people sitting on a boat&#10;&#10;Description automatically generated with low confidence">
            <a:extLst>
              <a:ext uri="{FF2B5EF4-FFF2-40B4-BE49-F238E27FC236}">
                <a16:creationId xmlns:a16="http://schemas.microsoft.com/office/drawing/2014/main" id="{1989EE89-A176-6B4F-A24B-441C3F2702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2304" y="3789040"/>
            <a:ext cx="2700449" cy="2142505"/>
          </a:xfrm>
          <a:prstGeom prst="rect">
            <a:avLst/>
          </a:prstGeom>
        </p:spPr>
      </p:pic>
      <p:pic>
        <p:nvPicPr>
          <p:cNvPr id="18" name="Picture 17" descr="A picture containing text, linedrawing&#10;&#10;Description automatically generated">
            <a:extLst>
              <a:ext uri="{FF2B5EF4-FFF2-40B4-BE49-F238E27FC236}">
                <a16:creationId xmlns:a16="http://schemas.microsoft.com/office/drawing/2014/main" id="{C9C6B273-8115-F84C-B70A-2C3D1810E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9700" y="4946547"/>
            <a:ext cx="2472600" cy="1748563"/>
          </a:xfrm>
          <a:prstGeom prst="rect">
            <a:avLst/>
          </a:prstGeom>
        </p:spPr>
      </p:pic>
      <p:grpSp>
        <p:nvGrpSpPr>
          <p:cNvPr id="19" name="Group 18">
            <a:extLst>
              <a:ext uri="{FF2B5EF4-FFF2-40B4-BE49-F238E27FC236}">
                <a16:creationId xmlns:a16="http://schemas.microsoft.com/office/drawing/2014/main" id="{B3102A4B-8981-8444-83D7-3EB8D0A024A6}"/>
              </a:ext>
            </a:extLst>
          </p:cNvPr>
          <p:cNvGrpSpPr/>
          <p:nvPr/>
        </p:nvGrpSpPr>
        <p:grpSpPr>
          <a:xfrm>
            <a:off x="2392224" y="991273"/>
            <a:ext cx="7409451" cy="637527"/>
            <a:chOff x="9892548" y="1406822"/>
            <a:chExt cx="1749285" cy="834177"/>
          </a:xfrm>
        </p:grpSpPr>
        <p:sp>
          <p:nvSpPr>
            <p:cNvPr id="20" name="Arrow: Pentagon 2">
              <a:extLst>
                <a:ext uri="{FF2B5EF4-FFF2-40B4-BE49-F238E27FC236}">
                  <a16:creationId xmlns:a16="http://schemas.microsoft.com/office/drawing/2014/main" id="{98769C5D-6AF3-C04A-8763-E840E6F61FDA}"/>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1" name="Rectangle: Top Corners Rounded 3">
              <a:extLst>
                <a:ext uri="{FF2B5EF4-FFF2-40B4-BE49-F238E27FC236}">
                  <a16:creationId xmlns:a16="http://schemas.microsoft.com/office/drawing/2014/main" id="{B8CD20E7-8FC0-D44A-B8D7-6E1B32EA6041}"/>
                </a:ext>
              </a:extLst>
            </p:cNvPr>
            <p:cNvSpPr/>
            <p:nvPr/>
          </p:nvSpPr>
          <p:spPr>
            <a:xfrm>
              <a:off x="9892548" y="1406822"/>
              <a:ext cx="1749285" cy="815701"/>
            </a:xfrm>
            <a:prstGeom prst="round2SameRect">
              <a:avLst/>
            </a:prstGeom>
            <a:solidFill>
              <a:srgbClr val="5BE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2" name="Rectangle 21">
              <a:extLst>
                <a:ext uri="{FF2B5EF4-FFF2-40B4-BE49-F238E27FC236}">
                  <a16:creationId xmlns:a16="http://schemas.microsoft.com/office/drawing/2014/main" id="{CE75854E-CEA9-8E42-9BA1-157EA432E143}"/>
                </a:ext>
              </a:extLst>
            </p:cNvPr>
            <p:cNvSpPr/>
            <p:nvPr/>
          </p:nvSpPr>
          <p:spPr>
            <a:xfrm>
              <a:off x="10050461" y="1524251"/>
              <a:ext cx="1440159" cy="57053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3" name="TextBox 22">
              <a:extLst>
                <a:ext uri="{FF2B5EF4-FFF2-40B4-BE49-F238E27FC236}">
                  <a16:creationId xmlns:a16="http://schemas.microsoft.com/office/drawing/2014/main" id="{04440E0B-2E21-AE4F-950E-3BF0B7C3354E}"/>
                </a:ext>
              </a:extLst>
            </p:cNvPr>
            <p:cNvSpPr txBox="1"/>
            <p:nvPr/>
          </p:nvSpPr>
          <p:spPr>
            <a:xfrm>
              <a:off x="10120698" y="1468388"/>
              <a:ext cx="1297044" cy="684611"/>
            </a:xfrm>
            <a:prstGeom prst="rect">
              <a:avLst/>
            </a:prstGeom>
            <a:noFill/>
          </p:spPr>
          <p:txBody>
            <a:bodyPr wrap="square" rtlCol="0">
              <a:spAutoFit/>
            </a:bodyPr>
            <a:lstStyle/>
            <a:p>
              <a:pPr algn="ctr"/>
              <a:r>
                <a:rPr lang="en-IN" sz="2800" i="1" dirty="0">
                  <a:solidFill>
                    <a:srgbClr val="C00000"/>
                  </a:solidFill>
                </a:rPr>
                <a:t>Verbs to which only ‘</a:t>
              </a:r>
              <a:r>
                <a:rPr lang="en-IN" sz="2800" i="1" dirty="0" err="1">
                  <a:solidFill>
                    <a:srgbClr val="C00000"/>
                  </a:solidFill>
                </a:rPr>
                <a:t>ing</a:t>
              </a:r>
              <a:r>
                <a:rPr lang="en-IN" sz="2800" i="1" dirty="0">
                  <a:solidFill>
                    <a:srgbClr val="C00000"/>
                  </a:solidFill>
                </a:rPr>
                <a:t>’ is added.</a:t>
              </a:r>
            </a:p>
          </p:txBody>
        </p:sp>
        <p:sp>
          <p:nvSpPr>
            <p:cNvPr id="24" name="Arrow: Pentagon 6">
              <a:extLst>
                <a:ext uri="{FF2B5EF4-FFF2-40B4-BE49-F238E27FC236}">
                  <a16:creationId xmlns:a16="http://schemas.microsoft.com/office/drawing/2014/main" id="{DF4960CD-9A59-8F45-A362-C0F9AEE848F2}"/>
                </a:ext>
              </a:extLst>
            </p:cNvPr>
            <p:cNvSpPr/>
            <p:nvPr/>
          </p:nvSpPr>
          <p:spPr>
            <a:xfrm rot="16200000">
              <a:off x="10664315" y="1705454"/>
              <a:ext cx="199843" cy="871248"/>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grpSp>
        <p:nvGrpSpPr>
          <p:cNvPr id="25" name="Group 24">
            <a:extLst>
              <a:ext uri="{FF2B5EF4-FFF2-40B4-BE49-F238E27FC236}">
                <a16:creationId xmlns:a16="http://schemas.microsoft.com/office/drawing/2014/main" id="{167FA548-721E-4556-8009-27BCEDFB03D3}"/>
              </a:ext>
            </a:extLst>
          </p:cNvPr>
          <p:cNvGrpSpPr/>
          <p:nvPr/>
        </p:nvGrpSpPr>
        <p:grpSpPr>
          <a:xfrm>
            <a:off x="2383035" y="132316"/>
            <a:ext cx="7495378" cy="720081"/>
            <a:chOff x="2175556" y="2411814"/>
            <a:chExt cx="8244916" cy="792089"/>
          </a:xfrm>
        </p:grpSpPr>
        <p:sp>
          <p:nvSpPr>
            <p:cNvPr id="26" name="Rectangle: Rounded Corners 28">
              <a:extLst>
                <a:ext uri="{FF2B5EF4-FFF2-40B4-BE49-F238E27FC236}">
                  <a16:creationId xmlns:a16="http://schemas.microsoft.com/office/drawing/2014/main" id="{1FE4C343-09CE-4126-AA4C-28B685860541}"/>
                </a:ext>
              </a:extLst>
            </p:cNvPr>
            <p:cNvSpPr/>
            <p:nvPr/>
          </p:nvSpPr>
          <p:spPr>
            <a:xfrm>
              <a:off x="2643608" y="2461644"/>
              <a:ext cx="7776864" cy="692431"/>
            </a:xfrm>
            <a:prstGeom prst="roundRect">
              <a:avLst>
                <a:gd name="adj" fmla="val 50000"/>
              </a:avLst>
            </a:prstGeom>
            <a:solidFill>
              <a:srgbClr val="FF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Present Continuous Tense</a:t>
              </a:r>
            </a:p>
          </p:txBody>
        </p:sp>
        <p:grpSp>
          <p:nvGrpSpPr>
            <p:cNvPr id="27" name="Group 26">
              <a:extLst>
                <a:ext uri="{FF2B5EF4-FFF2-40B4-BE49-F238E27FC236}">
                  <a16:creationId xmlns:a16="http://schemas.microsoft.com/office/drawing/2014/main" id="{2F16DF73-AFED-4A79-9C08-7C0A72E980A8}"/>
                </a:ext>
              </a:extLst>
            </p:cNvPr>
            <p:cNvGrpSpPr/>
            <p:nvPr/>
          </p:nvGrpSpPr>
          <p:grpSpPr>
            <a:xfrm>
              <a:off x="2175556" y="2411814"/>
              <a:ext cx="1440160" cy="792089"/>
              <a:chOff x="2351584" y="188029"/>
              <a:chExt cx="1440160" cy="792089"/>
            </a:xfrm>
            <a:solidFill>
              <a:srgbClr val="00A0C0"/>
            </a:solidFill>
          </p:grpSpPr>
          <p:sp>
            <p:nvSpPr>
              <p:cNvPr id="28" name="Freeform: Shape 30">
                <a:extLst>
                  <a:ext uri="{FF2B5EF4-FFF2-40B4-BE49-F238E27FC236}">
                    <a16:creationId xmlns:a16="http://schemas.microsoft.com/office/drawing/2014/main" id="{94D77D92-EF9E-47A8-AE8D-E60E05114386}"/>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9" name="Freeform: Shape 31">
                <a:extLst>
                  <a:ext uri="{FF2B5EF4-FFF2-40B4-BE49-F238E27FC236}">
                    <a16:creationId xmlns:a16="http://schemas.microsoft.com/office/drawing/2014/main" id="{30DE8CD4-9159-4192-A7AB-3BE9011FFE79}"/>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extBox 1">
            <a:extLst>
              <a:ext uri="{FF2B5EF4-FFF2-40B4-BE49-F238E27FC236}">
                <a16:creationId xmlns:a16="http://schemas.microsoft.com/office/drawing/2014/main" id="{7B79741C-9C5D-4327-B1BD-A39E6E899FE0}"/>
              </a:ext>
            </a:extLst>
          </p:cNvPr>
          <p:cNvSpPr txBox="1"/>
          <p:nvPr/>
        </p:nvSpPr>
        <p:spPr>
          <a:xfrm>
            <a:off x="4367808" y="1864256"/>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Sing</a:t>
            </a:r>
          </a:p>
        </p:txBody>
      </p:sp>
      <p:sp>
        <p:nvSpPr>
          <p:cNvPr id="40" name="TextBox 39">
            <a:extLst>
              <a:ext uri="{FF2B5EF4-FFF2-40B4-BE49-F238E27FC236}">
                <a16:creationId xmlns:a16="http://schemas.microsoft.com/office/drawing/2014/main" id="{AB973541-1AA3-4384-AE9D-E26E7F8EC6CA}"/>
              </a:ext>
            </a:extLst>
          </p:cNvPr>
          <p:cNvSpPr txBox="1"/>
          <p:nvPr/>
        </p:nvSpPr>
        <p:spPr>
          <a:xfrm>
            <a:off x="6352008" y="1864256"/>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Sing</a:t>
            </a:r>
            <a:r>
              <a:rPr lang="en-US" sz="2600" u="sng" dirty="0">
                <a:solidFill>
                  <a:srgbClr val="FF0000"/>
                </a:solidFill>
              </a:rPr>
              <a:t>ing</a:t>
            </a:r>
          </a:p>
        </p:txBody>
      </p:sp>
      <p:sp>
        <p:nvSpPr>
          <p:cNvPr id="42" name="TextBox 41">
            <a:extLst>
              <a:ext uri="{FF2B5EF4-FFF2-40B4-BE49-F238E27FC236}">
                <a16:creationId xmlns:a16="http://schemas.microsoft.com/office/drawing/2014/main" id="{1243D823-6F48-4156-8EC6-E779786F125C}"/>
              </a:ext>
            </a:extLst>
          </p:cNvPr>
          <p:cNvSpPr txBox="1"/>
          <p:nvPr/>
        </p:nvSpPr>
        <p:spPr>
          <a:xfrm>
            <a:off x="4367808" y="2461225"/>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Play</a:t>
            </a:r>
          </a:p>
        </p:txBody>
      </p:sp>
      <p:sp>
        <p:nvSpPr>
          <p:cNvPr id="43" name="TextBox 42">
            <a:extLst>
              <a:ext uri="{FF2B5EF4-FFF2-40B4-BE49-F238E27FC236}">
                <a16:creationId xmlns:a16="http://schemas.microsoft.com/office/drawing/2014/main" id="{EF6E7238-9D0F-4CE0-8C0B-D0E1B304B6FB}"/>
              </a:ext>
            </a:extLst>
          </p:cNvPr>
          <p:cNvSpPr txBox="1"/>
          <p:nvPr/>
        </p:nvSpPr>
        <p:spPr>
          <a:xfrm>
            <a:off x="6352008" y="2461225"/>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Play</a:t>
            </a:r>
            <a:r>
              <a:rPr lang="en-US" sz="2600" u="sng" dirty="0">
                <a:solidFill>
                  <a:srgbClr val="FF0000"/>
                </a:solidFill>
              </a:rPr>
              <a:t>ing</a:t>
            </a:r>
          </a:p>
        </p:txBody>
      </p:sp>
      <p:sp>
        <p:nvSpPr>
          <p:cNvPr id="44" name="TextBox 43">
            <a:extLst>
              <a:ext uri="{FF2B5EF4-FFF2-40B4-BE49-F238E27FC236}">
                <a16:creationId xmlns:a16="http://schemas.microsoft.com/office/drawing/2014/main" id="{6D903ECE-D1D3-4A5D-A467-58BB6D2F2DBA}"/>
              </a:ext>
            </a:extLst>
          </p:cNvPr>
          <p:cNvSpPr txBox="1"/>
          <p:nvPr/>
        </p:nvSpPr>
        <p:spPr>
          <a:xfrm>
            <a:off x="4367808" y="3058194"/>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Draw</a:t>
            </a:r>
          </a:p>
        </p:txBody>
      </p:sp>
      <p:sp>
        <p:nvSpPr>
          <p:cNvPr id="45" name="TextBox 44">
            <a:extLst>
              <a:ext uri="{FF2B5EF4-FFF2-40B4-BE49-F238E27FC236}">
                <a16:creationId xmlns:a16="http://schemas.microsoft.com/office/drawing/2014/main" id="{E7FF8091-5EF1-466B-A0E3-3084F0360E63}"/>
              </a:ext>
            </a:extLst>
          </p:cNvPr>
          <p:cNvSpPr txBox="1"/>
          <p:nvPr/>
        </p:nvSpPr>
        <p:spPr>
          <a:xfrm>
            <a:off x="6352008" y="3058194"/>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Draw</a:t>
            </a:r>
            <a:r>
              <a:rPr lang="en-US" sz="2600" u="sng" dirty="0">
                <a:solidFill>
                  <a:srgbClr val="FF0000"/>
                </a:solidFill>
              </a:rPr>
              <a:t>ing</a:t>
            </a:r>
          </a:p>
        </p:txBody>
      </p:sp>
      <p:sp>
        <p:nvSpPr>
          <p:cNvPr id="46" name="TextBox 45">
            <a:extLst>
              <a:ext uri="{FF2B5EF4-FFF2-40B4-BE49-F238E27FC236}">
                <a16:creationId xmlns:a16="http://schemas.microsoft.com/office/drawing/2014/main" id="{0B93A03E-7315-4D6E-B849-D635424530BB}"/>
              </a:ext>
            </a:extLst>
          </p:cNvPr>
          <p:cNvSpPr txBox="1"/>
          <p:nvPr/>
        </p:nvSpPr>
        <p:spPr>
          <a:xfrm>
            <a:off x="4367808" y="3655163"/>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Learn</a:t>
            </a:r>
          </a:p>
        </p:txBody>
      </p:sp>
      <p:sp>
        <p:nvSpPr>
          <p:cNvPr id="47" name="TextBox 46">
            <a:extLst>
              <a:ext uri="{FF2B5EF4-FFF2-40B4-BE49-F238E27FC236}">
                <a16:creationId xmlns:a16="http://schemas.microsoft.com/office/drawing/2014/main" id="{27AFBBE3-5C4D-4756-BFE7-BE570F808155}"/>
              </a:ext>
            </a:extLst>
          </p:cNvPr>
          <p:cNvSpPr txBox="1"/>
          <p:nvPr/>
        </p:nvSpPr>
        <p:spPr>
          <a:xfrm>
            <a:off x="6352008" y="3655163"/>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Learn</a:t>
            </a:r>
            <a:r>
              <a:rPr lang="en-US" sz="2600" u="sng" dirty="0">
                <a:solidFill>
                  <a:srgbClr val="FF0000"/>
                </a:solidFill>
              </a:rPr>
              <a:t>ing</a:t>
            </a:r>
          </a:p>
        </p:txBody>
      </p:sp>
      <p:sp>
        <p:nvSpPr>
          <p:cNvPr id="48" name="TextBox 47">
            <a:extLst>
              <a:ext uri="{FF2B5EF4-FFF2-40B4-BE49-F238E27FC236}">
                <a16:creationId xmlns:a16="http://schemas.microsoft.com/office/drawing/2014/main" id="{3232B154-D94F-4333-B287-08B95667A3CA}"/>
              </a:ext>
            </a:extLst>
          </p:cNvPr>
          <p:cNvSpPr txBox="1"/>
          <p:nvPr/>
        </p:nvSpPr>
        <p:spPr>
          <a:xfrm>
            <a:off x="4367808" y="4252133"/>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Do</a:t>
            </a:r>
          </a:p>
        </p:txBody>
      </p:sp>
      <p:sp>
        <p:nvSpPr>
          <p:cNvPr id="49" name="TextBox 48">
            <a:extLst>
              <a:ext uri="{FF2B5EF4-FFF2-40B4-BE49-F238E27FC236}">
                <a16:creationId xmlns:a16="http://schemas.microsoft.com/office/drawing/2014/main" id="{32D731DE-6CE5-4A07-ACC3-C5A636347987}"/>
              </a:ext>
            </a:extLst>
          </p:cNvPr>
          <p:cNvSpPr txBox="1"/>
          <p:nvPr/>
        </p:nvSpPr>
        <p:spPr>
          <a:xfrm>
            <a:off x="6352008" y="4252133"/>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600" dirty="0"/>
              <a:t>Do</a:t>
            </a:r>
            <a:r>
              <a:rPr lang="en-US" sz="2600" u="sng" dirty="0">
                <a:solidFill>
                  <a:srgbClr val="FF0000"/>
                </a:solidFill>
              </a:rPr>
              <a:t>ing</a:t>
            </a:r>
          </a:p>
        </p:txBody>
      </p:sp>
    </p:spTree>
    <p:extLst>
      <p:ext uri="{BB962C8B-B14F-4D97-AF65-F5344CB8AC3E}">
        <p14:creationId xmlns:p14="http://schemas.microsoft.com/office/powerpoint/2010/main" val="14731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1000"/>
                                        <p:tgtEl>
                                          <p:spTgt spid="40"/>
                                        </p:tgtEl>
                                        <p:attrNameLst>
                                          <p:attrName>ppt_x</p:attrName>
                                        </p:attrNameLst>
                                      </p:cBhvr>
                                      <p:tavLst>
                                        <p:tav tm="0">
                                          <p:val>
                                            <p:strVal val="#ppt_x-#ppt_w*1.125000"/>
                                          </p:val>
                                        </p:tav>
                                        <p:tav tm="100000">
                                          <p:val>
                                            <p:strVal val="#ppt_x"/>
                                          </p:val>
                                        </p:tav>
                                      </p:tavLst>
                                    </p:anim>
                                    <p:animEffect transition="in" filter="wipe(right)">
                                      <p:cBhvr>
                                        <p:cTn id="15" dur="1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p:tgtEl>
                                          <p:spTgt spid="43"/>
                                        </p:tgtEl>
                                        <p:attrNameLst>
                                          <p:attrName>ppt_x</p:attrName>
                                        </p:attrNameLst>
                                      </p:cBhvr>
                                      <p:tavLst>
                                        <p:tav tm="0">
                                          <p:val>
                                            <p:strVal val="#ppt_x-#ppt_w*1.125000"/>
                                          </p:val>
                                        </p:tav>
                                        <p:tav tm="100000">
                                          <p:val>
                                            <p:strVal val="#ppt_x"/>
                                          </p:val>
                                        </p:tav>
                                      </p:tavLst>
                                    </p:anim>
                                    <p:animEffect transition="in" filter="wipe(right)">
                                      <p:cBhvr>
                                        <p:cTn id="28" dur="10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1000"/>
                                        <p:tgtEl>
                                          <p:spTgt spid="45"/>
                                        </p:tgtEl>
                                        <p:attrNameLst>
                                          <p:attrName>ppt_x</p:attrName>
                                        </p:attrNameLst>
                                      </p:cBhvr>
                                      <p:tavLst>
                                        <p:tav tm="0">
                                          <p:val>
                                            <p:strVal val="#ppt_x-#ppt_w*1.125000"/>
                                          </p:val>
                                        </p:tav>
                                        <p:tav tm="100000">
                                          <p:val>
                                            <p:strVal val="#ppt_x"/>
                                          </p:val>
                                        </p:tav>
                                      </p:tavLst>
                                    </p:anim>
                                    <p:animEffect transition="in" filter="wipe(right)">
                                      <p:cBhvr>
                                        <p:cTn id="41" dur="10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1000"/>
                            </p:stCondLst>
                            <p:childTnLst>
                              <p:par>
                                <p:cTn id="51" presetID="1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1000"/>
                                        <p:tgtEl>
                                          <p:spTgt spid="47"/>
                                        </p:tgtEl>
                                        <p:attrNameLst>
                                          <p:attrName>ppt_x</p:attrName>
                                        </p:attrNameLst>
                                      </p:cBhvr>
                                      <p:tavLst>
                                        <p:tav tm="0">
                                          <p:val>
                                            <p:strVal val="#ppt_x-#ppt_w*1.125000"/>
                                          </p:val>
                                        </p:tav>
                                        <p:tav tm="100000">
                                          <p:val>
                                            <p:strVal val="#ppt_x"/>
                                          </p:val>
                                        </p:tav>
                                      </p:tavLst>
                                    </p:anim>
                                    <p:animEffect transition="in" filter="wipe(right)">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1000"/>
                            </p:stCondLst>
                            <p:childTnLst>
                              <p:par>
                                <p:cTn id="64" presetID="12" presetClass="entr" presetSubtype="8"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1000"/>
                                        <p:tgtEl>
                                          <p:spTgt spid="49"/>
                                        </p:tgtEl>
                                        <p:attrNameLst>
                                          <p:attrName>ppt_x</p:attrName>
                                        </p:attrNameLst>
                                      </p:cBhvr>
                                      <p:tavLst>
                                        <p:tav tm="0">
                                          <p:val>
                                            <p:strVal val="#ppt_x-#ppt_w*1.125000"/>
                                          </p:val>
                                        </p:tav>
                                        <p:tav tm="100000">
                                          <p:val>
                                            <p:strVal val="#ppt_x"/>
                                          </p:val>
                                        </p:tav>
                                      </p:tavLst>
                                    </p:anim>
                                    <p:animEffect transition="in" filter="wipe(right)">
                                      <p:cBhvr>
                                        <p:cTn id="6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0D2026C-35CF-2149-86CB-E33F0E179056}"/>
              </a:ext>
            </a:extLst>
          </p:cNvPr>
          <p:cNvGrpSpPr/>
          <p:nvPr/>
        </p:nvGrpSpPr>
        <p:grpSpPr>
          <a:xfrm>
            <a:off x="279526" y="990889"/>
            <a:ext cx="11675378" cy="1002924"/>
            <a:chOff x="9839763" y="1406821"/>
            <a:chExt cx="1855606" cy="1574823"/>
          </a:xfrm>
        </p:grpSpPr>
        <p:sp>
          <p:nvSpPr>
            <p:cNvPr id="6" name="Rectangle: Top Corners Rounded 15">
              <a:extLst>
                <a:ext uri="{FF2B5EF4-FFF2-40B4-BE49-F238E27FC236}">
                  <a16:creationId xmlns:a16="http://schemas.microsoft.com/office/drawing/2014/main" id="{6F5A43CA-A48B-DA4F-9055-54E9C5115337}"/>
                </a:ext>
              </a:extLst>
            </p:cNvPr>
            <p:cNvSpPr/>
            <p:nvPr/>
          </p:nvSpPr>
          <p:spPr>
            <a:xfrm>
              <a:off x="9892548" y="1406821"/>
              <a:ext cx="1749286" cy="1574823"/>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id="{88558C8D-69DA-9E48-8A43-C599F145DB49}"/>
                </a:ext>
              </a:extLst>
            </p:cNvPr>
            <p:cNvSpPr/>
            <p:nvPr/>
          </p:nvSpPr>
          <p:spPr>
            <a:xfrm>
              <a:off x="9909011" y="1550840"/>
              <a:ext cx="1718465" cy="128734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id="{EB39EE10-0A3A-BA44-A72F-33045FE8AFE1}"/>
                </a:ext>
              </a:extLst>
            </p:cNvPr>
            <p:cNvSpPr txBox="1"/>
            <p:nvPr/>
          </p:nvSpPr>
          <p:spPr>
            <a:xfrm>
              <a:off x="9839763" y="1454682"/>
              <a:ext cx="1855606" cy="1498169"/>
            </a:xfrm>
            <a:prstGeom prst="rect">
              <a:avLst/>
            </a:prstGeom>
            <a:noFill/>
          </p:spPr>
          <p:txBody>
            <a:bodyPr wrap="square" rtlCol="0">
              <a:spAutoFit/>
            </a:bodyPr>
            <a:lstStyle/>
            <a:p>
              <a:pPr algn="ctr"/>
              <a:r>
                <a:rPr lang="en-IE" sz="2800" i="1" dirty="0">
                  <a:solidFill>
                    <a:srgbClr val="0070C0"/>
                  </a:solidFill>
                </a:rPr>
                <a:t>For one syllable words that end with ‘consonant’ – ‘vowel’ – ‘consonant</a:t>
              </a:r>
              <a:r>
                <a:rPr lang="en-IE" sz="2800" i="1">
                  <a:solidFill>
                    <a:srgbClr val="0070C0"/>
                  </a:solidFill>
                </a:rPr>
                <a:t>’, </a:t>
              </a:r>
            </a:p>
            <a:p>
              <a:pPr algn="ctr"/>
              <a:r>
                <a:rPr lang="en-IE" sz="2800" i="1">
                  <a:solidFill>
                    <a:srgbClr val="0070C0"/>
                  </a:solidFill>
                </a:rPr>
                <a:t>double </a:t>
              </a:r>
              <a:r>
                <a:rPr lang="en-IE" sz="2800" i="1" dirty="0">
                  <a:solidFill>
                    <a:srgbClr val="0070C0"/>
                  </a:solidFill>
                </a:rPr>
                <a:t>the last consonant and add ‘</a:t>
              </a:r>
              <a:r>
                <a:rPr lang="en-IE" sz="2800" i="1" dirty="0" err="1">
                  <a:solidFill>
                    <a:srgbClr val="0070C0"/>
                  </a:solidFill>
                </a:rPr>
                <a:t>ing</a:t>
              </a:r>
              <a:r>
                <a:rPr lang="en-IE" sz="2800" i="1" dirty="0">
                  <a:solidFill>
                    <a:srgbClr val="0070C0"/>
                  </a:solidFill>
                </a:rPr>
                <a:t>’. </a:t>
              </a:r>
              <a:endParaRPr lang="en-IN" sz="2800" i="1" dirty="0">
                <a:solidFill>
                  <a:srgbClr val="0070C0"/>
                </a:solidFill>
              </a:endParaRPr>
            </a:p>
          </p:txBody>
        </p:sp>
      </p:grpSp>
      <p:pic>
        <p:nvPicPr>
          <p:cNvPr id="14" name="Picture 13" descr="Shape, circle&#10;&#10;Description automatically generated">
            <a:extLst>
              <a:ext uri="{FF2B5EF4-FFF2-40B4-BE49-F238E27FC236}">
                <a16:creationId xmlns:a16="http://schemas.microsoft.com/office/drawing/2014/main" id="{9DF97C8F-5C4F-BA4B-A6C5-2B69FB3E9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321" y="2204864"/>
            <a:ext cx="1575261" cy="1926500"/>
          </a:xfrm>
          <a:prstGeom prst="rect">
            <a:avLst/>
          </a:prstGeom>
        </p:spPr>
      </p:pic>
      <p:pic>
        <p:nvPicPr>
          <p:cNvPr id="16" name="Picture 15" descr="A picture containing background pattern&#10;&#10;Description automatically generated">
            <a:extLst>
              <a:ext uri="{FF2B5EF4-FFF2-40B4-BE49-F238E27FC236}">
                <a16:creationId xmlns:a16="http://schemas.microsoft.com/office/drawing/2014/main" id="{798D881D-3723-774E-A511-ABAE8C1B7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9148" y="2353444"/>
            <a:ext cx="2735484" cy="1507604"/>
          </a:xfrm>
          <a:prstGeom prst="rect">
            <a:avLst/>
          </a:prstGeom>
        </p:spPr>
      </p:pic>
      <p:pic>
        <p:nvPicPr>
          <p:cNvPr id="18" name="Picture 17" descr="Icon&#10;&#10;Description automatically generated with low confidence">
            <a:extLst>
              <a:ext uri="{FF2B5EF4-FFF2-40B4-BE49-F238E27FC236}">
                <a16:creationId xmlns:a16="http://schemas.microsoft.com/office/drawing/2014/main" id="{F5FDDAE9-9F95-F540-BB01-091B333FFA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850" r="9066"/>
          <a:stretch/>
        </p:blipFill>
        <p:spPr>
          <a:xfrm>
            <a:off x="1005932" y="4438666"/>
            <a:ext cx="1976039" cy="1510614"/>
          </a:xfrm>
          <a:prstGeom prst="rect">
            <a:avLst/>
          </a:prstGeom>
        </p:spPr>
      </p:pic>
      <p:pic>
        <p:nvPicPr>
          <p:cNvPr id="20" name="Picture 19" descr="A traffic light with a red light&#10;&#10;Description automatically generated with medium confidence">
            <a:extLst>
              <a:ext uri="{FF2B5EF4-FFF2-40B4-BE49-F238E27FC236}">
                <a16:creationId xmlns:a16="http://schemas.microsoft.com/office/drawing/2014/main" id="{5F126D63-E790-BB44-B116-81CFC0E405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375" t="32365" r="15472"/>
          <a:stretch/>
        </p:blipFill>
        <p:spPr>
          <a:xfrm>
            <a:off x="9743615" y="4104179"/>
            <a:ext cx="1346550" cy="2349157"/>
          </a:xfrm>
          <a:prstGeom prst="rect">
            <a:avLst/>
          </a:prstGeom>
        </p:spPr>
      </p:pic>
      <p:pic>
        <p:nvPicPr>
          <p:cNvPr id="22" name="Picture 21" descr="A picture containing table, cup, indoor, fork&#10;&#10;Description automatically generated">
            <a:extLst>
              <a:ext uri="{FF2B5EF4-FFF2-40B4-BE49-F238E27FC236}">
                <a16:creationId xmlns:a16="http://schemas.microsoft.com/office/drawing/2014/main" id="{2D32BDC7-FFB7-3B46-9C56-4947B169B9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6176" y="5312096"/>
            <a:ext cx="2619648" cy="1442086"/>
          </a:xfrm>
          <a:prstGeom prst="rect">
            <a:avLst/>
          </a:prstGeom>
        </p:spPr>
      </p:pic>
      <p:grpSp>
        <p:nvGrpSpPr>
          <p:cNvPr id="19" name="Group 18">
            <a:extLst>
              <a:ext uri="{FF2B5EF4-FFF2-40B4-BE49-F238E27FC236}">
                <a16:creationId xmlns:a16="http://schemas.microsoft.com/office/drawing/2014/main" id="{B6A7363B-CF5B-42CA-81E1-C2E4303CAD01}"/>
              </a:ext>
            </a:extLst>
          </p:cNvPr>
          <p:cNvGrpSpPr/>
          <p:nvPr/>
        </p:nvGrpSpPr>
        <p:grpSpPr>
          <a:xfrm>
            <a:off x="2383035" y="132316"/>
            <a:ext cx="7495378" cy="720081"/>
            <a:chOff x="2175556" y="2411814"/>
            <a:chExt cx="8244916" cy="792089"/>
          </a:xfrm>
        </p:grpSpPr>
        <p:sp>
          <p:nvSpPr>
            <p:cNvPr id="21" name="Rectangle: Rounded Corners 28">
              <a:extLst>
                <a:ext uri="{FF2B5EF4-FFF2-40B4-BE49-F238E27FC236}">
                  <a16:creationId xmlns:a16="http://schemas.microsoft.com/office/drawing/2014/main" id="{A463EB7E-6EE1-4418-888D-8590C42242BB}"/>
                </a:ext>
              </a:extLst>
            </p:cNvPr>
            <p:cNvSpPr/>
            <p:nvPr/>
          </p:nvSpPr>
          <p:spPr>
            <a:xfrm>
              <a:off x="2643608" y="2461644"/>
              <a:ext cx="7776864" cy="692431"/>
            </a:xfrm>
            <a:prstGeom prst="roundRect">
              <a:avLst>
                <a:gd name="adj" fmla="val 50000"/>
              </a:avLst>
            </a:prstGeom>
            <a:solidFill>
              <a:srgbClr val="FF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Present Continuous Tense</a:t>
              </a:r>
            </a:p>
          </p:txBody>
        </p:sp>
        <p:grpSp>
          <p:nvGrpSpPr>
            <p:cNvPr id="23" name="Group 22">
              <a:extLst>
                <a:ext uri="{FF2B5EF4-FFF2-40B4-BE49-F238E27FC236}">
                  <a16:creationId xmlns:a16="http://schemas.microsoft.com/office/drawing/2014/main" id="{E8661572-CF18-44D5-A900-62AF36943418}"/>
                </a:ext>
              </a:extLst>
            </p:cNvPr>
            <p:cNvGrpSpPr/>
            <p:nvPr/>
          </p:nvGrpSpPr>
          <p:grpSpPr>
            <a:xfrm>
              <a:off x="2175556" y="2411814"/>
              <a:ext cx="1440160" cy="792089"/>
              <a:chOff x="2351584" y="188029"/>
              <a:chExt cx="1440160" cy="792089"/>
            </a:xfrm>
            <a:solidFill>
              <a:srgbClr val="00A0C0"/>
            </a:solidFill>
          </p:grpSpPr>
          <p:sp>
            <p:nvSpPr>
              <p:cNvPr id="24" name="Freeform: Shape 30">
                <a:extLst>
                  <a:ext uri="{FF2B5EF4-FFF2-40B4-BE49-F238E27FC236}">
                    <a16:creationId xmlns:a16="http://schemas.microsoft.com/office/drawing/2014/main" id="{1F8C63F9-D805-42BA-85FD-B416ED0D85FB}"/>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5" name="Freeform: Shape 31">
                <a:extLst>
                  <a:ext uri="{FF2B5EF4-FFF2-40B4-BE49-F238E27FC236}">
                    <a16:creationId xmlns:a16="http://schemas.microsoft.com/office/drawing/2014/main" id="{01088101-B88B-4CAC-BD52-2FAED65974CF}"/>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6" name="TextBox 25">
            <a:extLst>
              <a:ext uri="{FF2B5EF4-FFF2-40B4-BE49-F238E27FC236}">
                <a16:creationId xmlns:a16="http://schemas.microsoft.com/office/drawing/2014/main" id="{8DBA95F6-DF55-1A4A-A838-CA57310DB928}"/>
              </a:ext>
            </a:extLst>
          </p:cNvPr>
          <p:cNvSpPr txBox="1"/>
          <p:nvPr/>
        </p:nvSpPr>
        <p:spPr>
          <a:xfrm>
            <a:off x="4342417" y="2216572"/>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Sit</a:t>
            </a:r>
            <a:endParaRPr lang="en-IN" sz="2600" dirty="0">
              <a:latin typeface="Calibri" panose="020F0502020204030204" pitchFamily="34" charset="0"/>
              <a:ea typeface="Calibri" panose="020F0502020204030204" pitchFamily="34" charset="0"/>
            </a:endParaRPr>
          </a:p>
        </p:txBody>
      </p:sp>
      <p:sp>
        <p:nvSpPr>
          <p:cNvPr id="27" name="TextBox 26">
            <a:extLst>
              <a:ext uri="{FF2B5EF4-FFF2-40B4-BE49-F238E27FC236}">
                <a16:creationId xmlns:a16="http://schemas.microsoft.com/office/drawing/2014/main" id="{CA39BC8D-24AA-C54C-803F-14C9BE26B9D1}"/>
              </a:ext>
            </a:extLst>
          </p:cNvPr>
          <p:cNvSpPr txBox="1"/>
          <p:nvPr/>
        </p:nvSpPr>
        <p:spPr>
          <a:xfrm>
            <a:off x="6382372" y="2216572"/>
            <a:ext cx="1699966"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Si</a:t>
            </a:r>
            <a:r>
              <a:rPr lang="en-IE" sz="2600" dirty="0">
                <a:solidFill>
                  <a:srgbClr val="FF0000"/>
                </a:solidFill>
                <a:latin typeface="Calibri" panose="020F0502020204030204" pitchFamily="34" charset="0"/>
                <a:ea typeface="Calibri" panose="020F0502020204030204" pitchFamily="34" charset="0"/>
              </a:rPr>
              <a:t>tt</a:t>
            </a:r>
            <a:r>
              <a:rPr lang="en-IE" sz="2600" u="sng" dirty="0">
                <a:solidFill>
                  <a:srgbClr val="0000FF"/>
                </a:solidFill>
                <a:latin typeface="Calibri" panose="020F0502020204030204" pitchFamily="34" charset="0"/>
                <a:ea typeface="Calibri" panose="020F0502020204030204" pitchFamily="34" charset="0"/>
              </a:rPr>
              <a:t>ing</a:t>
            </a:r>
            <a:endParaRPr lang="en-IN" sz="2600" dirty="0">
              <a:latin typeface="Calibri" panose="020F0502020204030204" pitchFamily="34" charset="0"/>
              <a:ea typeface="Calibri" panose="020F0502020204030204" pitchFamily="34" charset="0"/>
            </a:endParaRPr>
          </a:p>
        </p:txBody>
      </p:sp>
      <p:sp>
        <p:nvSpPr>
          <p:cNvPr id="28" name="TextBox 27">
            <a:extLst>
              <a:ext uri="{FF2B5EF4-FFF2-40B4-BE49-F238E27FC236}">
                <a16:creationId xmlns:a16="http://schemas.microsoft.com/office/drawing/2014/main" id="{7978614F-6BC0-9A4A-9857-B8FF15EE798C}"/>
              </a:ext>
            </a:extLst>
          </p:cNvPr>
          <p:cNvSpPr txBox="1"/>
          <p:nvPr/>
        </p:nvSpPr>
        <p:spPr>
          <a:xfrm>
            <a:off x="4342417" y="2813541"/>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Swim</a:t>
            </a:r>
            <a:endParaRPr lang="en-IN" sz="2600" dirty="0">
              <a:latin typeface="Calibri" panose="020F0502020204030204" pitchFamily="34" charset="0"/>
              <a:ea typeface="Calibri" panose="020F0502020204030204" pitchFamily="34" charset="0"/>
            </a:endParaRPr>
          </a:p>
        </p:txBody>
      </p:sp>
      <p:sp>
        <p:nvSpPr>
          <p:cNvPr id="29" name="TextBox 28">
            <a:extLst>
              <a:ext uri="{FF2B5EF4-FFF2-40B4-BE49-F238E27FC236}">
                <a16:creationId xmlns:a16="http://schemas.microsoft.com/office/drawing/2014/main" id="{6D388276-732C-8245-831A-B309B1B9B46B}"/>
              </a:ext>
            </a:extLst>
          </p:cNvPr>
          <p:cNvSpPr txBox="1"/>
          <p:nvPr/>
        </p:nvSpPr>
        <p:spPr>
          <a:xfrm>
            <a:off x="6382371" y="2813541"/>
            <a:ext cx="1699967"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Swi</a:t>
            </a:r>
            <a:r>
              <a:rPr lang="en-IE" sz="2600" dirty="0">
                <a:solidFill>
                  <a:srgbClr val="FF0000"/>
                </a:solidFill>
                <a:latin typeface="Calibri" panose="020F0502020204030204" pitchFamily="34" charset="0"/>
                <a:ea typeface="Calibri" panose="020F0502020204030204" pitchFamily="34" charset="0"/>
              </a:rPr>
              <a:t>mm</a:t>
            </a:r>
            <a:r>
              <a:rPr lang="en-IE" sz="2600" u="sng" dirty="0">
                <a:solidFill>
                  <a:srgbClr val="0000FF"/>
                </a:solidFill>
                <a:latin typeface="Calibri" panose="020F0502020204030204" pitchFamily="34" charset="0"/>
                <a:ea typeface="Calibri" panose="020F0502020204030204" pitchFamily="34" charset="0"/>
              </a:rPr>
              <a:t>ing</a:t>
            </a:r>
            <a:endParaRPr lang="en-IN" sz="2600" dirty="0">
              <a:latin typeface="Calibri" panose="020F0502020204030204" pitchFamily="34" charset="0"/>
              <a:ea typeface="Calibri" panose="020F0502020204030204" pitchFamily="34" charset="0"/>
            </a:endParaRPr>
          </a:p>
        </p:txBody>
      </p:sp>
      <p:sp>
        <p:nvSpPr>
          <p:cNvPr id="30" name="TextBox 29">
            <a:extLst>
              <a:ext uri="{FF2B5EF4-FFF2-40B4-BE49-F238E27FC236}">
                <a16:creationId xmlns:a16="http://schemas.microsoft.com/office/drawing/2014/main" id="{BBA9EA38-EC43-CB46-B0BC-E512CE89D989}"/>
              </a:ext>
            </a:extLst>
          </p:cNvPr>
          <p:cNvSpPr txBox="1"/>
          <p:nvPr/>
        </p:nvSpPr>
        <p:spPr>
          <a:xfrm>
            <a:off x="4342417" y="3410510"/>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Plan</a:t>
            </a:r>
            <a:endParaRPr lang="en-IN" sz="2600" dirty="0">
              <a:latin typeface="Calibri" panose="020F0502020204030204" pitchFamily="34" charset="0"/>
              <a:ea typeface="Calibri" panose="020F0502020204030204" pitchFamily="34" charset="0"/>
            </a:endParaRPr>
          </a:p>
        </p:txBody>
      </p:sp>
      <p:sp>
        <p:nvSpPr>
          <p:cNvPr id="31" name="TextBox 30">
            <a:extLst>
              <a:ext uri="{FF2B5EF4-FFF2-40B4-BE49-F238E27FC236}">
                <a16:creationId xmlns:a16="http://schemas.microsoft.com/office/drawing/2014/main" id="{61A44835-584A-BD4E-AA0D-D2E6826F24B8}"/>
              </a:ext>
            </a:extLst>
          </p:cNvPr>
          <p:cNvSpPr txBox="1"/>
          <p:nvPr/>
        </p:nvSpPr>
        <p:spPr>
          <a:xfrm>
            <a:off x="6382372" y="3410510"/>
            <a:ext cx="1699966"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Pla</a:t>
            </a:r>
            <a:r>
              <a:rPr lang="en-IE" sz="2600" dirty="0">
                <a:solidFill>
                  <a:srgbClr val="FF0000"/>
                </a:solidFill>
                <a:latin typeface="Calibri" panose="020F0502020204030204" pitchFamily="34" charset="0"/>
                <a:ea typeface="Calibri" panose="020F0502020204030204" pitchFamily="34" charset="0"/>
              </a:rPr>
              <a:t>nn</a:t>
            </a:r>
            <a:r>
              <a:rPr lang="en-IE" sz="2600" u="sng" dirty="0">
                <a:solidFill>
                  <a:srgbClr val="0000FF"/>
                </a:solidFill>
                <a:latin typeface="Calibri" panose="020F0502020204030204" pitchFamily="34" charset="0"/>
                <a:ea typeface="Calibri" panose="020F0502020204030204" pitchFamily="34" charset="0"/>
              </a:rPr>
              <a:t>ing</a:t>
            </a:r>
            <a:endParaRPr lang="en-IN" sz="2600" dirty="0">
              <a:latin typeface="Calibri" panose="020F0502020204030204" pitchFamily="34" charset="0"/>
              <a:ea typeface="Calibri" panose="020F0502020204030204" pitchFamily="34" charset="0"/>
            </a:endParaRPr>
          </a:p>
        </p:txBody>
      </p:sp>
      <p:sp>
        <p:nvSpPr>
          <p:cNvPr id="32" name="TextBox 31">
            <a:extLst>
              <a:ext uri="{FF2B5EF4-FFF2-40B4-BE49-F238E27FC236}">
                <a16:creationId xmlns:a16="http://schemas.microsoft.com/office/drawing/2014/main" id="{C6FA4AE2-82FB-F74E-B6F5-94DB72AF7330}"/>
              </a:ext>
            </a:extLst>
          </p:cNvPr>
          <p:cNvSpPr txBox="1"/>
          <p:nvPr/>
        </p:nvSpPr>
        <p:spPr>
          <a:xfrm>
            <a:off x="4342417" y="4007479"/>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Stop</a:t>
            </a:r>
            <a:endParaRPr lang="en-IN" sz="2600" dirty="0">
              <a:latin typeface="Calibri" panose="020F0502020204030204" pitchFamily="34" charset="0"/>
              <a:ea typeface="Calibri" panose="020F0502020204030204" pitchFamily="34" charset="0"/>
            </a:endParaRPr>
          </a:p>
        </p:txBody>
      </p:sp>
      <p:sp>
        <p:nvSpPr>
          <p:cNvPr id="33" name="TextBox 32">
            <a:extLst>
              <a:ext uri="{FF2B5EF4-FFF2-40B4-BE49-F238E27FC236}">
                <a16:creationId xmlns:a16="http://schemas.microsoft.com/office/drawing/2014/main" id="{73CE7FA4-B967-F34D-BC47-CFEFE1F7A048}"/>
              </a:ext>
            </a:extLst>
          </p:cNvPr>
          <p:cNvSpPr txBox="1"/>
          <p:nvPr/>
        </p:nvSpPr>
        <p:spPr>
          <a:xfrm>
            <a:off x="6382371" y="4007479"/>
            <a:ext cx="1699965"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Sto</a:t>
            </a:r>
            <a:r>
              <a:rPr lang="en-IE" sz="2600" dirty="0">
                <a:solidFill>
                  <a:srgbClr val="FF0000"/>
                </a:solidFill>
                <a:latin typeface="Calibri" panose="020F0502020204030204" pitchFamily="34" charset="0"/>
                <a:ea typeface="Calibri" panose="020F0502020204030204" pitchFamily="34" charset="0"/>
              </a:rPr>
              <a:t>pp</a:t>
            </a:r>
            <a:r>
              <a:rPr lang="en-IE" sz="2600" u="sng" dirty="0">
                <a:solidFill>
                  <a:srgbClr val="0000FF"/>
                </a:solidFill>
                <a:latin typeface="Calibri" panose="020F0502020204030204" pitchFamily="34" charset="0"/>
                <a:ea typeface="Calibri" panose="020F0502020204030204" pitchFamily="34" charset="0"/>
              </a:rPr>
              <a:t>ing</a:t>
            </a:r>
            <a:endParaRPr lang="en-IN" sz="2600" dirty="0">
              <a:latin typeface="Calibri" panose="020F050202020403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E954A107-FBD9-384A-840D-C4102EBF9A48}"/>
              </a:ext>
            </a:extLst>
          </p:cNvPr>
          <p:cNvSpPr txBox="1"/>
          <p:nvPr/>
        </p:nvSpPr>
        <p:spPr>
          <a:xfrm>
            <a:off x="4342417" y="4604449"/>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Put</a:t>
            </a:r>
            <a:endParaRPr lang="en-IN" sz="2600" dirty="0">
              <a:latin typeface="Calibri" panose="020F0502020204030204" pitchFamily="34" charset="0"/>
              <a:ea typeface="Calibri" panose="020F0502020204030204" pitchFamily="34" charset="0"/>
            </a:endParaRPr>
          </a:p>
        </p:txBody>
      </p:sp>
      <p:sp>
        <p:nvSpPr>
          <p:cNvPr id="35" name="TextBox 34">
            <a:extLst>
              <a:ext uri="{FF2B5EF4-FFF2-40B4-BE49-F238E27FC236}">
                <a16:creationId xmlns:a16="http://schemas.microsoft.com/office/drawing/2014/main" id="{16B086A5-58BD-6045-86EC-C3D74C8008D0}"/>
              </a:ext>
            </a:extLst>
          </p:cNvPr>
          <p:cNvSpPr txBox="1"/>
          <p:nvPr/>
        </p:nvSpPr>
        <p:spPr>
          <a:xfrm>
            <a:off x="6382372" y="4604449"/>
            <a:ext cx="169996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0000FF"/>
                </a:solidFill>
                <a:latin typeface="Calibri" panose="020F0502020204030204" pitchFamily="34" charset="0"/>
                <a:ea typeface="Calibri" panose="020F0502020204030204" pitchFamily="34" charset="0"/>
              </a:rPr>
              <a:t>Pu</a:t>
            </a:r>
            <a:r>
              <a:rPr lang="en-IE" sz="2600" dirty="0">
                <a:solidFill>
                  <a:srgbClr val="FF0000"/>
                </a:solidFill>
                <a:latin typeface="Calibri" panose="020F0502020204030204" pitchFamily="34" charset="0"/>
                <a:ea typeface="Calibri" panose="020F0502020204030204" pitchFamily="34" charset="0"/>
              </a:rPr>
              <a:t>tt</a:t>
            </a:r>
            <a:r>
              <a:rPr lang="en-IE" sz="2600" u="sng" dirty="0">
                <a:solidFill>
                  <a:srgbClr val="0000FF"/>
                </a:solidFill>
                <a:latin typeface="Calibri" panose="020F0502020204030204" pitchFamily="34" charset="0"/>
                <a:ea typeface="Calibri" panose="020F0502020204030204" pitchFamily="34" charset="0"/>
              </a:rPr>
              <a:t>ing</a:t>
            </a:r>
            <a:endParaRPr lang="en-IN" sz="2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600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1000"/>
                                        <p:tgtEl>
                                          <p:spTgt spid="27"/>
                                        </p:tgtEl>
                                        <p:attrNameLst>
                                          <p:attrName>ppt_x</p:attrName>
                                        </p:attrNameLst>
                                      </p:cBhvr>
                                      <p:tavLst>
                                        <p:tav tm="0">
                                          <p:val>
                                            <p:strVal val="#ppt_x-#ppt_w*1.125000"/>
                                          </p:val>
                                        </p:tav>
                                        <p:tav tm="100000">
                                          <p:val>
                                            <p:strVal val="#ppt_x"/>
                                          </p:val>
                                        </p:tav>
                                      </p:tavLst>
                                    </p:anim>
                                    <p:animEffect transition="in" filter="wipe(right)">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ppt_w*1.125000"/>
                                          </p:val>
                                        </p:tav>
                                        <p:tav tm="100000">
                                          <p:val>
                                            <p:strVal val="#ppt_x"/>
                                          </p:val>
                                        </p:tav>
                                      </p:tavLst>
                                    </p:anim>
                                    <p:animEffect transition="in" filter="wipe(right)">
                                      <p:cBhvr>
                                        <p:cTn id="28" dur="1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000"/>
                                        <p:tgtEl>
                                          <p:spTgt spid="31"/>
                                        </p:tgtEl>
                                        <p:attrNameLst>
                                          <p:attrName>ppt_x</p:attrName>
                                        </p:attrNameLst>
                                      </p:cBhvr>
                                      <p:tavLst>
                                        <p:tav tm="0">
                                          <p:val>
                                            <p:strVal val="#ppt_x-#ppt_w*1.125000"/>
                                          </p:val>
                                        </p:tav>
                                        <p:tav tm="100000">
                                          <p:val>
                                            <p:strVal val="#ppt_x"/>
                                          </p:val>
                                        </p:tav>
                                      </p:tavLst>
                                    </p:anim>
                                    <p:animEffect transition="in" filter="wipe(right)">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1000"/>
                            </p:stCondLst>
                            <p:childTnLst>
                              <p:par>
                                <p:cTn id="51" presetID="1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p:tgtEl>
                                          <p:spTgt spid="33"/>
                                        </p:tgtEl>
                                        <p:attrNameLst>
                                          <p:attrName>ppt_x</p:attrName>
                                        </p:attrNameLst>
                                      </p:cBhvr>
                                      <p:tavLst>
                                        <p:tav tm="0">
                                          <p:val>
                                            <p:strVal val="#ppt_x-#ppt_w*1.125000"/>
                                          </p:val>
                                        </p:tav>
                                        <p:tav tm="100000">
                                          <p:val>
                                            <p:strVal val="#ppt_x"/>
                                          </p:val>
                                        </p:tav>
                                      </p:tavLst>
                                    </p:anim>
                                    <p:animEffect transition="in" filter="wipe(right)">
                                      <p:cBhvr>
                                        <p:cTn id="54" dur="10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par>
                          <p:cTn id="63" fill="hold">
                            <p:stCondLst>
                              <p:cond delay="1000"/>
                            </p:stCondLst>
                            <p:childTnLst>
                              <p:par>
                                <p:cTn id="64" presetID="12" presetClass="entr" presetSubtype="8"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1000"/>
                                        <p:tgtEl>
                                          <p:spTgt spid="35"/>
                                        </p:tgtEl>
                                        <p:attrNameLst>
                                          <p:attrName>ppt_x</p:attrName>
                                        </p:attrNameLst>
                                      </p:cBhvr>
                                      <p:tavLst>
                                        <p:tav tm="0">
                                          <p:val>
                                            <p:strVal val="#ppt_x-#ppt_w*1.125000"/>
                                          </p:val>
                                        </p:tav>
                                        <p:tav tm="100000">
                                          <p:val>
                                            <p:strVal val="#ppt_x"/>
                                          </p:val>
                                        </p:tav>
                                      </p:tavLst>
                                    </p:anim>
                                    <p:animEffect transition="in" filter="wipe(right)">
                                      <p:cBhvr>
                                        <p:cTn id="6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156791-8120-4843-A87B-5E78DD5440CA}"/>
              </a:ext>
            </a:extLst>
          </p:cNvPr>
          <p:cNvGrpSpPr/>
          <p:nvPr/>
        </p:nvGrpSpPr>
        <p:grpSpPr>
          <a:xfrm>
            <a:off x="1168088" y="903241"/>
            <a:ext cx="9861986" cy="820272"/>
            <a:chOff x="9894350" y="1536104"/>
            <a:chExt cx="1749286" cy="557135"/>
          </a:xfrm>
        </p:grpSpPr>
        <p:sp>
          <p:nvSpPr>
            <p:cNvPr id="6" name="Rectangle: Top Corners Rounded 3">
              <a:extLst>
                <a:ext uri="{FF2B5EF4-FFF2-40B4-BE49-F238E27FC236}">
                  <a16:creationId xmlns:a16="http://schemas.microsoft.com/office/drawing/2014/main" id="{6BB96A73-7431-224B-89D4-C229D415945B}"/>
                </a:ext>
              </a:extLst>
            </p:cNvPr>
            <p:cNvSpPr/>
            <p:nvPr/>
          </p:nvSpPr>
          <p:spPr>
            <a:xfrm>
              <a:off x="9894350" y="1536104"/>
              <a:ext cx="1749286" cy="557135"/>
            </a:xfrm>
            <a:prstGeom prst="round2SameRect">
              <a:avLst/>
            </a:prstGeom>
            <a:solidFill>
              <a:srgbClr val="5BE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id="{11E579BF-4D28-AB48-A612-942248298793}"/>
                </a:ext>
              </a:extLst>
            </p:cNvPr>
            <p:cNvSpPr/>
            <p:nvPr/>
          </p:nvSpPr>
          <p:spPr>
            <a:xfrm>
              <a:off x="9900563" y="1641265"/>
              <a:ext cx="1742594" cy="38968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id="{8EF84768-DE98-CD4F-90A0-3CBB1110B344}"/>
                </a:ext>
              </a:extLst>
            </p:cNvPr>
            <p:cNvSpPr txBox="1"/>
            <p:nvPr/>
          </p:nvSpPr>
          <p:spPr>
            <a:xfrm>
              <a:off x="9935291" y="1689606"/>
              <a:ext cx="1671900" cy="355375"/>
            </a:xfrm>
            <a:prstGeom prst="rect">
              <a:avLst/>
            </a:prstGeom>
            <a:noFill/>
          </p:spPr>
          <p:txBody>
            <a:bodyPr wrap="square" rtlCol="0">
              <a:spAutoFit/>
            </a:bodyPr>
            <a:lstStyle/>
            <a:p>
              <a:pPr algn="ctr"/>
              <a:r>
                <a:rPr lang="en-IE" sz="2800" i="1" dirty="0">
                  <a:solidFill>
                    <a:srgbClr val="C00000"/>
                  </a:solidFill>
                </a:rPr>
                <a:t>For verbs that end with the vowel ‘e’, drop the ‘e’ and add ‘</a:t>
              </a:r>
              <a:r>
                <a:rPr lang="en-IE" sz="2800" i="1" dirty="0" err="1">
                  <a:solidFill>
                    <a:srgbClr val="C00000"/>
                  </a:solidFill>
                </a:rPr>
                <a:t>ing</a:t>
              </a:r>
              <a:r>
                <a:rPr lang="en-IE" sz="2800" i="1" dirty="0">
                  <a:solidFill>
                    <a:srgbClr val="C00000"/>
                  </a:solidFill>
                </a:rPr>
                <a:t>’.</a:t>
              </a:r>
              <a:endParaRPr lang="en-IN" sz="2800" i="1" dirty="0">
                <a:solidFill>
                  <a:srgbClr val="C00000"/>
                </a:solidFill>
              </a:endParaRPr>
            </a:p>
          </p:txBody>
        </p:sp>
      </p:grpSp>
      <p:pic>
        <p:nvPicPr>
          <p:cNvPr id="12" name="Picture 11" descr="A silhouette of a person&#10;&#10;Description automatically generated with low confidence">
            <a:extLst>
              <a:ext uri="{FF2B5EF4-FFF2-40B4-BE49-F238E27FC236}">
                <a16:creationId xmlns:a16="http://schemas.microsoft.com/office/drawing/2014/main" id="{5AC2B29B-B977-324C-908B-AFBF2D82D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966" y="1873586"/>
            <a:ext cx="1522664" cy="2664662"/>
          </a:xfrm>
          <a:prstGeom prst="rect">
            <a:avLst/>
          </a:prstGeom>
        </p:spPr>
      </p:pic>
      <p:pic>
        <p:nvPicPr>
          <p:cNvPr id="15" name="Picture 14">
            <a:extLst>
              <a:ext uri="{FF2B5EF4-FFF2-40B4-BE49-F238E27FC236}">
                <a16:creationId xmlns:a16="http://schemas.microsoft.com/office/drawing/2014/main" id="{F5347D20-FCFE-4E46-A02D-3BD4A80B0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2825" y="1897595"/>
            <a:ext cx="2327751" cy="1989501"/>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6E1DFD57-2504-A34D-9DBB-4148D826AF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16" y="4717421"/>
            <a:ext cx="2499765" cy="1663907"/>
          </a:xfrm>
          <a:prstGeom prst="rect">
            <a:avLst/>
          </a:prstGeom>
        </p:spPr>
      </p:pic>
      <p:pic>
        <p:nvPicPr>
          <p:cNvPr id="19" name="Picture 18" descr="A statue of a person&#10;&#10;Description automatically generated with low confidence">
            <a:extLst>
              <a:ext uri="{FF2B5EF4-FFF2-40B4-BE49-F238E27FC236}">
                <a16:creationId xmlns:a16="http://schemas.microsoft.com/office/drawing/2014/main" id="{5E030A3E-60FE-214D-A76C-2F604119F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9818" y="4263510"/>
            <a:ext cx="1273764" cy="2189826"/>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A0104890-F468-4540-92FC-811A3983EC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7873" y="5322776"/>
            <a:ext cx="2496253" cy="1306790"/>
          </a:xfrm>
          <a:prstGeom prst="rect">
            <a:avLst/>
          </a:prstGeom>
        </p:spPr>
      </p:pic>
      <p:grpSp>
        <p:nvGrpSpPr>
          <p:cNvPr id="18" name="Group 17">
            <a:extLst>
              <a:ext uri="{FF2B5EF4-FFF2-40B4-BE49-F238E27FC236}">
                <a16:creationId xmlns:a16="http://schemas.microsoft.com/office/drawing/2014/main" id="{E7A1786F-85EF-4415-9F00-E2A020813631}"/>
              </a:ext>
            </a:extLst>
          </p:cNvPr>
          <p:cNvGrpSpPr/>
          <p:nvPr/>
        </p:nvGrpSpPr>
        <p:grpSpPr>
          <a:xfrm>
            <a:off x="2383035" y="132316"/>
            <a:ext cx="7495378" cy="720081"/>
            <a:chOff x="2175556" y="2411814"/>
            <a:chExt cx="8244916" cy="792089"/>
          </a:xfrm>
        </p:grpSpPr>
        <p:sp>
          <p:nvSpPr>
            <p:cNvPr id="20" name="Rectangle: Rounded Corners 28">
              <a:extLst>
                <a:ext uri="{FF2B5EF4-FFF2-40B4-BE49-F238E27FC236}">
                  <a16:creationId xmlns:a16="http://schemas.microsoft.com/office/drawing/2014/main" id="{0236B85D-AC6E-4008-ACC4-E7F9DE154504}"/>
                </a:ext>
              </a:extLst>
            </p:cNvPr>
            <p:cNvSpPr/>
            <p:nvPr/>
          </p:nvSpPr>
          <p:spPr>
            <a:xfrm>
              <a:off x="2643608" y="2461644"/>
              <a:ext cx="7776864" cy="692431"/>
            </a:xfrm>
            <a:prstGeom prst="roundRect">
              <a:avLst>
                <a:gd name="adj" fmla="val 50000"/>
              </a:avLst>
            </a:prstGeom>
            <a:solidFill>
              <a:srgbClr val="FF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Present Continuous Tense</a:t>
              </a:r>
            </a:p>
          </p:txBody>
        </p:sp>
        <p:grpSp>
          <p:nvGrpSpPr>
            <p:cNvPr id="22" name="Group 21">
              <a:extLst>
                <a:ext uri="{FF2B5EF4-FFF2-40B4-BE49-F238E27FC236}">
                  <a16:creationId xmlns:a16="http://schemas.microsoft.com/office/drawing/2014/main" id="{7DB42F14-50BA-4441-97B7-5103BBD89310}"/>
                </a:ext>
              </a:extLst>
            </p:cNvPr>
            <p:cNvGrpSpPr/>
            <p:nvPr/>
          </p:nvGrpSpPr>
          <p:grpSpPr>
            <a:xfrm>
              <a:off x="2175556" y="2411814"/>
              <a:ext cx="1440160" cy="792089"/>
              <a:chOff x="2351584" y="188029"/>
              <a:chExt cx="1440160" cy="792089"/>
            </a:xfrm>
            <a:solidFill>
              <a:srgbClr val="00A0C0"/>
            </a:solidFill>
          </p:grpSpPr>
          <p:sp>
            <p:nvSpPr>
              <p:cNvPr id="23" name="Freeform: Shape 30">
                <a:extLst>
                  <a:ext uri="{FF2B5EF4-FFF2-40B4-BE49-F238E27FC236}">
                    <a16:creationId xmlns:a16="http://schemas.microsoft.com/office/drawing/2014/main" id="{73FDE14C-E8A7-471C-973A-5EED8F810706}"/>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4" name="Freeform: Shape 31">
                <a:extLst>
                  <a:ext uri="{FF2B5EF4-FFF2-40B4-BE49-F238E27FC236}">
                    <a16:creationId xmlns:a16="http://schemas.microsoft.com/office/drawing/2014/main" id="{AFD74A50-5CBD-4863-A18D-70FE1F141F50}"/>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5" name="TextBox 24">
            <a:extLst>
              <a:ext uri="{FF2B5EF4-FFF2-40B4-BE49-F238E27FC236}">
                <a16:creationId xmlns:a16="http://schemas.microsoft.com/office/drawing/2014/main" id="{867FE758-0EDD-C242-9ED1-3F28EC1426EE}"/>
              </a:ext>
            </a:extLst>
          </p:cNvPr>
          <p:cNvSpPr txBox="1"/>
          <p:nvPr/>
        </p:nvSpPr>
        <p:spPr>
          <a:xfrm>
            <a:off x="4277912" y="2067980"/>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Dance</a:t>
            </a:r>
            <a:endParaRPr lang="en-IN" sz="2600" dirty="0">
              <a:solidFill>
                <a:srgbClr val="C00000"/>
              </a:solidFill>
              <a:latin typeface="Calibri" panose="020F0502020204030204" pitchFamily="34" charset="0"/>
              <a:ea typeface="Calibri" panose="020F0502020204030204" pitchFamily="34" charset="0"/>
            </a:endParaRPr>
          </a:p>
        </p:txBody>
      </p:sp>
      <p:sp>
        <p:nvSpPr>
          <p:cNvPr id="26" name="TextBox 25">
            <a:extLst>
              <a:ext uri="{FF2B5EF4-FFF2-40B4-BE49-F238E27FC236}">
                <a16:creationId xmlns:a16="http://schemas.microsoft.com/office/drawing/2014/main" id="{F17C91A4-870C-004D-8FF7-482B10594266}"/>
              </a:ext>
            </a:extLst>
          </p:cNvPr>
          <p:cNvSpPr txBox="1"/>
          <p:nvPr/>
        </p:nvSpPr>
        <p:spPr>
          <a:xfrm>
            <a:off x="6406334" y="2067980"/>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Danc</a:t>
            </a:r>
            <a:r>
              <a:rPr lang="en-IE" sz="2600" u="sng" dirty="0">
                <a:solidFill>
                  <a:schemeClr val="tx1"/>
                </a:solidFill>
                <a:latin typeface="Calibri" panose="020F0502020204030204" pitchFamily="34" charset="0"/>
                <a:ea typeface="Calibri" panose="020F0502020204030204" pitchFamily="34" charset="0"/>
              </a:rPr>
              <a:t>ing</a:t>
            </a:r>
            <a:endParaRPr lang="en-IN" sz="2600" dirty="0">
              <a:solidFill>
                <a:schemeClr val="tx1"/>
              </a:solidFill>
              <a:latin typeface="Calibri" panose="020F0502020204030204" pitchFamily="34" charset="0"/>
              <a:ea typeface="Calibri" panose="020F0502020204030204" pitchFamily="34" charset="0"/>
            </a:endParaRPr>
          </a:p>
        </p:txBody>
      </p:sp>
      <p:sp>
        <p:nvSpPr>
          <p:cNvPr id="27" name="TextBox 26">
            <a:extLst>
              <a:ext uri="{FF2B5EF4-FFF2-40B4-BE49-F238E27FC236}">
                <a16:creationId xmlns:a16="http://schemas.microsoft.com/office/drawing/2014/main" id="{A2039028-8BF4-A945-986D-21AAF7021E46}"/>
              </a:ext>
            </a:extLst>
          </p:cNvPr>
          <p:cNvSpPr txBox="1"/>
          <p:nvPr/>
        </p:nvSpPr>
        <p:spPr>
          <a:xfrm>
            <a:off x="4277912" y="2664949"/>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Write</a:t>
            </a:r>
            <a:endParaRPr lang="en-IN" sz="2600" dirty="0">
              <a:solidFill>
                <a:srgbClr val="C00000"/>
              </a:solidFill>
              <a:latin typeface="Calibri" panose="020F0502020204030204" pitchFamily="34" charset="0"/>
              <a:ea typeface="Calibri" panose="020F0502020204030204" pitchFamily="34" charset="0"/>
            </a:endParaRPr>
          </a:p>
        </p:txBody>
      </p:sp>
      <p:sp>
        <p:nvSpPr>
          <p:cNvPr id="28" name="TextBox 27">
            <a:extLst>
              <a:ext uri="{FF2B5EF4-FFF2-40B4-BE49-F238E27FC236}">
                <a16:creationId xmlns:a16="http://schemas.microsoft.com/office/drawing/2014/main" id="{D31789AC-BBAD-2B47-8568-3985C65FD7E2}"/>
              </a:ext>
            </a:extLst>
          </p:cNvPr>
          <p:cNvSpPr txBox="1"/>
          <p:nvPr/>
        </p:nvSpPr>
        <p:spPr>
          <a:xfrm>
            <a:off x="6406334" y="2664949"/>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Writ</a:t>
            </a:r>
            <a:r>
              <a:rPr lang="en-IE" sz="2600" u="sng" dirty="0">
                <a:solidFill>
                  <a:schemeClr val="tx1"/>
                </a:solidFill>
                <a:latin typeface="Calibri" panose="020F0502020204030204" pitchFamily="34" charset="0"/>
                <a:ea typeface="Calibri" panose="020F0502020204030204" pitchFamily="34" charset="0"/>
              </a:rPr>
              <a:t>ing</a:t>
            </a:r>
            <a:endParaRPr lang="en-IN" sz="2600" dirty="0">
              <a:solidFill>
                <a:schemeClr val="tx1"/>
              </a:solidFill>
              <a:latin typeface="Calibri" panose="020F0502020204030204" pitchFamily="34" charset="0"/>
              <a:ea typeface="Calibri" panose="020F0502020204030204" pitchFamily="34" charset="0"/>
            </a:endParaRPr>
          </a:p>
        </p:txBody>
      </p:sp>
      <p:sp>
        <p:nvSpPr>
          <p:cNvPr id="29" name="TextBox 28">
            <a:extLst>
              <a:ext uri="{FF2B5EF4-FFF2-40B4-BE49-F238E27FC236}">
                <a16:creationId xmlns:a16="http://schemas.microsoft.com/office/drawing/2014/main" id="{AA165F7D-CC01-FE41-AEB6-E4582565B475}"/>
              </a:ext>
            </a:extLst>
          </p:cNvPr>
          <p:cNvSpPr txBox="1"/>
          <p:nvPr/>
        </p:nvSpPr>
        <p:spPr>
          <a:xfrm>
            <a:off x="4277912" y="3261918"/>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Come</a:t>
            </a:r>
            <a:endParaRPr lang="en-IN" sz="2600" dirty="0">
              <a:solidFill>
                <a:srgbClr val="C00000"/>
              </a:solidFill>
              <a:latin typeface="Calibri" panose="020F0502020204030204" pitchFamily="34" charset="0"/>
              <a:ea typeface="Calibri" panose="020F0502020204030204" pitchFamily="34" charset="0"/>
            </a:endParaRPr>
          </a:p>
        </p:txBody>
      </p:sp>
      <p:sp>
        <p:nvSpPr>
          <p:cNvPr id="30" name="TextBox 29">
            <a:extLst>
              <a:ext uri="{FF2B5EF4-FFF2-40B4-BE49-F238E27FC236}">
                <a16:creationId xmlns:a16="http://schemas.microsoft.com/office/drawing/2014/main" id="{D696DBD5-271C-5045-A9B4-2FAB0455CEC7}"/>
              </a:ext>
            </a:extLst>
          </p:cNvPr>
          <p:cNvSpPr txBox="1"/>
          <p:nvPr/>
        </p:nvSpPr>
        <p:spPr>
          <a:xfrm>
            <a:off x="6406334" y="3261918"/>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Com</a:t>
            </a:r>
            <a:r>
              <a:rPr lang="en-IE" sz="2600" u="sng" dirty="0">
                <a:solidFill>
                  <a:schemeClr val="tx1"/>
                </a:solidFill>
                <a:latin typeface="Calibri" panose="020F0502020204030204" pitchFamily="34" charset="0"/>
                <a:ea typeface="Calibri" panose="020F0502020204030204" pitchFamily="34" charset="0"/>
              </a:rPr>
              <a:t>ing</a:t>
            </a:r>
            <a:endParaRPr lang="en-IN" sz="2600" dirty="0">
              <a:solidFill>
                <a:schemeClr val="tx1"/>
              </a:solidFill>
              <a:latin typeface="Calibri" panose="020F0502020204030204" pitchFamily="34" charset="0"/>
              <a:ea typeface="Calibri" panose="020F0502020204030204" pitchFamily="34" charset="0"/>
            </a:endParaRPr>
          </a:p>
        </p:txBody>
      </p:sp>
      <p:sp>
        <p:nvSpPr>
          <p:cNvPr id="31" name="TextBox 30">
            <a:extLst>
              <a:ext uri="{FF2B5EF4-FFF2-40B4-BE49-F238E27FC236}">
                <a16:creationId xmlns:a16="http://schemas.microsoft.com/office/drawing/2014/main" id="{CF8715DE-CDD8-B34E-B94B-59DE7518979A}"/>
              </a:ext>
            </a:extLst>
          </p:cNvPr>
          <p:cNvSpPr txBox="1"/>
          <p:nvPr/>
        </p:nvSpPr>
        <p:spPr>
          <a:xfrm>
            <a:off x="4277912" y="3858887"/>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Smile</a:t>
            </a:r>
            <a:endParaRPr lang="en-IN" sz="2600" dirty="0">
              <a:solidFill>
                <a:srgbClr val="C00000"/>
              </a:solidFill>
              <a:latin typeface="Calibri" panose="020F0502020204030204" pitchFamily="34" charset="0"/>
              <a:ea typeface="Calibri" panose="020F0502020204030204" pitchFamily="34" charset="0"/>
            </a:endParaRPr>
          </a:p>
        </p:txBody>
      </p:sp>
      <p:sp>
        <p:nvSpPr>
          <p:cNvPr id="32" name="TextBox 31">
            <a:extLst>
              <a:ext uri="{FF2B5EF4-FFF2-40B4-BE49-F238E27FC236}">
                <a16:creationId xmlns:a16="http://schemas.microsoft.com/office/drawing/2014/main" id="{918DFE7C-4797-0941-A0EA-DDAA85A344CA}"/>
              </a:ext>
            </a:extLst>
          </p:cNvPr>
          <p:cNvSpPr txBox="1"/>
          <p:nvPr/>
        </p:nvSpPr>
        <p:spPr>
          <a:xfrm>
            <a:off x="6406334" y="3858887"/>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Smil</a:t>
            </a:r>
            <a:r>
              <a:rPr lang="en-IE" sz="2600" u="sng" dirty="0">
                <a:solidFill>
                  <a:schemeClr val="tx1"/>
                </a:solidFill>
                <a:latin typeface="Calibri" panose="020F0502020204030204" pitchFamily="34" charset="0"/>
                <a:ea typeface="Calibri" panose="020F0502020204030204" pitchFamily="34" charset="0"/>
              </a:rPr>
              <a:t>ing</a:t>
            </a:r>
            <a:endParaRPr lang="en-IN" sz="2600" dirty="0">
              <a:solidFill>
                <a:schemeClr val="tx1"/>
              </a:solidFill>
              <a:latin typeface="Calibri" panose="020F0502020204030204" pitchFamily="34" charset="0"/>
              <a:ea typeface="Calibri" panose="020F0502020204030204" pitchFamily="34" charset="0"/>
            </a:endParaRPr>
          </a:p>
        </p:txBody>
      </p:sp>
      <p:sp>
        <p:nvSpPr>
          <p:cNvPr id="33" name="TextBox 32">
            <a:extLst>
              <a:ext uri="{FF2B5EF4-FFF2-40B4-BE49-F238E27FC236}">
                <a16:creationId xmlns:a16="http://schemas.microsoft.com/office/drawing/2014/main" id="{D2BBF1AB-6891-5B44-A040-18FD245ED85F}"/>
              </a:ext>
            </a:extLst>
          </p:cNvPr>
          <p:cNvSpPr txBox="1"/>
          <p:nvPr/>
        </p:nvSpPr>
        <p:spPr>
          <a:xfrm>
            <a:off x="4277912" y="4455857"/>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Live</a:t>
            </a:r>
            <a:endParaRPr lang="en-IN" sz="2600" dirty="0">
              <a:solidFill>
                <a:srgbClr val="C00000"/>
              </a:solidFill>
              <a:latin typeface="Calibri" panose="020F050202020403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9717E8D0-ADFE-EE4C-B37A-9A2EE46AE988}"/>
              </a:ext>
            </a:extLst>
          </p:cNvPr>
          <p:cNvSpPr txBox="1"/>
          <p:nvPr/>
        </p:nvSpPr>
        <p:spPr>
          <a:xfrm>
            <a:off x="6406334" y="4455857"/>
            <a:ext cx="1472184" cy="5224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14000"/>
              </a:lnSpc>
              <a:spcBef>
                <a:spcPts val="1200"/>
              </a:spcBef>
            </a:pPr>
            <a:r>
              <a:rPr lang="en-IE" sz="2600" dirty="0">
                <a:solidFill>
                  <a:srgbClr val="C00000"/>
                </a:solidFill>
                <a:latin typeface="Calibri" panose="020F0502020204030204" pitchFamily="34" charset="0"/>
                <a:ea typeface="Calibri" panose="020F0502020204030204" pitchFamily="34" charset="0"/>
              </a:rPr>
              <a:t>Liv</a:t>
            </a:r>
            <a:r>
              <a:rPr lang="en-IE" sz="2600" u="sng" dirty="0">
                <a:solidFill>
                  <a:schemeClr val="tx1"/>
                </a:solidFill>
                <a:latin typeface="Calibri" panose="020F0502020204030204" pitchFamily="34" charset="0"/>
                <a:ea typeface="Calibri" panose="020F0502020204030204" pitchFamily="34" charset="0"/>
              </a:rPr>
              <a:t>ing</a:t>
            </a:r>
            <a:endParaRPr lang="en-IN" sz="2600"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411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p:tgtEl>
                                          <p:spTgt spid="26"/>
                                        </p:tgtEl>
                                        <p:attrNameLst>
                                          <p:attrName>ppt_x</p:attrName>
                                        </p:attrNameLst>
                                      </p:cBhvr>
                                      <p:tavLst>
                                        <p:tav tm="0">
                                          <p:val>
                                            <p:strVal val="#ppt_x-#ppt_w*1.125000"/>
                                          </p:val>
                                        </p:tav>
                                        <p:tav tm="100000">
                                          <p:val>
                                            <p:strVal val="#ppt_x"/>
                                          </p:val>
                                        </p:tav>
                                      </p:tavLst>
                                    </p:anim>
                                    <p:animEffect transition="in" filter="wipe(righ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p:tgtEl>
                                          <p:spTgt spid="28"/>
                                        </p:tgtEl>
                                        <p:attrNameLst>
                                          <p:attrName>ppt_x</p:attrName>
                                        </p:attrNameLst>
                                      </p:cBhvr>
                                      <p:tavLst>
                                        <p:tav tm="0">
                                          <p:val>
                                            <p:strVal val="#ppt_x-#ppt_w*1.125000"/>
                                          </p:val>
                                        </p:tav>
                                        <p:tav tm="100000">
                                          <p:val>
                                            <p:strVal val="#ppt_x"/>
                                          </p:val>
                                        </p:tav>
                                      </p:tavLst>
                                    </p:anim>
                                    <p:animEffect transition="in" filter="wipe(right)">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1000"/>
                                        <p:tgtEl>
                                          <p:spTgt spid="30"/>
                                        </p:tgtEl>
                                        <p:attrNameLst>
                                          <p:attrName>ppt_x</p:attrName>
                                        </p:attrNameLst>
                                      </p:cBhvr>
                                      <p:tavLst>
                                        <p:tav tm="0">
                                          <p:val>
                                            <p:strVal val="#ppt_x-#ppt_w*1.125000"/>
                                          </p:val>
                                        </p:tav>
                                        <p:tav tm="100000">
                                          <p:val>
                                            <p:strVal val="#ppt_x"/>
                                          </p:val>
                                        </p:tav>
                                      </p:tavLst>
                                    </p:anim>
                                    <p:animEffect transition="in" filter="wipe(right)">
                                      <p:cBhvr>
                                        <p:cTn id="41" dur="10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1000"/>
                            </p:stCondLst>
                            <p:childTnLst>
                              <p:par>
                                <p:cTn id="51" presetID="12" presetClass="entr" presetSubtype="8"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1000"/>
                                        <p:tgtEl>
                                          <p:spTgt spid="32"/>
                                        </p:tgtEl>
                                        <p:attrNameLst>
                                          <p:attrName>ppt_x</p:attrName>
                                        </p:attrNameLst>
                                      </p:cBhvr>
                                      <p:tavLst>
                                        <p:tav tm="0">
                                          <p:val>
                                            <p:strVal val="#ppt_x-#ppt_w*1.125000"/>
                                          </p:val>
                                        </p:tav>
                                        <p:tav tm="100000">
                                          <p:val>
                                            <p:strVal val="#ppt_x"/>
                                          </p:val>
                                        </p:tav>
                                      </p:tavLst>
                                    </p:anim>
                                    <p:animEffect transition="in" filter="wipe(right)">
                                      <p:cBhvr>
                                        <p:cTn id="54" dur="1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par>
                          <p:cTn id="63" fill="hold">
                            <p:stCondLst>
                              <p:cond delay="1000"/>
                            </p:stCondLst>
                            <p:childTnLst>
                              <p:par>
                                <p:cTn id="64" presetID="12" presetClass="entr" presetSubtype="8"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0"/>
                                        <p:tgtEl>
                                          <p:spTgt spid="34"/>
                                        </p:tgtEl>
                                        <p:attrNameLst>
                                          <p:attrName>ppt_x</p:attrName>
                                        </p:attrNameLst>
                                      </p:cBhvr>
                                      <p:tavLst>
                                        <p:tav tm="0">
                                          <p:val>
                                            <p:strVal val="#ppt_x-#ppt_w*1.125000"/>
                                          </p:val>
                                        </p:tav>
                                        <p:tav tm="100000">
                                          <p:val>
                                            <p:strVal val="#ppt_x"/>
                                          </p:val>
                                        </p:tav>
                                      </p:tavLst>
                                    </p:anim>
                                    <p:animEffect transition="in" filter="wipe(right)">
                                      <p:cBhvr>
                                        <p:cTn id="6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73D4E5-A8EA-2246-9B4D-E8B699F5F7B2}"/>
              </a:ext>
            </a:extLst>
          </p:cNvPr>
          <p:cNvGrpSpPr/>
          <p:nvPr/>
        </p:nvGrpSpPr>
        <p:grpSpPr>
          <a:xfrm>
            <a:off x="1396541" y="1027527"/>
            <a:ext cx="9437056" cy="1200964"/>
            <a:chOff x="9892548" y="1486078"/>
            <a:chExt cx="1749285" cy="1711081"/>
          </a:xfrm>
        </p:grpSpPr>
        <p:sp>
          <p:nvSpPr>
            <p:cNvPr id="5" name="Arrow: Pentagon 14">
              <a:extLst>
                <a:ext uri="{FF2B5EF4-FFF2-40B4-BE49-F238E27FC236}">
                  <a16:creationId xmlns:a16="http://schemas.microsoft.com/office/drawing/2014/main" id="{9CA07C5D-5D9F-7D4E-AF68-47D8E3C72F00}"/>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15">
              <a:extLst>
                <a:ext uri="{FF2B5EF4-FFF2-40B4-BE49-F238E27FC236}">
                  <a16:creationId xmlns:a16="http://schemas.microsoft.com/office/drawing/2014/main" id="{F86E8CE0-A468-9940-B309-DF0018BCEA4C}"/>
                </a:ext>
              </a:extLst>
            </p:cNvPr>
            <p:cNvSpPr/>
            <p:nvPr/>
          </p:nvSpPr>
          <p:spPr>
            <a:xfrm>
              <a:off x="9892548" y="1486078"/>
              <a:ext cx="1749285" cy="1574825"/>
            </a:xfrm>
            <a:prstGeom prst="round2SameRect">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id="{4041F151-0910-AA4A-9726-A93DA5363744}"/>
                </a:ext>
              </a:extLst>
            </p:cNvPr>
            <p:cNvSpPr/>
            <p:nvPr/>
          </p:nvSpPr>
          <p:spPr>
            <a:xfrm>
              <a:off x="9974641" y="1754874"/>
              <a:ext cx="1584175" cy="87927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id="{07266078-2466-724D-91F4-244D89804015}"/>
                </a:ext>
              </a:extLst>
            </p:cNvPr>
            <p:cNvSpPr txBox="1"/>
            <p:nvPr/>
          </p:nvSpPr>
          <p:spPr>
            <a:xfrm>
              <a:off x="10018320" y="1837789"/>
              <a:ext cx="1491876" cy="1359370"/>
            </a:xfrm>
            <a:prstGeom prst="rect">
              <a:avLst/>
            </a:prstGeom>
            <a:noFill/>
          </p:spPr>
          <p:txBody>
            <a:bodyPr wrap="square" rtlCol="0">
              <a:spAutoFit/>
            </a:bodyPr>
            <a:lstStyle/>
            <a:p>
              <a:r>
                <a:rPr lang="en-IE" sz="2800" i="1" dirty="0">
                  <a:solidFill>
                    <a:srgbClr val="0070C0"/>
                  </a:solidFill>
                </a:rPr>
                <a:t>For verbs that end in ‘</a:t>
              </a:r>
              <a:r>
                <a:rPr lang="en-IE" sz="2800" i="1" dirty="0" err="1">
                  <a:solidFill>
                    <a:srgbClr val="0070C0"/>
                  </a:solidFill>
                </a:rPr>
                <a:t>ie</a:t>
              </a:r>
              <a:r>
                <a:rPr lang="en-IE" sz="2800" i="1" dirty="0">
                  <a:solidFill>
                    <a:srgbClr val="0070C0"/>
                  </a:solidFill>
                </a:rPr>
                <a:t>’, drop the ‘</a:t>
              </a:r>
              <a:r>
                <a:rPr lang="en-IE" sz="2800" i="1" dirty="0" err="1">
                  <a:solidFill>
                    <a:srgbClr val="0070C0"/>
                  </a:solidFill>
                </a:rPr>
                <a:t>ie</a:t>
              </a:r>
              <a:r>
                <a:rPr lang="en-IE" sz="2800" i="1" dirty="0">
                  <a:solidFill>
                    <a:srgbClr val="0070C0"/>
                  </a:solidFill>
                </a:rPr>
                <a:t>’ and add ‘</a:t>
              </a:r>
              <a:r>
                <a:rPr lang="en-IE" sz="2800" i="1" dirty="0" err="1">
                  <a:solidFill>
                    <a:srgbClr val="0070C0"/>
                  </a:solidFill>
                </a:rPr>
                <a:t>ying</a:t>
              </a:r>
              <a:r>
                <a:rPr lang="en-IE" sz="2800" i="1" dirty="0">
                  <a:solidFill>
                    <a:srgbClr val="0070C0"/>
                  </a:solidFill>
                </a:rPr>
                <a:t>’.</a:t>
              </a:r>
              <a:endParaRPr lang="en-IN" sz="2800" i="1" dirty="0">
                <a:solidFill>
                  <a:srgbClr val="0070C0"/>
                </a:solidFill>
              </a:endParaRPr>
            </a:p>
          </p:txBody>
        </p:sp>
        <p:sp>
          <p:nvSpPr>
            <p:cNvPr id="9" name="Arrow: Pentagon 18">
              <a:extLst>
                <a:ext uri="{FF2B5EF4-FFF2-40B4-BE49-F238E27FC236}">
                  <a16:creationId xmlns:a16="http://schemas.microsoft.com/office/drawing/2014/main" id="{6F7F2701-B491-AA46-AEC2-A9C5B995CB19}"/>
                </a:ext>
              </a:extLst>
            </p:cNvPr>
            <p:cNvSpPr/>
            <p:nvPr/>
          </p:nvSpPr>
          <p:spPr>
            <a:xfrm rot="16200000">
              <a:off x="10617803" y="2446098"/>
              <a:ext cx="199843" cy="871248"/>
            </a:xfrm>
            <a:prstGeom prst="homePlate">
              <a:avLst/>
            </a:prstGeom>
            <a:solidFill>
              <a:srgbClr val="FF72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grpSp>
      <p:pic>
        <p:nvPicPr>
          <p:cNvPr id="12" name="Picture 11" descr="A snake coiled up&#10;&#10;Description automatically generated with low confidence">
            <a:extLst>
              <a:ext uri="{FF2B5EF4-FFF2-40B4-BE49-F238E27FC236}">
                <a16:creationId xmlns:a16="http://schemas.microsoft.com/office/drawing/2014/main" id="{81DC2B80-FD3D-D542-B98C-50C27397D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18" y="2444129"/>
            <a:ext cx="3324339" cy="2209007"/>
          </a:xfrm>
          <a:prstGeom prst="rect">
            <a:avLst/>
          </a:prstGeom>
        </p:spPr>
      </p:pic>
      <p:pic>
        <p:nvPicPr>
          <p:cNvPr id="14" name="Picture 13" descr="A rose on a table&#10;&#10;Description automatically generated with low confidence">
            <a:extLst>
              <a:ext uri="{FF2B5EF4-FFF2-40B4-BE49-F238E27FC236}">
                <a16:creationId xmlns:a16="http://schemas.microsoft.com/office/drawing/2014/main" id="{33A0ACCC-B996-1C4C-99B2-DFAAB4D45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033" y="2444129"/>
            <a:ext cx="2948543" cy="2209007"/>
          </a:xfrm>
          <a:prstGeom prst="rect">
            <a:avLst/>
          </a:prstGeom>
        </p:spPr>
      </p:pic>
      <p:sp>
        <p:nvSpPr>
          <p:cNvPr id="15" name="TextBox 14">
            <a:extLst>
              <a:ext uri="{FF2B5EF4-FFF2-40B4-BE49-F238E27FC236}">
                <a16:creationId xmlns:a16="http://schemas.microsoft.com/office/drawing/2014/main" id="{F04A0DB0-B4E3-5A48-92A0-8AF291E1C94F}"/>
              </a:ext>
            </a:extLst>
          </p:cNvPr>
          <p:cNvSpPr txBox="1"/>
          <p:nvPr/>
        </p:nvSpPr>
        <p:spPr>
          <a:xfrm>
            <a:off x="4450010" y="2585809"/>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IE" sz="2600" dirty="0">
                <a:solidFill>
                  <a:srgbClr val="0000FF"/>
                </a:solidFill>
                <a:latin typeface="Calibri" panose="020F0502020204030204" pitchFamily="34" charset="0"/>
                <a:ea typeface="Calibri" panose="020F0502020204030204" pitchFamily="34" charset="0"/>
              </a:rPr>
              <a:t>Tie</a:t>
            </a:r>
            <a:endParaRPr lang="en-IN" sz="2600" dirty="0">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DEDEF2D2-3A3D-854D-B085-E5F951199B8F}"/>
              </a:ext>
            </a:extLst>
          </p:cNvPr>
          <p:cNvSpPr txBox="1"/>
          <p:nvPr/>
        </p:nvSpPr>
        <p:spPr>
          <a:xfrm>
            <a:off x="6291970" y="2585809"/>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IE" sz="2600" dirty="0">
                <a:solidFill>
                  <a:srgbClr val="0000FF"/>
                </a:solidFill>
                <a:latin typeface="Calibri" panose="020F0502020204030204" pitchFamily="34" charset="0"/>
                <a:ea typeface="Calibri" panose="020F0502020204030204" pitchFamily="34" charset="0"/>
              </a:rPr>
              <a:t>T</a:t>
            </a:r>
            <a:r>
              <a:rPr lang="en-IE" sz="2600" u="sng" dirty="0">
                <a:solidFill>
                  <a:srgbClr val="FF0000"/>
                </a:solidFill>
                <a:latin typeface="Calibri" panose="020F0502020204030204" pitchFamily="34" charset="0"/>
                <a:ea typeface="Calibri" panose="020F0502020204030204" pitchFamily="34" charset="0"/>
              </a:rPr>
              <a:t>ying</a:t>
            </a:r>
            <a:endParaRPr lang="en-IN" sz="2600" dirty="0">
              <a:solidFill>
                <a:srgbClr val="FF0000"/>
              </a:solidFill>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389F64E7-D42D-F047-A5C4-86E05E854E58}"/>
              </a:ext>
            </a:extLst>
          </p:cNvPr>
          <p:cNvSpPr txBox="1"/>
          <p:nvPr/>
        </p:nvSpPr>
        <p:spPr>
          <a:xfrm>
            <a:off x="4450010" y="3182778"/>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IE" sz="2600" dirty="0">
                <a:solidFill>
                  <a:srgbClr val="0000FF"/>
                </a:solidFill>
                <a:latin typeface="Calibri" panose="020F0502020204030204" pitchFamily="34" charset="0"/>
                <a:ea typeface="Calibri" panose="020F0502020204030204" pitchFamily="34" charset="0"/>
              </a:rPr>
              <a:t>Die</a:t>
            </a:r>
            <a:endParaRPr lang="en-IN" sz="2600" dirty="0">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7384C632-99FE-B841-A019-96CADF49CA29}"/>
              </a:ext>
            </a:extLst>
          </p:cNvPr>
          <p:cNvSpPr txBox="1"/>
          <p:nvPr/>
        </p:nvSpPr>
        <p:spPr>
          <a:xfrm>
            <a:off x="6291970" y="3182778"/>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IE" sz="2600" dirty="0">
                <a:solidFill>
                  <a:srgbClr val="0000FF"/>
                </a:solidFill>
                <a:latin typeface="Calibri" panose="020F0502020204030204" pitchFamily="34" charset="0"/>
                <a:ea typeface="Calibri" panose="020F0502020204030204" pitchFamily="34" charset="0"/>
              </a:rPr>
              <a:t>D</a:t>
            </a:r>
            <a:r>
              <a:rPr lang="en-IE" sz="2600" u="sng" dirty="0">
                <a:solidFill>
                  <a:srgbClr val="FF0000"/>
                </a:solidFill>
                <a:latin typeface="Calibri" panose="020F0502020204030204" pitchFamily="34" charset="0"/>
                <a:ea typeface="Calibri" panose="020F0502020204030204" pitchFamily="34" charset="0"/>
              </a:rPr>
              <a:t>ying</a:t>
            </a:r>
            <a:endParaRPr lang="en-IN" sz="2600" dirty="0">
              <a:solidFill>
                <a:srgbClr val="FF0000"/>
              </a:solidFill>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6FB78E61-A88D-0E42-AEC5-60731AE8D0AC}"/>
              </a:ext>
            </a:extLst>
          </p:cNvPr>
          <p:cNvSpPr txBox="1"/>
          <p:nvPr/>
        </p:nvSpPr>
        <p:spPr>
          <a:xfrm>
            <a:off x="4450010" y="3779747"/>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IE" sz="2600" dirty="0">
                <a:solidFill>
                  <a:srgbClr val="0000FF"/>
                </a:solidFill>
                <a:latin typeface="Calibri" panose="020F0502020204030204" pitchFamily="34" charset="0"/>
                <a:ea typeface="Calibri" panose="020F0502020204030204" pitchFamily="34" charset="0"/>
              </a:rPr>
              <a:t>Lie</a:t>
            </a:r>
            <a:endParaRPr lang="en-IN" sz="2600" dirty="0">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B4771E7E-FA46-2445-B428-31B6DCA46F5B}"/>
              </a:ext>
            </a:extLst>
          </p:cNvPr>
          <p:cNvSpPr txBox="1"/>
          <p:nvPr/>
        </p:nvSpPr>
        <p:spPr>
          <a:xfrm>
            <a:off x="6291970" y="3779747"/>
            <a:ext cx="1472184" cy="4924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IE" sz="2600" dirty="0">
                <a:solidFill>
                  <a:srgbClr val="0000FF"/>
                </a:solidFill>
                <a:latin typeface="Calibri" panose="020F0502020204030204" pitchFamily="34" charset="0"/>
                <a:ea typeface="Calibri" panose="020F0502020204030204" pitchFamily="34" charset="0"/>
              </a:rPr>
              <a:t>L</a:t>
            </a:r>
            <a:r>
              <a:rPr lang="en-IE" sz="2600" u="sng" dirty="0">
                <a:solidFill>
                  <a:srgbClr val="FF0000"/>
                </a:solidFill>
                <a:latin typeface="Calibri" panose="020F0502020204030204" pitchFamily="34" charset="0"/>
                <a:ea typeface="Calibri" panose="020F0502020204030204" pitchFamily="34" charset="0"/>
              </a:rPr>
              <a:t>ying</a:t>
            </a:r>
            <a:endParaRPr lang="en-IN" sz="2600" dirty="0">
              <a:solidFill>
                <a:srgbClr val="FF0000"/>
              </a:solidFill>
              <a:latin typeface="Calibri" panose="020F0502020204030204" pitchFamily="34" charset="0"/>
              <a:ea typeface="Calibri" panose="020F0502020204030204" pitchFamily="34" charset="0"/>
            </a:endParaRPr>
          </a:p>
        </p:txBody>
      </p:sp>
      <p:pic>
        <p:nvPicPr>
          <p:cNvPr id="11" name="Picture 10" descr="A picture containing linedrawing&#10;&#10;Description automatically generated">
            <a:extLst>
              <a:ext uri="{FF2B5EF4-FFF2-40B4-BE49-F238E27FC236}">
                <a16:creationId xmlns:a16="http://schemas.microsoft.com/office/drawing/2014/main" id="{C0F5489A-85DD-114F-8612-00DCBB403F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191" r="53072" b="11149"/>
          <a:stretch/>
        </p:blipFill>
        <p:spPr>
          <a:xfrm>
            <a:off x="4994348" y="4609294"/>
            <a:ext cx="2236456" cy="1880704"/>
          </a:xfrm>
          <a:prstGeom prst="rect">
            <a:avLst/>
          </a:prstGeom>
        </p:spPr>
      </p:pic>
      <p:grpSp>
        <p:nvGrpSpPr>
          <p:cNvPr id="22" name="Group 21">
            <a:extLst>
              <a:ext uri="{FF2B5EF4-FFF2-40B4-BE49-F238E27FC236}">
                <a16:creationId xmlns:a16="http://schemas.microsoft.com/office/drawing/2014/main" id="{D45220FF-E760-4956-AB2A-FB38102BD9BC}"/>
              </a:ext>
            </a:extLst>
          </p:cNvPr>
          <p:cNvGrpSpPr/>
          <p:nvPr/>
        </p:nvGrpSpPr>
        <p:grpSpPr>
          <a:xfrm>
            <a:off x="2383035" y="132316"/>
            <a:ext cx="7495378" cy="720081"/>
            <a:chOff x="2175556" y="2411814"/>
            <a:chExt cx="8244916" cy="792089"/>
          </a:xfrm>
        </p:grpSpPr>
        <p:sp>
          <p:nvSpPr>
            <p:cNvPr id="23" name="Rectangle: Rounded Corners 28">
              <a:extLst>
                <a:ext uri="{FF2B5EF4-FFF2-40B4-BE49-F238E27FC236}">
                  <a16:creationId xmlns:a16="http://schemas.microsoft.com/office/drawing/2014/main" id="{DEE1F2B5-91CC-4819-B7F5-29CC7F1F3A1F}"/>
                </a:ext>
              </a:extLst>
            </p:cNvPr>
            <p:cNvSpPr/>
            <p:nvPr/>
          </p:nvSpPr>
          <p:spPr>
            <a:xfrm>
              <a:off x="2643608" y="2461644"/>
              <a:ext cx="7776864" cy="692431"/>
            </a:xfrm>
            <a:prstGeom prst="roundRect">
              <a:avLst>
                <a:gd name="adj" fmla="val 50000"/>
              </a:avLst>
            </a:prstGeom>
            <a:solidFill>
              <a:srgbClr val="FF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Present Continuous Tense</a:t>
              </a:r>
            </a:p>
          </p:txBody>
        </p:sp>
        <p:grpSp>
          <p:nvGrpSpPr>
            <p:cNvPr id="24" name="Group 23">
              <a:extLst>
                <a:ext uri="{FF2B5EF4-FFF2-40B4-BE49-F238E27FC236}">
                  <a16:creationId xmlns:a16="http://schemas.microsoft.com/office/drawing/2014/main" id="{9ECB7B5A-80BE-4321-84E7-754D1903098D}"/>
                </a:ext>
              </a:extLst>
            </p:cNvPr>
            <p:cNvGrpSpPr/>
            <p:nvPr/>
          </p:nvGrpSpPr>
          <p:grpSpPr>
            <a:xfrm>
              <a:off x="2175556" y="2411814"/>
              <a:ext cx="1440160" cy="792089"/>
              <a:chOff x="2351584" y="188029"/>
              <a:chExt cx="1440160" cy="792089"/>
            </a:xfrm>
            <a:solidFill>
              <a:srgbClr val="00A0C0"/>
            </a:solidFill>
          </p:grpSpPr>
          <p:sp>
            <p:nvSpPr>
              <p:cNvPr id="25" name="Freeform: Shape 30">
                <a:extLst>
                  <a:ext uri="{FF2B5EF4-FFF2-40B4-BE49-F238E27FC236}">
                    <a16:creationId xmlns:a16="http://schemas.microsoft.com/office/drawing/2014/main" id="{2AC1ACBC-DB31-49B6-9E51-146A3009EACF}"/>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6" name="Freeform: Shape 31">
                <a:extLst>
                  <a:ext uri="{FF2B5EF4-FFF2-40B4-BE49-F238E27FC236}">
                    <a16:creationId xmlns:a16="http://schemas.microsoft.com/office/drawing/2014/main" id="{80714031-3360-4D75-A647-882CD4E19DFD}"/>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Tree>
    <p:extLst>
      <p:ext uri="{BB962C8B-B14F-4D97-AF65-F5344CB8AC3E}">
        <p14:creationId xmlns:p14="http://schemas.microsoft.com/office/powerpoint/2010/main" val="3631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p:tgtEl>
                                          <p:spTgt spid="17"/>
                                        </p:tgtEl>
                                        <p:attrNameLst>
                                          <p:attrName>ppt_x</p:attrName>
                                        </p:attrNameLst>
                                      </p:cBhvr>
                                      <p:tavLst>
                                        <p:tav tm="0">
                                          <p:val>
                                            <p:strVal val="#ppt_x-#ppt_w*1.125000"/>
                                          </p:val>
                                        </p:tav>
                                        <p:tav tm="100000">
                                          <p:val>
                                            <p:strVal val="#ppt_x"/>
                                          </p:val>
                                        </p:tav>
                                      </p:tavLst>
                                    </p:anim>
                                    <p:animEffect transition="in" filter="wipe(right)">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p:tgtEl>
                                          <p:spTgt spid="19"/>
                                        </p:tgtEl>
                                        <p:attrNameLst>
                                          <p:attrName>ppt_x</p:attrName>
                                        </p:attrNameLst>
                                      </p:cBhvr>
                                      <p:tavLst>
                                        <p:tav tm="0">
                                          <p:val>
                                            <p:strVal val="#ppt_x-#ppt_w*1.125000"/>
                                          </p:val>
                                        </p:tav>
                                        <p:tav tm="100000">
                                          <p:val>
                                            <p:strVal val="#ppt_x"/>
                                          </p:val>
                                        </p:tav>
                                      </p:tavLst>
                                    </p:anim>
                                    <p:animEffect transition="in" filter="wipe(right)">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p:tgtEl>
                                          <p:spTgt spid="21"/>
                                        </p:tgtEl>
                                        <p:attrNameLst>
                                          <p:attrName>ppt_x</p:attrName>
                                        </p:attrNameLst>
                                      </p:cBhvr>
                                      <p:tavLst>
                                        <p:tav tm="0">
                                          <p:val>
                                            <p:strVal val="#ppt_x-#ppt_w*1.125000"/>
                                          </p:val>
                                        </p:tav>
                                        <p:tav tm="100000">
                                          <p:val>
                                            <p:strVal val="#ppt_x"/>
                                          </p:val>
                                        </p:tav>
                                      </p:tavLst>
                                    </p:anim>
                                    <p:animEffect transition="in" filter="wipe(right)">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3941645379"/>
              </p:ext>
            </p:extLst>
          </p:nvPr>
        </p:nvGraphicFramePr>
        <p:xfrm>
          <a:off x="1127448" y="700345"/>
          <a:ext cx="9937104" cy="545730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3</a:t>
                      </a:r>
                    </a:p>
                  </a:txBody>
                  <a:tcPr/>
                </a:tc>
                <a:tc>
                  <a:txBody>
                    <a:bodyPr/>
                    <a:lstStyle/>
                    <a:p>
                      <a:endParaRPr lang="en-IN" sz="900" dirty="0"/>
                    </a:p>
                  </a:txBody>
                  <a:tcPr/>
                </a:tc>
                <a:tc>
                  <a:txBody>
                    <a:bodyPr/>
                    <a:lstStyle/>
                    <a:p>
                      <a:r>
                        <a:rPr lang="en-IN" sz="900" dirty="0"/>
                        <a:t>&lt;singing&gt; &lt;https://</a:t>
                      </a:r>
                      <a:r>
                        <a:rPr lang="en-IN" sz="900" dirty="0" err="1"/>
                        <a:t>pixabay.com</a:t>
                      </a:r>
                      <a:r>
                        <a:rPr lang="en-IN" sz="900" dirty="0"/>
                        <a:t>/vectors/singer-female-silhouette-woman-4753813/&gt;</a:t>
                      </a:r>
                    </a:p>
                    <a:p>
                      <a:r>
                        <a:rPr lang="en-IN" sz="900" dirty="0"/>
                        <a:t>&lt;playing&gt; &lt;https://</a:t>
                      </a:r>
                      <a:r>
                        <a:rPr lang="en-IN" sz="900" dirty="0" err="1"/>
                        <a:t>pixabay.com</a:t>
                      </a:r>
                      <a:r>
                        <a:rPr lang="en-IN" sz="900" dirty="0"/>
                        <a:t>/vectors/children-playing-ball-silhouette-310582/&gt;</a:t>
                      </a:r>
                    </a:p>
                  </a:txBody>
                  <a:tcPr/>
                </a:tc>
                <a:extLst>
                  <a:ext uri="{0D108BD9-81ED-4DB2-BD59-A6C34878D82A}">
                    <a16:rowId xmlns:a16="http://schemas.microsoft.com/office/drawing/2014/main" val="10001"/>
                  </a:ext>
                </a:extLst>
              </a:tr>
              <a:tr h="389313">
                <a:tc>
                  <a:txBody>
                    <a:bodyPr/>
                    <a:lstStyle/>
                    <a:p>
                      <a:r>
                        <a:rPr lang="en-IN" sz="900" dirty="0"/>
                        <a:t>4</a:t>
                      </a:r>
                    </a:p>
                  </a:txBody>
                  <a:tcPr/>
                </a:tc>
                <a:tc>
                  <a:txBody>
                    <a:bodyPr/>
                    <a:lstStyle/>
                    <a:p>
                      <a:endParaRPr lang="en-IN" sz="900" dirty="0"/>
                    </a:p>
                  </a:txBody>
                  <a:tcPr/>
                </a:tc>
                <a:tc>
                  <a:txBody>
                    <a:bodyPr/>
                    <a:lstStyle/>
                    <a:p>
                      <a:r>
                        <a:rPr lang="en-IN" sz="900" dirty="0"/>
                        <a:t>&lt;water&gt; &lt;https://</a:t>
                      </a:r>
                      <a:r>
                        <a:rPr lang="en-IN" sz="900" dirty="0" err="1"/>
                        <a:t>pixabay.com</a:t>
                      </a:r>
                      <a:r>
                        <a:rPr lang="en-IN" sz="900" dirty="0"/>
                        <a:t>/photos/bottle-mineral-water-glass-pour-2032980/&gt;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&lt;planning&gt; &lt;https://</a:t>
                      </a:r>
                      <a:r>
                        <a:rPr lang="en-IN" sz="900" dirty="0" err="1"/>
                        <a:t>pixabay.com</a:t>
                      </a:r>
                      <a:r>
                        <a:rPr lang="en-IN" sz="900" dirty="0"/>
                        <a:t>/illustrations/priority-goal-plan-importance-4297708/&gt;</a:t>
                      </a:r>
                    </a:p>
                  </a:txBody>
                  <a:tcPr/>
                </a:tc>
                <a:extLst>
                  <a:ext uri="{0D108BD9-81ED-4DB2-BD59-A6C34878D82A}">
                    <a16:rowId xmlns:a16="http://schemas.microsoft.com/office/drawing/2014/main" val="10002"/>
                  </a:ext>
                </a:extLst>
              </a:tr>
              <a:tr h="389313">
                <a:tc>
                  <a:txBody>
                    <a:bodyPr/>
                    <a:lstStyle/>
                    <a:p>
                      <a:r>
                        <a:rPr lang="en-IN" sz="900" dirty="0"/>
                        <a:t>5</a:t>
                      </a:r>
                    </a:p>
                  </a:txBody>
                  <a:tcPr/>
                </a:tc>
                <a:tc>
                  <a:txBody>
                    <a:bodyPr/>
                    <a:lstStyle/>
                    <a:p>
                      <a:endParaRPr lang="en-IN" sz="900" dirty="0"/>
                    </a:p>
                  </a:txBody>
                  <a:tcPr/>
                </a:tc>
                <a:tc>
                  <a:txBody>
                    <a:bodyPr/>
                    <a:lstStyle/>
                    <a:p>
                      <a:r>
                        <a:rPr lang="en-IN" sz="900" dirty="0"/>
                        <a:t>&lt;write&gt; &lt;https://</a:t>
                      </a:r>
                      <a:r>
                        <a:rPr lang="en-IN" sz="900" dirty="0" err="1"/>
                        <a:t>pixabay.com</a:t>
                      </a:r>
                      <a:r>
                        <a:rPr lang="en-IN" sz="900" dirty="0"/>
                        <a:t>/vectors/hand-pen-writing-holding-pen-5431113/&gt;</a:t>
                      </a:r>
                    </a:p>
                    <a:p>
                      <a:r>
                        <a:rPr lang="en-IN" sz="900" dirty="0"/>
                        <a:t>&lt;come&gt; &lt;https://</a:t>
                      </a:r>
                      <a:r>
                        <a:rPr lang="en-IN" sz="900" dirty="0" err="1"/>
                        <a:t>pixabay.com</a:t>
                      </a:r>
                      <a:r>
                        <a:rPr lang="en-IN" sz="900" dirty="0"/>
                        <a:t>/photos/coming-soon-chalk-board-blackboard-2550190/&gt;</a:t>
                      </a:r>
                    </a:p>
                  </a:txBody>
                  <a:tcPr/>
                </a:tc>
                <a:extLst>
                  <a:ext uri="{0D108BD9-81ED-4DB2-BD59-A6C34878D82A}">
                    <a16:rowId xmlns:a16="http://schemas.microsoft.com/office/drawing/2014/main" val="10003"/>
                  </a:ext>
                </a:extLst>
              </a:tr>
              <a:tr h="389313">
                <a:tc>
                  <a:txBody>
                    <a:bodyPr/>
                    <a:lstStyle/>
                    <a:p>
                      <a:r>
                        <a:rPr lang="en-IN" sz="900" dirty="0"/>
                        <a:t>6</a:t>
                      </a:r>
                    </a:p>
                  </a:txBody>
                  <a:tcPr/>
                </a:tc>
                <a:tc>
                  <a:txBody>
                    <a:bodyPr/>
                    <a:lstStyle/>
                    <a:p>
                      <a:endParaRPr lang="en-IN" sz="900" dirty="0"/>
                    </a:p>
                  </a:txBody>
                  <a:tcPr/>
                </a:tc>
                <a:tc>
                  <a:txBody>
                    <a:bodyPr/>
                    <a:lstStyle/>
                    <a:p>
                      <a:r>
                        <a:rPr lang="en-IN" sz="900" dirty="0"/>
                        <a:t>&lt;rope&gt; &lt;https://</a:t>
                      </a:r>
                      <a:r>
                        <a:rPr lang="en-IN" sz="900" dirty="0" err="1"/>
                        <a:t>pixabay.com</a:t>
                      </a:r>
                      <a:r>
                        <a:rPr lang="en-IN" sz="900" dirty="0"/>
                        <a:t>/photos/rope-knots-tie-node-loop-line-6184477&gt;</a:t>
                      </a:r>
                    </a:p>
                    <a:p>
                      <a:r>
                        <a:rPr lang="en-IN" sz="900" dirty="0"/>
                        <a:t>&lt;Die&gt; &lt;https://</a:t>
                      </a:r>
                      <a:r>
                        <a:rPr lang="en-IN" sz="900" dirty="0" err="1"/>
                        <a:t>pixabay.com</a:t>
                      </a:r>
                      <a:r>
                        <a:rPr lang="en-IN" sz="900" dirty="0"/>
                        <a:t>/photos/nature-flower-plant-pink-flora-4740827/&gt; </a:t>
                      </a:r>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5" name="Picture 4" descr="Shape&#10;&#10;Description automatically generated with medium confidence">
            <a:extLst>
              <a:ext uri="{FF2B5EF4-FFF2-40B4-BE49-F238E27FC236}">
                <a16:creationId xmlns:a16="http://schemas.microsoft.com/office/drawing/2014/main" id="{DB549BCF-6980-AA46-9A9A-955E9DFF4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568" y="1196752"/>
            <a:ext cx="201853" cy="207694"/>
          </a:xfrm>
          <a:prstGeom prst="rect">
            <a:avLst/>
          </a:prstGeom>
        </p:spPr>
      </p:pic>
      <p:pic>
        <p:nvPicPr>
          <p:cNvPr id="6" name="Picture 5" descr="Icon&#10;&#10;Description automatically generated">
            <a:extLst>
              <a:ext uri="{FF2B5EF4-FFF2-40B4-BE49-F238E27FC236}">
                <a16:creationId xmlns:a16="http://schemas.microsoft.com/office/drawing/2014/main" id="{DE0EECCB-7F72-AE45-A5B6-0C85CD440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632" y="1196752"/>
            <a:ext cx="242309" cy="232844"/>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C57B2953-4AE6-3442-AD4B-2FC2C13655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850" r="9066"/>
          <a:stretch/>
        </p:blipFill>
        <p:spPr>
          <a:xfrm>
            <a:off x="2194165" y="1568268"/>
            <a:ext cx="307858" cy="235347"/>
          </a:xfrm>
          <a:prstGeom prst="rect">
            <a:avLst/>
          </a:prstGeom>
        </p:spPr>
      </p:pic>
      <p:pic>
        <p:nvPicPr>
          <p:cNvPr id="8" name="Picture 7" descr="A picture containing table, cup, indoor, fork&#10;&#10;Description automatically generated">
            <a:extLst>
              <a:ext uri="{FF2B5EF4-FFF2-40B4-BE49-F238E27FC236}">
                <a16:creationId xmlns:a16="http://schemas.microsoft.com/office/drawing/2014/main" id="{48302197-2EEA-0F44-B8D9-5451D5CEC0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0932" y="1568268"/>
            <a:ext cx="493837" cy="271852"/>
          </a:xfrm>
          <a:prstGeom prst="rect">
            <a:avLst/>
          </a:prstGeom>
        </p:spPr>
      </p:pic>
      <p:pic>
        <p:nvPicPr>
          <p:cNvPr id="9" name="Picture 8">
            <a:extLst>
              <a:ext uri="{FF2B5EF4-FFF2-40B4-BE49-F238E27FC236}">
                <a16:creationId xmlns:a16="http://schemas.microsoft.com/office/drawing/2014/main" id="{F4C1D4C5-A0A2-8C4A-886C-4A852B88D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9360" y="1993824"/>
            <a:ext cx="276979" cy="236731"/>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06B99904-D686-B047-9014-6D43F53CCC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4165" y="1962677"/>
            <a:ext cx="297447" cy="197988"/>
          </a:xfrm>
          <a:prstGeom prst="rect">
            <a:avLst/>
          </a:prstGeom>
        </p:spPr>
      </p:pic>
      <p:pic>
        <p:nvPicPr>
          <p:cNvPr id="11" name="Picture 10" descr="A snake coiled up&#10;&#10;Description automatically generated with low confidence">
            <a:extLst>
              <a:ext uri="{FF2B5EF4-FFF2-40B4-BE49-F238E27FC236}">
                <a16:creationId xmlns:a16="http://schemas.microsoft.com/office/drawing/2014/main" id="{DE51713A-084D-FD4E-B29F-E9228A7B5F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4256" y="2348880"/>
            <a:ext cx="317265" cy="210819"/>
          </a:xfrm>
          <a:prstGeom prst="rect">
            <a:avLst/>
          </a:prstGeom>
        </p:spPr>
      </p:pic>
      <p:pic>
        <p:nvPicPr>
          <p:cNvPr id="12" name="Picture 11" descr="A rose on a table&#10;&#10;Description automatically generated with low confidence">
            <a:extLst>
              <a:ext uri="{FF2B5EF4-FFF2-40B4-BE49-F238E27FC236}">
                <a16:creationId xmlns:a16="http://schemas.microsoft.com/office/drawing/2014/main" id="{87982ED4-4132-B647-85F5-93FA1CC88A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13128" y="2361408"/>
            <a:ext cx="340494" cy="255093"/>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999</Words>
  <Application>Microsoft Office PowerPoint</Application>
  <PresentationFormat>Widescreen</PresentationFormat>
  <Paragraphs>131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Knowing the ‘ING’</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73</cp:revision>
  <dcterms:created xsi:type="dcterms:W3CDTF">2020-08-28T09:38:22Z</dcterms:created>
  <dcterms:modified xsi:type="dcterms:W3CDTF">2022-06-01T12:21:13Z</dcterms:modified>
</cp:coreProperties>
</file>