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9"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7B00"/>
    <a:srgbClr val="C89800"/>
    <a:srgbClr val="2B67AF"/>
    <a:srgbClr val="236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6" autoAdjust="0"/>
  </p:normalViewPr>
  <p:slideViewPr>
    <p:cSldViewPr>
      <p:cViewPr varScale="1">
        <p:scale>
          <a:sx n="49" d="100"/>
          <a:sy n="49" d="100"/>
        </p:scale>
        <p:origin x="1244"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BF7C-301E-4BE4-8FCB-4F7D9CA80CDE}" type="datetimeFigureOut">
              <a:rPr lang="en-US" smtClean="0"/>
              <a:pPr/>
              <a:t>5/16/2022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42D79-7DA7-456D-B99E-39FC92F0DE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photos/question-question-mark-help-2309040/"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pixabay.com/vectors/stick-man-runner-silhouette-figure-295293/" TargetMode="External"/><Relationship Id="rId5" Type="http://schemas.openxmlformats.org/officeDocument/2006/relationships/hyperlink" Target="https://pixabay.com/photos/autumn-tea-fall-picnic-drink-4579561/" TargetMode="External"/><Relationship Id="rId4" Type="http://schemas.openxmlformats.org/officeDocument/2006/relationships/hyperlink" Target="https://pixabay.com/illustrations/stress-hurry-rush-run-success-6784607/"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photos/board-chalk-head-talk-to-speak-370037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pixabay.com/illustrations/maze-labyrinth-solution-lost-1804496/" TargetMode="External"/><Relationship Id="rId5" Type="http://schemas.openxmlformats.org/officeDocument/2006/relationships/hyperlink" Target="https://pixabay.com/photos/scrabble-game-tiles-random-word-2273910/" TargetMode="External"/><Relationship Id="rId4" Type="http://schemas.openxmlformats.org/officeDocument/2006/relationships/hyperlink" Target="https://pixabay.com/illustrations/cat-walking-listen-music-577589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This PPT has an audio narration, kindly make sure to increase the device volume. </a:t>
            </a:r>
          </a:p>
          <a:p>
            <a:pPr rtl="0"/>
            <a:r>
              <a:rPr lang="en-US" sz="1200" b="0" i="0" u="none" strike="noStrike" kern="1200" dirty="0">
                <a:solidFill>
                  <a:schemeClr val="tx1"/>
                </a:solidFill>
                <a:latin typeface="+mn-lt"/>
                <a:ea typeface="+mn-ea"/>
                <a:cs typeface="+mn-cs"/>
              </a:rPr>
              <a:t>The teacher may begin the class on a lighter note addressing the boredom students generally feel towards Grammar.  She/he could point out the apprehension prevailing among students about the study of tenses being tough.  To set the mood the teacher could tell them to imagine what it would be like if they did not have to learn about tenses.</a:t>
            </a:r>
            <a:endParaRPr lang="en-US" b="0" dirty="0"/>
          </a:p>
          <a:p>
            <a:pPr rtl="0"/>
            <a:r>
              <a:rPr lang="en-US" sz="1200" b="0" i="0" u="none" strike="noStrike" kern="1200" dirty="0">
                <a:solidFill>
                  <a:schemeClr val="tx1"/>
                </a:solidFill>
                <a:latin typeface="+mn-lt"/>
                <a:ea typeface="+mn-ea"/>
                <a:cs typeface="+mn-cs"/>
              </a:rPr>
              <a:t>Then the teacher could recite the poem (PPT may be used)  and encourage the students to repeat. (Proper intonation and rhythm could help in making the recitation interesting and grasping the essence of the poem.) </a:t>
            </a:r>
            <a:r>
              <a:rPr lang="en-IN" sz="1200" b="0" i="0" u="none" strike="noStrike" kern="1200" dirty="0">
                <a:solidFill>
                  <a:schemeClr val="tx1"/>
                </a:solidFill>
                <a:latin typeface="+mn-lt"/>
                <a:ea typeface="+mn-ea"/>
                <a:cs typeface="+mn-cs"/>
              </a:rPr>
              <a:t>&gt;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a:t>
            </a:r>
            <a:r>
              <a:rPr lang="en-IN" sz="1200" b="1" i="0" u="none" strike="noStrike" kern="1200" dirty="0">
                <a:solidFill>
                  <a:schemeClr val="tx1"/>
                </a:solidFill>
                <a:latin typeface="+mn-lt"/>
                <a:ea typeface="+mn-ea"/>
                <a:cs typeface="+mn-cs"/>
              </a:rPr>
              <a:t>1.</a:t>
            </a:r>
            <a:r>
              <a:rPr lang="en-IN" sz="1200" b="1" dirty="0"/>
              <a:t>Think</a:t>
            </a:r>
            <a:r>
              <a:rPr lang="en-IN" sz="1200" dirty="0"/>
              <a:t> - </a:t>
            </a:r>
            <a:r>
              <a:rPr lang="en-IN" sz="1200" dirty="0">
                <a:hlinkClick r:id="rId3"/>
              </a:rPr>
              <a:t>https://pixabay.com/photos/question-question-mark-help-2309040/</a:t>
            </a:r>
            <a:endParaRPr lang="en-IN" sz="1200" dirty="0"/>
          </a:p>
          <a:p>
            <a:r>
              <a:rPr lang="en-IN" sz="1200" b="1" dirty="0"/>
              <a:t>2. Time making no sense - </a:t>
            </a:r>
            <a:r>
              <a:rPr lang="en-IN" sz="1200" dirty="0">
                <a:hlinkClick r:id="rId4"/>
              </a:rPr>
              <a:t>https://pixabay.com/illustrations/stress-hurry-rush-run-success-6784607/</a:t>
            </a:r>
            <a:endParaRPr lang="en-IN"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3. Picnic -</a:t>
            </a:r>
            <a:r>
              <a:rPr lang="en-IN" sz="1200" dirty="0"/>
              <a:t> </a:t>
            </a:r>
            <a:r>
              <a:rPr lang="en-IN" sz="1200" dirty="0">
                <a:hlinkClick r:id="rId5"/>
              </a:rPr>
              <a:t>https://pixabay.com/photos/autumn-tea-fall-picnic-drink-4579561/</a:t>
            </a:r>
            <a:endParaRPr lang="en-IN"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4. Stickman Run - </a:t>
            </a:r>
            <a:r>
              <a:rPr lang="en-IN" sz="1200" dirty="0">
                <a:hlinkClick r:id="rId6"/>
              </a:rPr>
              <a:t>https://pixabay.com/vectors/stick-man-runner-silhouette-figure-295293/</a:t>
            </a:r>
            <a:r>
              <a:rPr lang="en-IN" sz="1200" baseline="0" dirty="0"/>
              <a:t> </a:t>
            </a:r>
            <a:r>
              <a:rPr lang="en-IN" sz="1200" b="0" i="0" u="none" strike="noStrike" kern="1200" baseline="0" dirty="0">
                <a:solidFill>
                  <a:schemeClr val="tx1"/>
                </a:solidFill>
                <a:latin typeface="+mn-lt"/>
                <a:ea typeface="+mn-ea"/>
                <a:cs typeface="+mn-cs"/>
              </a:rPr>
              <a: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a:t>
            </a:r>
            <a:r>
              <a:rPr lang="en-US" sz="1200" b="0" i="0" u="none" strike="noStrike" kern="1200" dirty="0">
                <a:solidFill>
                  <a:schemeClr val="tx1"/>
                </a:solidFill>
                <a:latin typeface="+mn-lt"/>
                <a:ea typeface="+mn-ea"/>
                <a:cs typeface="+mn-cs"/>
              </a:rPr>
              <a:t>The teacher could conclude the class by highlighting  how the study of tenses actually makes our conversations meaningful.</a:t>
            </a:r>
            <a:r>
              <a:rPr lang="en-IN" sz="1200" b="0" i="0" u="none" strike="noStrike" kern="1200" dirty="0">
                <a:solidFill>
                  <a:schemeClr val="tx1"/>
                </a:solidFill>
                <a:latin typeface="+mn-lt"/>
                <a:ea typeface="+mn-ea"/>
                <a:cs typeface="+mn-cs"/>
              </a:rPr>
              <a:t>&gt;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a:t>
            </a:r>
            <a:r>
              <a:rPr lang="en-IN" sz="1200" b="1" dirty="0"/>
              <a:t>5. Speak -</a:t>
            </a:r>
            <a:r>
              <a:rPr lang="en-IN" sz="1200" dirty="0"/>
              <a:t> </a:t>
            </a:r>
            <a:r>
              <a:rPr lang="en-IN" sz="1200" dirty="0">
                <a:hlinkClick r:id="rId3"/>
              </a:rPr>
              <a:t>https://pixabay.com/photos/board-chalk-head-talk-to-speak-3700375/</a:t>
            </a:r>
            <a:endParaRPr lang="en-IN" sz="1200" b="1" dirty="0"/>
          </a:p>
          <a:p>
            <a:r>
              <a:rPr lang="en-IN" sz="1200" b="1" dirty="0"/>
              <a:t>6. Walking - </a:t>
            </a:r>
            <a:r>
              <a:rPr lang="en-IN" sz="1200" b="1" dirty="0">
                <a:hlinkClick r:id="rId4"/>
              </a:rPr>
              <a:t> </a:t>
            </a:r>
            <a:r>
              <a:rPr lang="en-IN" sz="1200" b="0" dirty="0">
                <a:hlinkClick r:id="rId4"/>
              </a:rPr>
              <a:t>https://pixabay.com/illustrations/cat-walking-listen-music-5775895/</a:t>
            </a:r>
            <a:endParaRPr lang="en-IN"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7.</a:t>
            </a:r>
            <a:r>
              <a:rPr lang="en-IN" sz="1200" b="1" dirty="0"/>
              <a:t>Random</a:t>
            </a:r>
            <a:r>
              <a:rPr lang="en-IN" sz="1200" b="1" baseline="0" dirty="0"/>
              <a:t> words - </a:t>
            </a:r>
            <a:r>
              <a:rPr lang="en-IN" sz="1200" b="0" baseline="0" dirty="0">
                <a:hlinkClick r:id="rId5"/>
              </a:rPr>
              <a:t>https://pixabay.com/photos/scrabble-game-tiles-random-word-2273910/</a:t>
            </a:r>
            <a:endParaRPr lang="en-IN" sz="1200" b="0" dirty="0"/>
          </a:p>
          <a:p>
            <a:r>
              <a:rPr lang="en-IN" sz="1200" b="1" dirty="0"/>
              <a:t>8. </a:t>
            </a:r>
            <a:r>
              <a:rPr lang="en-IN" sz="1200" b="1" baseline="0" dirty="0"/>
              <a:t>Tough maze - </a:t>
            </a:r>
            <a:r>
              <a:rPr lang="en-IN" sz="1200" b="0" baseline="0" dirty="0">
                <a:hlinkClick r:id="rId6"/>
              </a:rPr>
              <a:t>https://pixabay.com/illustrations/maze-labyrinth-solution-lost-1804496/</a:t>
            </a:r>
            <a:r>
              <a:rPr lang="en-IN" sz="1200" b="0" baseline="0" dirty="0"/>
              <a:t> &gt;</a:t>
            </a:r>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40564502-EC8A-4904-B3D4-613F15514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57" y="35699"/>
            <a:ext cx="902286" cy="957155"/>
          </a:xfrm>
          <a:prstGeom prst="rect">
            <a:avLst/>
          </a:prstGeom>
        </p:spPr>
      </p:pic>
      <p:pic>
        <p:nvPicPr>
          <p:cNvPr id="22" name="Picture 21" descr="Calendar&#10;&#10;Description automatically generated with low confidence">
            <a:extLst>
              <a:ext uri="{FF2B5EF4-FFF2-40B4-BE49-F238E27FC236}">
                <a16:creationId xmlns:a16="http://schemas.microsoft.com/office/drawing/2014/main" id="{D7D1C3CD-6CB2-4992-B386-29C6267D5D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7FE6A87-8349-4FBE-AD71-8BEA564B95D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12" name="Picture 11" descr="A close - up of a flame&#10;&#10;Description automatically generated with medium confidence">
            <a:extLst>
              <a:ext uri="{FF2B5EF4-FFF2-40B4-BE49-F238E27FC236}">
                <a16:creationId xmlns:a16="http://schemas.microsoft.com/office/drawing/2014/main" id="{A7552FBC-F380-4664-AA6B-27217D3B5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C4585C04-7C0A-4F88-B3A0-0F58020E2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0284" y="30618"/>
            <a:ext cx="313143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A close - up of a flame&#10;&#10;Description automatically generated with medium confidence">
            <a:extLst>
              <a:ext uri="{FF2B5EF4-FFF2-40B4-BE49-F238E27FC236}">
                <a16:creationId xmlns:a16="http://schemas.microsoft.com/office/drawing/2014/main" id="{8B5B0D0E-05EF-4162-9772-B8EB75575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8521" y="5937441"/>
            <a:ext cx="914422" cy="920559"/>
          </a:xfrm>
          <a:prstGeom prst="rect">
            <a:avLst/>
          </a:prstGeom>
        </p:spPr>
      </p:pic>
      <p:pic>
        <p:nvPicPr>
          <p:cNvPr id="8" name="Picture 7" descr="Calendar&#10;&#10;Description automatically generated with low confidence">
            <a:extLst>
              <a:ext uri="{FF2B5EF4-FFF2-40B4-BE49-F238E27FC236}">
                <a16:creationId xmlns:a16="http://schemas.microsoft.com/office/drawing/2014/main" id="{ACEBFC95-9162-4F58-995F-CC0E4FB94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jpe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3.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illustrations/cat-walking-listen-music-5775895/" TargetMode="External"/><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hyperlink" Target="https://pixabay.com/photos/question-question-mark-help-2309040/" TargetMode="External"/><Relationship Id="rId7" Type="http://schemas.openxmlformats.org/officeDocument/2006/relationships/hyperlink" Target="https://pixabay.com/photos/board-chalk-head-talk-to-speak-3700375/" TargetMode="External"/><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https://pixabay.com/vectors/stick-man-runner-silhouette-figure-295293/" TargetMode="External"/><Relationship Id="rId11" Type="http://schemas.openxmlformats.org/officeDocument/2006/relationships/image" Target="../media/image13.jpeg"/><Relationship Id="rId5" Type="http://schemas.openxmlformats.org/officeDocument/2006/relationships/hyperlink" Target="https://pixabay.com/photos/autumn-tea-fall-picnic-drink-4579561/" TargetMode="External"/><Relationship Id="rId15" Type="http://schemas.openxmlformats.org/officeDocument/2006/relationships/image" Target="../media/image17.jpeg"/><Relationship Id="rId10" Type="http://schemas.openxmlformats.org/officeDocument/2006/relationships/hyperlink" Target="https://pixabay.com/illustrations/maze-labyrinth-solution-lost-1804496/" TargetMode="External"/><Relationship Id="rId4" Type="http://schemas.openxmlformats.org/officeDocument/2006/relationships/hyperlink" Target="https://pixabay.com/illustrations/stress-hurry-rush-run-success-6784607/" TargetMode="External"/><Relationship Id="rId9" Type="http://schemas.openxmlformats.org/officeDocument/2006/relationships/hyperlink" Target="https://pixabay.com/photos/scrabble-game-tiles-random-word-2273910/" TargetMode="Externa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6AE4115-3EFF-40E4-AA88-C863706CD38E}"/>
              </a:ext>
            </a:extLst>
          </p:cNvPr>
          <p:cNvGrpSpPr/>
          <p:nvPr/>
        </p:nvGrpSpPr>
        <p:grpSpPr>
          <a:xfrm>
            <a:off x="1952596" y="2285992"/>
            <a:ext cx="8244916" cy="792089"/>
            <a:chOff x="2175556" y="2411814"/>
            <a:chExt cx="8244916" cy="792089"/>
          </a:xfrm>
        </p:grpSpPr>
        <p:sp>
          <p:nvSpPr>
            <p:cNvPr id="11" name="Rectangle: Rounded Corners 28">
              <a:extLst>
                <a:ext uri="{FF2B5EF4-FFF2-40B4-BE49-F238E27FC236}">
                  <a16:creationId xmlns:a16="http://schemas.microsoft.com/office/drawing/2014/main" id="{21C2F70E-8E83-48ED-87BA-3214A54D7B08}"/>
                </a:ext>
              </a:extLst>
            </p:cNvPr>
            <p:cNvSpPr/>
            <p:nvPr/>
          </p:nvSpPr>
          <p:spPr>
            <a:xfrm>
              <a:off x="2643608" y="2461644"/>
              <a:ext cx="7776864" cy="692431"/>
            </a:xfrm>
            <a:prstGeom prst="roundRect">
              <a:avLst>
                <a:gd name="adj" fmla="val 50000"/>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 rhyme for TENSE</a:t>
              </a:r>
              <a:endParaRPr lang="en-IN" sz="5400" dirty="0">
                <a:solidFill>
                  <a:schemeClr val="tx1"/>
                </a:solidFill>
              </a:endParaRPr>
            </a:p>
          </p:txBody>
        </p:sp>
        <p:grpSp>
          <p:nvGrpSpPr>
            <p:cNvPr id="12" name="Group 29">
              <a:extLst>
                <a:ext uri="{FF2B5EF4-FFF2-40B4-BE49-F238E27FC236}">
                  <a16:creationId xmlns:a16="http://schemas.microsoft.com/office/drawing/2014/main" id="{7D381919-BA99-4B54-B4A5-E5417B6A677A}"/>
                </a:ext>
              </a:extLst>
            </p:cNvPr>
            <p:cNvGrpSpPr/>
            <p:nvPr/>
          </p:nvGrpSpPr>
          <p:grpSpPr>
            <a:xfrm>
              <a:off x="2175556" y="2411814"/>
              <a:ext cx="1440160" cy="792089"/>
              <a:chOff x="2351584" y="188029"/>
              <a:chExt cx="1440160" cy="792089"/>
            </a:xfrm>
            <a:solidFill>
              <a:srgbClr val="00A0C0"/>
            </a:solidFill>
          </p:grpSpPr>
          <p:sp>
            <p:nvSpPr>
              <p:cNvPr id="13" name="Freeform: Shape 30">
                <a:extLst>
                  <a:ext uri="{FF2B5EF4-FFF2-40B4-BE49-F238E27FC236}">
                    <a16:creationId xmlns:a16="http://schemas.microsoft.com/office/drawing/2014/main" id="{59A8ADB1-707A-4B9C-BC7F-17E37BC932F3}"/>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4" name="Freeform: Shape 31">
                <a:extLst>
                  <a:ext uri="{FF2B5EF4-FFF2-40B4-BE49-F238E27FC236}">
                    <a16:creationId xmlns:a16="http://schemas.microsoft.com/office/drawing/2014/main" id="{54350B10-0139-4E10-9137-E03A3E329F63}"/>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6AE4115-3EFF-40E4-AA88-C863706CD38E}"/>
              </a:ext>
            </a:extLst>
          </p:cNvPr>
          <p:cNvGrpSpPr/>
          <p:nvPr/>
        </p:nvGrpSpPr>
        <p:grpSpPr>
          <a:xfrm>
            <a:off x="2024034" y="214290"/>
            <a:ext cx="8244916" cy="792089"/>
            <a:chOff x="2175556" y="2411814"/>
            <a:chExt cx="8244916" cy="792089"/>
          </a:xfrm>
        </p:grpSpPr>
        <p:sp>
          <p:nvSpPr>
            <p:cNvPr id="5" name="Rectangle: Rounded Corners 28">
              <a:extLst>
                <a:ext uri="{FF2B5EF4-FFF2-40B4-BE49-F238E27FC236}">
                  <a16:creationId xmlns:a16="http://schemas.microsoft.com/office/drawing/2014/main" id="{21C2F70E-8E83-48ED-87BA-3214A54D7B08}"/>
                </a:ext>
              </a:extLst>
            </p:cNvPr>
            <p:cNvSpPr/>
            <p:nvPr/>
          </p:nvSpPr>
          <p:spPr>
            <a:xfrm>
              <a:off x="2643608" y="2461644"/>
              <a:ext cx="7776864" cy="692431"/>
            </a:xfrm>
            <a:prstGeom prst="roundRect">
              <a:avLst>
                <a:gd name="adj" fmla="val 50000"/>
              </a:avLst>
            </a:prstGeom>
            <a:solidFill>
              <a:schemeClr val="accent6">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Why the Tense?!</a:t>
              </a:r>
            </a:p>
          </p:txBody>
        </p:sp>
        <p:grpSp>
          <p:nvGrpSpPr>
            <p:cNvPr id="6" name="Group 29">
              <a:extLst>
                <a:ext uri="{FF2B5EF4-FFF2-40B4-BE49-F238E27FC236}">
                  <a16:creationId xmlns:a16="http://schemas.microsoft.com/office/drawing/2014/main" id="{7D381919-BA99-4B54-B4A5-E5417B6A677A}"/>
                </a:ext>
              </a:extLst>
            </p:cNvPr>
            <p:cNvGrpSpPr/>
            <p:nvPr/>
          </p:nvGrpSpPr>
          <p:grpSpPr>
            <a:xfrm>
              <a:off x="2175556" y="2411814"/>
              <a:ext cx="1440160" cy="792089"/>
              <a:chOff x="2351584" y="188029"/>
              <a:chExt cx="1440160" cy="792089"/>
            </a:xfrm>
            <a:solidFill>
              <a:srgbClr val="00A0C0"/>
            </a:solidFill>
          </p:grpSpPr>
          <p:sp>
            <p:nvSpPr>
              <p:cNvPr id="7" name="Freeform: Shape 30">
                <a:extLst>
                  <a:ext uri="{FF2B5EF4-FFF2-40B4-BE49-F238E27FC236}">
                    <a16:creationId xmlns:a16="http://schemas.microsoft.com/office/drawing/2014/main" id="{59A8ADB1-707A-4B9C-BC7F-17E37BC932F3}"/>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8" name="Freeform: Shape 31">
                <a:extLst>
                  <a:ext uri="{FF2B5EF4-FFF2-40B4-BE49-F238E27FC236}">
                    <a16:creationId xmlns:a16="http://schemas.microsoft.com/office/drawing/2014/main" id="{54350B10-0139-4E10-9137-E03A3E329F63}"/>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grpSp>
        <p:nvGrpSpPr>
          <p:cNvPr id="9" name="Group 8">
            <a:extLst>
              <a:ext uri="{FF2B5EF4-FFF2-40B4-BE49-F238E27FC236}">
                <a16:creationId xmlns:a16="http://schemas.microsoft.com/office/drawing/2014/main" id="{7A57F845-2292-4BB3-81C1-B8FAB522DA0B}"/>
              </a:ext>
            </a:extLst>
          </p:cNvPr>
          <p:cNvGrpSpPr/>
          <p:nvPr/>
        </p:nvGrpSpPr>
        <p:grpSpPr>
          <a:xfrm>
            <a:off x="2484020" y="1226407"/>
            <a:ext cx="6710094" cy="1015691"/>
            <a:chOff x="10057658" y="1302586"/>
            <a:chExt cx="1440159" cy="1096905"/>
          </a:xfrm>
        </p:grpSpPr>
        <p:sp>
          <p:nvSpPr>
            <p:cNvPr id="10" name="Arrow: Pentagon 2">
              <a:extLst>
                <a:ext uri="{FF2B5EF4-FFF2-40B4-BE49-F238E27FC236}">
                  <a16:creationId xmlns:a16="http://schemas.microsoft.com/office/drawing/2014/main" id="{11364E7A-1C91-4940-9620-C3BEF7E97DAE}"/>
                </a:ext>
              </a:extLst>
            </p:cNvPr>
            <p:cNvSpPr/>
            <p:nvPr/>
          </p:nvSpPr>
          <p:spPr>
            <a:xfrm rot="16200000">
              <a:off x="10180575" y="1183606"/>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2" name="Rectangle 11">
              <a:extLst>
                <a:ext uri="{FF2B5EF4-FFF2-40B4-BE49-F238E27FC236}">
                  <a16:creationId xmlns:a16="http://schemas.microsoft.com/office/drawing/2014/main" id="{9E1DB77C-EB29-41BD-AC78-53A607847125}"/>
                </a:ext>
              </a:extLst>
            </p:cNvPr>
            <p:cNvSpPr/>
            <p:nvPr/>
          </p:nvSpPr>
          <p:spPr>
            <a:xfrm>
              <a:off x="10057658" y="1550839"/>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3" name="TextBox 12">
              <a:extLst>
                <a:ext uri="{FF2B5EF4-FFF2-40B4-BE49-F238E27FC236}">
                  <a16:creationId xmlns:a16="http://schemas.microsoft.com/office/drawing/2014/main" id="{A8402A49-B1BB-4FD1-AC19-57743A747E48}"/>
                </a:ext>
              </a:extLst>
            </p:cNvPr>
            <p:cNvSpPr txBox="1"/>
            <p:nvPr/>
          </p:nvSpPr>
          <p:spPr>
            <a:xfrm>
              <a:off x="10076537" y="1502048"/>
              <a:ext cx="1410584" cy="897443"/>
            </a:xfrm>
            <a:prstGeom prst="rect">
              <a:avLst/>
            </a:prstGeom>
            <a:noFill/>
          </p:spPr>
          <p:txBody>
            <a:bodyPr wrap="square" rtlCol="0">
              <a:spAutoFit/>
            </a:bodyPr>
            <a:lstStyle/>
            <a:p>
              <a:r>
                <a:rPr lang="en-US" sz="2400" dirty="0">
                  <a:solidFill>
                    <a:srgbClr val="2B67AF"/>
                  </a:solidFill>
                </a:rPr>
                <a:t>Think of a life without any tense</a:t>
              </a:r>
            </a:p>
            <a:p>
              <a:r>
                <a:rPr lang="en-US" sz="2400" dirty="0">
                  <a:solidFill>
                    <a:srgbClr val="2B67AF"/>
                  </a:solidFill>
                </a:rPr>
                <a:t>Your time of work will make no sense.</a:t>
              </a:r>
              <a:endParaRPr lang="en-IN" sz="2400" b="1" dirty="0">
                <a:solidFill>
                  <a:srgbClr val="2B67AF"/>
                </a:solidFill>
              </a:endParaRPr>
            </a:p>
          </p:txBody>
        </p:sp>
      </p:grpSp>
      <p:pic>
        <p:nvPicPr>
          <p:cNvPr id="11" name="Picture 10" descr="question-2309040_960_720.jpg"/>
          <p:cNvPicPr>
            <a:picLocks noChangeAspect="1"/>
          </p:cNvPicPr>
          <p:nvPr/>
        </p:nvPicPr>
        <p:blipFill>
          <a:blip r:embed="rId5" cstate="print">
            <a:clrChange>
              <a:clrFrom>
                <a:srgbClr val="FFFFFF"/>
              </a:clrFrom>
              <a:clrTo>
                <a:srgbClr val="FFFFFF">
                  <a:alpha val="0"/>
                </a:srgbClr>
              </a:clrTo>
            </a:clrChange>
          </a:blip>
          <a:stretch>
            <a:fillRect/>
          </a:stretch>
        </p:blipFill>
        <p:spPr>
          <a:xfrm>
            <a:off x="407368" y="1127424"/>
            <a:ext cx="1437480" cy="1437480"/>
          </a:xfrm>
          <a:prstGeom prst="rect">
            <a:avLst/>
          </a:prstGeom>
        </p:spPr>
      </p:pic>
      <p:pic>
        <p:nvPicPr>
          <p:cNvPr id="14" name="Picture 13" descr="stress-6784607_960_720.jpg"/>
          <p:cNvPicPr>
            <a:picLocks noChangeAspect="1"/>
          </p:cNvPicPr>
          <p:nvPr/>
        </p:nvPicPr>
        <p:blipFill>
          <a:blip r:embed="rId6" cstate="print"/>
          <a:stretch>
            <a:fillRect/>
          </a:stretch>
        </p:blipFill>
        <p:spPr>
          <a:xfrm>
            <a:off x="9264352" y="1403896"/>
            <a:ext cx="2448335" cy="1089000"/>
          </a:xfrm>
          <a:prstGeom prst="rect">
            <a:avLst/>
          </a:prstGeom>
        </p:spPr>
      </p:pic>
      <p:grpSp>
        <p:nvGrpSpPr>
          <p:cNvPr id="15" name="Group 14">
            <a:extLst>
              <a:ext uri="{FF2B5EF4-FFF2-40B4-BE49-F238E27FC236}">
                <a16:creationId xmlns:a16="http://schemas.microsoft.com/office/drawing/2014/main" id="{7A57F845-2292-4BB3-81C1-B8FAB522DA0B}"/>
              </a:ext>
            </a:extLst>
          </p:cNvPr>
          <p:cNvGrpSpPr/>
          <p:nvPr/>
        </p:nvGrpSpPr>
        <p:grpSpPr>
          <a:xfrm>
            <a:off x="2484020" y="2419240"/>
            <a:ext cx="6710094" cy="998953"/>
            <a:chOff x="10057658" y="1302586"/>
            <a:chExt cx="1440159" cy="1078829"/>
          </a:xfrm>
        </p:grpSpPr>
        <p:sp>
          <p:nvSpPr>
            <p:cNvPr id="16" name="Arrow: Pentagon 2">
              <a:extLst>
                <a:ext uri="{FF2B5EF4-FFF2-40B4-BE49-F238E27FC236}">
                  <a16:creationId xmlns:a16="http://schemas.microsoft.com/office/drawing/2014/main" id="{11364E7A-1C91-4940-9620-C3BEF7E97DAE}"/>
                </a:ext>
              </a:extLst>
            </p:cNvPr>
            <p:cNvSpPr/>
            <p:nvPr/>
          </p:nvSpPr>
          <p:spPr>
            <a:xfrm rot="16200000">
              <a:off x="10180575" y="1183606"/>
              <a:ext cx="325403" cy="563363"/>
            </a:xfrm>
            <a:prstGeom prst="homePlate">
              <a:avLst/>
            </a:prstGeom>
            <a:solidFill>
              <a:schemeClr val="accent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7" name="Rectangle 16">
              <a:extLst>
                <a:ext uri="{FF2B5EF4-FFF2-40B4-BE49-F238E27FC236}">
                  <a16:creationId xmlns:a16="http://schemas.microsoft.com/office/drawing/2014/main" id="{9E1DB77C-EB29-41BD-AC78-53A607847125}"/>
                </a:ext>
              </a:extLst>
            </p:cNvPr>
            <p:cNvSpPr/>
            <p:nvPr/>
          </p:nvSpPr>
          <p:spPr>
            <a:xfrm>
              <a:off x="10057658" y="1550839"/>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8" name="TextBox 17">
              <a:extLst>
                <a:ext uri="{FF2B5EF4-FFF2-40B4-BE49-F238E27FC236}">
                  <a16:creationId xmlns:a16="http://schemas.microsoft.com/office/drawing/2014/main" id="{A8402A49-B1BB-4FD1-AC19-57743A747E48}"/>
                </a:ext>
              </a:extLst>
            </p:cNvPr>
            <p:cNvSpPr txBox="1"/>
            <p:nvPr/>
          </p:nvSpPr>
          <p:spPr>
            <a:xfrm>
              <a:off x="10076537" y="1483972"/>
              <a:ext cx="1410584" cy="897443"/>
            </a:xfrm>
            <a:prstGeom prst="rect">
              <a:avLst/>
            </a:prstGeom>
            <a:noFill/>
          </p:spPr>
          <p:txBody>
            <a:bodyPr wrap="square" rtlCol="0">
              <a:spAutoFit/>
            </a:bodyPr>
            <a:lstStyle/>
            <a:p>
              <a:r>
                <a:rPr lang="en-US" sz="2400" dirty="0">
                  <a:solidFill>
                    <a:srgbClr val="A27B00"/>
                  </a:solidFill>
                </a:rPr>
                <a:t>Yesterday, tomorrow and today</a:t>
              </a:r>
            </a:p>
            <a:p>
              <a:r>
                <a:rPr lang="en-US" sz="2400" dirty="0">
                  <a:solidFill>
                    <a:srgbClr val="A27B00"/>
                  </a:solidFill>
                </a:rPr>
                <a:t>Will be words, just for a say.</a:t>
              </a:r>
              <a:endParaRPr lang="en-IN" sz="2400" b="1" dirty="0">
                <a:solidFill>
                  <a:srgbClr val="A27B00"/>
                </a:solidFill>
              </a:endParaRPr>
            </a:p>
          </p:txBody>
        </p:sp>
      </p:grpSp>
      <p:grpSp>
        <p:nvGrpSpPr>
          <p:cNvPr id="19" name="Group 18">
            <a:extLst>
              <a:ext uri="{FF2B5EF4-FFF2-40B4-BE49-F238E27FC236}">
                <a16:creationId xmlns:a16="http://schemas.microsoft.com/office/drawing/2014/main" id="{7A57F845-2292-4BB3-81C1-B8FAB522DA0B}"/>
              </a:ext>
            </a:extLst>
          </p:cNvPr>
          <p:cNvGrpSpPr/>
          <p:nvPr/>
        </p:nvGrpSpPr>
        <p:grpSpPr>
          <a:xfrm>
            <a:off x="2484020" y="3562248"/>
            <a:ext cx="6710094" cy="1141829"/>
            <a:chOff x="10057658" y="1302586"/>
            <a:chExt cx="1440159" cy="1233129"/>
          </a:xfrm>
        </p:grpSpPr>
        <p:sp>
          <p:nvSpPr>
            <p:cNvPr id="20" name="Arrow: Pentagon 2">
              <a:extLst>
                <a:ext uri="{FF2B5EF4-FFF2-40B4-BE49-F238E27FC236}">
                  <a16:creationId xmlns:a16="http://schemas.microsoft.com/office/drawing/2014/main" id="{11364E7A-1C91-4940-9620-C3BEF7E97DAE}"/>
                </a:ext>
              </a:extLst>
            </p:cNvPr>
            <p:cNvSpPr/>
            <p:nvPr/>
          </p:nvSpPr>
          <p:spPr>
            <a:xfrm rot="16200000">
              <a:off x="10180575" y="1183606"/>
              <a:ext cx="325403" cy="563363"/>
            </a:xfrm>
            <a:prstGeom prst="homePlate">
              <a:avLst/>
            </a:prstGeom>
            <a:solidFill>
              <a:schemeClr val="accent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1" name="Rectangle 20">
              <a:extLst>
                <a:ext uri="{FF2B5EF4-FFF2-40B4-BE49-F238E27FC236}">
                  <a16:creationId xmlns:a16="http://schemas.microsoft.com/office/drawing/2014/main" id="{9E1DB77C-EB29-41BD-AC78-53A607847125}"/>
                </a:ext>
              </a:extLst>
            </p:cNvPr>
            <p:cNvSpPr/>
            <p:nvPr/>
          </p:nvSpPr>
          <p:spPr>
            <a:xfrm>
              <a:off x="10057658" y="1532763"/>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2" name="TextBox 21">
              <a:extLst>
                <a:ext uri="{FF2B5EF4-FFF2-40B4-BE49-F238E27FC236}">
                  <a16:creationId xmlns:a16="http://schemas.microsoft.com/office/drawing/2014/main" id="{A8402A49-B1BB-4FD1-AC19-57743A747E48}"/>
                </a:ext>
              </a:extLst>
            </p:cNvPr>
            <p:cNvSpPr txBox="1"/>
            <p:nvPr/>
          </p:nvSpPr>
          <p:spPr>
            <a:xfrm>
              <a:off x="10076537" y="1638272"/>
              <a:ext cx="1410584" cy="897443"/>
            </a:xfrm>
            <a:prstGeom prst="rect">
              <a:avLst/>
            </a:prstGeom>
            <a:noFill/>
          </p:spPr>
          <p:txBody>
            <a:bodyPr wrap="square" rtlCol="0">
              <a:spAutoFit/>
            </a:bodyPr>
            <a:lstStyle/>
            <a:p>
              <a:r>
                <a:rPr lang="en-US" sz="2400" dirty="0">
                  <a:solidFill>
                    <a:srgbClr val="002060"/>
                  </a:solidFill>
                </a:rPr>
                <a:t>The picnic you had or the holiday you’ve planned</a:t>
              </a:r>
            </a:p>
            <a:p>
              <a:r>
                <a:rPr lang="en-US" sz="2400" dirty="0">
                  <a:solidFill>
                    <a:srgbClr val="002060"/>
                  </a:solidFill>
                </a:rPr>
                <a:t>Will be a beat - repeat in a band.</a:t>
              </a:r>
              <a:endParaRPr lang="en-IN" sz="2400" b="1" dirty="0">
                <a:solidFill>
                  <a:srgbClr val="002060"/>
                </a:solidFill>
              </a:endParaRPr>
            </a:p>
          </p:txBody>
        </p:sp>
      </p:grpSp>
      <p:pic>
        <p:nvPicPr>
          <p:cNvPr id="23" name="Picture 22" descr="autumn-4579561_960_720.jpg"/>
          <p:cNvPicPr>
            <a:picLocks noChangeAspect="1"/>
          </p:cNvPicPr>
          <p:nvPr/>
        </p:nvPicPr>
        <p:blipFill>
          <a:blip r:embed="rId7" cstate="print"/>
          <a:stretch>
            <a:fillRect/>
          </a:stretch>
        </p:blipFill>
        <p:spPr>
          <a:xfrm>
            <a:off x="174961" y="3520925"/>
            <a:ext cx="2104615" cy="1403076"/>
          </a:xfrm>
          <a:prstGeom prst="rect">
            <a:avLst/>
          </a:prstGeom>
        </p:spPr>
      </p:pic>
      <p:grpSp>
        <p:nvGrpSpPr>
          <p:cNvPr id="24" name="Group 23">
            <a:extLst>
              <a:ext uri="{FF2B5EF4-FFF2-40B4-BE49-F238E27FC236}">
                <a16:creationId xmlns:a16="http://schemas.microsoft.com/office/drawing/2014/main" id="{7A57F845-2292-4BB3-81C1-B8FAB522DA0B}"/>
              </a:ext>
            </a:extLst>
          </p:cNvPr>
          <p:cNvGrpSpPr/>
          <p:nvPr/>
        </p:nvGrpSpPr>
        <p:grpSpPr>
          <a:xfrm>
            <a:off x="2484023" y="4910612"/>
            <a:ext cx="7140369" cy="1141829"/>
            <a:chOff x="10057658" y="1302586"/>
            <a:chExt cx="1532507" cy="1233129"/>
          </a:xfrm>
        </p:grpSpPr>
        <p:sp>
          <p:nvSpPr>
            <p:cNvPr id="25" name="Arrow: Pentagon 2">
              <a:extLst>
                <a:ext uri="{FF2B5EF4-FFF2-40B4-BE49-F238E27FC236}">
                  <a16:creationId xmlns:a16="http://schemas.microsoft.com/office/drawing/2014/main" id="{11364E7A-1C91-4940-9620-C3BEF7E97DAE}"/>
                </a:ext>
              </a:extLst>
            </p:cNvPr>
            <p:cNvSpPr/>
            <p:nvPr/>
          </p:nvSpPr>
          <p:spPr>
            <a:xfrm rot="16200000">
              <a:off x="10180575" y="1183606"/>
              <a:ext cx="325403" cy="563363"/>
            </a:xfrm>
            <a:prstGeom prst="homePlate">
              <a:avLst/>
            </a:pr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6" name="Rectangle 25">
              <a:extLst>
                <a:ext uri="{FF2B5EF4-FFF2-40B4-BE49-F238E27FC236}">
                  <a16:creationId xmlns:a16="http://schemas.microsoft.com/office/drawing/2014/main" id="{9E1DB77C-EB29-41BD-AC78-53A607847125}"/>
                </a:ext>
              </a:extLst>
            </p:cNvPr>
            <p:cNvSpPr/>
            <p:nvPr/>
          </p:nvSpPr>
          <p:spPr>
            <a:xfrm>
              <a:off x="10057658" y="1532763"/>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7" name="TextBox 26">
              <a:extLst>
                <a:ext uri="{FF2B5EF4-FFF2-40B4-BE49-F238E27FC236}">
                  <a16:creationId xmlns:a16="http://schemas.microsoft.com/office/drawing/2014/main" id="{A8402A49-B1BB-4FD1-AC19-57743A747E48}"/>
                </a:ext>
              </a:extLst>
            </p:cNvPr>
            <p:cNvSpPr txBox="1"/>
            <p:nvPr/>
          </p:nvSpPr>
          <p:spPr>
            <a:xfrm>
              <a:off x="10076537" y="1638272"/>
              <a:ext cx="1513628" cy="897443"/>
            </a:xfrm>
            <a:prstGeom prst="rect">
              <a:avLst/>
            </a:prstGeom>
            <a:noFill/>
          </p:spPr>
          <p:txBody>
            <a:bodyPr wrap="square" rtlCol="0">
              <a:spAutoFit/>
            </a:bodyPr>
            <a:lstStyle/>
            <a:p>
              <a:r>
                <a:rPr lang="en-US" sz="2400" dirty="0">
                  <a:solidFill>
                    <a:srgbClr val="FF0000"/>
                  </a:solidFill>
                </a:rPr>
                <a:t>To say ‘I run’ when it’s past - is so silly,</a:t>
              </a:r>
            </a:p>
            <a:p>
              <a:r>
                <a:rPr lang="en-US" sz="2400" dirty="0">
                  <a:solidFill>
                    <a:srgbClr val="FF0000"/>
                  </a:solidFill>
                </a:rPr>
                <a:t>And the same ‘I run’ for the still running - ha, so funny!</a:t>
              </a:r>
              <a:endParaRPr lang="en-IN" sz="2400" b="1" dirty="0">
                <a:solidFill>
                  <a:srgbClr val="FF0000"/>
                </a:solidFill>
              </a:endParaRPr>
            </a:p>
          </p:txBody>
        </p:sp>
      </p:grpSp>
      <p:pic>
        <p:nvPicPr>
          <p:cNvPr id="28" name="Picture 27" descr="stick-man-295293_960_720.png"/>
          <p:cNvPicPr>
            <a:picLocks noChangeAspect="1"/>
          </p:cNvPicPr>
          <p:nvPr/>
        </p:nvPicPr>
        <p:blipFill>
          <a:blip r:embed="rId8" cstate="print"/>
          <a:stretch>
            <a:fillRect/>
          </a:stretch>
        </p:blipFill>
        <p:spPr>
          <a:xfrm>
            <a:off x="9606839" y="4869160"/>
            <a:ext cx="1376254" cy="1317690"/>
          </a:xfrm>
          <a:prstGeom prst="rect">
            <a:avLst/>
          </a:prstGeom>
        </p:spPr>
      </p:pic>
      <p:pic>
        <p:nvPicPr>
          <p:cNvPr id="3" name="IQ_1">
            <a:hlinkClick r:id="" action="ppaction://media"/>
            <a:extLst>
              <a:ext uri="{FF2B5EF4-FFF2-40B4-BE49-F238E27FC236}">
                <a16:creationId xmlns:a16="http://schemas.microsoft.com/office/drawing/2014/main" id="{C007976D-F1E5-4B8C-9A5C-D2A8056BD3D6}"/>
              </a:ext>
            </a:extLst>
          </p:cNvPr>
          <p:cNvPicPr>
            <a:picLocks noChangeAspect="1"/>
          </p:cNvPicPr>
          <p:nvPr>
            <a:audioFile r:link="rId1"/>
            <p:extLst>
              <p:ext uri="{DAA4B4D4-6D71-4841-9C94-3DE7FCFB9230}">
                <p14:media xmlns:p14="http://schemas.microsoft.com/office/powerpoint/2010/main" r:embed="rId2">
                  <p14:trim st="3108"/>
                </p14:media>
              </p:ext>
            </p:extLst>
          </p:nvPr>
        </p:nvPicPr>
        <p:blipFill>
          <a:blip r:embed="rId9"/>
          <a:stretch>
            <a:fillRect/>
          </a:stretch>
        </p:blipFill>
        <p:spPr>
          <a:xfrm>
            <a:off x="-960784" y="6279179"/>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703" fill="hold"/>
                                        <p:tgtEl>
                                          <p:spTgt spid="3"/>
                                        </p:tgtEl>
                                      </p:cBhvr>
                                    </p:cmd>
                                  </p:childTnLst>
                                </p:cTn>
                              </p:par>
                              <p:par>
                                <p:cTn id="7" presetID="12" presetClass="entr" presetSubtype="1"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1000"/>
                                        <p:tgtEl>
                                          <p:spTgt spid="9"/>
                                        </p:tgtEl>
                                        <p:attrNameLst>
                                          <p:attrName>ppt_y</p:attrName>
                                        </p:attrNameLst>
                                      </p:cBhvr>
                                      <p:tavLst>
                                        <p:tav tm="0">
                                          <p:val>
                                            <p:strVal val="#ppt_y-#ppt_h*1.125000"/>
                                          </p:val>
                                        </p:tav>
                                        <p:tav tm="100000">
                                          <p:val>
                                            <p:strVal val="#ppt_y"/>
                                          </p:val>
                                        </p:tav>
                                      </p:tavLst>
                                    </p:anim>
                                    <p:animEffect transition="in" filter="wipe(down)">
                                      <p:cBhvr>
                                        <p:cTn id="10" dur="1000"/>
                                        <p:tgtEl>
                                          <p:spTgt spid="9"/>
                                        </p:tgtEl>
                                      </p:cBhvr>
                                    </p:animEffect>
                                  </p:childTnLst>
                                </p:cTn>
                              </p:par>
                              <p:par>
                                <p:cTn id="11" presetID="1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p:tgtEl>
                                          <p:spTgt spid="11"/>
                                        </p:tgtEl>
                                        <p:attrNameLst>
                                          <p:attrName>ppt_y</p:attrName>
                                        </p:attrNameLst>
                                      </p:cBhvr>
                                      <p:tavLst>
                                        <p:tav tm="0">
                                          <p:val>
                                            <p:strVal val="#ppt_y-#ppt_h*1.125000"/>
                                          </p:val>
                                        </p:tav>
                                        <p:tav tm="100000">
                                          <p:val>
                                            <p:strVal val="#ppt_y"/>
                                          </p:val>
                                        </p:tav>
                                      </p:tavLst>
                                    </p:anim>
                                    <p:animEffect transition="in" filter="wipe(down)">
                                      <p:cBhvr>
                                        <p:cTn id="14" dur="1000"/>
                                        <p:tgtEl>
                                          <p:spTgt spid="11"/>
                                        </p:tgtEl>
                                      </p:cBhvr>
                                    </p:animEffect>
                                  </p:childTnLst>
                                </p:cTn>
                              </p:par>
                              <p:par>
                                <p:cTn id="15" presetID="1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p:tgtEl>
                                          <p:spTgt spid="14"/>
                                        </p:tgtEl>
                                        <p:attrNameLst>
                                          <p:attrName>ppt_y</p:attrName>
                                        </p:attrNameLst>
                                      </p:cBhvr>
                                      <p:tavLst>
                                        <p:tav tm="0">
                                          <p:val>
                                            <p:strVal val="#ppt_y-#ppt_h*1.125000"/>
                                          </p:val>
                                        </p:tav>
                                        <p:tav tm="100000">
                                          <p:val>
                                            <p:strVal val="#ppt_y"/>
                                          </p:val>
                                        </p:tav>
                                      </p:tavLst>
                                    </p:anim>
                                    <p:animEffect transition="in" filter="wipe(down)">
                                      <p:cBhvr>
                                        <p:cTn id="18" dur="1000"/>
                                        <p:tgtEl>
                                          <p:spTgt spid="14"/>
                                        </p:tgtEl>
                                      </p:cBhvr>
                                    </p:animEffect>
                                  </p:childTnLst>
                                </p:cTn>
                              </p:par>
                              <p:par>
                                <p:cTn id="19" presetID="12" presetClass="entr" presetSubtype="4" fill="hold" nodeType="withEffect">
                                  <p:stCondLst>
                                    <p:cond delay="200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p:tgtEl>
                                          <p:spTgt spid="15"/>
                                        </p:tgtEl>
                                        <p:attrNameLst>
                                          <p:attrName>ppt_y</p:attrName>
                                        </p:attrNameLst>
                                      </p:cBhvr>
                                      <p:tavLst>
                                        <p:tav tm="0">
                                          <p:val>
                                            <p:strVal val="#ppt_y+#ppt_h*1.125000"/>
                                          </p:val>
                                        </p:tav>
                                        <p:tav tm="100000">
                                          <p:val>
                                            <p:strVal val="#ppt_y"/>
                                          </p:val>
                                        </p:tav>
                                      </p:tavLst>
                                    </p:anim>
                                    <p:animEffect transition="in" filter="wipe(up)">
                                      <p:cBhvr>
                                        <p:cTn id="22" dur="1000"/>
                                        <p:tgtEl>
                                          <p:spTgt spid="15"/>
                                        </p:tgtEl>
                                      </p:cBhvr>
                                    </p:animEffect>
                                  </p:childTnLst>
                                </p:cTn>
                              </p:par>
                              <p:par>
                                <p:cTn id="23" presetID="12" presetClass="entr" presetSubtype="4" fill="hold" nodeType="withEffect">
                                  <p:stCondLst>
                                    <p:cond delay="27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p:tgtEl>
                                          <p:spTgt spid="19"/>
                                        </p:tgtEl>
                                        <p:attrNameLst>
                                          <p:attrName>ppt_y</p:attrName>
                                        </p:attrNameLst>
                                      </p:cBhvr>
                                      <p:tavLst>
                                        <p:tav tm="0">
                                          <p:val>
                                            <p:strVal val="#ppt_y+#ppt_h*1.125000"/>
                                          </p:val>
                                        </p:tav>
                                        <p:tav tm="100000">
                                          <p:val>
                                            <p:strVal val="#ppt_y"/>
                                          </p:val>
                                        </p:tav>
                                      </p:tavLst>
                                    </p:anim>
                                    <p:animEffect transition="in" filter="wipe(up)">
                                      <p:cBhvr>
                                        <p:cTn id="26" dur="1000"/>
                                        <p:tgtEl>
                                          <p:spTgt spid="19"/>
                                        </p:tgtEl>
                                      </p:cBhvr>
                                    </p:animEffect>
                                  </p:childTnLst>
                                </p:cTn>
                              </p:par>
                              <p:par>
                                <p:cTn id="27" presetID="12" presetClass="entr" presetSubtype="4" fill="hold" nodeType="withEffect">
                                  <p:stCondLst>
                                    <p:cond delay="270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p:tgtEl>
                                          <p:spTgt spid="23"/>
                                        </p:tgtEl>
                                        <p:attrNameLst>
                                          <p:attrName>ppt_y</p:attrName>
                                        </p:attrNameLst>
                                      </p:cBhvr>
                                      <p:tavLst>
                                        <p:tav tm="0">
                                          <p:val>
                                            <p:strVal val="#ppt_y+#ppt_h*1.125000"/>
                                          </p:val>
                                        </p:tav>
                                        <p:tav tm="100000">
                                          <p:val>
                                            <p:strVal val="#ppt_y"/>
                                          </p:val>
                                        </p:tav>
                                      </p:tavLst>
                                    </p:anim>
                                    <p:animEffect transition="in" filter="wipe(up)">
                                      <p:cBhvr>
                                        <p:cTn id="30" dur="1000"/>
                                        <p:tgtEl>
                                          <p:spTgt spid="23"/>
                                        </p:tgtEl>
                                      </p:cBhvr>
                                    </p:animEffect>
                                  </p:childTnLst>
                                </p:cTn>
                              </p:par>
                              <p:par>
                                <p:cTn id="31" presetID="12" presetClass="entr" presetSubtype="4" fill="hold" nodeType="withEffect">
                                  <p:stCondLst>
                                    <p:cond delay="340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p:tgtEl>
                                          <p:spTgt spid="24"/>
                                        </p:tgtEl>
                                        <p:attrNameLst>
                                          <p:attrName>ppt_y</p:attrName>
                                        </p:attrNameLst>
                                      </p:cBhvr>
                                      <p:tavLst>
                                        <p:tav tm="0">
                                          <p:val>
                                            <p:strVal val="#ppt_y+#ppt_h*1.125000"/>
                                          </p:val>
                                        </p:tav>
                                        <p:tav tm="100000">
                                          <p:val>
                                            <p:strVal val="#ppt_y"/>
                                          </p:val>
                                        </p:tav>
                                      </p:tavLst>
                                    </p:anim>
                                    <p:animEffect transition="in" filter="wipe(up)">
                                      <p:cBhvr>
                                        <p:cTn id="34" dur="1000"/>
                                        <p:tgtEl>
                                          <p:spTgt spid="24"/>
                                        </p:tgtEl>
                                      </p:cBhvr>
                                    </p:animEffect>
                                  </p:childTnLst>
                                </p:cTn>
                              </p:par>
                              <p:par>
                                <p:cTn id="35" presetID="12" presetClass="entr" presetSubtype="4" fill="hold" nodeType="withEffect">
                                  <p:stCondLst>
                                    <p:cond delay="340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p:tgtEl>
                                          <p:spTgt spid="28"/>
                                        </p:tgtEl>
                                        <p:attrNameLst>
                                          <p:attrName>ppt_y</p:attrName>
                                        </p:attrNameLst>
                                      </p:cBhvr>
                                      <p:tavLst>
                                        <p:tav tm="0">
                                          <p:val>
                                            <p:strVal val="#ppt_y+#ppt_h*1.125000"/>
                                          </p:val>
                                        </p:tav>
                                        <p:tav tm="100000">
                                          <p:val>
                                            <p:strVal val="#ppt_y"/>
                                          </p:val>
                                        </p:tav>
                                      </p:tavLst>
                                    </p:anim>
                                    <p:animEffect transition="in" filter="wipe(up)">
                                      <p:cBhvr>
                                        <p:cTn id="3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6AE4115-3EFF-40E4-AA88-C863706CD38E}"/>
              </a:ext>
            </a:extLst>
          </p:cNvPr>
          <p:cNvGrpSpPr/>
          <p:nvPr/>
        </p:nvGrpSpPr>
        <p:grpSpPr>
          <a:xfrm>
            <a:off x="2024034" y="214290"/>
            <a:ext cx="8244916" cy="792089"/>
            <a:chOff x="2175556" y="2411814"/>
            <a:chExt cx="8244916" cy="792089"/>
          </a:xfrm>
        </p:grpSpPr>
        <p:sp>
          <p:nvSpPr>
            <p:cNvPr id="5" name="Rectangle: Rounded Corners 28">
              <a:extLst>
                <a:ext uri="{FF2B5EF4-FFF2-40B4-BE49-F238E27FC236}">
                  <a16:creationId xmlns:a16="http://schemas.microsoft.com/office/drawing/2014/main" id="{21C2F70E-8E83-48ED-87BA-3214A54D7B08}"/>
                </a:ext>
              </a:extLst>
            </p:cNvPr>
            <p:cNvSpPr/>
            <p:nvPr/>
          </p:nvSpPr>
          <p:spPr>
            <a:xfrm>
              <a:off x="2643608" y="2461644"/>
              <a:ext cx="7776864" cy="692431"/>
            </a:xfrm>
            <a:prstGeom prst="roundRect">
              <a:avLst>
                <a:gd name="adj" fmla="val 50000"/>
              </a:avLst>
            </a:prstGeom>
            <a:solidFill>
              <a:schemeClr val="accent6">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rPr>
                <a:t>Why the Tense ?!</a:t>
              </a:r>
            </a:p>
          </p:txBody>
        </p:sp>
        <p:grpSp>
          <p:nvGrpSpPr>
            <p:cNvPr id="3" name="Group 29">
              <a:extLst>
                <a:ext uri="{FF2B5EF4-FFF2-40B4-BE49-F238E27FC236}">
                  <a16:creationId xmlns:a16="http://schemas.microsoft.com/office/drawing/2014/main" id="{7D381919-BA99-4B54-B4A5-E5417B6A677A}"/>
                </a:ext>
              </a:extLst>
            </p:cNvPr>
            <p:cNvGrpSpPr/>
            <p:nvPr/>
          </p:nvGrpSpPr>
          <p:grpSpPr>
            <a:xfrm>
              <a:off x="2175556" y="2411814"/>
              <a:ext cx="1440160" cy="792089"/>
              <a:chOff x="2351584" y="188029"/>
              <a:chExt cx="1440160" cy="792089"/>
            </a:xfrm>
            <a:solidFill>
              <a:srgbClr val="00A0C0"/>
            </a:solidFill>
          </p:grpSpPr>
          <p:sp>
            <p:nvSpPr>
              <p:cNvPr id="7" name="Freeform: Shape 30">
                <a:extLst>
                  <a:ext uri="{FF2B5EF4-FFF2-40B4-BE49-F238E27FC236}">
                    <a16:creationId xmlns:a16="http://schemas.microsoft.com/office/drawing/2014/main" id="{59A8ADB1-707A-4B9C-BC7F-17E37BC932F3}"/>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7271"/>
              </a:solidFill>
              <a:ln>
                <a:no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8" name="Freeform: Shape 31">
                <a:extLst>
                  <a:ext uri="{FF2B5EF4-FFF2-40B4-BE49-F238E27FC236}">
                    <a16:creationId xmlns:a16="http://schemas.microsoft.com/office/drawing/2014/main" id="{54350B10-0139-4E10-9137-E03A3E329F63}"/>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grpSp>
        <p:nvGrpSpPr>
          <p:cNvPr id="6" name="Group 14">
            <a:extLst>
              <a:ext uri="{FF2B5EF4-FFF2-40B4-BE49-F238E27FC236}">
                <a16:creationId xmlns:a16="http://schemas.microsoft.com/office/drawing/2014/main" id="{7A57F845-2292-4BB3-81C1-B8FAB522DA0B}"/>
              </a:ext>
            </a:extLst>
          </p:cNvPr>
          <p:cNvGrpSpPr/>
          <p:nvPr/>
        </p:nvGrpSpPr>
        <p:grpSpPr>
          <a:xfrm>
            <a:off x="2842290" y="3150127"/>
            <a:ext cx="6710094" cy="998953"/>
            <a:chOff x="10057658" y="1302586"/>
            <a:chExt cx="1440159" cy="1078829"/>
          </a:xfrm>
        </p:grpSpPr>
        <p:sp>
          <p:nvSpPr>
            <p:cNvPr id="16" name="Arrow: Pentagon 2">
              <a:extLst>
                <a:ext uri="{FF2B5EF4-FFF2-40B4-BE49-F238E27FC236}">
                  <a16:creationId xmlns:a16="http://schemas.microsoft.com/office/drawing/2014/main" id="{11364E7A-1C91-4940-9620-C3BEF7E97DAE}"/>
                </a:ext>
              </a:extLst>
            </p:cNvPr>
            <p:cNvSpPr/>
            <p:nvPr/>
          </p:nvSpPr>
          <p:spPr>
            <a:xfrm rot="16200000">
              <a:off x="10180575" y="1183606"/>
              <a:ext cx="325403" cy="563363"/>
            </a:xfrm>
            <a:prstGeom prst="homePlate">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7" name="Rectangle 16">
              <a:extLst>
                <a:ext uri="{FF2B5EF4-FFF2-40B4-BE49-F238E27FC236}">
                  <a16:creationId xmlns:a16="http://schemas.microsoft.com/office/drawing/2014/main" id="{9E1DB77C-EB29-41BD-AC78-53A607847125}"/>
                </a:ext>
              </a:extLst>
            </p:cNvPr>
            <p:cNvSpPr/>
            <p:nvPr/>
          </p:nvSpPr>
          <p:spPr>
            <a:xfrm>
              <a:off x="10057658" y="1550839"/>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8" name="TextBox 17">
              <a:extLst>
                <a:ext uri="{FF2B5EF4-FFF2-40B4-BE49-F238E27FC236}">
                  <a16:creationId xmlns:a16="http://schemas.microsoft.com/office/drawing/2014/main" id="{A8402A49-B1BB-4FD1-AC19-57743A747E48}"/>
                </a:ext>
              </a:extLst>
            </p:cNvPr>
            <p:cNvSpPr txBox="1"/>
            <p:nvPr/>
          </p:nvSpPr>
          <p:spPr>
            <a:xfrm>
              <a:off x="10076537" y="1483972"/>
              <a:ext cx="1410584" cy="897443"/>
            </a:xfrm>
            <a:prstGeom prst="rect">
              <a:avLst/>
            </a:prstGeom>
            <a:noFill/>
          </p:spPr>
          <p:txBody>
            <a:bodyPr wrap="square" rtlCol="0">
              <a:spAutoFit/>
            </a:bodyPr>
            <a:lstStyle/>
            <a:p>
              <a:r>
                <a:rPr lang="en-US" sz="2400" dirty="0">
                  <a:solidFill>
                    <a:srgbClr val="A27B00"/>
                  </a:solidFill>
                </a:rPr>
                <a:t>These aren’t just random words,</a:t>
              </a:r>
            </a:p>
            <a:p>
              <a:r>
                <a:rPr lang="en-US" sz="2400" dirty="0">
                  <a:solidFill>
                    <a:srgbClr val="A27B00"/>
                  </a:solidFill>
                </a:rPr>
                <a:t>But carefully made, time bound verbs.</a:t>
              </a:r>
              <a:endParaRPr lang="en-IN" sz="2400" b="1" dirty="0">
                <a:solidFill>
                  <a:srgbClr val="A27B00"/>
                </a:solidFill>
              </a:endParaRPr>
            </a:p>
          </p:txBody>
        </p:sp>
      </p:grpSp>
      <p:grpSp>
        <p:nvGrpSpPr>
          <p:cNvPr id="9" name="Group 18">
            <a:extLst>
              <a:ext uri="{FF2B5EF4-FFF2-40B4-BE49-F238E27FC236}">
                <a16:creationId xmlns:a16="http://schemas.microsoft.com/office/drawing/2014/main" id="{7A57F845-2292-4BB3-81C1-B8FAB522DA0B}"/>
              </a:ext>
            </a:extLst>
          </p:cNvPr>
          <p:cNvGrpSpPr/>
          <p:nvPr/>
        </p:nvGrpSpPr>
        <p:grpSpPr>
          <a:xfrm>
            <a:off x="2842290" y="4654004"/>
            <a:ext cx="6710094" cy="1141829"/>
            <a:chOff x="10057658" y="1302586"/>
            <a:chExt cx="1440159" cy="1233129"/>
          </a:xfrm>
        </p:grpSpPr>
        <p:sp>
          <p:nvSpPr>
            <p:cNvPr id="20" name="Arrow: Pentagon 2">
              <a:extLst>
                <a:ext uri="{FF2B5EF4-FFF2-40B4-BE49-F238E27FC236}">
                  <a16:creationId xmlns:a16="http://schemas.microsoft.com/office/drawing/2014/main" id="{11364E7A-1C91-4940-9620-C3BEF7E97DAE}"/>
                </a:ext>
              </a:extLst>
            </p:cNvPr>
            <p:cNvSpPr/>
            <p:nvPr/>
          </p:nvSpPr>
          <p:spPr>
            <a:xfrm rot="16200000">
              <a:off x="10180575" y="1183606"/>
              <a:ext cx="325403" cy="563363"/>
            </a:xfrm>
            <a:prstGeom prst="homePlate">
              <a:avLst/>
            </a:prstGeom>
            <a:solidFill>
              <a:schemeClr val="accent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1" name="Rectangle 20">
              <a:extLst>
                <a:ext uri="{FF2B5EF4-FFF2-40B4-BE49-F238E27FC236}">
                  <a16:creationId xmlns:a16="http://schemas.microsoft.com/office/drawing/2014/main" id="{9E1DB77C-EB29-41BD-AC78-53A607847125}"/>
                </a:ext>
              </a:extLst>
            </p:cNvPr>
            <p:cNvSpPr/>
            <p:nvPr/>
          </p:nvSpPr>
          <p:spPr>
            <a:xfrm>
              <a:off x="10057658" y="1532763"/>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2" name="TextBox 21">
              <a:extLst>
                <a:ext uri="{FF2B5EF4-FFF2-40B4-BE49-F238E27FC236}">
                  <a16:creationId xmlns:a16="http://schemas.microsoft.com/office/drawing/2014/main" id="{A8402A49-B1BB-4FD1-AC19-57743A747E48}"/>
                </a:ext>
              </a:extLst>
            </p:cNvPr>
            <p:cNvSpPr txBox="1"/>
            <p:nvPr/>
          </p:nvSpPr>
          <p:spPr>
            <a:xfrm>
              <a:off x="10076537" y="1638272"/>
              <a:ext cx="1410584" cy="897443"/>
            </a:xfrm>
            <a:prstGeom prst="rect">
              <a:avLst/>
            </a:prstGeom>
            <a:noFill/>
          </p:spPr>
          <p:txBody>
            <a:bodyPr wrap="square" rtlCol="0">
              <a:spAutoFit/>
            </a:bodyPr>
            <a:lstStyle/>
            <a:p>
              <a:r>
                <a:rPr lang="en-US" sz="2400" dirty="0">
                  <a:solidFill>
                    <a:srgbClr val="002060"/>
                  </a:solidFill>
                </a:rPr>
                <a:t>Maybe it’s tough - the study of tense,</a:t>
              </a:r>
            </a:p>
            <a:p>
              <a:r>
                <a:rPr lang="en-US" sz="2400" dirty="0">
                  <a:solidFill>
                    <a:srgbClr val="002060"/>
                  </a:solidFill>
                </a:rPr>
                <a:t>But when you speak, it makes good sense.</a:t>
              </a:r>
              <a:endParaRPr lang="en-IN" sz="2400" b="1" dirty="0">
                <a:solidFill>
                  <a:srgbClr val="002060"/>
                </a:solidFill>
              </a:endParaRPr>
            </a:p>
          </p:txBody>
        </p:sp>
      </p:grpSp>
      <p:pic>
        <p:nvPicPr>
          <p:cNvPr id="35" name="Picture 34" descr="scrabble-2273910_960_720.jpg"/>
          <p:cNvPicPr>
            <a:picLocks noChangeAspect="1"/>
          </p:cNvPicPr>
          <p:nvPr/>
        </p:nvPicPr>
        <p:blipFill>
          <a:blip r:embed="rId5" cstate="print"/>
          <a:stretch>
            <a:fillRect/>
          </a:stretch>
        </p:blipFill>
        <p:spPr>
          <a:xfrm>
            <a:off x="207932" y="3002947"/>
            <a:ext cx="2156220" cy="1437480"/>
          </a:xfrm>
          <a:prstGeom prst="rect">
            <a:avLst/>
          </a:prstGeom>
        </p:spPr>
      </p:pic>
      <p:pic>
        <p:nvPicPr>
          <p:cNvPr id="36" name="Picture 35" descr="maze-1804496_960_720.jpg"/>
          <p:cNvPicPr>
            <a:picLocks noChangeAspect="1"/>
          </p:cNvPicPr>
          <p:nvPr/>
        </p:nvPicPr>
        <p:blipFill>
          <a:blip r:embed="rId6" cstate="print"/>
          <a:stretch>
            <a:fillRect/>
          </a:stretch>
        </p:blipFill>
        <p:spPr>
          <a:xfrm>
            <a:off x="9192344" y="4823446"/>
            <a:ext cx="1840909" cy="981818"/>
          </a:xfrm>
          <a:prstGeom prst="rect">
            <a:avLst/>
          </a:prstGeom>
        </p:spPr>
      </p:pic>
      <p:grpSp>
        <p:nvGrpSpPr>
          <p:cNvPr id="43" name="Group 42">
            <a:extLst>
              <a:ext uri="{FF2B5EF4-FFF2-40B4-BE49-F238E27FC236}">
                <a16:creationId xmlns:a16="http://schemas.microsoft.com/office/drawing/2014/main" id="{7A57F845-2292-4BB3-81C1-B8FAB522DA0B}"/>
              </a:ext>
            </a:extLst>
          </p:cNvPr>
          <p:cNvGrpSpPr/>
          <p:nvPr/>
        </p:nvGrpSpPr>
        <p:grpSpPr>
          <a:xfrm>
            <a:off x="2842290" y="1500174"/>
            <a:ext cx="6710094" cy="1141828"/>
            <a:chOff x="10057658" y="1302586"/>
            <a:chExt cx="1440159" cy="1233128"/>
          </a:xfrm>
        </p:grpSpPr>
        <p:sp>
          <p:nvSpPr>
            <p:cNvPr id="44" name="Arrow: Pentagon 2">
              <a:extLst>
                <a:ext uri="{FF2B5EF4-FFF2-40B4-BE49-F238E27FC236}">
                  <a16:creationId xmlns:a16="http://schemas.microsoft.com/office/drawing/2014/main" id="{11364E7A-1C91-4940-9620-C3BEF7E97DAE}"/>
                </a:ext>
              </a:extLst>
            </p:cNvPr>
            <p:cNvSpPr/>
            <p:nvPr/>
          </p:nvSpPr>
          <p:spPr>
            <a:xfrm rot="16200000">
              <a:off x="10180575" y="1183606"/>
              <a:ext cx="325403" cy="563363"/>
            </a:xfrm>
            <a:prstGeom prst="homePlate">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45" name="Rectangle 44">
              <a:extLst>
                <a:ext uri="{FF2B5EF4-FFF2-40B4-BE49-F238E27FC236}">
                  <a16:creationId xmlns:a16="http://schemas.microsoft.com/office/drawing/2014/main" id="{9E1DB77C-EB29-41BD-AC78-53A607847125}"/>
                </a:ext>
              </a:extLst>
            </p:cNvPr>
            <p:cNvSpPr/>
            <p:nvPr/>
          </p:nvSpPr>
          <p:spPr>
            <a:xfrm>
              <a:off x="10057658" y="1532763"/>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46" name="TextBox 45">
              <a:extLst>
                <a:ext uri="{FF2B5EF4-FFF2-40B4-BE49-F238E27FC236}">
                  <a16:creationId xmlns:a16="http://schemas.microsoft.com/office/drawing/2014/main" id="{A8402A49-B1BB-4FD1-AC19-57743A747E48}"/>
                </a:ext>
              </a:extLst>
            </p:cNvPr>
            <p:cNvSpPr txBox="1"/>
            <p:nvPr/>
          </p:nvSpPr>
          <p:spPr>
            <a:xfrm>
              <a:off x="10076537" y="1638271"/>
              <a:ext cx="1410584" cy="897443"/>
            </a:xfrm>
            <a:prstGeom prst="rect">
              <a:avLst/>
            </a:prstGeom>
            <a:noFill/>
          </p:spPr>
          <p:txBody>
            <a:bodyPr wrap="square" rtlCol="0">
              <a:spAutoFit/>
            </a:bodyPr>
            <a:lstStyle/>
            <a:p>
              <a:r>
                <a:rPr lang="en-US" sz="2400" dirty="0">
                  <a:solidFill>
                    <a:srgbClr val="2B67AF"/>
                  </a:solidFill>
                </a:rPr>
                <a:t>Speak and spoke or tear and tore,</a:t>
              </a:r>
            </a:p>
            <a:p>
              <a:r>
                <a:rPr lang="en-US" sz="2400" dirty="0">
                  <a:solidFill>
                    <a:srgbClr val="2B67AF"/>
                  </a:solidFill>
                </a:rPr>
                <a:t>Walk and walked or wear and wore.</a:t>
              </a:r>
              <a:endParaRPr lang="en-IN" sz="2400" b="1" dirty="0">
                <a:solidFill>
                  <a:srgbClr val="2B67AF"/>
                </a:solidFill>
              </a:endParaRPr>
            </a:p>
          </p:txBody>
        </p:sp>
      </p:grpSp>
      <p:pic>
        <p:nvPicPr>
          <p:cNvPr id="47" name="Picture 46" descr="board-3700375_960_720.jpg"/>
          <p:cNvPicPr>
            <a:picLocks noChangeAspect="1"/>
          </p:cNvPicPr>
          <p:nvPr/>
        </p:nvPicPr>
        <p:blipFill>
          <a:blip r:embed="rId7" cstate="print"/>
          <a:stretch>
            <a:fillRect/>
          </a:stretch>
        </p:blipFill>
        <p:spPr>
          <a:xfrm>
            <a:off x="448248" y="1412776"/>
            <a:ext cx="1960200" cy="1306800"/>
          </a:xfrm>
          <a:prstGeom prst="rect">
            <a:avLst/>
          </a:prstGeom>
        </p:spPr>
      </p:pic>
      <p:pic>
        <p:nvPicPr>
          <p:cNvPr id="48" name="Picture 47" descr="cat-5775895_960_720.jpg"/>
          <p:cNvPicPr>
            <a:picLocks noChangeAspect="1"/>
          </p:cNvPicPr>
          <p:nvPr/>
        </p:nvPicPr>
        <p:blipFill>
          <a:blip r:embed="rId8" cstate="print">
            <a:clrChange>
              <a:clrFrom>
                <a:srgbClr val="43AFDE"/>
              </a:clrFrom>
              <a:clrTo>
                <a:srgbClr val="43AFDE">
                  <a:alpha val="0"/>
                </a:srgbClr>
              </a:clrTo>
            </a:clrChange>
          </a:blip>
          <a:stretch>
            <a:fillRect/>
          </a:stretch>
        </p:blipFill>
        <p:spPr>
          <a:xfrm>
            <a:off x="9363936" y="1437752"/>
            <a:ext cx="1916640" cy="1437480"/>
          </a:xfrm>
          <a:prstGeom prst="rect">
            <a:avLst/>
          </a:prstGeom>
        </p:spPr>
      </p:pic>
      <p:pic>
        <p:nvPicPr>
          <p:cNvPr id="4" name="IQ_2">
            <a:hlinkClick r:id="" action="ppaction://media"/>
            <a:extLst>
              <a:ext uri="{FF2B5EF4-FFF2-40B4-BE49-F238E27FC236}">
                <a16:creationId xmlns:a16="http://schemas.microsoft.com/office/drawing/2014/main" id="{DCEAD983-34D2-4F0C-85F3-AF256D09992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0744" y="5661248"/>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18" fill="hold"/>
                                        <p:tgtEl>
                                          <p:spTgt spid="4"/>
                                        </p:tgtEl>
                                      </p:cBhvr>
                                    </p:cmd>
                                  </p:childTnLst>
                                </p:cTn>
                              </p:par>
                              <p:par>
                                <p:cTn id="7" presetID="22" presetClass="entr" presetSubtype="1"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Effect transition="in" filter="wipe(up)">
                                      <p:cBhvr>
                                        <p:cTn id="9" dur="1000"/>
                                        <p:tgtEl>
                                          <p:spTgt spid="43"/>
                                        </p:tgtEl>
                                      </p:cBhvr>
                                    </p:animEffect>
                                  </p:childTnLst>
                                </p:cTn>
                              </p:par>
                              <p:par>
                                <p:cTn id="10" presetID="12" presetClass="entr" presetSubtype="8"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slide(fromLeft)">
                                      <p:cBhvr>
                                        <p:cTn id="12" dur="1000"/>
                                        <p:tgtEl>
                                          <p:spTgt spid="47"/>
                                        </p:tgtEl>
                                      </p:cBhvr>
                                    </p:animEffect>
                                  </p:childTnLst>
                                </p:cTn>
                              </p:par>
                              <p:par>
                                <p:cTn id="13" presetID="12" presetClass="entr" presetSubtype="2"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lide(fromRight)">
                                      <p:cBhvr>
                                        <p:cTn id="15" dur="1000"/>
                                        <p:tgtEl>
                                          <p:spTgt spid="48"/>
                                        </p:tgtEl>
                                      </p:cBhvr>
                                    </p:animEffect>
                                  </p:childTnLst>
                                </p:cTn>
                              </p:par>
                              <p:par>
                                <p:cTn id="16" presetID="12" presetClass="entr" presetSubtype="4" fill="hold" nodeType="withEffect">
                                  <p:stCondLst>
                                    <p:cond delay="80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p:tgtEl>
                                          <p:spTgt spid="6"/>
                                        </p:tgtEl>
                                        <p:attrNameLst>
                                          <p:attrName>ppt_y</p:attrName>
                                        </p:attrNameLst>
                                      </p:cBhvr>
                                      <p:tavLst>
                                        <p:tav tm="0">
                                          <p:val>
                                            <p:strVal val="#ppt_y+#ppt_h*1.125000"/>
                                          </p:val>
                                        </p:tav>
                                        <p:tav tm="100000">
                                          <p:val>
                                            <p:strVal val="#ppt_y"/>
                                          </p:val>
                                        </p:tav>
                                      </p:tavLst>
                                    </p:anim>
                                    <p:animEffect transition="in" filter="wipe(up)">
                                      <p:cBhvr>
                                        <p:cTn id="19" dur="1000"/>
                                        <p:tgtEl>
                                          <p:spTgt spid="6"/>
                                        </p:tgtEl>
                                      </p:cBhvr>
                                    </p:animEffect>
                                  </p:childTnLst>
                                </p:cTn>
                              </p:par>
                              <p:par>
                                <p:cTn id="20" presetID="12" presetClass="entr" presetSubtype="4" fill="hold" nodeType="withEffect">
                                  <p:stCondLst>
                                    <p:cond delay="800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000"/>
                                        <p:tgtEl>
                                          <p:spTgt spid="35"/>
                                        </p:tgtEl>
                                        <p:attrNameLst>
                                          <p:attrName>ppt_y</p:attrName>
                                        </p:attrNameLst>
                                      </p:cBhvr>
                                      <p:tavLst>
                                        <p:tav tm="0">
                                          <p:val>
                                            <p:strVal val="#ppt_y+#ppt_h*1.125000"/>
                                          </p:val>
                                        </p:tav>
                                        <p:tav tm="100000">
                                          <p:val>
                                            <p:strVal val="#ppt_y"/>
                                          </p:val>
                                        </p:tav>
                                      </p:tavLst>
                                    </p:anim>
                                    <p:animEffect transition="in" filter="wipe(up)">
                                      <p:cBhvr>
                                        <p:cTn id="23" dur="1000"/>
                                        <p:tgtEl>
                                          <p:spTgt spid="35"/>
                                        </p:tgtEl>
                                      </p:cBhvr>
                                    </p:animEffect>
                                  </p:childTnLst>
                                </p:cTn>
                              </p:par>
                              <p:par>
                                <p:cTn id="24" presetID="12" presetClass="entr" presetSubtype="4" fill="hold" nodeType="withEffect">
                                  <p:stCondLst>
                                    <p:cond delay="150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p:tgtEl>
                                          <p:spTgt spid="9"/>
                                        </p:tgtEl>
                                        <p:attrNameLst>
                                          <p:attrName>ppt_y</p:attrName>
                                        </p:attrNameLst>
                                      </p:cBhvr>
                                      <p:tavLst>
                                        <p:tav tm="0">
                                          <p:val>
                                            <p:strVal val="#ppt_y+#ppt_h*1.125000"/>
                                          </p:val>
                                        </p:tav>
                                        <p:tav tm="100000">
                                          <p:val>
                                            <p:strVal val="#ppt_y"/>
                                          </p:val>
                                        </p:tav>
                                      </p:tavLst>
                                    </p:anim>
                                    <p:animEffect transition="in" filter="wipe(up)">
                                      <p:cBhvr>
                                        <p:cTn id="27" dur="1000"/>
                                        <p:tgtEl>
                                          <p:spTgt spid="9"/>
                                        </p:tgtEl>
                                      </p:cBhvr>
                                    </p:animEffect>
                                  </p:childTnLst>
                                </p:cTn>
                              </p:par>
                              <p:par>
                                <p:cTn id="28" presetID="12" presetClass="entr" presetSubtype="4" fill="hold" nodeType="withEffect">
                                  <p:stCondLst>
                                    <p:cond delay="1500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1000"/>
                                        <p:tgtEl>
                                          <p:spTgt spid="36"/>
                                        </p:tgtEl>
                                        <p:attrNameLst>
                                          <p:attrName>ppt_y</p:attrName>
                                        </p:attrNameLst>
                                      </p:cBhvr>
                                      <p:tavLst>
                                        <p:tav tm="0">
                                          <p:val>
                                            <p:strVal val="#ppt_y+#ppt_h*1.125000"/>
                                          </p:val>
                                        </p:tav>
                                        <p:tav tm="100000">
                                          <p:val>
                                            <p:strVal val="#ppt_y"/>
                                          </p:val>
                                        </p:tav>
                                      </p:tavLst>
                                    </p:anim>
                                    <p:animEffect transition="in" filter="wipe(up)">
                                      <p:cBhvr>
                                        <p:cTn id="3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2"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00E2BD6-6C09-4DCA-9091-FA7A9F2C8FEB}"/>
              </a:ext>
            </a:extLst>
          </p:cNvPr>
          <p:cNvGraphicFramePr>
            <a:graphicFrameLocks noGrp="1"/>
          </p:cNvGraphicFramePr>
          <p:nvPr>
            <p:extLst>
              <p:ext uri="{D42A27DB-BD31-4B8C-83A1-F6EECF244321}">
                <p14:modId xmlns:p14="http://schemas.microsoft.com/office/powerpoint/2010/main" val="3265279586"/>
              </p:ext>
            </p:extLst>
          </p:nvPr>
        </p:nvGraphicFramePr>
        <p:xfrm>
          <a:off x="1127448" y="700345"/>
          <a:ext cx="9937104" cy="222858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903655">
                <a:tc>
                  <a:txBody>
                    <a:bodyPr/>
                    <a:lstStyle/>
                    <a:p>
                      <a:pPr algn="ctr"/>
                      <a:r>
                        <a:rPr lang="en-IN" sz="900" dirty="0"/>
                        <a:t>2</a:t>
                      </a:r>
                    </a:p>
                  </a:txBody>
                  <a:tcPr/>
                </a:tc>
                <a:tc>
                  <a:txBody>
                    <a:bodyPr/>
                    <a:lstStyle/>
                    <a:p>
                      <a:endParaRPr lang="en-IN" sz="900" dirty="0"/>
                    </a:p>
                  </a:txBody>
                  <a:tcPr/>
                </a:tc>
                <a:tc>
                  <a:txBody>
                    <a:bodyPr/>
                    <a:lstStyle/>
                    <a:p>
                      <a:r>
                        <a:rPr lang="en-IN" sz="900" b="1" dirty="0"/>
                        <a:t>Think</a:t>
                      </a:r>
                      <a:r>
                        <a:rPr lang="en-IN" sz="900" dirty="0"/>
                        <a:t> - </a:t>
                      </a:r>
                      <a:r>
                        <a:rPr lang="en-IN" sz="900" dirty="0">
                          <a:hlinkClick r:id="rId3"/>
                        </a:rPr>
                        <a:t>https://pixabay.com/photos/question-question-mark-help-2309040/</a:t>
                      </a:r>
                      <a:endParaRPr lang="en-IN" sz="900" dirty="0"/>
                    </a:p>
                    <a:p>
                      <a:r>
                        <a:rPr lang="en-IN" sz="900" b="1" dirty="0"/>
                        <a:t>Time making no sense - </a:t>
                      </a:r>
                      <a:r>
                        <a:rPr lang="en-IN" sz="900" dirty="0">
                          <a:hlinkClick r:id="rId4"/>
                        </a:rPr>
                        <a:t>https://pixabay.com/illustrations/stress-hurry-rush-run-success-6784607/</a:t>
                      </a:r>
                      <a:endParaRPr lang="en-IN" sz="900" dirty="0"/>
                    </a:p>
                    <a:p>
                      <a:r>
                        <a:rPr lang="en-IN" sz="900" b="1" dirty="0"/>
                        <a:t>Picnic -</a:t>
                      </a:r>
                      <a:r>
                        <a:rPr lang="en-IN" sz="900" dirty="0"/>
                        <a:t> </a:t>
                      </a:r>
                      <a:r>
                        <a:rPr lang="en-IN" sz="900" dirty="0">
                          <a:hlinkClick r:id="rId5"/>
                        </a:rPr>
                        <a:t>https://pixabay.com/photos/autumn-tea-fall-picnic-drink-4579561/</a:t>
                      </a:r>
                      <a:endParaRPr lang="en-IN" sz="900" dirty="0"/>
                    </a:p>
                    <a:p>
                      <a:r>
                        <a:rPr lang="en-IN" sz="900" b="1" dirty="0"/>
                        <a:t>Stickman Run - </a:t>
                      </a:r>
                      <a:r>
                        <a:rPr lang="en-IN" sz="900" dirty="0">
                          <a:hlinkClick r:id="rId6"/>
                        </a:rPr>
                        <a:t>https://pixabay.com/vectors/stick-man-runner-silhouette-figure-295293/</a:t>
                      </a:r>
                      <a:endParaRPr lang="en-IN" sz="900" dirty="0"/>
                    </a:p>
                    <a:p>
                      <a:endParaRPr lang="en-IN" sz="900" dirty="0"/>
                    </a:p>
                  </a:txBody>
                  <a:tcPr/>
                </a:tc>
                <a:extLst>
                  <a:ext uri="{0D108BD9-81ED-4DB2-BD59-A6C34878D82A}">
                    <a16:rowId xmlns:a16="http://schemas.microsoft.com/office/drawing/2014/main" val="10001"/>
                  </a:ext>
                </a:extLst>
              </a:tr>
              <a:tr h="928694">
                <a:tc>
                  <a:txBody>
                    <a:bodyPr/>
                    <a:lstStyle/>
                    <a:p>
                      <a:pPr algn="ctr"/>
                      <a:r>
                        <a:rPr lang="en-IN" sz="900" dirty="0"/>
                        <a:t>3</a:t>
                      </a:r>
                    </a:p>
                  </a:txBody>
                  <a:tcPr/>
                </a:tc>
                <a:tc>
                  <a:txBody>
                    <a:bodyPr/>
                    <a:lstStyle/>
                    <a:p>
                      <a:endParaRPr lang="en-IN" sz="900" dirty="0"/>
                    </a:p>
                  </a:txBody>
                  <a:tcPr/>
                </a:tc>
                <a:tc>
                  <a:txBody>
                    <a:bodyPr/>
                    <a:lstStyle/>
                    <a:p>
                      <a:r>
                        <a:rPr lang="en-IN" sz="900" b="1" dirty="0"/>
                        <a:t>Speak -</a:t>
                      </a:r>
                      <a:r>
                        <a:rPr lang="en-IN" sz="900" dirty="0"/>
                        <a:t> </a:t>
                      </a:r>
                      <a:r>
                        <a:rPr lang="en-IN" sz="900" dirty="0">
                          <a:hlinkClick r:id="rId7"/>
                        </a:rPr>
                        <a:t>https://pixabay.com/photos/board-chalk-head-talk-to-speak-3700375/</a:t>
                      </a:r>
                      <a:endParaRPr lang="en-IN" sz="900" b="1" dirty="0"/>
                    </a:p>
                    <a:p>
                      <a:r>
                        <a:rPr lang="en-IN" sz="900" b="1" dirty="0"/>
                        <a:t>Walking</a:t>
                      </a:r>
                      <a:r>
                        <a:rPr lang="en-IN" sz="900" b="0" dirty="0"/>
                        <a:t> - </a:t>
                      </a:r>
                      <a:r>
                        <a:rPr lang="en-IN" sz="900" b="0" dirty="0">
                          <a:hlinkClick r:id="rId8"/>
                        </a:rPr>
                        <a:t> https://pixabay.com/illustrations/cat-walking-listen-music-5775895/</a:t>
                      </a:r>
                      <a:endParaRPr lang="en-IN" sz="900" b="0" dirty="0"/>
                    </a:p>
                    <a:p>
                      <a:r>
                        <a:rPr lang="en-IN" sz="900" b="1" dirty="0"/>
                        <a:t>Random</a:t>
                      </a:r>
                      <a:r>
                        <a:rPr lang="en-IN" sz="900" b="1" baseline="0" dirty="0"/>
                        <a:t> words - </a:t>
                      </a:r>
                      <a:r>
                        <a:rPr lang="en-IN" sz="900" b="0" baseline="0" dirty="0">
                          <a:hlinkClick r:id="rId9"/>
                        </a:rPr>
                        <a:t>https://pixabay.com/photos/scrabble-game-tiles-random-word-2273910/</a:t>
                      </a:r>
                      <a:endParaRPr lang="en-IN" sz="900" b="1" baseline="0" dirty="0"/>
                    </a:p>
                    <a:p>
                      <a:r>
                        <a:rPr lang="en-IN" sz="900" b="1" baseline="0" dirty="0"/>
                        <a:t>Tough maze - </a:t>
                      </a:r>
                      <a:r>
                        <a:rPr lang="en-IN" sz="900" b="0" baseline="0" dirty="0">
                          <a:hlinkClick r:id="rId10"/>
                        </a:rPr>
                        <a:t>https://pixabay.com/illustrations/maze-labyrinth-solution-lost-1804496/</a:t>
                      </a:r>
                      <a:endParaRPr lang="en-IN" sz="900" b="0" baseline="0" dirty="0"/>
                    </a:p>
                  </a:txBody>
                  <a:tcPr/>
                </a:tc>
                <a:extLst>
                  <a:ext uri="{0D108BD9-81ED-4DB2-BD59-A6C34878D82A}">
                    <a16:rowId xmlns:a16="http://schemas.microsoft.com/office/drawing/2014/main" val="10002"/>
                  </a:ext>
                </a:extLst>
              </a:tr>
            </a:tbl>
          </a:graphicData>
        </a:graphic>
      </p:graphicFrame>
      <p:pic>
        <p:nvPicPr>
          <p:cNvPr id="5" name="Picture 4" descr="question-2309040_960_720.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2024034" y="1140174"/>
            <a:ext cx="360000" cy="360000"/>
          </a:xfrm>
          <a:prstGeom prst="rect">
            <a:avLst/>
          </a:prstGeom>
        </p:spPr>
      </p:pic>
      <p:pic>
        <p:nvPicPr>
          <p:cNvPr id="6" name="Picture 5" descr="stress-6784607_960_720.jpg"/>
          <p:cNvPicPr>
            <a:picLocks noChangeAspect="1"/>
          </p:cNvPicPr>
          <p:nvPr/>
        </p:nvPicPr>
        <p:blipFill>
          <a:blip r:embed="rId12" cstate="print"/>
          <a:stretch>
            <a:fillRect/>
          </a:stretch>
        </p:blipFill>
        <p:spPr>
          <a:xfrm>
            <a:off x="2452662" y="1142984"/>
            <a:ext cx="809365" cy="360000"/>
          </a:xfrm>
          <a:prstGeom prst="rect">
            <a:avLst/>
          </a:prstGeom>
        </p:spPr>
      </p:pic>
      <p:pic>
        <p:nvPicPr>
          <p:cNvPr id="7" name="Picture 6" descr="autumn-4579561_960_720.jpg"/>
          <p:cNvPicPr>
            <a:picLocks noChangeAspect="1"/>
          </p:cNvPicPr>
          <p:nvPr/>
        </p:nvPicPr>
        <p:blipFill>
          <a:blip r:embed="rId13" cstate="print"/>
          <a:stretch>
            <a:fillRect/>
          </a:stretch>
        </p:blipFill>
        <p:spPr>
          <a:xfrm>
            <a:off x="2166910" y="1571612"/>
            <a:ext cx="540000" cy="360000"/>
          </a:xfrm>
          <a:prstGeom prst="rect">
            <a:avLst/>
          </a:prstGeom>
        </p:spPr>
      </p:pic>
      <p:pic>
        <p:nvPicPr>
          <p:cNvPr id="8" name="Picture 7" descr="stick-man-295293_960_720.png"/>
          <p:cNvPicPr>
            <a:picLocks noChangeAspect="1"/>
          </p:cNvPicPr>
          <p:nvPr/>
        </p:nvPicPr>
        <p:blipFill>
          <a:blip r:embed="rId14" cstate="print"/>
          <a:stretch>
            <a:fillRect/>
          </a:stretch>
        </p:blipFill>
        <p:spPr>
          <a:xfrm>
            <a:off x="2881290" y="1643050"/>
            <a:ext cx="376000" cy="360000"/>
          </a:xfrm>
          <a:prstGeom prst="rect">
            <a:avLst/>
          </a:prstGeom>
        </p:spPr>
      </p:pic>
      <p:pic>
        <p:nvPicPr>
          <p:cNvPr id="9" name="Picture 8" descr="board-3700375_960_720.jpg"/>
          <p:cNvPicPr>
            <a:picLocks noChangeAspect="1"/>
          </p:cNvPicPr>
          <p:nvPr/>
        </p:nvPicPr>
        <p:blipFill>
          <a:blip r:embed="rId15" cstate="print"/>
          <a:stretch>
            <a:fillRect/>
          </a:stretch>
        </p:blipFill>
        <p:spPr>
          <a:xfrm>
            <a:off x="2095472" y="2071678"/>
            <a:ext cx="540000" cy="360000"/>
          </a:xfrm>
          <a:prstGeom prst="rect">
            <a:avLst/>
          </a:prstGeom>
        </p:spPr>
      </p:pic>
      <p:pic>
        <p:nvPicPr>
          <p:cNvPr id="10" name="Picture 9" descr="cat-5775895_960_720.jpg"/>
          <p:cNvPicPr>
            <a:picLocks noChangeAspect="1"/>
          </p:cNvPicPr>
          <p:nvPr/>
        </p:nvPicPr>
        <p:blipFill>
          <a:blip r:embed="rId16" cstate="print">
            <a:clrChange>
              <a:clrFrom>
                <a:srgbClr val="43AFDE"/>
              </a:clrFrom>
              <a:clrTo>
                <a:srgbClr val="43AFDE">
                  <a:alpha val="0"/>
                </a:srgbClr>
              </a:clrTo>
            </a:clrChange>
          </a:blip>
          <a:stretch>
            <a:fillRect/>
          </a:stretch>
        </p:blipFill>
        <p:spPr>
          <a:xfrm>
            <a:off x="2524100" y="2000240"/>
            <a:ext cx="480000" cy="360000"/>
          </a:xfrm>
          <a:prstGeom prst="rect">
            <a:avLst/>
          </a:prstGeom>
        </p:spPr>
      </p:pic>
      <p:pic>
        <p:nvPicPr>
          <p:cNvPr id="11" name="Picture 10" descr="scrabble-2273910_960_720.jpg"/>
          <p:cNvPicPr>
            <a:picLocks noChangeAspect="1"/>
          </p:cNvPicPr>
          <p:nvPr/>
        </p:nvPicPr>
        <p:blipFill>
          <a:blip r:embed="rId17" cstate="print"/>
          <a:stretch>
            <a:fillRect/>
          </a:stretch>
        </p:blipFill>
        <p:spPr>
          <a:xfrm>
            <a:off x="2166910" y="2500306"/>
            <a:ext cx="540000" cy="360000"/>
          </a:xfrm>
          <a:prstGeom prst="rect">
            <a:avLst/>
          </a:prstGeom>
        </p:spPr>
      </p:pic>
      <p:pic>
        <p:nvPicPr>
          <p:cNvPr id="12" name="Picture 11" descr="maze-1804496_960_720.jpg"/>
          <p:cNvPicPr>
            <a:picLocks noChangeAspect="1"/>
          </p:cNvPicPr>
          <p:nvPr/>
        </p:nvPicPr>
        <p:blipFill>
          <a:blip r:embed="rId18" cstate="print"/>
          <a:stretch>
            <a:fillRect/>
          </a:stretch>
        </p:blipFill>
        <p:spPr>
          <a:xfrm>
            <a:off x="2809852" y="2500306"/>
            <a:ext cx="675000" cy="36000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695</Words>
  <Application>Microsoft Office PowerPoint</Application>
  <PresentationFormat>Widescreen</PresentationFormat>
  <Paragraphs>55</Paragraphs>
  <Slides>4</Slides>
  <Notes>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49</cp:revision>
  <dcterms:created xsi:type="dcterms:W3CDTF">2020-08-28T09:38:22Z</dcterms:created>
  <dcterms:modified xsi:type="dcterms:W3CDTF">2022-05-16T11:27:43Z</dcterms:modified>
</cp:coreProperties>
</file>