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62" r:id="rId3"/>
    <p:sldId id="261" r:id="rId4"/>
    <p:sldId id="260" r:id="rId5"/>
    <p:sldId id="259" r:id="rId6"/>
    <p:sldId id="258"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PtbwCukUdILN32rNWSpuSXAq3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FDFB9F"/>
    <a:srgbClr val="F6F616"/>
    <a:srgbClr val="17F517"/>
    <a:srgbClr val="1EDFEE"/>
    <a:srgbClr val="D2F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74212-408A-45A1-A30B-A516DDDF2DAA}">
  <a:tblStyle styleId="{38574212-408A-45A1-A30B-A516DDDF2DA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4766"/>
  </p:normalViewPr>
  <p:slideViewPr>
    <p:cSldViewPr snapToGrid="0">
      <p:cViewPr varScale="1">
        <p:scale>
          <a:sx n="77" d="100"/>
          <a:sy n="77" d="100"/>
        </p:scale>
        <p:origin x="6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lang="en-IN" b="0"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2</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2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lang="en-IN" b="0"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3</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801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lang="en-IN" b="0"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4</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76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lang="en-IN" b="0"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5</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164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57292"/>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79167"/>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56011" y="74045"/>
            <a:ext cx="678726" cy="720000"/>
          </a:xfrm>
          <a:prstGeom prst="rect">
            <a:avLst/>
          </a:prstGeom>
          <a:noFill/>
          <a:ln>
            <a:noFill/>
          </a:ln>
        </p:spPr>
      </p:pic>
      <p:pic>
        <p:nvPicPr>
          <p:cNvPr id="16" name="Google Shape;16;p5" descr="Calendar&#10;&#10;Description automatically generated with low confidence"/>
          <p:cNvPicPr preferRelativeResize="0"/>
          <p:nvPr/>
        </p:nvPicPr>
        <p:blipFill rotWithShape="1">
          <a:blip r:embed="rId3">
            <a:alphaModFix/>
          </a:blip>
          <a:srcRect/>
          <a:stretch/>
        </p:blipFill>
        <p:spPr>
          <a:xfrm>
            <a:off x="11267509" y="74045"/>
            <a:ext cx="738701" cy="720000"/>
          </a:xfrm>
          <a:prstGeom prst="rect">
            <a:avLst/>
          </a:prstGeom>
          <a:noFill/>
          <a:ln>
            <a:noFill/>
          </a:ln>
        </p:spPr>
      </p:pic>
      <p:pic>
        <p:nvPicPr>
          <p:cNvPr id="17" name="Google Shape;17;p5" descr="A picture containing text, clipart&#10;&#10;Description automatically generated"/>
          <p:cNvPicPr preferRelativeResize="0"/>
          <p:nvPr/>
        </p:nvPicPr>
        <p:blipFill rotWithShape="1">
          <a:blip r:embed="rId4">
            <a:alphaModFix/>
          </a:blip>
          <a:srcRect/>
          <a:stretch/>
        </p:blipFill>
        <p:spPr>
          <a:xfrm>
            <a:off x="11286950" y="6062852"/>
            <a:ext cx="720000"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495333" cy="47290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Calendar&#10;&#10;Description automatically generated with low confidence"/>
          <p:cNvPicPr preferRelativeResize="0"/>
          <p:nvPr/>
        </p:nvPicPr>
        <p:blipFill rotWithShape="1">
          <a:blip r:embed="rId2">
            <a:alphaModFix/>
          </a:blip>
          <a:srcRect/>
          <a:stretch/>
        </p:blipFill>
        <p:spPr>
          <a:xfrm>
            <a:off x="11267509" y="74045"/>
            <a:ext cx="738701" cy="720000"/>
          </a:xfrm>
          <a:prstGeom prst="rect">
            <a:avLst/>
          </a:prstGeom>
          <a:noFill/>
          <a:ln>
            <a:noFill/>
          </a:ln>
        </p:spPr>
      </p:pic>
      <p:pic>
        <p:nvPicPr>
          <p:cNvPr id="23" name="Google Shape;23;p6" descr="A picture containing text, clipart&#10;&#10;Description automatically generated"/>
          <p:cNvPicPr preferRelativeResize="0"/>
          <p:nvPr/>
        </p:nvPicPr>
        <p:blipFill rotWithShape="1">
          <a:blip r:embed="rId3">
            <a:alphaModFix/>
          </a:blip>
          <a:srcRect/>
          <a:stretch/>
        </p:blipFill>
        <p:spPr>
          <a:xfrm>
            <a:off x="11286950" y="6062852"/>
            <a:ext cx="720000"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Calendar&#10;&#10;Description automatically generated with low confidence"/>
          <p:cNvPicPr preferRelativeResize="0"/>
          <p:nvPr/>
        </p:nvPicPr>
        <p:blipFill rotWithShape="1">
          <a:blip r:embed="rId2">
            <a:alphaModFix/>
          </a:blip>
          <a:srcRect/>
          <a:stretch/>
        </p:blipFill>
        <p:spPr>
          <a:xfrm>
            <a:off x="11267509" y="74045"/>
            <a:ext cx="738701" cy="720000"/>
          </a:xfrm>
          <a:prstGeom prst="rect">
            <a:avLst/>
          </a:prstGeom>
          <a:noFill/>
          <a:ln>
            <a:noFill/>
          </a:ln>
        </p:spPr>
      </p:pic>
      <p:pic>
        <p:nvPicPr>
          <p:cNvPr id="26" name="Google Shape;26;p7" descr="A picture containing text, clipart&#10;&#10;Description automatically generated"/>
          <p:cNvPicPr preferRelativeResize="0"/>
          <p:nvPr/>
        </p:nvPicPr>
        <p:blipFill rotWithShape="1">
          <a:blip r:embed="rId3">
            <a:alphaModFix/>
          </a:blip>
          <a:srcRect/>
          <a:stretch/>
        </p:blipFill>
        <p:spPr>
          <a:xfrm>
            <a:off x="11286950" y="6062852"/>
            <a:ext cx="720000"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5.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2" name="Oval 1">
            <a:extLst>
              <a:ext uri="{FF2B5EF4-FFF2-40B4-BE49-F238E27FC236}">
                <a16:creationId xmlns:a16="http://schemas.microsoft.com/office/drawing/2014/main" id="{099A42B0-D580-FBBF-A523-96BCCBDD618D}"/>
              </a:ext>
            </a:extLst>
          </p:cNvPr>
          <p:cNvSpPr/>
          <p:nvPr/>
        </p:nvSpPr>
        <p:spPr>
          <a:xfrm>
            <a:off x="92591" y="1539546"/>
            <a:ext cx="12006818" cy="2596721"/>
          </a:xfrm>
          <a:prstGeom prst="ellipse">
            <a:avLst/>
          </a:prstGeom>
          <a:solidFill>
            <a:srgbClr val="FDFB9F"/>
          </a:solidFill>
          <a:ln w="57150">
            <a:solidFill>
              <a:srgbClr val="00206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Google Shape;32;p1"/>
          <p:cNvSpPr txBox="1">
            <a:spLocks noGrp="1"/>
          </p:cNvSpPr>
          <p:nvPr>
            <p:ph type="ctrTitle"/>
          </p:nvPr>
        </p:nvSpPr>
        <p:spPr>
          <a:xfrm>
            <a:off x="394441" y="2212877"/>
            <a:ext cx="11463189" cy="1138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US"/>
              <a:t>Keen Learners </a:t>
            </a:r>
            <a:r>
              <a:rPr lang="en-US" dirty="0"/>
              <a:t>- Interrogative and Possessive Adjectives </a:t>
            </a:r>
            <a:endParaRPr dirty="0"/>
          </a:p>
        </p:txBody>
      </p:sp>
      <p:grpSp>
        <p:nvGrpSpPr>
          <p:cNvPr id="8" name="Group 7">
            <a:extLst>
              <a:ext uri="{FF2B5EF4-FFF2-40B4-BE49-F238E27FC236}">
                <a16:creationId xmlns:a16="http://schemas.microsoft.com/office/drawing/2014/main" id="{4FC3E9C7-27EE-81C0-B77A-5572B43048DC}"/>
              </a:ext>
            </a:extLst>
          </p:cNvPr>
          <p:cNvGrpSpPr/>
          <p:nvPr/>
        </p:nvGrpSpPr>
        <p:grpSpPr>
          <a:xfrm>
            <a:off x="8426752" y="3769302"/>
            <a:ext cx="1719942" cy="876767"/>
            <a:chOff x="9644743" y="2421604"/>
            <a:chExt cx="1719942" cy="876767"/>
          </a:xfrm>
        </p:grpSpPr>
        <p:sp>
          <p:nvSpPr>
            <p:cNvPr id="6" name="Cloud 5">
              <a:extLst>
                <a:ext uri="{FF2B5EF4-FFF2-40B4-BE49-F238E27FC236}">
                  <a16:creationId xmlns:a16="http://schemas.microsoft.com/office/drawing/2014/main" id="{418AB169-BDD2-F07E-7CCF-DD4569811DA2}"/>
                </a:ext>
              </a:extLst>
            </p:cNvPr>
            <p:cNvSpPr/>
            <p:nvPr/>
          </p:nvSpPr>
          <p:spPr>
            <a:xfrm>
              <a:off x="9644743" y="2421604"/>
              <a:ext cx="1719942" cy="876767"/>
            </a:xfrm>
            <a:prstGeom prst="cloud">
              <a:avLst/>
            </a:prstGeom>
            <a:solidFill>
              <a:srgbClr val="17F5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A96EADC2-A4AC-B464-4175-39D89B4D2A74}"/>
                </a:ext>
              </a:extLst>
            </p:cNvPr>
            <p:cNvSpPr txBox="1"/>
            <p:nvPr/>
          </p:nvSpPr>
          <p:spPr>
            <a:xfrm>
              <a:off x="10069286" y="2563233"/>
              <a:ext cx="914400" cy="52322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Old</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D5AFF3AE-74F3-3B2A-89F0-15FB0E36EC90}"/>
              </a:ext>
            </a:extLst>
          </p:cNvPr>
          <p:cNvGrpSpPr/>
          <p:nvPr/>
        </p:nvGrpSpPr>
        <p:grpSpPr>
          <a:xfrm>
            <a:off x="2160502" y="960124"/>
            <a:ext cx="2373948" cy="1138025"/>
            <a:chOff x="9644743" y="2421604"/>
            <a:chExt cx="1719942" cy="876767"/>
          </a:xfrm>
        </p:grpSpPr>
        <p:sp>
          <p:nvSpPr>
            <p:cNvPr id="16" name="Cloud 15">
              <a:extLst>
                <a:ext uri="{FF2B5EF4-FFF2-40B4-BE49-F238E27FC236}">
                  <a16:creationId xmlns:a16="http://schemas.microsoft.com/office/drawing/2014/main" id="{DD37670E-28F7-EF7B-4946-0BB9EE14A75D}"/>
                </a:ext>
              </a:extLst>
            </p:cNvPr>
            <p:cNvSpPr/>
            <p:nvPr/>
          </p:nvSpPr>
          <p:spPr>
            <a:xfrm>
              <a:off x="9644743" y="2421604"/>
              <a:ext cx="1719942" cy="876767"/>
            </a:xfrm>
            <a:prstGeom prst="cloud">
              <a:avLst/>
            </a:prstGeom>
            <a:solidFill>
              <a:srgbClr val="17F5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9BFE3D35-7C49-01BB-A2E1-421B986AA8E7}"/>
                </a:ext>
              </a:extLst>
            </p:cNvPr>
            <p:cNvSpPr txBox="1"/>
            <p:nvPr/>
          </p:nvSpPr>
          <p:spPr>
            <a:xfrm>
              <a:off x="9956898" y="2644482"/>
              <a:ext cx="1136995" cy="403104"/>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Beautiful</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1356FDDB-FC33-8E05-0839-57F6BEC2F773}"/>
              </a:ext>
            </a:extLst>
          </p:cNvPr>
          <p:cNvGrpSpPr/>
          <p:nvPr/>
        </p:nvGrpSpPr>
        <p:grpSpPr>
          <a:xfrm>
            <a:off x="8411373" y="960124"/>
            <a:ext cx="1719942" cy="876767"/>
            <a:chOff x="9644743" y="2421604"/>
            <a:chExt cx="1719942" cy="876767"/>
          </a:xfrm>
        </p:grpSpPr>
        <p:sp>
          <p:nvSpPr>
            <p:cNvPr id="19" name="Cloud 18">
              <a:extLst>
                <a:ext uri="{FF2B5EF4-FFF2-40B4-BE49-F238E27FC236}">
                  <a16:creationId xmlns:a16="http://schemas.microsoft.com/office/drawing/2014/main" id="{5457AF2E-DE08-770F-1DFA-8889E916C1E9}"/>
                </a:ext>
              </a:extLst>
            </p:cNvPr>
            <p:cNvSpPr/>
            <p:nvPr/>
          </p:nvSpPr>
          <p:spPr>
            <a:xfrm>
              <a:off x="9644743" y="2421604"/>
              <a:ext cx="1719942" cy="876767"/>
            </a:xfrm>
            <a:prstGeom prst="cloud">
              <a:avLst/>
            </a:prstGeom>
            <a:solidFill>
              <a:srgbClr val="17F517"/>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E3A966B9-F65C-5559-CA98-8A5B0015D456}"/>
                </a:ext>
              </a:extLst>
            </p:cNvPr>
            <p:cNvSpPr txBox="1"/>
            <p:nvPr/>
          </p:nvSpPr>
          <p:spPr>
            <a:xfrm>
              <a:off x="9967355" y="2554833"/>
              <a:ext cx="1295399" cy="523220"/>
            </a:xfrm>
            <a:prstGeom prst="rect">
              <a:avLst/>
            </a:prstGeom>
            <a:noFill/>
            <a:ln>
              <a:noFill/>
              <a:prstDash val="solid"/>
            </a:ln>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Small</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E6E15A6E-85D1-5D57-2652-20F25E233420}"/>
              </a:ext>
            </a:extLst>
          </p:cNvPr>
          <p:cNvGrpSpPr/>
          <p:nvPr/>
        </p:nvGrpSpPr>
        <p:grpSpPr>
          <a:xfrm>
            <a:off x="2160502" y="4078213"/>
            <a:ext cx="1719942" cy="876767"/>
            <a:chOff x="9644743" y="2421604"/>
            <a:chExt cx="1719942" cy="876767"/>
          </a:xfrm>
        </p:grpSpPr>
        <p:sp>
          <p:nvSpPr>
            <p:cNvPr id="22" name="Cloud 21">
              <a:extLst>
                <a:ext uri="{FF2B5EF4-FFF2-40B4-BE49-F238E27FC236}">
                  <a16:creationId xmlns:a16="http://schemas.microsoft.com/office/drawing/2014/main" id="{69C2A705-8C77-5B38-4E71-D3ECCD136495}"/>
                </a:ext>
              </a:extLst>
            </p:cNvPr>
            <p:cNvSpPr/>
            <p:nvPr/>
          </p:nvSpPr>
          <p:spPr>
            <a:xfrm>
              <a:off x="9644743" y="2421604"/>
              <a:ext cx="1719942" cy="876767"/>
            </a:xfrm>
            <a:prstGeom prst="cloud">
              <a:avLst/>
            </a:prstGeom>
            <a:solidFill>
              <a:srgbClr val="17F5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C23519BE-C6BE-A0BE-C7EE-8E480BCDF8A2}"/>
                </a:ext>
              </a:extLst>
            </p:cNvPr>
            <p:cNvSpPr txBox="1"/>
            <p:nvPr/>
          </p:nvSpPr>
          <p:spPr>
            <a:xfrm>
              <a:off x="10069286" y="2563233"/>
              <a:ext cx="914400" cy="52322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Big</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106C62C3-33AA-C16F-E7B9-075F66A7DCDB}"/>
              </a:ext>
            </a:extLst>
          </p:cNvPr>
          <p:cNvGrpSpPr/>
          <p:nvPr/>
        </p:nvGrpSpPr>
        <p:grpSpPr>
          <a:xfrm>
            <a:off x="5228073" y="383233"/>
            <a:ext cx="1719942" cy="876767"/>
            <a:chOff x="9644743" y="2421604"/>
            <a:chExt cx="1719942" cy="876767"/>
          </a:xfrm>
        </p:grpSpPr>
        <p:sp>
          <p:nvSpPr>
            <p:cNvPr id="25" name="Cloud 24">
              <a:extLst>
                <a:ext uri="{FF2B5EF4-FFF2-40B4-BE49-F238E27FC236}">
                  <a16:creationId xmlns:a16="http://schemas.microsoft.com/office/drawing/2014/main" id="{438301A8-6C8D-9D1F-B7B0-DDC3227CB238}"/>
                </a:ext>
              </a:extLst>
            </p:cNvPr>
            <p:cNvSpPr/>
            <p:nvPr/>
          </p:nvSpPr>
          <p:spPr>
            <a:xfrm>
              <a:off x="9644743" y="2421604"/>
              <a:ext cx="1719942" cy="876767"/>
            </a:xfrm>
            <a:prstGeom prst="cloud">
              <a:avLst/>
            </a:prstGeom>
            <a:solidFill>
              <a:srgbClr val="17F5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7E248587-DF5A-7E43-8C07-2231085E5001}"/>
                </a:ext>
              </a:extLst>
            </p:cNvPr>
            <p:cNvSpPr txBox="1"/>
            <p:nvPr/>
          </p:nvSpPr>
          <p:spPr>
            <a:xfrm>
              <a:off x="9967355" y="2554833"/>
              <a:ext cx="1295399" cy="52322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Happy</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996858A2-93FB-510A-4708-AA8174355656}"/>
              </a:ext>
            </a:extLst>
          </p:cNvPr>
          <p:cNvGrpSpPr/>
          <p:nvPr/>
        </p:nvGrpSpPr>
        <p:grpSpPr>
          <a:xfrm>
            <a:off x="5317138" y="4473845"/>
            <a:ext cx="1563584" cy="797061"/>
            <a:chOff x="9644743" y="2421604"/>
            <a:chExt cx="1719942" cy="876767"/>
          </a:xfrm>
        </p:grpSpPr>
        <p:sp>
          <p:nvSpPr>
            <p:cNvPr id="28" name="Cloud 27">
              <a:extLst>
                <a:ext uri="{FF2B5EF4-FFF2-40B4-BE49-F238E27FC236}">
                  <a16:creationId xmlns:a16="http://schemas.microsoft.com/office/drawing/2014/main" id="{AB102D8B-CE64-DC0B-3E1E-98C3AC48BB76}"/>
                </a:ext>
              </a:extLst>
            </p:cNvPr>
            <p:cNvSpPr/>
            <p:nvPr/>
          </p:nvSpPr>
          <p:spPr>
            <a:xfrm>
              <a:off x="9644743" y="2421604"/>
              <a:ext cx="1719942" cy="876767"/>
            </a:xfrm>
            <a:prstGeom prst="cloud">
              <a:avLst/>
            </a:prstGeom>
            <a:solidFill>
              <a:srgbClr val="17F5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6FDA84E9-8A58-FB3E-406B-3C85EB0C6E86}"/>
                </a:ext>
              </a:extLst>
            </p:cNvPr>
            <p:cNvSpPr txBox="1"/>
            <p:nvPr/>
          </p:nvSpPr>
          <p:spPr>
            <a:xfrm>
              <a:off x="10069286" y="2563233"/>
              <a:ext cx="914400" cy="52322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Sad</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Diagonal Corners Rounded 21">
            <a:extLst>
              <a:ext uri="{FF2B5EF4-FFF2-40B4-BE49-F238E27FC236}">
                <a16:creationId xmlns:a16="http://schemas.microsoft.com/office/drawing/2014/main" id="{4A7A430D-8B67-8D6C-5F3C-77430E66214D}"/>
              </a:ext>
            </a:extLst>
          </p:cNvPr>
          <p:cNvSpPr/>
          <p:nvPr/>
        </p:nvSpPr>
        <p:spPr>
          <a:xfrm>
            <a:off x="1600201" y="55991"/>
            <a:ext cx="9361714" cy="678265"/>
          </a:xfrm>
          <a:prstGeom prst="round2DiagRect">
            <a:avLst>
              <a:gd name="adj1" fmla="val 50000"/>
              <a:gd name="adj2" fmla="val 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FC2EAAC3-9FCD-A3FB-916B-7437AD21D9A1}"/>
              </a:ext>
            </a:extLst>
          </p:cNvPr>
          <p:cNvSpPr>
            <a:spLocks noGrp="1"/>
          </p:cNvSpPr>
          <p:nvPr>
            <p:ph type="title"/>
          </p:nvPr>
        </p:nvSpPr>
        <p:spPr>
          <a:xfrm>
            <a:off x="1495336" y="55991"/>
            <a:ext cx="9296427" cy="654032"/>
          </a:xfrm>
        </p:spPr>
        <p:txBody>
          <a:bodyPr/>
          <a:lstStyle/>
          <a:p>
            <a:r>
              <a:rPr lang="en-US" dirty="0"/>
              <a:t>Let us learn to use </a:t>
            </a:r>
            <a:r>
              <a:rPr lang="en-US" b="1" dirty="0"/>
              <a:t>Adjectives</a:t>
            </a:r>
            <a:endParaRPr lang="en-IN" dirty="0"/>
          </a:p>
        </p:txBody>
      </p:sp>
      <p:grpSp>
        <p:nvGrpSpPr>
          <p:cNvPr id="13" name="Group 12">
            <a:extLst>
              <a:ext uri="{FF2B5EF4-FFF2-40B4-BE49-F238E27FC236}">
                <a16:creationId xmlns:a16="http://schemas.microsoft.com/office/drawing/2014/main" id="{6890A680-7DE6-45F7-61A1-97EBB54C56C2}"/>
              </a:ext>
            </a:extLst>
          </p:cNvPr>
          <p:cNvGrpSpPr/>
          <p:nvPr/>
        </p:nvGrpSpPr>
        <p:grpSpPr>
          <a:xfrm>
            <a:off x="611805" y="5615657"/>
            <a:ext cx="3755386" cy="558059"/>
            <a:chOff x="6672721" y="2248095"/>
            <a:chExt cx="5165273" cy="673769"/>
          </a:xfrm>
        </p:grpSpPr>
        <p:sp>
          <p:nvSpPr>
            <p:cNvPr id="11" name="Speech Bubble: Rectangle with Corners Rounded 10">
              <a:extLst>
                <a:ext uri="{FF2B5EF4-FFF2-40B4-BE49-F238E27FC236}">
                  <a16:creationId xmlns:a16="http://schemas.microsoft.com/office/drawing/2014/main" id="{84044694-59E5-6993-2727-1E5D9F93982A}"/>
                </a:ext>
              </a:extLst>
            </p:cNvPr>
            <p:cNvSpPr/>
            <p:nvPr/>
          </p:nvSpPr>
          <p:spPr>
            <a:xfrm>
              <a:off x="6691774" y="2248095"/>
              <a:ext cx="4988597" cy="654032"/>
            </a:xfrm>
            <a:prstGeom prst="wedgeRoundRectCallout">
              <a:avLst>
                <a:gd name="adj1" fmla="val -13516"/>
                <a:gd name="adj2" fmla="val 14232"/>
                <a:gd name="adj3" fmla="val 16667"/>
              </a:avLst>
            </a:prstGeom>
            <a:solidFill>
              <a:srgbClr val="D2F61E"/>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B8738CB-49B3-3502-B69C-065D1E567A2B}"/>
                </a:ext>
              </a:extLst>
            </p:cNvPr>
            <p:cNvSpPr txBox="1"/>
            <p:nvPr/>
          </p:nvSpPr>
          <p:spPr>
            <a:xfrm>
              <a:off x="6672721" y="2290158"/>
              <a:ext cx="5165273" cy="631706"/>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The girl looks </a:t>
              </a:r>
              <a:r>
                <a:rPr lang="en-US" sz="2800" b="1" dirty="0">
                  <a:latin typeface="Calibri" panose="020F0502020204030204" pitchFamily="34" charset="0"/>
                  <a:ea typeface="Calibri" panose="020F0502020204030204" pitchFamily="34" charset="0"/>
                  <a:cs typeface="Calibri" panose="020F0502020204030204" pitchFamily="34" charset="0"/>
                </a:rPr>
                <a:t>pretty</a:t>
              </a:r>
              <a:r>
                <a:rPr lang="en-US" sz="2800" dirty="0">
                  <a:latin typeface="Calibri" panose="020F0502020204030204" pitchFamily="34" charset="0"/>
                  <a:ea typeface="Calibri" panose="020F0502020204030204" pitchFamily="34" charset="0"/>
                  <a:cs typeface="Calibri" panose="020F0502020204030204" pitchFamily="34" charset="0"/>
                </a:rPr>
                <a:t>.</a:t>
              </a:r>
              <a:endParaRPr lang="en-IN" sz="2800" b="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245162B6-E499-A4A5-3CDE-7ED9CDAA93A2}"/>
              </a:ext>
            </a:extLst>
          </p:cNvPr>
          <p:cNvGrpSpPr/>
          <p:nvPr/>
        </p:nvGrpSpPr>
        <p:grpSpPr>
          <a:xfrm>
            <a:off x="7653477" y="5615657"/>
            <a:ext cx="3755386" cy="558059"/>
            <a:chOff x="6672721" y="2248095"/>
            <a:chExt cx="5165273" cy="673769"/>
          </a:xfrm>
        </p:grpSpPr>
        <p:sp>
          <p:nvSpPr>
            <p:cNvPr id="15" name="Speech Bubble: Rectangle with Corners Rounded 14">
              <a:extLst>
                <a:ext uri="{FF2B5EF4-FFF2-40B4-BE49-F238E27FC236}">
                  <a16:creationId xmlns:a16="http://schemas.microsoft.com/office/drawing/2014/main" id="{980EFD51-FF08-BE4E-BEFE-C8FC978F0531}"/>
                </a:ext>
              </a:extLst>
            </p:cNvPr>
            <p:cNvSpPr/>
            <p:nvPr/>
          </p:nvSpPr>
          <p:spPr>
            <a:xfrm>
              <a:off x="6691774" y="2248095"/>
              <a:ext cx="4988597" cy="654032"/>
            </a:xfrm>
            <a:prstGeom prst="wedgeRoundRectCallout">
              <a:avLst>
                <a:gd name="adj1" fmla="val -13516"/>
                <a:gd name="adj2" fmla="val 14232"/>
                <a:gd name="adj3" fmla="val 16667"/>
              </a:avLst>
            </a:prstGeom>
            <a:solidFill>
              <a:srgbClr val="D2F61E"/>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7C63FEF0-9BD5-9185-355B-1DDA4CBECBC0}"/>
                </a:ext>
              </a:extLst>
            </p:cNvPr>
            <p:cNvSpPr txBox="1"/>
            <p:nvPr/>
          </p:nvSpPr>
          <p:spPr>
            <a:xfrm>
              <a:off x="6672721" y="2290158"/>
              <a:ext cx="5165273" cy="631706"/>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The monster looks </a:t>
              </a:r>
              <a:r>
                <a:rPr lang="en-US" sz="2800" b="1" dirty="0">
                  <a:latin typeface="Calibri" panose="020F0502020204030204" pitchFamily="34" charset="0"/>
                  <a:ea typeface="Calibri" panose="020F0502020204030204" pitchFamily="34" charset="0"/>
                  <a:cs typeface="Calibri" panose="020F0502020204030204" pitchFamily="34" charset="0"/>
                </a:rPr>
                <a:t>ugly</a:t>
              </a:r>
              <a:r>
                <a:rPr lang="en-US" sz="2800" dirty="0">
                  <a:latin typeface="Calibri" panose="020F0502020204030204" pitchFamily="34" charset="0"/>
                  <a:ea typeface="Calibri" panose="020F0502020204030204" pitchFamily="34" charset="0"/>
                  <a:cs typeface="Calibri" panose="020F0502020204030204" pitchFamily="34" charset="0"/>
                </a:rPr>
                <a:t>.</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descr="Alien, Monster, Print">
            <a:extLst>
              <a:ext uri="{FF2B5EF4-FFF2-40B4-BE49-F238E27FC236}">
                <a16:creationId xmlns:a16="http://schemas.microsoft.com/office/drawing/2014/main" id="{0B412163-1702-B170-DD02-460D09394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232" y="1404258"/>
            <a:ext cx="2888746" cy="3647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B390069-3334-CCAF-27CA-19E9BB920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57" y="1145236"/>
            <a:ext cx="3626935" cy="429859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ACD4389-25A6-27E5-21D0-757FCD63555C}"/>
              </a:ext>
            </a:extLst>
          </p:cNvPr>
          <p:cNvGrpSpPr/>
          <p:nvPr/>
        </p:nvGrpSpPr>
        <p:grpSpPr>
          <a:xfrm>
            <a:off x="4906588" y="1764165"/>
            <a:ext cx="2269970" cy="1417007"/>
            <a:chOff x="5371802" y="2371222"/>
            <a:chExt cx="2269970" cy="1417007"/>
          </a:xfrm>
        </p:grpSpPr>
        <p:sp>
          <p:nvSpPr>
            <p:cNvPr id="12" name="Speech Bubble: Rectangle with Corners Rounded 11">
              <a:extLst>
                <a:ext uri="{FF2B5EF4-FFF2-40B4-BE49-F238E27FC236}">
                  <a16:creationId xmlns:a16="http://schemas.microsoft.com/office/drawing/2014/main" id="{962F96A5-02DC-4670-E703-21D0890AD752}"/>
                </a:ext>
              </a:extLst>
            </p:cNvPr>
            <p:cNvSpPr/>
            <p:nvPr/>
          </p:nvSpPr>
          <p:spPr>
            <a:xfrm>
              <a:off x="5371802" y="2371222"/>
              <a:ext cx="2269970" cy="1417007"/>
            </a:xfrm>
            <a:prstGeom prst="wedgeRoundRectCallout">
              <a:avLst>
                <a:gd name="adj1" fmla="val -13516"/>
                <a:gd name="adj2" fmla="val 14232"/>
                <a:gd name="adj3" fmla="val 16667"/>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D4348804-949A-AB9A-05B1-678355EB6F86}"/>
                </a:ext>
              </a:extLst>
            </p:cNvPr>
            <p:cNvSpPr txBox="1"/>
            <p:nvPr/>
          </p:nvSpPr>
          <p:spPr>
            <a:xfrm>
              <a:off x="5371802" y="2602671"/>
              <a:ext cx="2269970" cy="954107"/>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How does the girl look?</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EB5340BE-ACEE-93A7-5658-28DBFDBB5AD2}"/>
              </a:ext>
            </a:extLst>
          </p:cNvPr>
          <p:cNvGrpSpPr/>
          <p:nvPr/>
        </p:nvGrpSpPr>
        <p:grpSpPr>
          <a:xfrm>
            <a:off x="4859036" y="3412621"/>
            <a:ext cx="2473927" cy="1417007"/>
            <a:chOff x="5324250" y="2371222"/>
            <a:chExt cx="2473927" cy="1417007"/>
          </a:xfrm>
        </p:grpSpPr>
        <p:sp>
          <p:nvSpPr>
            <p:cNvPr id="20" name="Speech Bubble: Rectangle with Corners Rounded 19">
              <a:extLst>
                <a:ext uri="{FF2B5EF4-FFF2-40B4-BE49-F238E27FC236}">
                  <a16:creationId xmlns:a16="http://schemas.microsoft.com/office/drawing/2014/main" id="{F614E5F4-B651-CAAE-5481-8697D0C2DB16}"/>
                </a:ext>
              </a:extLst>
            </p:cNvPr>
            <p:cNvSpPr/>
            <p:nvPr/>
          </p:nvSpPr>
          <p:spPr>
            <a:xfrm>
              <a:off x="5371802" y="2371222"/>
              <a:ext cx="2269970" cy="1417007"/>
            </a:xfrm>
            <a:prstGeom prst="wedgeRoundRectCallout">
              <a:avLst>
                <a:gd name="adj1" fmla="val -13516"/>
                <a:gd name="adj2" fmla="val 14232"/>
                <a:gd name="adj3" fmla="val 16667"/>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AB96F602-8A5A-1498-64EC-715F8221CDA0}"/>
                </a:ext>
              </a:extLst>
            </p:cNvPr>
            <p:cNvSpPr txBox="1"/>
            <p:nvPr/>
          </p:nvSpPr>
          <p:spPr>
            <a:xfrm>
              <a:off x="5324250" y="2602671"/>
              <a:ext cx="2473927" cy="954107"/>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How does the monster look?</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616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Diagonal Corners Rounded 19">
            <a:extLst>
              <a:ext uri="{FF2B5EF4-FFF2-40B4-BE49-F238E27FC236}">
                <a16:creationId xmlns:a16="http://schemas.microsoft.com/office/drawing/2014/main" id="{061D40D0-E3FD-6832-8D98-7D188E2D4865}"/>
              </a:ext>
            </a:extLst>
          </p:cNvPr>
          <p:cNvSpPr/>
          <p:nvPr/>
        </p:nvSpPr>
        <p:spPr>
          <a:xfrm>
            <a:off x="1466855" y="55559"/>
            <a:ext cx="9361714" cy="678265"/>
          </a:xfrm>
          <a:prstGeom prst="round2DiagRect">
            <a:avLst>
              <a:gd name="adj1" fmla="val 50000"/>
              <a:gd name="adj2" fmla="val 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FC2EAAC3-9FCD-A3FB-916B-7437AD21D9A1}"/>
              </a:ext>
            </a:extLst>
          </p:cNvPr>
          <p:cNvSpPr>
            <a:spLocks noGrp="1"/>
          </p:cNvSpPr>
          <p:nvPr>
            <p:ph type="title"/>
          </p:nvPr>
        </p:nvSpPr>
        <p:spPr>
          <a:xfrm>
            <a:off x="1499499" y="42479"/>
            <a:ext cx="9296427" cy="654032"/>
          </a:xfrm>
        </p:spPr>
        <p:txBody>
          <a:bodyPr/>
          <a:lstStyle/>
          <a:p>
            <a:r>
              <a:rPr lang="en-US" dirty="0"/>
              <a:t>Let us learn to use </a:t>
            </a:r>
            <a:r>
              <a:rPr lang="en-US" b="1" dirty="0"/>
              <a:t>Adjectives</a:t>
            </a:r>
            <a:endParaRPr lang="en-IN" dirty="0"/>
          </a:p>
        </p:txBody>
      </p:sp>
      <p:grpSp>
        <p:nvGrpSpPr>
          <p:cNvPr id="19" name="Group 18">
            <a:extLst>
              <a:ext uri="{FF2B5EF4-FFF2-40B4-BE49-F238E27FC236}">
                <a16:creationId xmlns:a16="http://schemas.microsoft.com/office/drawing/2014/main" id="{7DF56606-829A-8853-23C3-3E1A9FC09821}"/>
              </a:ext>
            </a:extLst>
          </p:cNvPr>
          <p:cNvGrpSpPr/>
          <p:nvPr/>
        </p:nvGrpSpPr>
        <p:grpSpPr>
          <a:xfrm>
            <a:off x="4626429" y="1876014"/>
            <a:ext cx="2385800" cy="2315776"/>
            <a:chOff x="4743302" y="1666194"/>
            <a:chExt cx="2269970" cy="2769418"/>
          </a:xfrm>
        </p:grpSpPr>
        <p:sp>
          <p:nvSpPr>
            <p:cNvPr id="10" name="Speech Bubble: Rectangle with Corners Rounded 9">
              <a:extLst>
                <a:ext uri="{FF2B5EF4-FFF2-40B4-BE49-F238E27FC236}">
                  <a16:creationId xmlns:a16="http://schemas.microsoft.com/office/drawing/2014/main" id="{48F4E5D3-54C7-21FA-BFC4-805CAADA033A}"/>
                </a:ext>
              </a:extLst>
            </p:cNvPr>
            <p:cNvSpPr/>
            <p:nvPr/>
          </p:nvSpPr>
          <p:spPr>
            <a:xfrm>
              <a:off x="4743302" y="1666194"/>
              <a:ext cx="2269970" cy="2769418"/>
            </a:xfrm>
            <a:prstGeom prst="wedgeRoundRectCallout">
              <a:avLst>
                <a:gd name="adj1" fmla="val -13516"/>
                <a:gd name="adj2" fmla="val 14232"/>
                <a:gd name="adj3" fmla="val 16667"/>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DC7F814F-17E2-01AA-E299-0CAFA5EB1C6C}"/>
                </a:ext>
              </a:extLst>
            </p:cNvPr>
            <p:cNvSpPr txBox="1"/>
            <p:nvPr/>
          </p:nvSpPr>
          <p:spPr>
            <a:xfrm>
              <a:off x="4859369" y="1989339"/>
              <a:ext cx="2037835" cy="1794710"/>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How are the two persons in the picture different?</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6890A680-7DE6-45F7-61A1-97EBB54C56C2}"/>
              </a:ext>
            </a:extLst>
          </p:cNvPr>
          <p:cNvGrpSpPr/>
          <p:nvPr/>
        </p:nvGrpSpPr>
        <p:grpSpPr>
          <a:xfrm>
            <a:off x="1933923" y="5615660"/>
            <a:ext cx="8855007" cy="1419835"/>
            <a:chOff x="6672721" y="2248095"/>
            <a:chExt cx="5165273" cy="1714227"/>
          </a:xfrm>
        </p:grpSpPr>
        <p:sp>
          <p:nvSpPr>
            <p:cNvPr id="11" name="Speech Bubble: Rectangle with Corners Rounded 10">
              <a:extLst>
                <a:ext uri="{FF2B5EF4-FFF2-40B4-BE49-F238E27FC236}">
                  <a16:creationId xmlns:a16="http://schemas.microsoft.com/office/drawing/2014/main" id="{84044694-59E5-6993-2727-1E5D9F93982A}"/>
                </a:ext>
              </a:extLst>
            </p:cNvPr>
            <p:cNvSpPr/>
            <p:nvPr/>
          </p:nvSpPr>
          <p:spPr>
            <a:xfrm>
              <a:off x="6691774" y="2248095"/>
              <a:ext cx="4988597" cy="654032"/>
            </a:xfrm>
            <a:prstGeom prst="wedgeRoundRectCallout">
              <a:avLst>
                <a:gd name="adj1" fmla="val -13516"/>
                <a:gd name="adj2" fmla="val 14232"/>
                <a:gd name="adj3" fmla="val 16667"/>
              </a:avLst>
            </a:prstGeom>
            <a:solidFill>
              <a:srgbClr val="D2F61E"/>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B8738CB-49B3-3502-B69C-065D1E567A2B}"/>
                </a:ext>
              </a:extLst>
            </p:cNvPr>
            <p:cNvSpPr txBox="1"/>
            <p:nvPr/>
          </p:nvSpPr>
          <p:spPr>
            <a:xfrm>
              <a:off x="6672721" y="2290158"/>
              <a:ext cx="5165273" cy="1672164"/>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One of them is an </a:t>
              </a:r>
              <a:r>
                <a:rPr lang="en-US" sz="2800" b="1" dirty="0">
                  <a:latin typeface="Calibri" panose="020F0502020204030204" pitchFamily="34" charset="0"/>
                  <a:ea typeface="Calibri" panose="020F0502020204030204" pitchFamily="34" charset="0"/>
                  <a:cs typeface="Calibri" panose="020F0502020204030204" pitchFamily="34" charset="0"/>
                </a:rPr>
                <a:t>old</a:t>
              </a:r>
              <a:r>
                <a:rPr lang="en-US" sz="2800" dirty="0">
                  <a:latin typeface="Calibri" panose="020F0502020204030204" pitchFamily="34" charset="0"/>
                  <a:ea typeface="Calibri" panose="020F0502020204030204" pitchFamily="34" charset="0"/>
                  <a:cs typeface="Calibri" panose="020F0502020204030204" pitchFamily="34" charset="0"/>
                </a:rPr>
                <a:t> man and the other is a </a:t>
              </a:r>
              <a:r>
                <a:rPr lang="en-US" sz="2800" b="1" dirty="0">
                  <a:latin typeface="Calibri" panose="020F0502020204030204" pitchFamily="34" charset="0"/>
                  <a:ea typeface="Calibri" panose="020F0502020204030204" pitchFamily="34" charset="0"/>
                  <a:cs typeface="Calibri" panose="020F0502020204030204" pitchFamily="34" charset="0"/>
                </a:rPr>
                <a:t>young</a:t>
              </a:r>
              <a:r>
                <a:rPr lang="en-US" sz="2800" dirty="0">
                  <a:latin typeface="Calibri" panose="020F0502020204030204" pitchFamily="34" charset="0"/>
                  <a:ea typeface="Calibri" panose="020F0502020204030204" pitchFamily="34" charset="0"/>
                  <a:cs typeface="Calibri" panose="020F0502020204030204" pitchFamily="34" charset="0"/>
                </a:rPr>
                <a:t> man</a:t>
              </a:r>
              <a:r>
                <a:rPr lang="en-US" sz="2800" b="1" dirty="0">
                  <a:latin typeface="Calibri" panose="020F0502020204030204" pitchFamily="34" charset="0"/>
                  <a:ea typeface="Calibri" panose="020F0502020204030204" pitchFamily="34" charset="0"/>
                  <a:cs typeface="Calibri" panose="020F0502020204030204" pitchFamily="34" charset="0"/>
                </a:rPr>
                <a:t>.</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6" name="Picture 12">
            <a:extLst>
              <a:ext uri="{FF2B5EF4-FFF2-40B4-BE49-F238E27FC236}">
                <a16:creationId xmlns:a16="http://schemas.microsoft.com/office/drawing/2014/main" id="{DE33B99A-52F7-7889-AFF4-21D1C71EFA22}"/>
              </a:ext>
            </a:extLst>
          </p:cNvPr>
          <p:cNvPicPr>
            <a:picLocks noChangeAspect="1" noChangeArrowheads="1"/>
          </p:cNvPicPr>
          <p:nvPr/>
        </p:nvPicPr>
        <p:blipFill>
          <a:blip r:embed="rId3"/>
          <a:srcRect/>
          <a:stretch/>
        </p:blipFill>
        <p:spPr bwMode="auto">
          <a:xfrm>
            <a:off x="7955882" y="903513"/>
            <a:ext cx="2937255" cy="44076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Damascus, old man">
            <a:extLst>
              <a:ext uri="{FF2B5EF4-FFF2-40B4-BE49-F238E27FC236}">
                <a16:creationId xmlns:a16="http://schemas.microsoft.com/office/drawing/2014/main" id="{F0ACFF9B-45C5-EB6A-3774-4263407F79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06" t="17279"/>
          <a:stretch/>
        </p:blipFill>
        <p:spPr bwMode="auto">
          <a:xfrm>
            <a:off x="611805" y="879398"/>
            <a:ext cx="3519025" cy="440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100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id="{C08C5511-9EE9-1381-7B0B-B2AF504F1606}"/>
              </a:ext>
            </a:extLst>
          </p:cNvPr>
          <p:cNvSpPr/>
          <p:nvPr/>
        </p:nvSpPr>
        <p:spPr>
          <a:xfrm>
            <a:off x="1466856" y="64018"/>
            <a:ext cx="9361714" cy="678265"/>
          </a:xfrm>
          <a:prstGeom prst="round2DiagRect">
            <a:avLst>
              <a:gd name="adj1" fmla="val 50000"/>
              <a:gd name="adj2" fmla="val 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FC2EAAC3-9FCD-A3FB-916B-7437AD21D9A1}"/>
              </a:ext>
            </a:extLst>
          </p:cNvPr>
          <p:cNvSpPr>
            <a:spLocks noGrp="1"/>
          </p:cNvSpPr>
          <p:nvPr>
            <p:ph type="title"/>
          </p:nvPr>
        </p:nvSpPr>
        <p:spPr/>
        <p:txBody>
          <a:bodyPr/>
          <a:lstStyle/>
          <a:p>
            <a:r>
              <a:rPr lang="en-US" dirty="0"/>
              <a:t>Let us learn to use </a:t>
            </a:r>
            <a:r>
              <a:rPr lang="en-US" b="1" dirty="0"/>
              <a:t>Adjectives</a:t>
            </a:r>
            <a:endParaRPr lang="en-IN" dirty="0"/>
          </a:p>
        </p:txBody>
      </p:sp>
      <p:grpSp>
        <p:nvGrpSpPr>
          <p:cNvPr id="17" name="Group 16">
            <a:extLst>
              <a:ext uri="{FF2B5EF4-FFF2-40B4-BE49-F238E27FC236}">
                <a16:creationId xmlns:a16="http://schemas.microsoft.com/office/drawing/2014/main" id="{0B75073E-50E7-0DC6-4B77-57AC0A6DACF7}"/>
              </a:ext>
            </a:extLst>
          </p:cNvPr>
          <p:cNvGrpSpPr/>
          <p:nvPr/>
        </p:nvGrpSpPr>
        <p:grpSpPr>
          <a:xfrm>
            <a:off x="4857606" y="1720622"/>
            <a:ext cx="2269970" cy="1417007"/>
            <a:chOff x="5371802" y="2371222"/>
            <a:chExt cx="2269970" cy="1417007"/>
          </a:xfrm>
        </p:grpSpPr>
        <p:sp>
          <p:nvSpPr>
            <p:cNvPr id="10" name="Speech Bubble: Rectangle with Corners Rounded 9">
              <a:extLst>
                <a:ext uri="{FF2B5EF4-FFF2-40B4-BE49-F238E27FC236}">
                  <a16:creationId xmlns:a16="http://schemas.microsoft.com/office/drawing/2014/main" id="{48F4E5D3-54C7-21FA-BFC4-805CAADA033A}"/>
                </a:ext>
              </a:extLst>
            </p:cNvPr>
            <p:cNvSpPr/>
            <p:nvPr/>
          </p:nvSpPr>
          <p:spPr>
            <a:xfrm>
              <a:off x="5371802" y="2371222"/>
              <a:ext cx="2269970" cy="1417007"/>
            </a:xfrm>
            <a:prstGeom prst="wedgeRoundRectCallout">
              <a:avLst>
                <a:gd name="adj1" fmla="val -13516"/>
                <a:gd name="adj2" fmla="val 14232"/>
                <a:gd name="adj3" fmla="val 16667"/>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DC7F814F-17E2-01AA-E299-0CAFA5EB1C6C}"/>
                </a:ext>
              </a:extLst>
            </p:cNvPr>
            <p:cNvSpPr txBox="1"/>
            <p:nvPr/>
          </p:nvSpPr>
          <p:spPr>
            <a:xfrm>
              <a:off x="5371802" y="2602671"/>
              <a:ext cx="2269970" cy="954107"/>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How do they look?</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6890A680-7DE6-45F7-61A1-97EBB54C56C2}"/>
              </a:ext>
            </a:extLst>
          </p:cNvPr>
          <p:cNvGrpSpPr/>
          <p:nvPr/>
        </p:nvGrpSpPr>
        <p:grpSpPr>
          <a:xfrm>
            <a:off x="1971780" y="5568233"/>
            <a:ext cx="8050006" cy="558060"/>
            <a:chOff x="6672721" y="2248095"/>
            <a:chExt cx="5165273" cy="673770"/>
          </a:xfrm>
        </p:grpSpPr>
        <p:sp>
          <p:nvSpPr>
            <p:cNvPr id="11" name="Speech Bubble: Rectangle with Corners Rounded 10">
              <a:extLst>
                <a:ext uri="{FF2B5EF4-FFF2-40B4-BE49-F238E27FC236}">
                  <a16:creationId xmlns:a16="http://schemas.microsoft.com/office/drawing/2014/main" id="{84044694-59E5-6993-2727-1E5D9F93982A}"/>
                </a:ext>
              </a:extLst>
            </p:cNvPr>
            <p:cNvSpPr/>
            <p:nvPr/>
          </p:nvSpPr>
          <p:spPr>
            <a:xfrm>
              <a:off x="6691774" y="2248095"/>
              <a:ext cx="4988597" cy="654032"/>
            </a:xfrm>
            <a:prstGeom prst="wedgeRoundRectCallout">
              <a:avLst>
                <a:gd name="adj1" fmla="val -13516"/>
                <a:gd name="adj2" fmla="val 14232"/>
                <a:gd name="adj3" fmla="val 16667"/>
              </a:avLst>
            </a:prstGeom>
            <a:solidFill>
              <a:srgbClr val="D2F61E"/>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B8738CB-49B3-3502-B69C-065D1E567A2B}"/>
                </a:ext>
              </a:extLst>
            </p:cNvPr>
            <p:cNvSpPr txBox="1"/>
            <p:nvPr/>
          </p:nvSpPr>
          <p:spPr>
            <a:xfrm>
              <a:off x="6672721" y="2290158"/>
              <a:ext cx="5165273" cy="631707"/>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The boy is </a:t>
              </a:r>
              <a:r>
                <a:rPr lang="en-US" sz="2800" b="1" dirty="0">
                  <a:latin typeface="Calibri" panose="020F0502020204030204" pitchFamily="34" charset="0"/>
                  <a:ea typeface="Calibri" panose="020F0502020204030204" pitchFamily="34" charset="0"/>
                  <a:cs typeface="Calibri" panose="020F0502020204030204" pitchFamily="34" charset="0"/>
                </a:rPr>
                <a:t>happy</a:t>
              </a:r>
              <a:r>
                <a:rPr lang="en-US" sz="2800" dirty="0">
                  <a:latin typeface="Calibri" panose="020F0502020204030204" pitchFamily="34" charset="0"/>
                  <a:ea typeface="Calibri" panose="020F0502020204030204" pitchFamily="34" charset="0"/>
                  <a:cs typeface="Calibri" panose="020F0502020204030204" pitchFamily="34" charset="0"/>
                </a:rPr>
                <a:t> with the toy but his sister is </a:t>
              </a:r>
              <a:r>
                <a:rPr lang="en-US" sz="2800" b="1" dirty="0">
                  <a:latin typeface="Calibri" panose="020F0502020204030204" pitchFamily="34" charset="0"/>
                  <a:ea typeface="Calibri" panose="020F0502020204030204" pitchFamily="34" charset="0"/>
                  <a:cs typeface="Calibri" panose="020F0502020204030204" pitchFamily="34" charset="0"/>
                </a:rPr>
                <a:t>sad</a:t>
              </a:r>
              <a:r>
                <a:rPr lang="en-US" sz="2800" dirty="0">
                  <a:latin typeface="Calibri" panose="020F0502020204030204" pitchFamily="34" charset="0"/>
                  <a:ea typeface="Calibri" panose="020F0502020204030204" pitchFamily="34" charset="0"/>
                  <a:cs typeface="Calibri" panose="020F0502020204030204" pitchFamily="34" charset="0"/>
                </a:rPr>
                <a:t>.</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10">
            <a:extLst>
              <a:ext uri="{FF2B5EF4-FFF2-40B4-BE49-F238E27FC236}">
                <a16:creationId xmlns:a16="http://schemas.microsoft.com/office/drawing/2014/main" id="{5F31A2B8-BFDE-2CA4-F32E-3DFBE4FB3B1A}"/>
              </a:ext>
            </a:extLst>
          </p:cNvPr>
          <p:cNvPicPr>
            <a:picLocks noChangeAspect="1" noChangeArrowheads="1"/>
          </p:cNvPicPr>
          <p:nvPr/>
        </p:nvPicPr>
        <p:blipFill>
          <a:blip r:embed="rId3"/>
          <a:srcRect/>
          <a:stretch/>
        </p:blipFill>
        <p:spPr bwMode="auto">
          <a:xfrm>
            <a:off x="462764" y="1273682"/>
            <a:ext cx="3810575" cy="3810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25D35E8B-99DB-A0EA-2D0F-C401CD61804B}"/>
              </a:ext>
            </a:extLst>
          </p:cNvPr>
          <p:cNvPicPr>
            <a:picLocks noChangeAspect="1" noChangeArrowheads="1"/>
          </p:cNvPicPr>
          <p:nvPr/>
        </p:nvPicPr>
        <p:blipFill>
          <a:blip r:embed="rId4"/>
          <a:srcRect/>
          <a:stretch/>
        </p:blipFill>
        <p:spPr bwMode="auto">
          <a:xfrm>
            <a:off x="7868912" y="1368294"/>
            <a:ext cx="3349733" cy="362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Diagonal Corners Rounded 17">
            <a:extLst>
              <a:ext uri="{FF2B5EF4-FFF2-40B4-BE49-F238E27FC236}">
                <a16:creationId xmlns:a16="http://schemas.microsoft.com/office/drawing/2014/main" id="{51E72730-54FE-A721-8EFF-BE137F88FE4A}"/>
              </a:ext>
            </a:extLst>
          </p:cNvPr>
          <p:cNvSpPr/>
          <p:nvPr/>
        </p:nvSpPr>
        <p:spPr>
          <a:xfrm>
            <a:off x="1621972" y="58696"/>
            <a:ext cx="9361714" cy="678265"/>
          </a:xfrm>
          <a:prstGeom prst="round2DiagRect">
            <a:avLst>
              <a:gd name="adj1" fmla="val 50000"/>
              <a:gd name="adj2" fmla="val 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FC2EAAC3-9FCD-A3FB-916B-7437AD21D9A1}"/>
              </a:ext>
            </a:extLst>
          </p:cNvPr>
          <p:cNvSpPr>
            <a:spLocks noGrp="1"/>
          </p:cNvSpPr>
          <p:nvPr>
            <p:ph type="title"/>
          </p:nvPr>
        </p:nvSpPr>
        <p:spPr>
          <a:xfrm>
            <a:off x="1621972" y="66690"/>
            <a:ext cx="9296427" cy="654032"/>
          </a:xfrm>
        </p:spPr>
        <p:txBody>
          <a:bodyPr/>
          <a:lstStyle/>
          <a:p>
            <a:r>
              <a:rPr lang="en-US" dirty="0"/>
              <a:t>Let us learn to use </a:t>
            </a:r>
            <a:r>
              <a:rPr lang="en-US" b="1" dirty="0"/>
              <a:t>Adjectives</a:t>
            </a:r>
            <a:endParaRPr lang="en-IN" dirty="0"/>
          </a:p>
        </p:txBody>
      </p:sp>
      <p:pic>
        <p:nvPicPr>
          <p:cNvPr id="6" name="Picture 8">
            <a:extLst>
              <a:ext uri="{FF2B5EF4-FFF2-40B4-BE49-F238E27FC236}">
                <a16:creationId xmlns:a16="http://schemas.microsoft.com/office/drawing/2014/main" id="{020FF6F8-C995-79C0-2CB7-BB8EA52FA516}"/>
              </a:ext>
            </a:extLst>
          </p:cNvPr>
          <p:cNvPicPr>
            <a:picLocks noChangeAspect="1" noChangeArrowheads="1"/>
          </p:cNvPicPr>
          <p:nvPr/>
        </p:nvPicPr>
        <p:blipFill>
          <a:blip r:embed="rId3"/>
          <a:srcRect l="13797" r="13797"/>
          <a:stretch/>
        </p:blipFill>
        <p:spPr bwMode="auto">
          <a:xfrm>
            <a:off x="2669518" y="957081"/>
            <a:ext cx="5112015" cy="4710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0B75073E-50E7-0DC6-4B77-57AC0A6DACF7}"/>
              </a:ext>
            </a:extLst>
          </p:cNvPr>
          <p:cNvGrpSpPr/>
          <p:nvPr/>
        </p:nvGrpSpPr>
        <p:grpSpPr>
          <a:xfrm>
            <a:off x="8140869" y="2425494"/>
            <a:ext cx="2269970" cy="1417007"/>
            <a:chOff x="5371802" y="2371222"/>
            <a:chExt cx="2269970" cy="1417007"/>
          </a:xfrm>
        </p:grpSpPr>
        <p:sp>
          <p:nvSpPr>
            <p:cNvPr id="10" name="Speech Bubble: Rectangle with Corners Rounded 9">
              <a:extLst>
                <a:ext uri="{FF2B5EF4-FFF2-40B4-BE49-F238E27FC236}">
                  <a16:creationId xmlns:a16="http://schemas.microsoft.com/office/drawing/2014/main" id="{48F4E5D3-54C7-21FA-BFC4-805CAADA033A}"/>
                </a:ext>
              </a:extLst>
            </p:cNvPr>
            <p:cNvSpPr/>
            <p:nvPr/>
          </p:nvSpPr>
          <p:spPr>
            <a:xfrm>
              <a:off x="5371802" y="2371222"/>
              <a:ext cx="2269970" cy="1417007"/>
            </a:xfrm>
            <a:prstGeom prst="wedgeRoundRectCallout">
              <a:avLst>
                <a:gd name="adj1" fmla="val -13516"/>
                <a:gd name="adj2" fmla="val 14232"/>
                <a:gd name="adj3" fmla="val 16667"/>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DC7F814F-17E2-01AA-E299-0CAFA5EB1C6C}"/>
                </a:ext>
              </a:extLst>
            </p:cNvPr>
            <p:cNvSpPr txBox="1"/>
            <p:nvPr/>
          </p:nvSpPr>
          <p:spPr>
            <a:xfrm>
              <a:off x="5485301" y="2602671"/>
              <a:ext cx="2042971" cy="954107"/>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What do we see here?</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6890A680-7DE6-45F7-61A1-97EBB54C56C2}"/>
              </a:ext>
            </a:extLst>
          </p:cNvPr>
          <p:cNvGrpSpPr/>
          <p:nvPr/>
        </p:nvGrpSpPr>
        <p:grpSpPr>
          <a:xfrm>
            <a:off x="2831586" y="5835327"/>
            <a:ext cx="6652897" cy="558059"/>
            <a:chOff x="6672721" y="2248095"/>
            <a:chExt cx="5165273" cy="673769"/>
          </a:xfrm>
        </p:grpSpPr>
        <p:sp>
          <p:nvSpPr>
            <p:cNvPr id="11" name="Speech Bubble: Rectangle with Corners Rounded 10">
              <a:extLst>
                <a:ext uri="{FF2B5EF4-FFF2-40B4-BE49-F238E27FC236}">
                  <a16:creationId xmlns:a16="http://schemas.microsoft.com/office/drawing/2014/main" id="{84044694-59E5-6993-2727-1E5D9F93982A}"/>
                </a:ext>
              </a:extLst>
            </p:cNvPr>
            <p:cNvSpPr/>
            <p:nvPr/>
          </p:nvSpPr>
          <p:spPr>
            <a:xfrm>
              <a:off x="6691774" y="2248095"/>
              <a:ext cx="4988597" cy="654032"/>
            </a:xfrm>
            <a:prstGeom prst="wedgeRoundRectCallout">
              <a:avLst>
                <a:gd name="adj1" fmla="val -13516"/>
                <a:gd name="adj2" fmla="val 14232"/>
                <a:gd name="adj3" fmla="val 16667"/>
              </a:avLst>
            </a:prstGeom>
            <a:solidFill>
              <a:srgbClr val="D2F61E"/>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B8738CB-49B3-3502-B69C-065D1E567A2B}"/>
                </a:ext>
              </a:extLst>
            </p:cNvPr>
            <p:cNvSpPr txBox="1"/>
            <p:nvPr/>
          </p:nvSpPr>
          <p:spPr>
            <a:xfrm>
              <a:off x="6672721" y="2290158"/>
              <a:ext cx="5165273" cy="631706"/>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A </a:t>
              </a:r>
              <a:r>
                <a:rPr lang="en-US" sz="2800" b="1" dirty="0">
                  <a:latin typeface="Calibri" panose="020F0502020204030204" pitchFamily="34" charset="0"/>
                  <a:ea typeface="Calibri" panose="020F0502020204030204" pitchFamily="34" charset="0"/>
                  <a:cs typeface="Calibri" panose="020F0502020204030204" pitchFamily="34" charset="0"/>
                </a:rPr>
                <a:t>small</a:t>
              </a:r>
              <a:r>
                <a:rPr lang="en-US" sz="2800" dirty="0">
                  <a:latin typeface="Calibri" panose="020F0502020204030204" pitchFamily="34" charset="0"/>
                  <a:ea typeface="Calibri" panose="020F0502020204030204" pitchFamily="34" charset="0"/>
                  <a:cs typeface="Calibri" panose="020F0502020204030204" pitchFamily="34" charset="0"/>
                </a:rPr>
                <a:t> girl is sitting on the </a:t>
              </a:r>
              <a:r>
                <a:rPr lang="en-US" sz="2800" b="1" dirty="0">
                  <a:latin typeface="Calibri" panose="020F0502020204030204" pitchFamily="34" charset="0"/>
                  <a:ea typeface="Calibri" panose="020F0502020204030204" pitchFamily="34" charset="0"/>
                  <a:cs typeface="Calibri" panose="020F0502020204030204" pitchFamily="34" charset="0"/>
                </a:rPr>
                <a:t>big</a:t>
              </a:r>
              <a:r>
                <a:rPr lang="en-US" sz="2800" dirty="0">
                  <a:latin typeface="Calibri" panose="020F0502020204030204" pitchFamily="34" charset="0"/>
                  <a:ea typeface="Calibri" panose="020F0502020204030204" pitchFamily="34" charset="0"/>
                  <a:cs typeface="Calibri" panose="020F0502020204030204" pitchFamily="34" charset="0"/>
                </a:rPr>
                <a:t> elephant.</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414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631184122"/>
              </p:ext>
            </p:extLst>
          </p:nvPr>
        </p:nvGraphicFramePr>
        <p:xfrm>
          <a:off x="1127448" y="947143"/>
          <a:ext cx="9937100" cy="4289500"/>
        </p:xfrm>
        <a:graphic>
          <a:graphicData uri="http://schemas.openxmlformats.org/drawingml/2006/table">
            <a:tbl>
              <a:tblPr firstRow="1" bandRow="1">
                <a:noFill/>
                <a:tableStyleId>{38574212-408A-45A1-A30B-A516DDDF2DAA}</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dirty="0"/>
                        <a:t>Source link</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US" sz="900" dirty="0"/>
                        <a:t>2</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https://pixabay.com/de/vectors/au%C3%9Ferirdischer-monster-drucken-1295486/ </a:t>
                      </a:r>
                      <a:endParaRPr sz="900" dirty="0"/>
                    </a:p>
                  </a:txBody>
                  <a:tcPr marL="91450" marR="91450" marT="45725" marB="45725"/>
                </a:tc>
                <a:tc>
                  <a:txBody>
                    <a:bodyPr/>
                    <a:lstStyle/>
                    <a:p>
                      <a:pPr marL="0" marR="0" lvl="0" indent="0" algn="l" rtl="0">
                        <a:spcBef>
                          <a:spcPts val="0"/>
                        </a:spcBef>
                        <a:spcAft>
                          <a:spcPts val="0"/>
                        </a:spcAft>
                        <a:buNone/>
                      </a:pPr>
                      <a:r>
                        <a:rPr lang="en-US" sz="900" dirty="0"/>
                        <a:t>Open Clipart vectors</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US" sz="900" dirty="0"/>
                        <a:t>2</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https://openclipart.org/detail/102169/litle-girl-by-alynecastro </a:t>
                      </a:r>
                      <a:endParaRPr sz="900" dirty="0"/>
                    </a:p>
                  </a:txBody>
                  <a:tcPr marL="91450" marR="91450" marT="45725" marB="45725"/>
                </a:tc>
                <a:tc>
                  <a:txBody>
                    <a:bodyPr/>
                    <a:lstStyle/>
                    <a:p>
                      <a:pPr marL="0" marR="0" lvl="0" indent="0" algn="l" rtl="0">
                        <a:spcBef>
                          <a:spcPts val="0"/>
                        </a:spcBef>
                        <a:spcAft>
                          <a:spcPts val="0"/>
                        </a:spcAft>
                        <a:buNone/>
                      </a:pPr>
                      <a:r>
                        <a:rPr lang="en-IN" sz="900" b="0" i="0" u="none" strike="noStrike" cap="none" dirty="0" err="1">
                          <a:solidFill>
                            <a:schemeClr val="dk1"/>
                          </a:solidFill>
                          <a:effectLst/>
                          <a:latin typeface="Calibri"/>
                          <a:ea typeface="Calibri"/>
                          <a:cs typeface="Calibri"/>
                          <a:sym typeface="Arial"/>
                        </a:rPr>
                        <a:t>alynecastro</a:t>
                      </a:r>
                      <a:endParaRPr sz="900" baseline="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https://</a:t>
                      </a:r>
                      <a:r>
                        <a:rPr lang="en-IN" sz="900" dirty="0" err="1"/>
                        <a:t>pixabay.com</a:t>
                      </a:r>
                      <a:r>
                        <a:rPr lang="en-IN" sz="900" dirty="0"/>
                        <a:t>/photos/smile-expressions-happiness-man-6043222/ </a:t>
                      </a:r>
                    </a:p>
                    <a:p>
                      <a:pPr marL="0" marR="0" lvl="0" indent="0" algn="l" rtl="0">
                        <a:spcBef>
                          <a:spcPts val="0"/>
                        </a:spcBef>
                        <a:spcAft>
                          <a:spcPts val="0"/>
                        </a:spcAft>
                        <a:buNone/>
                      </a:pPr>
                      <a:endParaRPr lang="en-IN"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t>Virat_Maurya</a:t>
                      </a:r>
                      <a:endParaRPr lang="en-US" sz="9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ctr"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https://</a:t>
                      </a:r>
                      <a:r>
                        <a:rPr lang="en-IN" sz="900" dirty="0" err="1"/>
                        <a:t>www.flickr.com</a:t>
                      </a:r>
                      <a:r>
                        <a:rPr lang="en-IN" sz="900" dirty="0"/>
                        <a:t>/photos/67769030@N07/6365459683 </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Arian </a:t>
                      </a:r>
                      <a:r>
                        <a:rPr lang="en-US" sz="900" dirty="0" err="1"/>
                        <a:t>Zwegers</a:t>
                      </a:r>
                      <a:endParaRPr lang="en-US"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ctr" rtl="0">
                        <a:spcBef>
                          <a:spcPts val="0"/>
                        </a:spcBef>
                        <a:spcAft>
                          <a:spcPts val="0"/>
                        </a:spcAft>
                        <a:buNone/>
                      </a:pPr>
                      <a:r>
                        <a:rPr lang="en-US" sz="900" dirty="0"/>
                        <a:t>4</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https://</a:t>
                      </a:r>
                      <a:r>
                        <a:rPr lang="en-IN" sz="900" dirty="0" err="1"/>
                        <a:t>www.freepik.com</a:t>
                      </a:r>
                      <a:r>
                        <a:rPr lang="en-IN" sz="900" dirty="0"/>
                        <a:t>/free-vector/boy-playing-with-remote-controlled-car_1311394.htm </a:t>
                      </a:r>
                      <a:endParaRPr sz="900" dirty="0"/>
                    </a:p>
                  </a:txBody>
                  <a:tcPr marL="91450" marR="91450" marT="45725" marB="45725"/>
                </a:tc>
                <a:tc>
                  <a:txBody>
                    <a:bodyPr/>
                    <a:lstStyle/>
                    <a:p>
                      <a:pPr marL="0" marR="0" lvl="0" indent="0" algn="l" rtl="0">
                        <a:spcBef>
                          <a:spcPts val="0"/>
                        </a:spcBef>
                        <a:spcAft>
                          <a:spcPts val="0"/>
                        </a:spcAft>
                        <a:buNone/>
                      </a:pPr>
                      <a:r>
                        <a:rPr lang="en-US" sz="900" dirty="0" err="1"/>
                        <a:t>iconicbestiary</a:t>
                      </a:r>
                      <a:endParaRPr sz="900"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ctr" rtl="0">
                        <a:spcBef>
                          <a:spcPts val="0"/>
                        </a:spcBef>
                        <a:spcAft>
                          <a:spcPts val="0"/>
                        </a:spcAft>
                        <a:buNone/>
                      </a:pPr>
                      <a:r>
                        <a:rPr lang="en-US" sz="900" dirty="0"/>
                        <a:t>4</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https://</a:t>
                      </a:r>
                      <a:r>
                        <a:rPr lang="en-IN" sz="900" dirty="0" err="1"/>
                        <a:t>www.freepik.com</a:t>
                      </a:r>
                      <a:r>
                        <a:rPr lang="en-IN" sz="900" dirty="0"/>
                        <a:t>/free-vector/one-teenage-girl-crying-white-background_8700531.htm</a:t>
                      </a:r>
                      <a:endParaRPr sz="900" dirty="0"/>
                    </a:p>
                  </a:txBody>
                  <a:tcPr marL="91450" marR="91450" marT="45725" marB="45725"/>
                </a:tc>
                <a:tc>
                  <a:txBody>
                    <a:bodyPr/>
                    <a:lstStyle/>
                    <a:p>
                      <a:pPr marL="0" marR="0" lvl="0" indent="0" algn="l" rtl="0">
                        <a:spcBef>
                          <a:spcPts val="0"/>
                        </a:spcBef>
                        <a:spcAft>
                          <a:spcPts val="0"/>
                        </a:spcAft>
                        <a:buNone/>
                      </a:pPr>
                      <a:r>
                        <a:rPr lang="en-US" sz="900" dirty="0" err="1"/>
                        <a:t>brgfs</a:t>
                      </a:r>
                      <a:endParaRPr sz="900" dirty="0"/>
                    </a:p>
                  </a:txBody>
                  <a:tcPr marL="91450" marR="91450" marT="45725" marB="45725"/>
                </a:tc>
                <a:extLst>
                  <a:ext uri="{0D108BD9-81ED-4DB2-BD59-A6C34878D82A}">
                    <a16:rowId xmlns:a16="http://schemas.microsoft.com/office/drawing/2014/main" val="10006"/>
                  </a:ext>
                </a:extLst>
              </a:tr>
              <a:tr h="389325">
                <a:tc>
                  <a:txBody>
                    <a:bodyPr/>
                    <a:lstStyle/>
                    <a:p>
                      <a:pPr marL="0" marR="0" lvl="0" indent="0" algn="ctr" rtl="0">
                        <a:spcBef>
                          <a:spcPts val="0"/>
                        </a:spcBef>
                        <a:spcAft>
                          <a:spcPts val="0"/>
                        </a:spcAft>
                        <a:buNone/>
                      </a:pPr>
                      <a:r>
                        <a:rPr lang="en-US" sz="900" dirty="0"/>
                        <a:t>5</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https://</a:t>
                      </a:r>
                      <a:r>
                        <a:rPr lang="en-IN" sz="900" dirty="0" err="1"/>
                        <a:t>pixabay.com</a:t>
                      </a:r>
                      <a:r>
                        <a:rPr lang="en-IN" sz="900" dirty="0"/>
                        <a:t>/photos/child-africa-animal-asia-ties-1822494/</a:t>
                      </a: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t>sasint</a:t>
                      </a:r>
                      <a:endParaRPr lang="en-US" sz="900" dirty="0"/>
                    </a:p>
                  </a:txBody>
                  <a:tcPr marL="91450" marR="91450" marT="45725" marB="45725"/>
                </a:tc>
                <a:extLst>
                  <a:ext uri="{0D108BD9-81ED-4DB2-BD59-A6C34878D82A}">
                    <a16:rowId xmlns:a16="http://schemas.microsoft.com/office/drawing/2014/main" val="10007"/>
                  </a:ext>
                </a:extLst>
              </a:tr>
              <a:tr h="389325">
                <a:tc>
                  <a:txBody>
                    <a:bodyPr/>
                    <a:lstStyle/>
                    <a:p>
                      <a:pPr marL="0" marR="0" lvl="0" indent="0" algn="ctr"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dirty="0"/>
                    </a:p>
                  </a:txBody>
                  <a:tcPr marL="91450" marR="91450" marT="45725" marB="45725"/>
                </a:tc>
                <a:extLst>
                  <a:ext uri="{0D108BD9-81ED-4DB2-BD59-A6C34878D82A}">
                    <a16:rowId xmlns:a16="http://schemas.microsoft.com/office/drawing/2014/main" val="10008"/>
                  </a:ext>
                </a:extLst>
              </a:tr>
              <a:tr h="389325">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9"/>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0"/>
                  </a:ext>
                </a:extLst>
              </a:tr>
            </a:tbl>
          </a:graphicData>
        </a:graphic>
      </p:graphicFrame>
      <p:sp>
        <p:nvSpPr>
          <p:cNvPr id="47" name="Google Shape;47;p3"/>
          <p:cNvSpPr txBox="1">
            <a:spLocks noGrp="1"/>
          </p:cNvSpPr>
          <p:nvPr>
            <p:ph type="title"/>
          </p:nvPr>
        </p:nvSpPr>
        <p:spPr>
          <a:xfrm>
            <a:off x="3549975" y="144016"/>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pic>
        <p:nvPicPr>
          <p:cNvPr id="2050" name="Picture 2" descr="Alien, Monster, Print">
            <a:extLst>
              <a:ext uri="{FF2B5EF4-FFF2-40B4-BE49-F238E27FC236}">
                <a16:creationId xmlns:a16="http://schemas.microsoft.com/office/drawing/2014/main" id="{82528B70-79E2-28AD-19BD-FF4E398B6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355" y="1378380"/>
            <a:ext cx="339707" cy="2974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B038AFD-0F00-B982-0C6A-000AEE7E5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795" y="1741796"/>
            <a:ext cx="329354" cy="3903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amascus, old man">
            <a:extLst>
              <a:ext uri="{FF2B5EF4-FFF2-40B4-BE49-F238E27FC236}">
                <a16:creationId xmlns:a16="http://schemas.microsoft.com/office/drawing/2014/main" id="{139DE862-3426-2868-FA69-9583BF7263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853" y="2520392"/>
            <a:ext cx="214379" cy="3214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vector one teenage girl crying on white background">
            <a:extLst>
              <a:ext uri="{FF2B5EF4-FFF2-40B4-BE49-F238E27FC236}">
                <a16:creationId xmlns:a16="http://schemas.microsoft.com/office/drawing/2014/main" id="{623E0EEF-E1E0-BB4A-B788-5DDD9AD96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0108" y="3346651"/>
            <a:ext cx="205211" cy="221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Child Africa photo and picture">
            <a:extLst>
              <a:ext uri="{FF2B5EF4-FFF2-40B4-BE49-F238E27FC236}">
                <a16:creationId xmlns:a16="http://schemas.microsoft.com/office/drawing/2014/main" id="{932CE98C-0B6C-FC42-98D9-9A10B2A40E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5029" y="3735953"/>
            <a:ext cx="332519" cy="2218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a:extLst>
              <a:ext uri="{FF2B5EF4-FFF2-40B4-BE49-F238E27FC236}">
                <a16:creationId xmlns:a16="http://schemas.microsoft.com/office/drawing/2014/main" id="{6D05817C-FB31-5748-B322-6A262945470C}"/>
              </a:ext>
            </a:extLst>
          </p:cNvPr>
          <p:cNvPicPr>
            <a:picLocks noChangeAspect="1" noChangeArrowheads="1"/>
          </p:cNvPicPr>
          <p:nvPr/>
        </p:nvPicPr>
        <p:blipFill>
          <a:blip r:embed="rId8"/>
          <a:srcRect/>
          <a:stretch/>
        </p:blipFill>
        <p:spPr bwMode="auto">
          <a:xfrm>
            <a:off x="2649169" y="2955660"/>
            <a:ext cx="264238" cy="2642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ee Smile Expressions photo and picture">
            <a:extLst>
              <a:ext uri="{FF2B5EF4-FFF2-40B4-BE49-F238E27FC236}">
                <a16:creationId xmlns:a16="http://schemas.microsoft.com/office/drawing/2014/main" id="{4574A546-F4F5-924E-A689-1A2364F4CC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2662" y="2201481"/>
            <a:ext cx="147849" cy="221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720</Words>
  <Application>Microsoft Macintosh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Noto Sans Symbols</vt:lpstr>
      <vt:lpstr>DD</vt:lpstr>
      <vt:lpstr>Keen Learners - Interrogative and Possessive Adjectives </vt:lpstr>
      <vt:lpstr>Let us learn to use Adjectives</vt:lpstr>
      <vt:lpstr>Let us learn to use Adjectives</vt:lpstr>
      <vt:lpstr>Let us learn to use Adjectives</vt:lpstr>
      <vt:lpstr>Let us learn to use Adjectives</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26</cp:revision>
  <dcterms:created xsi:type="dcterms:W3CDTF">2020-08-28T09:38:22Z</dcterms:created>
  <dcterms:modified xsi:type="dcterms:W3CDTF">2023-06-26T20:38:33Z</dcterms:modified>
</cp:coreProperties>
</file>