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6" r:id="rId2"/>
    <p:sldId id="257" r:id="rId3"/>
    <p:sldId id="265" r:id="rId4"/>
    <p:sldId id="259" r:id="rId5"/>
    <p:sldId id="260" r:id="rId6"/>
    <p:sldId id="264" r:id="rId7"/>
    <p:sldId id="258"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hEwf4zKoSrI9VK0InNJqL5fYjnx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F0FF"/>
    <a:srgbClr val="A17A35"/>
    <a:srgbClr val="305472"/>
    <a:srgbClr val="151515"/>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D4297A2-811B-47ED-8092-229EEA59F8F7}">
  <a:tblStyle styleId="{0D4297A2-811B-47ED-8092-229EEA59F8F7}"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80680" autoAdjust="0"/>
  </p:normalViewPr>
  <p:slideViewPr>
    <p:cSldViewPr snapToGrid="0">
      <p:cViewPr varScale="1">
        <p:scale>
          <a:sx n="84" d="100"/>
          <a:sy n="84" d="100"/>
        </p:scale>
        <p:origin x="1312"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customschemas.google.com/relationships/presentationmetadata" Target="meta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 name="Google Shape;2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30" name="Google Shape;3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a:t>
            </a:r>
            <a:r>
              <a:rPr lang="en-US" sz="1800" b="0" i="0" u="none" strike="noStrike" dirty="0">
                <a:solidFill>
                  <a:srgbClr val="333333"/>
                </a:solidFill>
                <a:effectLst/>
                <a:latin typeface="Times New Roman" panose="02020603050405020304" pitchFamily="18" charset="0"/>
              </a:rPr>
              <a:t>Here, the possessive adjective "</a:t>
            </a:r>
            <a:r>
              <a:rPr lang="en-US" sz="1800" b="0" i="0" u="none" strike="noStrike" dirty="0" err="1">
                <a:solidFill>
                  <a:srgbClr val="333333"/>
                </a:solidFill>
                <a:effectLst/>
                <a:latin typeface="Times New Roman" panose="02020603050405020304" pitchFamily="18" charset="0"/>
              </a:rPr>
              <a:t>her"comes</a:t>
            </a:r>
            <a:r>
              <a:rPr lang="en-US" sz="1800" b="0" i="0" u="none" strike="noStrike" dirty="0">
                <a:solidFill>
                  <a:srgbClr val="333333"/>
                </a:solidFill>
                <a:effectLst/>
                <a:latin typeface="Times New Roman" panose="02020603050405020304" pitchFamily="18" charset="0"/>
              </a:rPr>
              <a:t> before the noun "hat" to tell us that it belongs to Smitha.</a:t>
            </a: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a:t>
            </a:r>
            <a:r>
              <a:rPr lang="en-US" sz="1800" b="0" i="0" u="none" strike="noStrike" dirty="0">
                <a:solidFill>
                  <a:srgbClr val="333333"/>
                </a:solidFill>
                <a:effectLst/>
                <a:latin typeface="Times New Roman" panose="02020603050405020304" pitchFamily="18" charset="0"/>
              </a:rPr>
              <a:t>Here, the possessive adjective "</a:t>
            </a:r>
            <a:r>
              <a:rPr lang="en-US" sz="1800" b="0" i="0" u="none" strike="noStrike" dirty="0" err="1">
                <a:solidFill>
                  <a:srgbClr val="333333"/>
                </a:solidFill>
                <a:effectLst/>
                <a:latin typeface="Times New Roman" panose="02020603050405020304" pitchFamily="18" charset="0"/>
              </a:rPr>
              <a:t>her"comes</a:t>
            </a:r>
            <a:r>
              <a:rPr lang="en-US" sz="1800" b="0" i="0" u="none" strike="noStrike" dirty="0">
                <a:solidFill>
                  <a:srgbClr val="333333"/>
                </a:solidFill>
                <a:effectLst/>
                <a:latin typeface="Times New Roman" panose="02020603050405020304" pitchFamily="18" charset="0"/>
              </a:rPr>
              <a:t> before the noun "hat" to tell us that it belongs to Smitha.</a:t>
            </a: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a:p>
        </p:txBody>
      </p:sp>
    </p:spTree>
    <p:extLst>
      <p:ext uri="{BB962C8B-B14F-4D97-AF65-F5344CB8AC3E}">
        <p14:creationId xmlns:p14="http://schemas.microsoft.com/office/powerpoint/2010/main" val="496134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sz="1200" b="1" i="0" u="none" strike="noStrike" dirty="0">
                <a:solidFill>
                  <a:schemeClr val="dk1"/>
                </a:solidFill>
                <a:latin typeface="Calibri"/>
                <a:ea typeface="Calibri"/>
                <a:cs typeface="Calibri"/>
                <a:sym typeface="Calibri"/>
              </a:rPr>
              <a:t>Notes for Teacher</a:t>
            </a:r>
            <a:r>
              <a:rPr lang="en-US" sz="1200" b="0" i="0" u="none" strike="noStrike" dirty="0">
                <a:solidFill>
                  <a:schemeClr val="dk1"/>
                </a:solidFill>
                <a:latin typeface="Calibri"/>
                <a:ea typeface="Calibri"/>
                <a:cs typeface="Calibri"/>
                <a:sym typeface="Calibri"/>
              </a:rPr>
              <a:t> - Here in the examples, nouns are highlighted in green </a:t>
            </a:r>
            <a:r>
              <a:rPr lang="en-US" sz="1200" b="0" i="0" u="none" strike="noStrike" dirty="0" err="1">
                <a:solidFill>
                  <a:schemeClr val="dk1"/>
                </a:solidFill>
                <a:latin typeface="Calibri"/>
                <a:ea typeface="Calibri"/>
                <a:cs typeface="Calibri"/>
                <a:sym typeface="Calibri"/>
              </a:rPr>
              <a:t>colour</a:t>
            </a:r>
            <a:r>
              <a:rPr lang="en-US" sz="1200" b="0" i="0" u="none" strike="noStrike" dirty="0">
                <a:solidFill>
                  <a:schemeClr val="dk1"/>
                </a:solidFill>
                <a:latin typeface="Calibri"/>
                <a:ea typeface="Calibri"/>
                <a:cs typeface="Calibri"/>
                <a:sym typeface="Calibri"/>
              </a:rPr>
              <a:t> and possessive adjectives are in orange.</a:t>
            </a:r>
          </a:p>
          <a:p>
            <a:pPr marL="0" lvl="0" indent="0" algn="l" rtl="0">
              <a:spcBef>
                <a:spcPts val="0"/>
              </a:spcBef>
              <a:spcAft>
                <a:spcPts val="0"/>
              </a:spcAft>
              <a:buNone/>
            </a:pPr>
            <a:r>
              <a:rPr lang="en-US" sz="1200" b="0" i="0" u="none" strike="noStrike" dirty="0">
                <a:solidFill>
                  <a:schemeClr val="dk1"/>
                </a:solidFill>
                <a:latin typeface="Calibri"/>
                <a:ea typeface="Calibri"/>
                <a:cs typeface="Calibri"/>
                <a:sym typeface="Calibri"/>
              </a:rPr>
              <a:t> Teachers should stress that Possessive adjectives are always followed by a noun. (This is a very important point to be stressed upon )</a:t>
            </a:r>
          </a:p>
          <a:p>
            <a:pPr marL="0" lvl="0" indent="0" algn="l" rtl="0">
              <a:spcBef>
                <a:spcPts val="0"/>
              </a:spcBef>
              <a:spcAft>
                <a:spcPts val="0"/>
              </a:spcAft>
              <a:buNone/>
            </a:pPr>
            <a:br>
              <a:rPr lang="en-US" b="0" dirty="0"/>
            </a:br>
            <a:r>
              <a:rPr lang="en-US" sz="1200" b="1" i="0" u="none" strike="noStrike" dirty="0">
                <a:solidFill>
                  <a:schemeClr val="dk1"/>
                </a:solidFill>
                <a:latin typeface="Calibri"/>
                <a:ea typeface="Calibri"/>
                <a:cs typeface="Calibri"/>
                <a:sym typeface="Calibri"/>
              </a:rPr>
              <a:t>Suggestions: </a:t>
            </a:r>
            <a:r>
              <a:rPr lang="en-US" sz="1200" b="0" i="0" u="none" strike="noStrike" dirty="0">
                <a:solidFill>
                  <a:schemeClr val="dk1"/>
                </a:solidFill>
                <a:latin typeface="Calibri"/>
                <a:ea typeface="Calibri"/>
                <a:cs typeface="Calibri"/>
                <a:sym typeface="Calibri"/>
              </a:rPr>
              <a:t>&lt;Ideas/ Images/ Animations / Others – To make better representation of the content &gt;</a:t>
            </a:r>
            <a:br>
              <a:rPr lang="en-US" sz="1200" b="0" i="0" u="none" strike="noStrike" dirty="0">
                <a:solidFill>
                  <a:schemeClr val="dk1"/>
                </a:solidFill>
                <a:latin typeface="Calibri"/>
                <a:ea typeface="Calibri"/>
                <a:cs typeface="Calibri"/>
                <a:sym typeface="Calibri"/>
              </a:rPr>
            </a:br>
            <a:endParaRPr lang="en-US"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4</a:t>
            </a:fld>
            <a:endParaRPr/>
          </a:p>
        </p:txBody>
      </p:sp>
    </p:spTree>
    <p:extLst>
      <p:ext uri="{BB962C8B-B14F-4D97-AF65-F5344CB8AC3E}">
        <p14:creationId xmlns:p14="http://schemas.microsoft.com/office/powerpoint/2010/main" val="4108678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a:t>
            </a:r>
            <a:r>
              <a:rPr lang="en-US" sz="1200" b="0" i="0" u="none" strike="noStrike" dirty="0">
                <a:solidFill>
                  <a:schemeClr val="dk1"/>
                </a:solidFill>
                <a:latin typeface="Calibri"/>
                <a:ea typeface="Calibri"/>
                <a:cs typeface="Calibri"/>
                <a:sym typeface="Calibri"/>
              </a:rPr>
              <a:t>The teacher should focus more on  how the personal pronoun changes in place of possessive adjectives in the table (highlighted in orange)</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5</a:t>
            </a:fld>
            <a:endParaRPr/>
          </a:p>
        </p:txBody>
      </p:sp>
    </p:spTree>
    <p:extLst>
      <p:ext uri="{BB962C8B-B14F-4D97-AF65-F5344CB8AC3E}">
        <p14:creationId xmlns:p14="http://schemas.microsoft.com/office/powerpoint/2010/main" val="576374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a:t>
            </a:r>
            <a:r>
              <a:rPr lang="en-US" sz="1800" b="0" i="0" u="none" strike="noStrike" dirty="0">
                <a:solidFill>
                  <a:srgbClr val="000000"/>
                </a:solidFill>
                <a:effectLst/>
                <a:latin typeface="Times New Roman" panose="02020603050405020304" pitchFamily="18" charset="0"/>
              </a:rPr>
              <a:t>The teacher should focus more on  how the personal pronoun changes in place of possessive adjectives </a:t>
            </a:r>
            <a:r>
              <a:rPr lang="en-US" sz="1800" b="0" i="0" u="none" strike="noStrike" dirty="0">
                <a:solidFill>
                  <a:schemeClr val="dk1"/>
                </a:solidFill>
                <a:latin typeface="Calibri"/>
                <a:ea typeface="Calibri"/>
                <a:cs typeface="Calibri"/>
                <a:sym typeface="Calibri"/>
              </a:rPr>
              <a:t>(highlighted in orange)</a:t>
            </a:r>
            <a:endParaRPr lang="en-US" sz="1800" b="0" i="0" u="none" strike="noStrike" dirty="0">
              <a:solidFill>
                <a:srgbClr val="000000"/>
              </a:solidFill>
              <a:effectLst/>
              <a:latin typeface="Times New Roman" panose="02020603050405020304" pitchFamily="18" charset="0"/>
            </a:endParaRPr>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6</a:t>
            </a:fld>
            <a:endParaRPr/>
          </a:p>
        </p:txBody>
      </p:sp>
    </p:spTree>
    <p:extLst>
      <p:ext uri="{BB962C8B-B14F-4D97-AF65-F5344CB8AC3E}">
        <p14:creationId xmlns:p14="http://schemas.microsoft.com/office/powerpoint/2010/main" val="3643340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 name="Google Shape;4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44" name="Google Shape;44;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7</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914400" y="981069"/>
            <a:ext cx="10363200" cy="165584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5"/>
          <p:cNvSpPr txBox="1">
            <a:spLocks noGrp="1"/>
          </p:cNvSpPr>
          <p:nvPr>
            <p:ph type="subTitle" idx="1"/>
          </p:nvPr>
        </p:nvSpPr>
        <p:spPr>
          <a:xfrm>
            <a:off x="1828800" y="2996952"/>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5"/>
          <p:cNvSpPr/>
          <p:nvPr/>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5" descr="A picture containing text, clock&#10;&#10;Description automatically generated"/>
          <p:cNvPicPr preferRelativeResize="0"/>
          <p:nvPr/>
        </p:nvPicPr>
        <p:blipFill rotWithShape="1">
          <a:blip r:embed="rId2">
            <a:alphaModFix/>
          </a:blip>
          <a:srcRect/>
          <a:stretch/>
        </p:blipFill>
        <p:spPr>
          <a:xfrm>
            <a:off x="105522" y="95208"/>
            <a:ext cx="678726" cy="720000"/>
          </a:xfrm>
          <a:prstGeom prst="rect">
            <a:avLst/>
          </a:prstGeom>
          <a:noFill/>
          <a:ln>
            <a:noFill/>
          </a:ln>
        </p:spPr>
      </p:pic>
      <p:pic>
        <p:nvPicPr>
          <p:cNvPr id="16" name="Google Shape;16;p5" descr="A picture containing text, light&#10;&#10;Description automatically generated"/>
          <p:cNvPicPr preferRelativeResize="0"/>
          <p:nvPr/>
        </p:nvPicPr>
        <p:blipFill rotWithShape="1">
          <a:blip r:embed="rId3">
            <a:alphaModFix/>
          </a:blip>
          <a:srcRect/>
          <a:stretch/>
        </p:blipFill>
        <p:spPr>
          <a:xfrm>
            <a:off x="11311473" y="6064332"/>
            <a:ext cx="720000" cy="720000"/>
          </a:xfrm>
          <a:prstGeom prst="rect">
            <a:avLst/>
          </a:prstGeom>
          <a:noFill/>
          <a:ln>
            <a:noFill/>
          </a:ln>
        </p:spPr>
      </p:pic>
      <p:pic>
        <p:nvPicPr>
          <p:cNvPr id="17" name="Google Shape;17;p5" descr="Calendar&#10;&#10;Description automatically generated with low confidence"/>
          <p:cNvPicPr preferRelativeResize="0"/>
          <p:nvPr/>
        </p:nvPicPr>
        <p:blipFill rotWithShape="1">
          <a:blip r:embed="rId4">
            <a:alphaModFix/>
          </a:blip>
          <a:srcRect/>
          <a:stretch/>
        </p:blipFill>
        <p:spPr>
          <a:xfrm>
            <a:off x="11338052" y="95208"/>
            <a:ext cx="738701" cy="720000"/>
          </a:xfrm>
          <a:prstGeom prst="rect">
            <a:avLst/>
          </a:prstGeom>
          <a:noFill/>
          <a:ln>
            <a:noFill/>
          </a:ln>
        </p:spPr>
      </p:pic>
      <p:sp>
        <p:nvSpPr>
          <p:cNvPr id="18" name="Google Shape;18;p5"/>
          <p:cNvSpPr txBox="1"/>
          <p:nvPr/>
        </p:nvSpPr>
        <p:spPr>
          <a:xfrm>
            <a:off x="1285827" y="5448685"/>
            <a:ext cx="9620345" cy="954107"/>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chemeClr val="dk1"/>
                </a:solidFill>
                <a:latin typeface="Arial"/>
                <a:ea typeface="Arial"/>
                <a:cs typeface="Arial"/>
                <a:sym typeface="Arial"/>
              </a:rPr>
              <a:t>                                    </a:t>
            </a:r>
            <a:r>
              <a:rPr lang="en-IN" sz="800" b="1" i="0" u="sng" strike="noStrike" cap="none">
                <a:solidFill>
                  <a:schemeClr val="dk1"/>
                </a:solidFill>
                <a:latin typeface="Arial"/>
                <a:ea typeface="Arial"/>
                <a:cs typeface="Arial"/>
                <a:sym typeface="Arial"/>
              </a:rPr>
              <a:t>COPYRIGHT Cum DISCLAIMER NOTICE</a:t>
            </a:r>
            <a:endParaRPr sz="800" b="1" i="0" u="sng"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Strictly not for Commercial Use, excluding content that falls in Public Domain or common knowledge facts.</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chemeClr val="dk1"/>
              </a:solidFill>
              <a:latin typeface="Calibri"/>
              <a:ea typeface="Calibri"/>
              <a:cs typeface="Calibri"/>
              <a:sym typeface="Calibri"/>
            </a:endParaRPr>
          </a:p>
          <a:p>
            <a:pPr marL="0" marR="0" lvl="0" indent="0" algn="ctr" rtl="0">
              <a:spcBef>
                <a:spcPts val="0"/>
              </a:spcBef>
              <a:spcAft>
                <a:spcPts val="0"/>
              </a:spcAft>
              <a:buClr>
                <a:schemeClr val="dk1"/>
              </a:buClr>
              <a:buSzPts val="800"/>
              <a:buFont typeface="Noto Sans Symbols"/>
              <a:buNone/>
            </a:pPr>
            <a:endParaRPr sz="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6"/>
          <p:cNvSpPr txBox="1">
            <a:spLocks noGrp="1"/>
          </p:cNvSpPr>
          <p:nvPr>
            <p:ph type="body" idx="1"/>
          </p:nvPr>
        </p:nvSpPr>
        <p:spPr>
          <a:xfrm>
            <a:off x="857251" y="1214438"/>
            <a:ext cx="10668000" cy="478631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2" name="Google Shape;22;p6" descr="A picture containing text, light&#10;&#10;Description automatically generated"/>
          <p:cNvPicPr preferRelativeResize="0"/>
          <p:nvPr/>
        </p:nvPicPr>
        <p:blipFill rotWithShape="1">
          <a:blip r:embed="rId2">
            <a:alphaModFix/>
          </a:blip>
          <a:srcRect/>
          <a:stretch/>
        </p:blipFill>
        <p:spPr>
          <a:xfrm>
            <a:off x="11311473" y="6064332"/>
            <a:ext cx="720000" cy="720000"/>
          </a:xfrm>
          <a:prstGeom prst="rect">
            <a:avLst/>
          </a:prstGeom>
          <a:noFill/>
          <a:ln>
            <a:noFill/>
          </a:ln>
        </p:spPr>
      </p:pic>
      <p:pic>
        <p:nvPicPr>
          <p:cNvPr id="23" name="Google Shape;23;p6" descr="Calendar&#10;&#10;Description automatically generated with low confidence"/>
          <p:cNvPicPr preferRelativeResize="0"/>
          <p:nvPr/>
        </p:nvPicPr>
        <p:blipFill rotWithShape="1">
          <a:blip r:embed="rId3">
            <a:alphaModFix/>
          </a:blip>
          <a:srcRect/>
          <a:stretch/>
        </p:blipFill>
        <p:spPr>
          <a:xfrm>
            <a:off x="11338052" y="95208"/>
            <a:ext cx="738701" cy="720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4"/>
        <p:cNvGrpSpPr/>
        <p:nvPr/>
      </p:nvGrpSpPr>
      <p:grpSpPr>
        <a:xfrm>
          <a:off x="0" y="0"/>
          <a:ext cx="0" cy="0"/>
          <a:chOff x="0" y="0"/>
          <a:chExt cx="0" cy="0"/>
        </a:xfrm>
      </p:grpSpPr>
      <p:pic>
        <p:nvPicPr>
          <p:cNvPr id="25" name="Google Shape;25;p7" descr="A picture containing text, light&#10;&#10;Description automatically generated"/>
          <p:cNvPicPr preferRelativeResize="0"/>
          <p:nvPr/>
        </p:nvPicPr>
        <p:blipFill rotWithShape="1">
          <a:blip r:embed="rId2">
            <a:alphaModFix/>
          </a:blip>
          <a:srcRect/>
          <a:stretch/>
        </p:blipFill>
        <p:spPr>
          <a:xfrm>
            <a:off x="11311473" y="6064332"/>
            <a:ext cx="720000" cy="720000"/>
          </a:xfrm>
          <a:prstGeom prst="rect">
            <a:avLst/>
          </a:prstGeom>
          <a:noFill/>
          <a:ln>
            <a:noFill/>
          </a:ln>
        </p:spPr>
      </p:pic>
      <p:pic>
        <p:nvPicPr>
          <p:cNvPr id="26" name="Google Shape;26;p7" descr="Calendar&#10;&#10;Description automatically generated with low confidence"/>
          <p:cNvPicPr preferRelativeResize="0"/>
          <p:nvPr/>
        </p:nvPicPr>
        <p:blipFill rotWithShape="1">
          <a:blip r:embed="rId3">
            <a:alphaModFix/>
          </a:blip>
          <a:srcRect/>
          <a:stretch/>
        </p:blipFill>
        <p:spPr>
          <a:xfrm>
            <a:off x="11338052" y="95208"/>
            <a:ext cx="738701" cy="7200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a:hlinkClick r:id="rId5"/>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 Sri Sathya Sai Central Trust</a:t>
            </a:r>
            <a:endParaRPr sz="1100" b="1" i="0" u="none" strike="noStrike" cap="none">
              <a:solidFill>
                <a:srgbClr val="0000CC"/>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1" hidden="1"/>
          <p:cNvSpPr txBox="1">
            <a:spLocks noGrp="1"/>
          </p:cNvSpPr>
          <p:nvPr>
            <p:ph type="ctrTitle"/>
          </p:nvPr>
        </p:nvSpPr>
        <p:spPr>
          <a:xfrm>
            <a:off x="914400" y="1776167"/>
            <a:ext cx="10363200" cy="1752601"/>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5400"/>
              <a:buFont typeface="Calibri"/>
              <a:buNone/>
            </a:pPr>
            <a:r>
              <a:rPr lang="en-US" b="1" dirty="0">
                <a:solidFill>
                  <a:schemeClr val="accent5"/>
                </a:solidFill>
              </a:rPr>
              <a:t>Possessive Adjectives</a:t>
            </a:r>
            <a:endParaRPr b="1" dirty="0">
              <a:solidFill>
                <a:schemeClr val="accent5"/>
              </a:solidFill>
            </a:endParaRPr>
          </a:p>
        </p:txBody>
      </p:sp>
      <p:sp>
        <p:nvSpPr>
          <p:cNvPr id="2" name="Rectangle 1">
            <a:extLst>
              <a:ext uri="{FF2B5EF4-FFF2-40B4-BE49-F238E27FC236}">
                <a16:creationId xmlns:a16="http://schemas.microsoft.com/office/drawing/2014/main" id="{1F2749A3-0072-A381-0D24-86BE9F98032C}"/>
              </a:ext>
            </a:extLst>
          </p:cNvPr>
          <p:cNvSpPr/>
          <p:nvPr/>
        </p:nvSpPr>
        <p:spPr>
          <a:xfrm>
            <a:off x="2257271" y="2078335"/>
            <a:ext cx="7677458" cy="923330"/>
          </a:xfrm>
          <a:prstGeom prst="rect">
            <a:avLst/>
          </a:prstGeom>
          <a:noFill/>
        </p:spPr>
        <p:txBody>
          <a:bodyPr wrap="none" lIns="91440" tIns="45720" rIns="91440" bIns="45720">
            <a:spAutoFit/>
          </a:bodyPr>
          <a:lstStyle/>
          <a:p>
            <a:pPr algn="ctr"/>
            <a:r>
              <a:rPr lang="en-US" sz="5400" b="1" cap="none" spc="0" dirty="0">
                <a:ln w="13462">
                  <a:solidFill>
                    <a:schemeClr val="bg1"/>
                  </a:solidFill>
                  <a:prstDash val="solid"/>
                </a:ln>
                <a:solidFill>
                  <a:srgbClr val="151515"/>
                </a:solidFill>
                <a:effectLst>
                  <a:outerShdw dist="38100" dir="2700000" algn="bl" rotWithShape="0">
                    <a:schemeClr val="accent5"/>
                  </a:outerShdw>
                </a:effectLst>
                <a:latin typeface="Calibri" panose="020F0502020204030204" pitchFamily="34" charset="0"/>
                <a:cs typeface="Calibri" panose="020F0502020204030204" pitchFamily="34" charset="0"/>
              </a:rPr>
              <a:t>Possessive Adjectives</a:t>
            </a:r>
            <a:endParaRPr lang="en-IN" sz="5400" b="1" cap="none" spc="0" dirty="0">
              <a:ln w="13462">
                <a:solidFill>
                  <a:schemeClr val="bg1"/>
                </a:solidFill>
                <a:prstDash val="solid"/>
              </a:ln>
              <a:solidFill>
                <a:srgbClr val="151515"/>
              </a:solidFill>
              <a:effectLst>
                <a:outerShdw dist="38100" dir="2700000" algn="bl" rotWithShape="0">
                  <a:schemeClr val="accent5"/>
                </a:outerShdw>
              </a:effectLst>
              <a:latin typeface="Calibri" panose="020F0502020204030204" pitchFamily="34" charset="0"/>
              <a:cs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466856" y="138320"/>
            <a:ext cx="9296427" cy="654032"/>
          </a:xfrm>
          <a:prstGeom prst="rect">
            <a:avLst/>
          </a:prstGeom>
          <a:solidFill>
            <a:srgbClr val="C5F0FF"/>
          </a:solid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US" u="sng" dirty="0">
                <a:solidFill>
                  <a:schemeClr val="tx1"/>
                </a:solidFill>
              </a:rPr>
              <a:t>What is a Possessive Adjective?</a:t>
            </a:r>
            <a:endParaRPr u="sng" dirty="0">
              <a:solidFill>
                <a:schemeClr val="tx1"/>
              </a:solidFill>
            </a:endParaRPr>
          </a:p>
        </p:txBody>
      </p:sp>
      <p:sp>
        <p:nvSpPr>
          <p:cNvPr id="40" name="Google Shape;40;p2"/>
          <p:cNvSpPr txBox="1">
            <a:spLocks noGrp="1"/>
          </p:cNvSpPr>
          <p:nvPr>
            <p:ph type="body" idx="1"/>
          </p:nvPr>
        </p:nvSpPr>
        <p:spPr>
          <a:xfrm>
            <a:off x="857251" y="1214438"/>
            <a:ext cx="10668000" cy="4786312"/>
          </a:xfrm>
          <a:prstGeom prst="rect">
            <a:avLst/>
          </a:prstGeom>
          <a:noFill/>
          <a:ln>
            <a:noFill/>
          </a:ln>
        </p:spPr>
        <p:txBody>
          <a:bodyPr spcFirstLastPara="1" wrap="square" lIns="91425" tIns="45700" rIns="91425" bIns="45700" anchor="t" anchorCtr="0">
            <a:noAutofit/>
          </a:bodyPr>
          <a:lstStyle/>
          <a:p>
            <a:pPr marL="660400" indent="-457200">
              <a:spcBef>
                <a:spcPts val="0"/>
              </a:spcBef>
              <a:buClr>
                <a:schemeClr val="accent4"/>
              </a:buClr>
              <a:buFont typeface="Calibri" panose="020F0502020204030204" pitchFamily="34" charset="0"/>
              <a:buChar char="→"/>
            </a:pPr>
            <a:r>
              <a:rPr lang="en-US" dirty="0"/>
              <a:t>A possessive adjective is placed before a noun to show who or what owns it</a:t>
            </a:r>
            <a:br>
              <a:rPr lang="en-US" dirty="0"/>
            </a:br>
            <a:endParaRPr lang="en-US" dirty="0"/>
          </a:p>
          <a:p>
            <a:pPr marL="660400" indent="-457200">
              <a:spcBef>
                <a:spcPts val="0"/>
              </a:spcBef>
              <a:buClr>
                <a:schemeClr val="accent4"/>
              </a:buClr>
              <a:buFont typeface="Calibri" panose="020F0502020204030204" pitchFamily="34" charset="0"/>
              <a:buChar char="→"/>
            </a:pPr>
            <a:endParaRPr lang="en-US" dirty="0"/>
          </a:p>
          <a:p>
            <a:pPr marL="660400" indent="-457200">
              <a:spcBef>
                <a:spcPts val="0"/>
              </a:spcBef>
              <a:buClr>
                <a:schemeClr val="accent4"/>
              </a:buClr>
              <a:buFont typeface="Calibri" panose="020F0502020204030204" pitchFamily="34" charset="0"/>
              <a:buChar char="→"/>
            </a:pPr>
            <a:r>
              <a:rPr lang="en-US" b="1" dirty="0">
                <a:solidFill>
                  <a:srgbClr val="A17A35"/>
                </a:solidFill>
              </a:rPr>
              <a:t>Example</a:t>
            </a:r>
            <a:r>
              <a:rPr lang="en-US" b="1" dirty="0">
                <a:solidFill>
                  <a:schemeClr val="tx2">
                    <a:lumMod val="75000"/>
                  </a:schemeClr>
                </a:solidFill>
              </a:rPr>
              <a:t>:</a:t>
            </a:r>
            <a:r>
              <a:rPr lang="en-US" b="1" dirty="0">
                <a:solidFill>
                  <a:schemeClr val="accent5"/>
                </a:solidFill>
              </a:rPr>
              <a:t> </a:t>
            </a:r>
            <a:r>
              <a:rPr lang="en-US" dirty="0"/>
              <a:t>my, your, his, her, its, our, their, whose</a:t>
            </a:r>
            <a:br>
              <a:rPr lang="en-US" dirty="0"/>
            </a:br>
            <a:endParaRPr lang="en-US" dirty="0"/>
          </a:p>
          <a:p>
            <a:pPr marL="660400" indent="-457200">
              <a:spcBef>
                <a:spcPts val="0"/>
              </a:spcBef>
              <a:buClr>
                <a:schemeClr val="accent4"/>
              </a:buClr>
              <a:buFont typeface="Calibri" panose="020F0502020204030204" pitchFamily="34" charset="0"/>
              <a:buChar char="→"/>
            </a:pPr>
            <a:endParaRPr lang="en-US" dirty="0"/>
          </a:p>
          <a:p>
            <a:pPr marL="660400" indent="-457200">
              <a:spcBef>
                <a:spcPts val="0"/>
              </a:spcBef>
              <a:buClr>
                <a:schemeClr val="accent4"/>
              </a:buClr>
              <a:buFont typeface="Calibri" panose="020F0502020204030204" pitchFamily="34" charset="0"/>
              <a:buChar char="→"/>
            </a:pPr>
            <a:r>
              <a:rPr lang="en-US" b="1" dirty="0"/>
              <a:t>Where is </a:t>
            </a:r>
            <a:r>
              <a:rPr lang="en-US" b="1" dirty="0">
                <a:solidFill>
                  <a:srgbClr val="FF0066"/>
                </a:solidFill>
              </a:rPr>
              <a:t>Smitha</a:t>
            </a:r>
            <a:r>
              <a:rPr lang="en-US" b="1" dirty="0"/>
              <a:t>? I have </a:t>
            </a:r>
            <a:r>
              <a:rPr lang="en-US" b="1" dirty="0">
                <a:solidFill>
                  <a:schemeClr val="accent2"/>
                </a:solidFill>
              </a:rPr>
              <a:t>her</a:t>
            </a:r>
            <a:r>
              <a:rPr lang="en-US" b="1" dirty="0"/>
              <a:t> </a:t>
            </a:r>
            <a:r>
              <a:rPr lang="en-US" b="1" dirty="0">
                <a:solidFill>
                  <a:srgbClr val="FF0066"/>
                </a:solidFill>
              </a:rPr>
              <a:t>hat</a:t>
            </a:r>
            <a:r>
              <a:rPr lang="en-US" b="1" dirty="0"/>
              <a:t>.</a:t>
            </a:r>
          </a:p>
        </p:txBody>
      </p:sp>
      <p:sp>
        <p:nvSpPr>
          <p:cNvPr id="2" name="Arc 1">
            <a:extLst>
              <a:ext uri="{FF2B5EF4-FFF2-40B4-BE49-F238E27FC236}">
                <a16:creationId xmlns:a16="http://schemas.microsoft.com/office/drawing/2014/main" id="{E06AEC1E-03DC-4F49-912B-8F51EC0F7EE4}"/>
              </a:ext>
            </a:extLst>
          </p:cNvPr>
          <p:cNvSpPr/>
          <p:nvPr/>
        </p:nvSpPr>
        <p:spPr>
          <a:xfrm rot="13594341" flipH="1">
            <a:off x="6098293" y="4753423"/>
            <a:ext cx="713867" cy="643317"/>
          </a:xfrm>
          <a:custGeom>
            <a:avLst/>
            <a:gdLst>
              <a:gd name="connsiteX0" fmla="*/ 264987 w 713867"/>
              <a:gd name="connsiteY0" fmla="*/ 10856 h 643317"/>
              <a:gd name="connsiteX1" fmla="*/ 596875 w 713867"/>
              <a:gd name="connsiteY1" fmla="*/ 83521 h 643317"/>
              <a:gd name="connsiteX2" fmla="*/ 695137 w 713867"/>
              <a:gd name="connsiteY2" fmla="*/ 424492 h 643317"/>
              <a:gd name="connsiteX3" fmla="*/ 356934 w 713867"/>
              <a:gd name="connsiteY3" fmla="*/ 321659 h 643317"/>
              <a:gd name="connsiteX4" fmla="*/ 264987 w 713867"/>
              <a:gd name="connsiteY4" fmla="*/ 10856 h 643317"/>
              <a:gd name="connsiteX0" fmla="*/ 264987 w 713867"/>
              <a:gd name="connsiteY0" fmla="*/ 10856 h 643317"/>
              <a:gd name="connsiteX1" fmla="*/ 596875 w 713867"/>
              <a:gd name="connsiteY1" fmla="*/ 83521 h 643317"/>
              <a:gd name="connsiteX2" fmla="*/ 695137 w 713867"/>
              <a:gd name="connsiteY2" fmla="*/ 424492 h 643317"/>
            </a:gdLst>
            <a:ahLst/>
            <a:cxnLst>
              <a:cxn ang="0">
                <a:pos x="connsiteX0" y="connsiteY0"/>
              </a:cxn>
              <a:cxn ang="0">
                <a:pos x="connsiteX1" y="connsiteY1"/>
              </a:cxn>
              <a:cxn ang="0">
                <a:pos x="connsiteX2" y="connsiteY2"/>
              </a:cxn>
            </a:cxnLst>
            <a:rect l="l" t="t" r="r" b="b"/>
            <a:pathLst>
              <a:path w="713867" h="643317" stroke="0" extrusionOk="0">
                <a:moveTo>
                  <a:pt x="264987" y="10856"/>
                </a:moveTo>
                <a:cubicBezTo>
                  <a:pt x="380745" y="-17752"/>
                  <a:pt x="499030" y="-2138"/>
                  <a:pt x="596875" y="83521"/>
                </a:cubicBezTo>
                <a:cubicBezTo>
                  <a:pt x="692958" y="169105"/>
                  <a:pt x="743538" y="288377"/>
                  <a:pt x="695137" y="424492"/>
                </a:cubicBezTo>
                <a:cubicBezTo>
                  <a:pt x="638828" y="376058"/>
                  <a:pt x="488425" y="344177"/>
                  <a:pt x="356934" y="321659"/>
                </a:cubicBezTo>
                <a:cubicBezTo>
                  <a:pt x="293809" y="180878"/>
                  <a:pt x="276813" y="81890"/>
                  <a:pt x="264987" y="10856"/>
                </a:cubicBezTo>
                <a:close/>
              </a:path>
              <a:path w="713867" h="643317" fill="none" extrusionOk="0">
                <a:moveTo>
                  <a:pt x="264987" y="10856"/>
                </a:moveTo>
                <a:cubicBezTo>
                  <a:pt x="386610" y="-1754"/>
                  <a:pt x="515842" y="14383"/>
                  <a:pt x="596875" y="83521"/>
                </a:cubicBezTo>
                <a:cubicBezTo>
                  <a:pt x="709907" y="166794"/>
                  <a:pt x="744936" y="278889"/>
                  <a:pt x="695137" y="424492"/>
                </a:cubicBezTo>
              </a:path>
              <a:path w="713867" h="643317" fill="none" stroke="0" extrusionOk="0">
                <a:moveTo>
                  <a:pt x="264987" y="10856"/>
                </a:moveTo>
                <a:cubicBezTo>
                  <a:pt x="374805" y="-3641"/>
                  <a:pt x="500290" y="5688"/>
                  <a:pt x="596875" y="83521"/>
                </a:cubicBezTo>
                <a:cubicBezTo>
                  <a:pt x="704476" y="193208"/>
                  <a:pt x="752688" y="296681"/>
                  <a:pt x="695137" y="424492"/>
                </a:cubicBezTo>
              </a:path>
            </a:pathLst>
          </a:custGeom>
          <a:ln w="38100">
            <a:solidFill>
              <a:schemeClr val="accent2"/>
            </a:solidFill>
            <a:headEnd type="triangle" w="med" len="med"/>
            <a:tailEnd type="none" w="med" len="med"/>
            <a:extLst>
              <a:ext uri="{C807C97D-BFC1-408E-A445-0C87EB9F89A2}">
                <ask:lineSketchStyleProps xmlns:ask="http://schemas.microsoft.com/office/drawing/2018/sketchyshapes" sd="1096620467">
                  <a:prstGeom prst="arc">
                    <a:avLst>
                      <a:gd name="adj1" fmla="val 15211191"/>
                      <a:gd name="adj2" fmla="val 1014726"/>
                    </a:avLst>
                  </a:prstGeom>
                  <ask:type>
                    <ask:lineSketchCurved/>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4" name="Arc 13">
            <a:extLst>
              <a:ext uri="{FF2B5EF4-FFF2-40B4-BE49-F238E27FC236}">
                <a16:creationId xmlns:a16="http://schemas.microsoft.com/office/drawing/2014/main" id="{78D16179-D732-FA41-EDF0-C594BFA77C34}"/>
              </a:ext>
            </a:extLst>
          </p:cNvPr>
          <p:cNvSpPr/>
          <p:nvPr/>
        </p:nvSpPr>
        <p:spPr>
          <a:xfrm rot="13594341" flipH="1">
            <a:off x="4208171" y="3798780"/>
            <a:ext cx="1721861" cy="1797681"/>
          </a:xfrm>
          <a:custGeom>
            <a:avLst/>
            <a:gdLst>
              <a:gd name="connsiteX0" fmla="*/ 606863 w 1721861"/>
              <a:gd name="connsiteY0" fmla="*/ 40031 h 1797681"/>
              <a:gd name="connsiteX1" fmla="*/ 1484909 w 1721861"/>
              <a:gd name="connsiteY1" fmla="*/ 279549 h 1797681"/>
              <a:gd name="connsiteX2" fmla="*/ 1687521 w 1721861"/>
              <a:gd name="connsiteY2" fmla="*/ 1150169 h 1797681"/>
              <a:gd name="connsiteX3" fmla="*/ 860931 w 1721861"/>
              <a:gd name="connsiteY3" fmla="*/ 898841 h 1797681"/>
              <a:gd name="connsiteX4" fmla="*/ 606863 w 1721861"/>
              <a:gd name="connsiteY4" fmla="*/ 40031 h 1797681"/>
              <a:gd name="connsiteX0" fmla="*/ 606863 w 1721861"/>
              <a:gd name="connsiteY0" fmla="*/ 40031 h 1797681"/>
              <a:gd name="connsiteX1" fmla="*/ 1484909 w 1721861"/>
              <a:gd name="connsiteY1" fmla="*/ 279549 h 1797681"/>
              <a:gd name="connsiteX2" fmla="*/ 1687521 w 1721861"/>
              <a:gd name="connsiteY2" fmla="*/ 1150169 h 1797681"/>
            </a:gdLst>
            <a:ahLst/>
            <a:cxnLst>
              <a:cxn ang="0">
                <a:pos x="connsiteX0" y="connsiteY0"/>
              </a:cxn>
              <a:cxn ang="0">
                <a:pos x="connsiteX1" y="connsiteY1"/>
              </a:cxn>
              <a:cxn ang="0">
                <a:pos x="connsiteX2" y="connsiteY2"/>
              </a:cxn>
            </a:cxnLst>
            <a:rect l="l" t="t" r="r" b="b"/>
            <a:pathLst>
              <a:path w="1721861" h="1797681" stroke="0" extrusionOk="0">
                <a:moveTo>
                  <a:pt x="606863" y="40031"/>
                </a:moveTo>
                <a:cubicBezTo>
                  <a:pt x="898142" y="-67837"/>
                  <a:pt x="1238416" y="127"/>
                  <a:pt x="1484909" y="279549"/>
                </a:cubicBezTo>
                <a:cubicBezTo>
                  <a:pt x="1644750" y="509307"/>
                  <a:pt x="1776899" y="824829"/>
                  <a:pt x="1687521" y="1150169"/>
                </a:cubicBezTo>
                <a:cubicBezTo>
                  <a:pt x="1595376" y="1050425"/>
                  <a:pt x="1256887" y="1061228"/>
                  <a:pt x="860931" y="898841"/>
                </a:cubicBezTo>
                <a:cubicBezTo>
                  <a:pt x="795570" y="619267"/>
                  <a:pt x="657300" y="445202"/>
                  <a:pt x="606863" y="40031"/>
                </a:cubicBezTo>
                <a:close/>
              </a:path>
              <a:path w="1721861" h="1797681" fill="none" extrusionOk="0">
                <a:moveTo>
                  <a:pt x="606863" y="40031"/>
                </a:moveTo>
                <a:cubicBezTo>
                  <a:pt x="931283" y="-19392"/>
                  <a:pt x="1302532" y="53271"/>
                  <a:pt x="1484909" y="279549"/>
                </a:cubicBezTo>
                <a:cubicBezTo>
                  <a:pt x="1748888" y="493690"/>
                  <a:pt x="1781619" y="796662"/>
                  <a:pt x="1687521" y="1150169"/>
                </a:cubicBezTo>
              </a:path>
              <a:path w="1721861" h="1797681" fill="none" stroke="0" extrusionOk="0">
                <a:moveTo>
                  <a:pt x="606863" y="40031"/>
                </a:moveTo>
                <a:cubicBezTo>
                  <a:pt x="897840" y="-20646"/>
                  <a:pt x="1224561" y="9566"/>
                  <a:pt x="1484909" y="279549"/>
                </a:cubicBezTo>
                <a:cubicBezTo>
                  <a:pt x="1700360" y="551529"/>
                  <a:pt x="1789527" y="834085"/>
                  <a:pt x="1687521" y="1150169"/>
                </a:cubicBezTo>
              </a:path>
            </a:pathLst>
          </a:custGeom>
          <a:ln w="38100">
            <a:solidFill>
              <a:schemeClr val="accent2"/>
            </a:solidFill>
            <a:headEnd type="triangle" w="med" len="med"/>
            <a:tailEnd type="none" w="med" len="med"/>
            <a:extLst>
              <a:ext uri="{C807C97D-BFC1-408E-A445-0C87EB9F89A2}">
                <ask:lineSketchStyleProps xmlns:ask="http://schemas.microsoft.com/office/drawing/2018/sketchyshapes" sd="1096620467">
                  <a:prstGeom prst="arc">
                    <a:avLst>
                      <a:gd name="adj1" fmla="val 15211191"/>
                      <a:gd name="adj2" fmla="val 1014726"/>
                    </a:avLst>
                  </a:prstGeom>
                  <ask:type>
                    <ask:lineSketchCurved/>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pic>
        <p:nvPicPr>
          <p:cNvPr id="4" name="Graphic 3" descr="Leprechaun hat outline">
            <a:extLst>
              <a:ext uri="{FF2B5EF4-FFF2-40B4-BE49-F238E27FC236}">
                <a16:creationId xmlns:a16="http://schemas.microsoft.com/office/drawing/2014/main" id="{B5BF54B8-DD56-994E-0CEB-8BD44133221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109886">
            <a:off x="6401693" y="3998313"/>
            <a:ext cx="914400" cy="914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
                                            <p:txEl>
                                              <p:pRg st="0" end="0"/>
                                            </p:txEl>
                                          </p:spTgt>
                                        </p:tgtEl>
                                        <p:attrNameLst>
                                          <p:attrName>style.visibility</p:attrName>
                                        </p:attrNameLst>
                                      </p:cBhvr>
                                      <p:to>
                                        <p:strVal val="visible"/>
                                      </p:to>
                                    </p:set>
                                    <p:animEffect transition="in" filter="fade">
                                      <p:cBhvr>
                                        <p:cTn id="7" dur="500"/>
                                        <p:tgtEl>
                                          <p:spTgt spid="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
                                            <p:txEl>
                                              <p:pRg st="2" end="2"/>
                                            </p:txEl>
                                          </p:spTgt>
                                        </p:tgtEl>
                                        <p:attrNameLst>
                                          <p:attrName>style.visibility</p:attrName>
                                        </p:attrNameLst>
                                      </p:cBhvr>
                                      <p:to>
                                        <p:strVal val="visible"/>
                                      </p:to>
                                    </p:set>
                                    <p:animEffect transition="in" filter="fade">
                                      <p:cBhvr>
                                        <p:cTn id="12" dur="500"/>
                                        <p:tgtEl>
                                          <p:spTgt spid="4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
                                            <p:txEl>
                                              <p:pRg st="4" end="4"/>
                                            </p:txEl>
                                          </p:spTgt>
                                        </p:tgtEl>
                                        <p:attrNameLst>
                                          <p:attrName>style.visibility</p:attrName>
                                        </p:attrNameLst>
                                      </p:cBhvr>
                                      <p:to>
                                        <p:strVal val="visible"/>
                                      </p:to>
                                    </p:set>
                                    <p:animEffect transition="in" filter="fade">
                                      <p:cBhvr>
                                        <p:cTn id="17" dur="500"/>
                                        <p:tgtEl>
                                          <p:spTgt spid="40">
                                            <p:txEl>
                                              <p:pRg st="4" end="4"/>
                                            </p:txEl>
                                          </p:spTgt>
                                        </p:tgtEl>
                                      </p:cBhvr>
                                    </p:animEffect>
                                  </p:childTnLst>
                                </p:cTn>
                              </p:par>
                              <p:par>
                                <p:cTn id="18" presetID="12" presetClass="entr" presetSubtype="4"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p:tgtEl>
                                          <p:spTgt spid="4"/>
                                        </p:tgtEl>
                                        <p:attrNameLst>
                                          <p:attrName>ppt_y</p:attrName>
                                        </p:attrNameLst>
                                      </p:cBhvr>
                                      <p:tavLst>
                                        <p:tav tm="0">
                                          <p:val>
                                            <p:strVal val="#ppt_y+#ppt_h*1.125000"/>
                                          </p:val>
                                        </p:tav>
                                        <p:tav tm="100000">
                                          <p:val>
                                            <p:strVal val="#ppt_y"/>
                                          </p:val>
                                        </p:tav>
                                      </p:tavLst>
                                    </p:anim>
                                    <p:animEffect transition="in" filter="wipe(up)">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right)">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right)">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uiExpand="1" build="p"/>
      <p:bldP spid="2"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8" name="Freeform: Shape 7">
            <a:extLst>
              <a:ext uri="{FF2B5EF4-FFF2-40B4-BE49-F238E27FC236}">
                <a16:creationId xmlns:a16="http://schemas.microsoft.com/office/drawing/2014/main" id="{D5AF0EAB-F93E-CE73-2FC6-BF480473A37A}"/>
              </a:ext>
            </a:extLst>
          </p:cNvPr>
          <p:cNvSpPr/>
          <p:nvPr/>
        </p:nvSpPr>
        <p:spPr>
          <a:xfrm>
            <a:off x="5003880" y="2681511"/>
            <a:ext cx="2221862" cy="1922001"/>
          </a:xfrm>
          <a:custGeom>
            <a:avLst/>
            <a:gdLst>
              <a:gd name="connsiteX0" fmla="*/ 0 w 2221862"/>
              <a:gd name="connsiteY0" fmla="*/ 961001 h 1922001"/>
              <a:gd name="connsiteX1" fmla="*/ 549116 w 2221862"/>
              <a:gd name="connsiteY1" fmla="*/ 0 h 1922001"/>
              <a:gd name="connsiteX2" fmla="*/ 1672746 w 2221862"/>
              <a:gd name="connsiteY2" fmla="*/ 0 h 1922001"/>
              <a:gd name="connsiteX3" fmla="*/ 2221862 w 2221862"/>
              <a:gd name="connsiteY3" fmla="*/ 961001 h 1922001"/>
              <a:gd name="connsiteX4" fmla="*/ 1672746 w 2221862"/>
              <a:gd name="connsiteY4" fmla="*/ 1922001 h 1922001"/>
              <a:gd name="connsiteX5" fmla="*/ 549116 w 2221862"/>
              <a:gd name="connsiteY5" fmla="*/ 1922001 h 1922001"/>
              <a:gd name="connsiteX6" fmla="*/ 0 w 2221862"/>
              <a:gd name="connsiteY6" fmla="*/ 961001 h 1922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1862" h="1922001">
                <a:moveTo>
                  <a:pt x="0" y="961001"/>
                </a:moveTo>
                <a:lnTo>
                  <a:pt x="549116" y="0"/>
                </a:lnTo>
                <a:lnTo>
                  <a:pt x="1672746" y="0"/>
                </a:lnTo>
                <a:lnTo>
                  <a:pt x="2221862" y="961001"/>
                </a:lnTo>
                <a:lnTo>
                  <a:pt x="1672746" y="1922001"/>
                </a:lnTo>
                <a:lnTo>
                  <a:pt x="549116" y="1922001"/>
                </a:lnTo>
                <a:lnTo>
                  <a:pt x="0" y="961001"/>
                </a:ln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6134" tIns="346443" rIns="396134" bIns="346443" numCol="1" spcCol="1270" anchor="ctr" anchorCtr="0">
            <a:noAutofit/>
          </a:bodyPr>
          <a:lstStyle/>
          <a:p>
            <a:pPr marL="0" lvl="0" indent="0" algn="ctr" defTabSz="977900">
              <a:lnSpc>
                <a:spcPct val="90000"/>
              </a:lnSpc>
              <a:spcBef>
                <a:spcPct val="0"/>
              </a:spcBef>
              <a:spcAft>
                <a:spcPct val="35000"/>
              </a:spcAft>
              <a:buNone/>
            </a:pPr>
            <a:r>
              <a:rPr lang="en-US" sz="2000" b="1" kern="1200" dirty="0">
                <a:latin typeface="Calibri" panose="020F0502020204030204" pitchFamily="34" charset="0"/>
                <a:cs typeface="Calibri" panose="020F0502020204030204" pitchFamily="34" charset="0"/>
              </a:rPr>
              <a:t>Possessive Adjective</a:t>
            </a:r>
            <a:endParaRPr lang="en-IN" sz="2000" b="1" kern="1200" dirty="0">
              <a:latin typeface="Calibri" panose="020F0502020204030204" pitchFamily="34" charset="0"/>
              <a:cs typeface="Calibri" panose="020F0502020204030204" pitchFamily="34" charset="0"/>
            </a:endParaRPr>
          </a:p>
        </p:txBody>
      </p:sp>
      <p:sp>
        <p:nvSpPr>
          <p:cNvPr id="10" name="Freeform: Shape 9">
            <a:extLst>
              <a:ext uri="{FF2B5EF4-FFF2-40B4-BE49-F238E27FC236}">
                <a16:creationId xmlns:a16="http://schemas.microsoft.com/office/drawing/2014/main" id="{9D359DD3-60C9-6A54-FB46-509F2EA53193}"/>
              </a:ext>
            </a:extLst>
          </p:cNvPr>
          <p:cNvSpPr/>
          <p:nvPr/>
        </p:nvSpPr>
        <p:spPr>
          <a:xfrm>
            <a:off x="5208545" y="933450"/>
            <a:ext cx="1820800" cy="1575206"/>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solidFill>
            <a:schemeClr val="accent5"/>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29685" tIns="288985" rIns="329685" bIns="288985" numCol="1" spcCol="1270" anchor="ctr" anchorCtr="0">
            <a:noAutofit/>
          </a:bodyPr>
          <a:lstStyle/>
          <a:p>
            <a:pPr marL="0" lvl="0" indent="0" algn="ctr" defTabSz="977900">
              <a:lnSpc>
                <a:spcPct val="90000"/>
              </a:lnSpc>
              <a:spcBef>
                <a:spcPct val="0"/>
              </a:spcBef>
              <a:spcAft>
                <a:spcPct val="35000"/>
              </a:spcAft>
              <a:buNone/>
            </a:pPr>
            <a:r>
              <a:rPr lang="en-US" sz="2200" b="1" kern="1200" dirty="0">
                <a:latin typeface="Calibri" panose="020F0502020204030204" pitchFamily="34" charset="0"/>
                <a:cs typeface="Calibri" panose="020F0502020204030204" pitchFamily="34" charset="0"/>
              </a:rPr>
              <a:t>my</a:t>
            </a:r>
            <a:endParaRPr lang="en-IN" sz="2200" b="1" kern="1200" dirty="0">
              <a:latin typeface="Calibri" panose="020F0502020204030204" pitchFamily="34" charset="0"/>
              <a:cs typeface="Calibri" panose="020F0502020204030204" pitchFamily="34" charset="0"/>
            </a:endParaRPr>
          </a:p>
        </p:txBody>
      </p:sp>
      <p:sp>
        <p:nvSpPr>
          <p:cNvPr id="12" name="Freeform: Shape 11">
            <a:extLst>
              <a:ext uri="{FF2B5EF4-FFF2-40B4-BE49-F238E27FC236}">
                <a16:creationId xmlns:a16="http://schemas.microsoft.com/office/drawing/2014/main" id="{854C6E45-B0AE-760D-4B9D-74174B32AE8C}"/>
              </a:ext>
            </a:extLst>
          </p:cNvPr>
          <p:cNvSpPr/>
          <p:nvPr/>
        </p:nvSpPr>
        <p:spPr>
          <a:xfrm>
            <a:off x="6878431" y="1902307"/>
            <a:ext cx="1820800" cy="1575206"/>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solidFill>
            <a:schemeClr val="accent5"/>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29685" tIns="288985" rIns="329685" bIns="288985" numCol="1" spcCol="1270" anchor="ctr" anchorCtr="0">
            <a:noAutofit/>
          </a:bodyPr>
          <a:lstStyle/>
          <a:p>
            <a:pPr marL="0" lvl="0" indent="0" algn="ctr" defTabSz="977900">
              <a:lnSpc>
                <a:spcPct val="90000"/>
              </a:lnSpc>
              <a:spcBef>
                <a:spcPct val="0"/>
              </a:spcBef>
              <a:spcAft>
                <a:spcPct val="35000"/>
              </a:spcAft>
              <a:buNone/>
            </a:pPr>
            <a:r>
              <a:rPr lang="en-US" sz="2200" b="1" kern="1200" dirty="0">
                <a:latin typeface="Calibri" panose="020F0502020204030204" pitchFamily="34" charset="0"/>
                <a:cs typeface="Calibri" panose="020F0502020204030204" pitchFamily="34" charset="0"/>
              </a:rPr>
              <a:t>your</a:t>
            </a:r>
            <a:endParaRPr lang="en-IN" sz="2200" b="1" kern="1200" dirty="0">
              <a:latin typeface="Calibri" panose="020F0502020204030204" pitchFamily="34" charset="0"/>
              <a:cs typeface="Calibri" panose="020F0502020204030204" pitchFamily="34" charset="0"/>
            </a:endParaRPr>
          </a:p>
        </p:txBody>
      </p:sp>
      <p:sp>
        <p:nvSpPr>
          <p:cNvPr id="15" name="Freeform: Shape 14">
            <a:extLst>
              <a:ext uri="{FF2B5EF4-FFF2-40B4-BE49-F238E27FC236}">
                <a16:creationId xmlns:a16="http://schemas.microsoft.com/office/drawing/2014/main" id="{04D3EF6C-BF3C-BD54-C027-F64997EA1545}"/>
              </a:ext>
            </a:extLst>
          </p:cNvPr>
          <p:cNvSpPr/>
          <p:nvPr/>
        </p:nvSpPr>
        <p:spPr>
          <a:xfrm>
            <a:off x="6878431" y="3806969"/>
            <a:ext cx="1820800" cy="1575206"/>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solidFill>
            <a:schemeClr val="accent5"/>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29685" tIns="288985" rIns="329685" bIns="288985" numCol="1" spcCol="1270" anchor="ctr" anchorCtr="0">
            <a:noAutofit/>
          </a:bodyPr>
          <a:lstStyle/>
          <a:p>
            <a:pPr marL="0" lvl="0" indent="0" algn="ctr" defTabSz="977900">
              <a:lnSpc>
                <a:spcPct val="90000"/>
              </a:lnSpc>
              <a:spcBef>
                <a:spcPct val="0"/>
              </a:spcBef>
              <a:spcAft>
                <a:spcPct val="35000"/>
              </a:spcAft>
              <a:buNone/>
            </a:pPr>
            <a:r>
              <a:rPr lang="en-US" sz="2200" b="1" kern="1200" dirty="0">
                <a:latin typeface="Calibri" panose="020F0502020204030204" pitchFamily="34" charset="0"/>
                <a:cs typeface="Calibri" panose="020F0502020204030204" pitchFamily="34" charset="0"/>
              </a:rPr>
              <a:t>her / his</a:t>
            </a:r>
            <a:endParaRPr lang="en-IN" sz="2200" b="1" kern="1200" dirty="0">
              <a:latin typeface="Calibri" panose="020F0502020204030204" pitchFamily="34" charset="0"/>
              <a:cs typeface="Calibri" panose="020F0502020204030204" pitchFamily="34" charset="0"/>
            </a:endParaRPr>
          </a:p>
        </p:txBody>
      </p:sp>
      <p:sp>
        <p:nvSpPr>
          <p:cNvPr id="17" name="Freeform: Shape 16">
            <a:extLst>
              <a:ext uri="{FF2B5EF4-FFF2-40B4-BE49-F238E27FC236}">
                <a16:creationId xmlns:a16="http://schemas.microsoft.com/office/drawing/2014/main" id="{5B383064-0881-82CF-72BD-012BA775A15E}"/>
              </a:ext>
            </a:extLst>
          </p:cNvPr>
          <p:cNvSpPr/>
          <p:nvPr/>
        </p:nvSpPr>
        <p:spPr>
          <a:xfrm>
            <a:off x="5208545" y="4776910"/>
            <a:ext cx="1820800" cy="1575206"/>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solidFill>
            <a:schemeClr val="accent5"/>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29685" tIns="288985" rIns="329685" bIns="288985" numCol="1" spcCol="1270" anchor="ctr" anchorCtr="0">
            <a:noAutofit/>
          </a:bodyPr>
          <a:lstStyle/>
          <a:p>
            <a:pPr marL="0" lvl="0" indent="0" algn="ctr" defTabSz="977900">
              <a:lnSpc>
                <a:spcPct val="90000"/>
              </a:lnSpc>
              <a:spcBef>
                <a:spcPct val="0"/>
              </a:spcBef>
              <a:spcAft>
                <a:spcPct val="35000"/>
              </a:spcAft>
              <a:buNone/>
            </a:pPr>
            <a:r>
              <a:rPr lang="en-US" sz="2200" b="1" kern="1200" dirty="0">
                <a:latin typeface="Calibri" panose="020F0502020204030204" pitchFamily="34" charset="0"/>
                <a:cs typeface="Calibri" panose="020F0502020204030204" pitchFamily="34" charset="0"/>
              </a:rPr>
              <a:t>their</a:t>
            </a:r>
            <a:endParaRPr lang="en-IN" sz="2200" b="1" kern="1200" dirty="0">
              <a:latin typeface="Calibri" panose="020F0502020204030204" pitchFamily="34" charset="0"/>
              <a:cs typeface="Calibri" panose="020F0502020204030204" pitchFamily="34" charset="0"/>
            </a:endParaRPr>
          </a:p>
        </p:txBody>
      </p:sp>
      <p:sp>
        <p:nvSpPr>
          <p:cNvPr id="19" name="Freeform: Shape 18">
            <a:extLst>
              <a:ext uri="{FF2B5EF4-FFF2-40B4-BE49-F238E27FC236}">
                <a16:creationId xmlns:a16="http://schemas.microsoft.com/office/drawing/2014/main" id="{330EAABD-19FA-30AC-AAEC-2FF7539788CD}"/>
              </a:ext>
            </a:extLst>
          </p:cNvPr>
          <p:cNvSpPr/>
          <p:nvPr/>
        </p:nvSpPr>
        <p:spPr>
          <a:xfrm>
            <a:off x="3530907" y="3808052"/>
            <a:ext cx="1820800" cy="1575206"/>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solidFill>
            <a:schemeClr val="accent5"/>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29685" tIns="288985" rIns="329685" bIns="288985" numCol="1" spcCol="1270" anchor="ctr" anchorCtr="0">
            <a:noAutofit/>
          </a:bodyPr>
          <a:lstStyle/>
          <a:p>
            <a:pPr marL="0" lvl="0" indent="0" algn="ctr" defTabSz="977900">
              <a:lnSpc>
                <a:spcPct val="90000"/>
              </a:lnSpc>
              <a:spcBef>
                <a:spcPct val="0"/>
              </a:spcBef>
              <a:spcAft>
                <a:spcPct val="35000"/>
              </a:spcAft>
              <a:buNone/>
            </a:pPr>
            <a:r>
              <a:rPr lang="en-US" sz="2200" b="1" kern="1200" dirty="0">
                <a:latin typeface="Calibri" panose="020F0502020204030204" pitchFamily="34" charset="0"/>
                <a:cs typeface="Calibri" panose="020F0502020204030204" pitchFamily="34" charset="0"/>
              </a:rPr>
              <a:t>its</a:t>
            </a:r>
            <a:endParaRPr lang="en-IN" sz="2200" b="1" kern="1200" dirty="0">
              <a:latin typeface="Calibri" panose="020F0502020204030204" pitchFamily="34" charset="0"/>
              <a:cs typeface="Calibri" panose="020F0502020204030204" pitchFamily="34" charset="0"/>
            </a:endParaRPr>
          </a:p>
        </p:txBody>
      </p:sp>
      <p:sp>
        <p:nvSpPr>
          <p:cNvPr id="20" name="Freeform: Shape 19">
            <a:extLst>
              <a:ext uri="{FF2B5EF4-FFF2-40B4-BE49-F238E27FC236}">
                <a16:creationId xmlns:a16="http://schemas.microsoft.com/office/drawing/2014/main" id="{2961C087-E0AC-5743-D24D-782DB6813264}"/>
              </a:ext>
            </a:extLst>
          </p:cNvPr>
          <p:cNvSpPr/>
          <p:nvPr/>
        </p:nvSpPr>
        <p:spPr>
          <a:xfrm>
            <a:off x="3530907" y="1900140"/>
            <a:ext cx="1820800" cy="1575206"/>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solidFill>
            <a:schemeClr val="accent5"/>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29685" tIns="288985" rIns="329685" bIns="288985" numCol="1" spcCol="1270" anchor="ctr" anchorCtr="0">
            <a:noAutofit/>
          </a:bodyPr>
          <a:lstStyle/>
          <a:p>
            <a:pPr marL="0" lvl="0" indent="0" algn="ctr" defTabSz="977900">
              <a:lnSpc>
                <a:spcPct val="90000"/>
              </a:lnSpc>
              <a:spcBef>
                <a:spcPct val="0"/>
              </a:spcBef>
              <a:spcAft>
                <a:spcPct val="35000"/>
              </a:spcAft>
              <a:buNone/>
            </a:pPr>
            <a:r>
              <a:rPr lang="en-US" sz="2200" b="1" kern="1200" dirty="0">
                <a:latin typeface="Calibri" panose="020F0502020204030204" pitchFamily="34" charset="0"/>
                <a:cs typeface="Calibri" panose="020F0502020204030204" pitchFamily="34" charset="0"/>
              </a:rPr>
              <a:t>Our</a:t>
            </a:r>
            <a:endParaRPr lang="en-IN" sz="2200" b="1" kern="1200" dirty="0">
              <a:latin typeface="Calibri" panose="020F0502020204030204" pitchFamily="34" charset="0"/>
              <a:cs typeface="Calibri" panose="020F0502020204030204" pitchFamily="34" charset="0"/>
            </a:endParaRPr>
          </a:p>
        </p:txBody>
      </p:sp>
      <p:sp>
        <p:nvSpPr>
          <p:cNvPr id="4" name="Google Shape;39;p2">
            <a:extLst>
              <a:ext uri="{FF2B5EF4-FFF2-40B4-BE49-F238E27FC236}">
                <a16:creationId xmlns:a16="http://schemas.microsoft.com/office/drawing/2014/main" id="{7851373C-4701-743B-B343-D9EA75122D63}"/>
              </a:ext>
            </a:extLst>
          </p:cNvPr>
          <p:cNvSpPr txBox="1">
            <a:spLocks noGrp="1"/>
          </p:cNvSpPr>
          <p:nvPr>
            <p:ph type="title"/>
          </p:nvPr>
        </p:nvSpPr>
        <p:spPr>
          <a:xfrm>
            <a:off x="1466856" y="138320"/>
            <a:ext cx="9296427" cy="654032"/>
          </a:xfrm>
          <a:prstGeom prst="rect">
            <a:avLst/>
          </a:prstGeom>
          <a:solidFill>
            <a:srgbClr val="C5F0FF"/>
          </a:solid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US" u="sng" dirty="0">
                <a:solidFill>
                  <a:schemeClr val="tx1"/>
                </a:solidFill>
              </a:rPr>
              <a:t>What is a Possessive Adjective?</a:t>
            </a:r>
            <a:endParaRPr u="sng" dirty="0">
              <a:solidFill>
                <a:schemeClr val="tx1"/>
              </a:solidFill>
            </a:endParaRPr>
          </a:p>
        </p:txBody>
      </p:sp>
    </p:spTree>
    <p:extLst>
      <p:ext uri="{BB962C8B-B14F-4D97-AF65-F5344CB8AC3E}">
        <p14:creationId xmlns:p14="http://schemas.microsoft.com/office/powerpoint/2010/main" val="3546791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5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p:tgtEl>
                                          <p:spTgt spid="10"/>
                                        </p:tgtEl>
                                        <p:attrNameLst>
                                          <p:attrName>ppt_y</p:attrName>
                                        </p:attrNameLst>
                                      </p:cBhvr>
                                      <p:tavLst>
                                        <p:tav tm="0">
                                          <p:val>
                                            <p:strVal val="#ppt_y+#ppt_h*1.125000"/>
                                          </p:val>
                                        </p:tav>
                                        <p:tav tm="100000">
                                          <p:val>
                                            <p:strVal val="#ppt_y"/>
                                          </p:val>
                                        </p:tav>
                                      </p:tavLst>
                                    </p:anim>
                                    <p:animEffect transition="in" filter="wipe(up)">
                                      <p:cBhvr>
                                        <p:cTn id="8" dur="1000"/>
                                        <p:tgtEl>
                                          <p:spTgt spid="10"/>
                                        </p:tgtEl>
                                      </p:cBhvr>
                                    </p:animEffect>
                                  </p:childTnLst>
                                </p:cTn>
                              </p:par>
                            </p:childTnLst>
                          </p:cTn>
                        </p:par>
                        <p:par>
                          <p:cTn id="9" fill="hold">
                            <p:stCondLst>
                              <p:cond delay="1500"/>
                            </p:stCondLst>
                            <p:childTnLst>
                              <p:par>
                                <p:cTn id="10" presetID="12" presetClass="entr" presetSubtype="8" fill="hold" grpId="0" nodeType="afterEffect">
                                  <p:stCondLst>
                                    <p:cond delay="50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p:tgtEl>
                                          <p:spTgt spid="12"/>
                                        </p:tgtEl>
                                        <p:attrNameLst>
                                          <p:attrName>ppt_x</p:attrName>
                                        </p:attrNameLst>
                                      </p:cBhvr>
                                      <p:tavLst>
                                        <p:tav tm="0">
                                          <p:val>
                                            <p:strVal val="#ppt_x-#ppt_w*1.125000"/>
                                          </p:val>
                                        </p:tav>
                                        <p:tav tm="100000">
                                          <p:val>
                                            <p:strVal val="#ppt_x"/>
                                          </p:val>
                                        </p:tav>
                                      </p:tavLst>
                                    </p:anim>
                                    <p:animEffect transition="in" filter="wipe(right)">
                                      <p:cBhvr>
                                        <p:cTn id="13" dur="1000"/>
                                        <p:tgtEl>
                                          <p:spTgt spid="12"/>
                                        </p:tgtEl>
                                      </p:cBhvr>
                                    </p:animEffect>
                                  </p:childTnLst>
                                </p:cTn>
                              </p:par>
                            </p:childTnLst>
                          </p:cTn>
                        </p:par>
                        <p:par>
                          <p:cTn id="14" fill="hold">
                            <p:stCondLst>
                              <p:cond delay="3000"/>
                            </p:stCondLst>
                            <p:childTnLst>
                              <p:par>
                                <p:cTn id="15" presetID="12" presetClass="entr" presetSubtype="8" fill="hold" grpId="0" nodeType="afterEffect">
                                  <p:stCondLst>
                                    <p:cond delay="50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1000"/>
                                        <p:tgtEl>
                                          <p:spTgt spid="15"/>
                                        </p:tgtEl>
                                        <p:attrNameLst>
                                          <p:attrName>ppt_x</p:attrName>
                                        </p:attrNameLst>
                                      </p:cBhvr>
                                      <p:tavLst>
                                        <p:tav tm="0">
                                          <p:val>
                                            <p:strVal val="#ppt_x-#ppt_w*1.125000"/>
                                          </p:val>
                                        </p:tav>
                                        <p:tav tm="100000">
                                          <p:val>
                                            <p:strVal val="#ppt_x"/>
                                          </p:val>
                                        </p:tav>
                                      </p:tavLst>
                                    </p:anim>
                                    <p:animEffect transition="in" filter="wipe(right)">
                                      <p:cBhvr>
                                        <p:cTn id="18" dur="1000"/>
                                        <p:tgtEl>
                                          <p:spTgt spid="15"/>
                                        </p:tgtEl>
                                      </p:cBhvr>
                                    </p:animEffect>
                                  </p:childTnLst>
                                </p:cTn>
                              </p:par>
                            </p:childTnLst>
                          </p:cTn>
                        </p:par>
                        <p:par>
                          <p:cTn id="19" fill="hold">
                            <p:stCondLst>
                              <p:cond delay="4500"/>
                            </p:stCondLst>
                            <p:childTnLst>
                              <p:par>
                                <p:cTn id="20" presetID="12" presetClass="entr" presetSubtype="1" fill="hold" grpId="0" nodeType="afterEffect">
                                  <p:stCondLst>
                                    <p:cond delay="50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1000"/>
                                        <p:tgtEl>
                                          <p:spTgt spid="17"/>
                                        </p:tgtEl>
                                        <p:attrNameLst>
                                          <p:attrName>ppt_y</p:attrName>
                                        </p:attrNameLst>
                                      </p:cBhvr>
                                      <p:tavLst>
                                        <p:tav tm="0">
                                          <p:val>
                                            <p:strVal val="#ppt_y-#ppt_h*1.125000"/>
                                          </p:val>
                                        </p:tav>
                                        <p:tav tm="100000">
                                          <p:val>
                                            <p:strVal val="#ppt_y"/>
                                          </p:val>
                                        </p:tav>
                                      </p:tavLst>
                                    </p:anim>
                                    <p:animEffect transition="in" filter="wipe(down)">
                                      <p:cBhvr>
                                        <p:cTn id="23" dur="1000"/>
                                        <p:tgtEl>
                                          <p:spTgt spid="17"/>
                                        </p:tgtEl>
                                      </p:cBhvr>
                                    </p:animEffect>
                                  </p:childTnLst>
                                </p:cTn>
                              </p:par>
                            </p:childTnLst>
                          </p:cTn>
                        </p:par>
                        <p:par>
                          <p:cTn id="24" fill="hold">
                            <p:stCondLst>
                              <p:cond delay="6000"/>
                            </p:stCondLst>
                            <p:childTnLst>
                              <p:par>
                                <p:cTn id="25" presetID="12" presetClass="entr" presetSubtype="2" fill="hold" grpId="0" nodeType="afterEffect">
                                  <p:stCondLst>
                                    <p:cond delay="50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1000"/>
                                        <p:tgtEl>
                                          <p:spTgt spid="19"/>
                                        </p:tgtEl>
                                        <p:attrNameLst>
                                          <p:attrName>ppt_x</p:attrName>
                                        </p:attrNameLst>
                                      </p:cBhvr>
                                      <p:tavLst>
                                        <p:tav tm="0">
                                          <p:val>
                                            <p:strVal val="#ppt_x+#ppt_w*1.125000"/>
                                          </p:val>
                                        </p:tav>
                                        <p:tav tm="100000">
                                          <p:val>
                                            <p:strVal val="#ppt_x"/>
                                          </p:val>
                                        </p:tav>
                                      </p:tavLst>
                                    </p:anim>
                                    <p:animEffect transition="in" filter="wipe(left)">
                                      <p:cBhvr>
                                        <p:cTn id="28" dur="1000"/>
                                        <p:tgtEl>
                                          <p:spTgt spid="19"/>
                                        </p:tgtEl>
                                      </p:cBhvr>
                                    </p:animEffect>
                                  </p:childTnLst>
                                </p:cTn>
                              </p:par>
                            </p:childTnLst>
                          </p:cTn>
                        </p:par>
                        <p:par>
                          <p:cTn id="29" fill="hold">
                            <p:stCondLst>
                              <p:cond delay="7500"/>
                            </p:stCondLst>
                            <p:childTnLst>
                              <p:par>
                                <p:cTn id="30" presetID="12" presetClass="entr" presetSubtype="2" fill="hold" grpId="0" nodeType="afterEffect">
                                  <p:stCondLst>
                                    <p:cond delay="500"/>
                                  </p:stCondLst>
                                  <p:childTnLst>
                                    <p:set>
                                      <p:cBhvr>
                                        <p:cTn id="31" dur="1" fill="hold">
                                          <p:stCondLst>
                                            <p:cond delay="0"/>
                                          </p:stCondLst>
                                        </p:cTn>
                                        <p:tgtEl>
                                          <p:spTgt spid="20"/>
                                        </p:tgtEl>
                                        <p:attrNameLst>
                                          <p:attrName>style.visibility</p:attrName>
                                        </p:attrNameLst>
                                      </p:cBhvr>
                                      <p:to>
                                        <p:strVal val="visible"/>
                                      </p:to>
                                    </p:set>
                                    <p:anim calcmode="lin" valueType="num">
                                      <p:cBhvr additive="base">
                                        <p:cTn id="32" dur="1000"/>
                                        <p:tgtEl>
                                          <p:spTgt spid="20"/>
                                        </p:tgtEl>
                                        <p:attrNameLst>
                                          <p:attrName>ppt_x</p:attrName>
                                        </p:attrNameLst>
                                      </p:cBhvr>
                                      <p:tavLst>
                                        <p:tav tm="0">
                                          <p:val>
                                            <p:strVal val="#ppt_x+#ppt_w*1.125000"/>
                                          </p:val>
                                        </p:tav>
                                        <p:tav tm="100000">
                                          <p:val>
                                            <p:strVal val="#ppt_x"/>
                                          </p:val>
                                        </p:tav>
                                      </p:tavLst>
                                    </p:anim>
                                    <p:animEffect transition="in" filter="wipe(left)">
                                      <p:cBhvr>
                                        <p:cTn id="33"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5" grpId="0" animBg="1"/>
      <p:bldP spid="17" grpId="0" animBg="1"/>
      <p:bldP spid="19" grpId="0" animBg="1"/>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40" name="Google Shape;40;p2"/>
          <p:cNvSpPr txBox="1">
            <a:spLocks noGrp="1"/>
          </p:cNvSpPr>
          <p:nvPr>
            <p:ph type="body" idx="1"/>
          </p:nvPr>
        </p:nvSpPr>
        <p:spPr>
          <a:xfrm>
            <a:off x="857251" y="1214438"/>
            <a:ext cx="10668000" cy="4786312"/>
          </a:xfrm>
          <a:prstGeom prst="rect">
            <a:avLst/>
          </a:prstGeom>
          <a:noFill/>
          <a:ln>
            <a:noFill/>
          </a:ln>
        </p:spPr>
        <p:txBody>
          <a:bodyPr spcFirstLastPara="1" wrap="square" lIns="91425" tIns="45700" rIns="91425" bIns="45700" anchor="t" anchorCtr="0">
            <a:noAutofit/>
          </a:bodyPr>
          <a:lstStyle/>
          <a:p>
            <a:pPr marL="660400" indent="-457200">
              <a:spcBef>
                <a:spcPts val="0"/>
              </a:spcBef>
              <a:buClr>
                <a:schemeClr val="accent4"/>
              </a:buClr>
              <a:buFont typeface="Calibri" panose="020F0502020204030204" pitchFamily="34" charset="0"/>
              <a:buChar char="→"/>
            </a:pPr>
            <a:r>
              <a:rPr lang="en-US" b="1" dirty="0">
                <a:solidFill>
                  <a:schemeClr val="tx1"/>
                </a:solidFill>
              </a:rPr>
              <a:t>The </a:t>
            </a:r>
            <a:r>
              <a:rPr lang="en-US" b="1" dirty="0">
                <a:solidFill>
                  <a:srgbClr val="FF0066"/>
                </a:solidFill>
              </a:rPr>
              <a:t>children</a:t>
            </a:r>
            <a:r>
              <a:rPr lang="en-US" b="1" dirty="0"/>
              <a:t> have left </a:t>
            </a:r>
            <a:r>
              <a:rPr lang="en-US" b="1" dirty="0">
                <a:solidFill>
                  <a:schemeClr val="accent2"/>
                </a:solidFill>
              </a:rPr>
              <a:t>their</a:t>
            </a:r>
            <a:r>
              <a:rPr lang="en-US" b="1" dirty="0"/>
              <a:t> </a:t>
            </a:r>
            <a:r>
              <a:rPr lang="en-US" b="1" dirty="0">
                <a:solidFill>
                  <a:srgbClr val="FF0066"/>
                </a:solidFill>
              </a:rPr>
              <a:t>toys</a:t>
            </a:r>
            <a:r>
              <a:rPr lang="en-US" b="1" dirty="0"/>
              <a:t> in the garden.</a:t>
            </a:r>
          </a:p>
          <a:p>
            <a:pPr marL="660400" indent="-457200">
              <a:spcBef>
                <a:spcPts val="0"/>
              </a:spcBef>
              <a:buClr>
                <a:schemeClr val="accent4"/>
              </a:buClr>
              <a:buFont typeface="Calibri" panose="020F0502020204030204" pitchFamily="34" charset="0"/>
              <a:buChar char="→"/>
            </a:pPr>
            <a:endParaRPr lang="en-US" b="1" dirty="0"/>
          </a:p>
          <a:p>
            <a:pPr marL="660400" indent="-457200">
              <a:spcBef>
                <a:spcPts val="0"/>
              </a:spcBef>
              <a:buClr>
                <a:schemeClr val="accent4"/>
              </a:buClr>
              <a:buFont typeface="Calibri" panose="020F0502020204030204" pitchFamily="34" charset="0"/>
              <a:buChar char="→"/>
            </a:pPr>
            <a:endParaRPr lang="en-US" b="1" dirty="0"/>
          </a:p>
          <a:p>
            <a:pPr marL="660400" indent="-457200">
              <a:spcBef>
                <a:spcPts val="0"/>
              </a:spcBef>
              <a:buClr>
                <a:schemeClr val="accent4"/>
              </a:buClr>
              <a:buFont typeface="Calibri" panose="020F0502020204030204" pitchFamily="34" charset="0"/>
              <a:buChar char="→"/>
            </a:pPr>
            <a:endParaRPr lang="en-US" b="1" dirty="0"/>
          </a:p>
          <a:p>
            <a:pPr marL="660400" indent="-457200">
              <a:spcBef>
                <a:spcPts val="0"/>
              </a:spcBef>
              <a:buClr>
                <a:schemeClr val="accent4"/>
              </a:buClr>
              <a:buFont typeface="Calibri" panose="020F0502020204030204" pitchFamily="34" charset="0"/>
              <a:buChar char="→"/>
            </a:pPr>
            <a:endParaRPr lang="en-US" b="1" dirty="0"/>
          </a:p>
          <a:p>
            <a:pPr marL="660400" indent="-457200">
              <a:spcBef>
                <a:spcPts val="0"/>
              </a:spcBef>
              <a:buClr>
                <a:schemeClr val="accent4"/>
              </a:buClr>
              <a:buFont typeface="Calibri" panose="020F0502020204030204" pitchFamily="34" charset="0"/>
              <a:buChar char="→"/>
            </a:pPr>
            <a:r>
              <a:rPr lang="en-US" b="1" dirty="0">
                <a:solidFill>
                  <a:schemeClr val="tx1"/>
                </a:solidFill>
              </a:rPr>
              <a:t>I</a:t>
            </a:r>
            <a:r>
              <a:rPr lang="en-US" b="1" dirty="0"/>
              <a:t> think </a:t>
            </a:r>
            <a:r>
              <a:rPr lang="en-US" b="1" dirty="0">
                <a:solidFill>
                  <a:schemeClr val="accent2"/>
                </a:solidFill>
              </a:rPr>
              <a:t>her</a:t>
            </a:r>
            <a:r>
              <a:rPr lang="en-US" b="1" dirty="0"/>
              <a:t> </a:t>
            </a:r>
            <a:r>
              <a:rPr lang="en-US" b="1" dirty="0">
                <a:solidFill>
                  <a:srgbClr val="FF0066"/>
                </a:solidFill>
              </a:rPr>
              <a:t>dog</a:t>
            </a:r>
            <a:r>
              <a:rPr lang="en-US" b="1" dirty="0"/>
              <a:t> has eaten </a:t>
            </a:r>
            <a:r>
              <a:rPr lang="en-US" b="1" dirty="0">
                <a:solidFill>
                  <a:schemeClr val="accent2"/>
                </a:solidFill>
              </a:rPr>
              <a:t>my</a:t>
            </a:r>
            <a:r>
              <a:rPr lang="en-US" b="1" dirty="0"/>
              <a:t> </a:t>
            </a:r>
            <a:r>
              <a:rPr lang="en-US" b="1" dirty="0">
                <a:solidFill>
                  <a:srgbClr val="FF0066"/>
                </a:solidFill>
              </a:rPr>
              <a:t>biscuits</a:t>
            </a:r>
            <a:r>
              <a:rPr lang="en-US" b="1" dirty="0"/>
              <a:t>.</a:t>
            </a:r>
          </a:p>
          <a:p>
            <a:pPr marL="660400" indent="-457200">
              <a:spcBef>
                <a:spcPts val="0"/>
              </a:spcBef>
              <a:buClr>
                <a:schemeClr val="accent4"/>
              </a:buClr>
              <a:buFont typeface="Calibri" panose="020F0502020204030204" pitchFamily="34" charset="0"/>
              <a:buChar char="→"/>
            </a:pPr>
            <a:endParaRPr lang="en-US" b="1" dirty="0"/>
          </a:p>
          <a:p>
            <a:pPr marL="660400" indent="-457200">
              <a:spcBef>
                <a:spcPts val="0"/>
              </a:spcBef>
              <a:buClr>
                <a:schemeClr val="accent4"/>
              </a:buClr>
              <a:buFont typeface="Calibri" panose="020F0502020204030204" pitchFamily="34" charset="0"/>
              <a:buChar char="→"/>
            </a:pPr>
            <a:endParaRPr lang="en-US" b="1" dirty="0"/>
          </a:p>
          <a:p>
            <a:pPr marL="660400" indent="-457200">
              <a:spcBef>
                <a:spcPts val="0"/>
              </a:spcBef>
              <a:buClr>
                <a:schemeClr val="accent4"/>
              </a:buClr>
              <a:buFont typeface="Calibri" panose="020F0502020204030204" pitchFamily="34" charset="0"/>
              <a:buChar char="→"/>
            </a:pPr>
            <a:endParaRPr lang="en-US" b="1" dirty="0"/>
          </a:p>
          <a:p>
            <a:pPr marL="660400" indent="-457200">
              <a:spcBef>
                <a:spcPts val="0"/>
              </a:spcBef>
              <a:buClr>
                <a:schemeClr val="accent4"/>
              </a:buClr>
              <a:buFont typeface="Calibri" panose="020F0502020204030204" pitchFamily="34" charset="0"/>
              <a:buChar char="→"/>
            </a:pPr>
            <a:endParaRPr lang="en-US" b="1" dirty="0"/>
          </a:p>
          <a:p>
            <a:pPr marL="342900" marR="0" lvl="0" indent="-139700" algn="l" rtl="0">
              <a:lnSpc>
                <a:spcPct val="100000"/>
              </a:lnSpc>
              <a:spcBef>
                <a:spcPts val="0"/>
              </a:spcBef>
              <a:spcAft>
                <a:spcPts val="0"/>
              </a:spcAft>
              <a:buClr>
                <a:schemeClr val="dk1"/>
              </a:buClr>
              <a:buSzPts val="3200"/>
              <a:buFont typeface="Arial"/>
              <a:buNone/>
            </a:pPr>
            <a:endParaRPr dirty="0"/>
          </a:p>
        </p:txBody>
      </p:sp>
      <p:grpSp>
        <p:nvGrpSpPr>
          <p:cNvPr id="16" name="Group 15">
            <a:extLst>
              <a:ext uri="{FF2B5EF4-FFF2-40B4-BE49-F238E27FC236}">
                <a16:creationId xmlns:a16="http://schemas.microsoft.com/office/drawing/2014/main" id="{970365E5-86C5-30C8-619C-843EC76879E0}"/>
              </a:ext>
            </a:extLst>
          </p:cNvPr>
          <p:cNvGrpSpPr/>
          <p:nvPr/>
        </p:nvGrpSpPr>
        <p:grpSpPr>
          <a:xfrm>
            <a:off x="7116892" y="4300083"/>
            <a:ext cx="1644134" cy="1644134"/>
            <a:chOff x="7116892" y="4300083"/>
            <a:chExt cx="1644134" cy="1644134"/>
          </a:xfrm>
        </p:grpSpPr>
        <p:pic>
          <p:nvPicPr>
            <p:cNvPr id="13" name="Graphic 12" descr="Dog with solid fill">
              <a:extLst>
                <a:ext uri="{FF2B5EF4-FFF2-40B4-BE49-F238E27FC236}">
                  <a16:creationId xmlns:a16="http://schemas.microsoft.com/office/drawing/2014/main" id="{18EFEABC-925F-50CE-9872-5C518FD1DF7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116892" y="4300083"/>
              <a:ext cx="1644134" cy="1644134"/>
            </a:xfrm>
            <a:prstGeom prst="rect">
              <a:avLst/>
            </a:prstGeom>
          </p:spPr>
        </p:pic>
        <p:pic>
          <p:nvPicPr>
            <p:cNvPr id="15" name="Graphic 14" descr="Dog outline">
              <a:extLst>
                <a:ext uri="{FF2B5EF4-FFF2-40B4-BE49-F238E27FC236}">
                  <a16:creationId xmlns:a16="http://schemas.microsoft.com/office/drawing/2014/main" id="{6DBFF412-3F4A-92E4-F8CD-4B2031844C7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139889" y="4312783"/>
              <a:ext cx="1613887" cy="1613887"/>
            </a:xfrm>
            <a:prstGeom prst="rect">
              <a:avLst/>
            </a:prstGeom>
          </p:spPr>
        </p:pic>
      </p:grpSp>
      <p:sp>
        <p:nvSpPr>
          <p:cNvPr id="2" name="Arc 1">
            <a:extLst>
              <a:ext uri="{FF2B5EF4-FFF2-40B4-BE49-F238E27FC236}">
                <a16:creationId xmlns:a16="http://schemas.microsoft.com/office/drawing/2014/main" id="{B0E39154-447B-0DCD-ED8C-26A357A0E9C6}"/>
              </a:ext>
            </a:extLst>
          </p:cNvPr>
          <p:cNvSpPr/>
          <p:nvPr/>
        </p:nvSpPr>
        <p:spPr>
          <a:xfrm rot="13594341" flipH="1">
            <a:off x="5839216" y="1326435"/>
            <a:ext cx="713867" cy="643317"/>
          </a:xfrm>
          <a:custGeom>
            <a:avLst/>
            <a:gdLst>
              <a:gd name="connsiteX0" fmla="*/ 264987 w 713867"/>
              <a:gd name="connsiteY0" fmla="*/ 10856 h 643317"/>
              <a:gd name="connsiteX1" fmla="*/ 596875 w 713867"/>
              <a:gd name="connsiteY1" fmla="*/ 83521 h 643317"/>
              <a:gd name="connsiteX2" fmla="*/ 695137 w 713867"/>
              <a:gd name="connsiteY2" fmla="*/ 424492 h 643317"/>
              <a:gd name="connsiteX3" fmla="*/ 356934 w 713867"/>
              <a:gd name="connsiteY3" fmla="*/ 321659 h 643317"/>
              <a:gd name="connsiteX4" fmla="*/ 264987 w 713867"/>
              <a:gd name="connsiteY4" fmla="*/ 10856 h 643317"/>
              <a:gd name="connsiteX0" fmla="*/ 264987 w 713867"/>
              <a:gd name="connsiteY0" fmla="*/ 10856 h 643317"/>
              <a:gd name="connsiteX1" fmla="*/ 596875 w 713867"/>
              <a:gd name="connsiteY1" fmla="*/ 83521 h 643317"/>
              <a:gd name="connsiteX2" fmla="*/ 695137 w 713867"/>
              <a:gd name="connsiteY2" fmla="*/ 424492 h 643317"/>
            </a:gdLst>
            <a:ahLst/>
            <a:cxnLst>
              <a:cxn ang="0">
                <a:pos x="connsiteX0" y="connsiteY0"/>
              </a:cxn>
              <a:cxn ang="0">
                <a:pos x="connsiteX1" y="connsiteY1"/>
              </a:cxn>
              <a:cxn ang="0">
                <a:pos x="connsiteX2" y="connsiteY2"/>
              </a:cxn>
            </a:cxnLst>
            <a:rect l="l" t="t" r="r" b="b"/>
            <a:pathLst>
              <a:path w="713867" h="643317" stroke="0" extrusionOk="0">
                <a:moveTo>
                  <a:pt x="264987" y="10856"/>
                </a:moveTo>
                <a:cubicBezTo>
                  <a:pt x="380745" y="-17752"/>
                  <a:pt x="499030" y="-2138"/>
                  <a:pt x="596875" y="83521"/>
                </a:cubicBezTo>
                <a:cubicBezTo>
                  <a:pt x="692958" y="169105"/>
                  <a:pt x="743538" y="288377"/>
                  <a:pt x="695137" y="424492"/>
                </a:cubicBezTo>
                <a:cubicBezTo>
                  <a:pt x="638828" y="376058"/>
                  <a:pt x="488425" y="344177"/>
                  <a:pt x="356934" y="321659"/>
                </a:cubicBezTo>
                <a:cubicBezTo>
                  <a:pt x="293809" y="180878"/>
                  <a:pt x="276813" y="81890"/>
                  <a:pt x="264987" y="10856"/>
                </a:cubicBezTo>
                <a:close/>
              </a:path>
              <a:path w="713867" h="643317" fill="none" extrusionOk="0">
                <a:moveTo>
                  <a:pt x="264987" y="10856"/>
                </a:moveTo>
                <a:cubicBezTo>
                  <a:pt x="386610" y="-1754"/>
                  <a:pt x="515842" y="14383"/>
                  <a:pt x="596875" y="83521"/>
                </a:cubicBezTo>
                <a:cubicBezTo>
                  <a:pt x="709907" y="166794"/>
                  <a:pt x="744936" y="278889"/>
                  <a:pt x="695137" y="424492"/>
                </a:cubicBezTo>
              </a:path>
              <a:path w="713867" h="643317" fill="none" stroke="0" extrusionOk="0">
                <a:moveTo>
                  <a:pt x="264987" y="10856"/>
                </a:moveTo>
                <a:cubicBezTo>
                  <a:pt x="374805" y="-3641"/>
                  <a:pt x="500290" y="5688"/>
                  <a:pt x="596875" y="83521"/>
                </a:cubicBezTo>
                <a:cubicBezTo>
                  <a:pt x="704476" y="193208"/>
                  <a:pt x="752688" y="296681"/>
                  <a:pt x="695137" y="424492"/>
                </a:cubicBezTo>
              </a:path>
            </a:pathLst>
          </a:custGeom>
          <a:ln w="38100">
            <a:solidFill>
              <a:schemeClr val="accent2"/>
            </a:solidFill>
            <a:headEnd type="triangle" w="med" len="med"/>
            <a:tailEnd type="none" w="med" len="med"/>
            <a:extLst>
              <a:ext uri="{C807C97D-BFC1-408E-A445-0C87EB9F89A2}">
                <ask:lineSketchStyleProps xmlns:ask="http://schemas.microsoft.com/office/drawing/2018/sketchyshapes" sd="1096620467">
                  <a:prstGeom prst="arc">
                    <a:avLst>
                      <a:gd name="adj1" fmla="val 15211191"/>
                      <a:gd name="adj2" fmla="val 1014726"/>
                    </a:avLst>
                  </a:prstGeom>
                  <ask:type>
                    <ask:lineSketchCurved/>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3" name="Arc 2">
            <a:extLst>
              <a:ext uri="{FF2B5EF4-FFF2-40B4-BE49-F238E27FC236}">
                <a16:creationId xmlns:a16="http://schemas.microsoft.com/office/drawing/2014/main" id="{9735268A-956E-37CB-C22E-16F1025C3192}"/>
              </a:ext>
            </a:extLst>
          </p:cNvPr>
          <p:cNvSpPr/>
          <p:nvPr/>
        </p:nvSpPr>
        <p:spPr>
          <a:xfrm rot="13594341" flipH="1">
            <a:off x="2719929" y="100349"/>
            <a:ext cx="2330671" cy="2293492"/>
          </a:xfrm>
          <a:custGeom>
            <a:avLst/>
            <a:gdLst>
              <a:gd name="connsiteX0" fmla="*/ 839608 w 2330671"/>
              <a:gd name="connsiteY0" fmla="*/ 45707 h 2293492"/>
              <a:gd name="connsiteX1" fmla="*/ 1985826 w 2330671"/>
              <a:gd name="connsiteY1" fmla="*/ 332418 h 2293492"/>
              <a:gd name="connsiteX2" fmla="*/ 2278735 w 2330671"/>
              <a:gd name="connsiteY2" fmla="*/ 1485279 h 2293492"/>
              <a:gd name="connsiteX3" fmla="*/ 1165336 w 2330671"/>
              <a:gd name="connsiteY3" fmla="*/ 1146746 h 2293492"/>
              <a:gd name="connsiteX4" fmla="*/ 839608 w 2330671"/>
              <a:gd name="connsiteY4" fmla="*/ 45707 h 2293492"/>
              <a:gd name="connsiteX0" fmla="*/ 839608 w 2330671"/>
              <a:gd name="connsiteY0" fmla="*/ 45707 h 2293492"/>
              <a:gd name="connsiteX1" fmla="*/ 1985826 w 2330671"/>
              <a:gd name="connsiteY1" fmla="*/ 332418 h 2293492"/>
              <a:gd name="connsiteX2" fmla="*/ 2278735 w 2330671"/>
              <a:gd name="connsiteY2" fmla="*/ 1485279 h 2293492"/>
            </a:gdLst>
            <a:ahLst/>
            <a:cxnLst>
              <a:cxn ang="0">
                <a:pos x="connsiteX0" y="connsiteY0"/>
              </a:cxn>
              <a:cxn ang="0">
                <a:pos x="connsiteX1" y="connsiteY1"/>
              </a:cxn>
              <a:cxn ang="0">
                <a:pos x="connsiteX2" y="connsiteY2"/>
              </a:cxn>
            </a:cxnLst>
            <a:rect l="l" t="t" r="r" b="b"/>
            <a:pathLst>
              <a:path w="2330671" h="2293492" stroke="0" extrusionOk="0">
                <a:moveTo>
                  <a:pt x="839608" y="45707"/>
                </a:moveTo>
                <a:cubicBezTo>
                  <a:pt x="1191157" y="-89205"/>
                  <a:pt x="1667041" y="11746"/>
                  <a:pt x="1985826" y="332418"/>
                </a:cubicBezTo>
                <a:cubicBezTo>
                  <a:pt x="2272462" y="632179"/>
                  <a:pt x="2422746" y="999035"/>
                  <a:pt x="2278735" y="1485279"/>
                </a:cubicBezTo>
                <a:cubicBezTo>
                  <a:pt x="1958039" y="1305054"/>
                  <a:pt x="1374295" y="1135485"/>
                  <a:pt x="1165336" y="1146746"/>
                </a:cubicBezTo>
                <a:cubicBezTo>
                  <a:pt x="1065530" y="936375"/>
                  <a:pt x="976492" y="240711"/>
                  <a:pt x="839608" y="45707"/>
                </a:cubicBezTo>
                <a:close/>
              </a:path>
              <a:path w="2330671" h="2293492" fill="none" extrusionOk="0">
                <a:moveTo>
                  <a:pt x="839608" y="45707"/>
                </a:moveTo>
                <a:cubicBezTo>
                  <a:pt x="1255431" y="-38902"/>
                  <a:pt x="1734519" y="63390"/>
                  <a:pt x="1985826" y="332418"/>
                </a:cubicBezTo>
                <a:cubicBezTo>
                  <a:pt x="2356559" y="612061"/>
                  <a:pt x="2413085" y="1042892"/>
                  <a:pt x="2278735" y="1485279"/>
                </a:cubicBezTo>
              </a:path>
              <a:path w="2330671" h="2293492" fill="none" stroke="0" extrusionOk="0">
                <a:moveTo>
                  <a:pt x="839608" y="45707"/>
                </a:moveTo>
                <a:cubicBezTo>
                  <a:pt x="1223623" y="-28652"/>
                  <a:pt x="1625998" y="1014"/>
                  <a:pt x="1985826" y="332418"/>
                </a:cubicBezTo>
                <a:cubicBezTo>
                  <a:pt x="2295830" y="650329"/>
                  <a:pt x="2438266" y="1060139"/>
                  <a:pt x="2278735" y="1485279"/>
                </a:cubicBezTo>
              </a:path>
            </a:pathLst>
          </a:custGeom>
          <a:ln w="38100">
            <a:solidFill>
              <a:schemeClr val="accent2"/>
            </a:solidFill>
            <a:headEnd type="triangle" w="med" len="med"/>
            <a:tailEnd type="none" w="med" len="med"/>
            <a:extLst>
              <a:ext uri="{C807C97D-BFC1-408E-A445-0C87EB9F89A2}">
                <ask:lineSketchStyleProps xmlns:ask="http://schemas.microsoft.com/office/drawing/2018/sketchyshapes" sd="1096620467">
                  <a:prstGeom prst="arc">
                    <a:avLst>
                      <a:gd name="adj1" fmla="val 15211191"/>
                      <a:gd name="adj2" fmla="val 1014726"/>
                    </a:avLst>
                  </a:prstGeom>
                  <ask:type>
                    <ask:lineSketchCurved/>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pic>
        <p:nvPicPr>
          <p:cNvPr id="8" name="Graphic 7" descr="Stuffed Toy with solid fill">
            <a:extLst>
              <a:ext uri="{FF2B5EF4-FFF2-40B4-BE49-F238E27FC236}">
                <a16:creationId xmlns:a16="http://schemas.microsoft.com/office/drawing/2014/main" id="{D737F0F3-39C7-0DB7-B01A-D68107931A7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20361046">
            <a:off x="7710816" y="1797298"/>
            <a:ext cx="1276102" cy="1276102"/>
          </a:xfrm>
          <a:prstGeom prst="rect">
            <a:avLst/>
          </a:prstGeom>
        </p:spPr>
      </p:pic>
      <p:pic>
        <p:nvPicPr>
          <p:cNvPr id="11" name="Graphic 10" descr="Toy Train outline">
            <a:extLst>
              <a:ext uri="{FF2B5EF4-FFF2-40B4-BE49-F238E27FC236}">
                <a16:creationId xmlns:a16="http://schemas.microsoft.com/office/drawing/2014/main" id="{AE0D30AC-EB25-AAB8-95EA-1F64DF6CEF2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8623514" y="1785050"/>
            <a:ext cx="1300598" cy="1300598"/>
          </a:xfrm>
          <a:prstGeom prst="rect">
            <a:avLst/>
          </a:prstGeom>
        </p:spPr>
      </p:pic>
      <p:sp>
        <p:nvSpPr>
          <p:cNvPr id="12" name="Google Shape;39;p2">
            <a:extLst>
              <a:ext uri="{FF2B5EF4-FFF2-40B4-BE49-F238E27FC236}">
                <a16:creationId xmlns:a16="http://schemas.microsoft.com/office/drawing/2014/main" id="{2D727990-B484-61D0-B58E-F79C0BB7AB16}"/>
              </a:ext>
            </a:extLst>
          </p:cNvPr>
          <p:cNvSpPr txBox="1">
            <a:spLocks noGrp="1"/>
          </p:cNvSpPr>
          <p:nvPr>
            <p:ph type="title"/>
          </p:nvPr>
        </p:nvSpPr>
        <p:spPr>
          <a:xfrm>
            <a:off x="3228894" y="138320"/>
            <a:ext cx="5772350" cy="654032"/>
          </a:xfrm>
          <a:prstGeom prst="rect">
            <a:avLst/>
          </a:prstGeom>
          <a:solidFill>
            <a:srgbClr val="C5F0FF"/>
          </a:solid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US" u="sng" dirty="0">
                <a:solidFill>
                  <a:schemeClr val="tx1"/>
                </a:solidFill>
              </a:rPr>
              <a:t>More Examples</a:t>
            </a:r>
            <a:endParaRPr u="sng" dirty="0">
              <a:solidFill>
                <a:schemeClr val="tx1"/>
              </a:solidFill>
            </a:endParaRPr>
          </a:p>
        </p:txBody>
      </p:sp>
      <p:sp>
        <p:nvSpPr>
          <p:cNvPr id="14" name="Arc 13">
            <a:extLst>
              <a:ext uri="{FF2B5EF4-FFF2-40B4-BE49-F238E27FC236}">
                <a16:creationId xmlns:a16="http://schemas.microsoft.com/office/drawing/2014/main" id="{622D97F9-0EC9-3347-A267-E290F786441D}"/>
              </a:ext>
            </a:extLst>
          </p:cNvPr>
          <p:cNvSpPr/>
          <p:nvPr/>
        </p:nvSpPr>
        <p:spPr>
          <a:xfrm rot="13594341" flipH="1">
            <a:off x="6218039" y="3791591"/>
            <a:ext cx="713867" cy="643317"/>
          </a:xfrm>
          <a:custGeom>
            <a:avLst/>
            <a:gdLst>
              <a:gd name="connsiteX0" fmla="*/ 264987 w 713867"/>
              <a:gd name="connsiteY0" fmla="*/ 10856 h 643317"/>
              <a:gd name="connsiteX1" fmla="*/ 596875 w 713867"/>
              <a:gd name="connsiteY1" fmla="*/ 83521 h 643317"/>
              <a:gd name="connsiteX2" fmla="*/ 695137 w 713867"/>
              <a:gd name="connsiteY2" fmla="*/ 424492 h 643317"/>
              <a:gd name="connsiteX3" fmla="*/ 356934 w 713867"/>
              <a:gd name="connsiteY3" fmla="*/ 321659 h 643317"/>
              <a:gd name="connsiteX4" fmla="*/ 264987 w 713867"/>
              <a:gd name="connsiteY4" fmla="*/ 10856 h 643317"/>
              <a:gd name="connsiteX0" fmla="*/ 264987 w 713867"/>
              <a:gd name="connsiteY0" fmla="*/ 10856 h 643317"/>
              <a:gd name="connsiteX1" fmla="*/ 596875 w 713867"/>
              <a:gd name="connsiteY1" fmla="*/ 83521 h 643317"/>
              <a:gd name="connsiteX2" fmla="*/ 695137 w 713867"/>
              <a:gd name="connsiteY2" fmla="*/ 424492 h 643317"/>
            </a:gdLst>
            <a:ahLst/>
            <a:cxnLst>
              <a:cxn ang="0">
                <a:pos x="connsiteX0" y="connsiteY0"/>
              </a:cxn>
              <a:cxn ang="0">
                <a:pos x="connsiteX1" y="connsiteY1"/>
              </a:cxn>
              <a:cxn ang="0">
                <a:pos x="connsiteX2" y="connsiteY2"/>
              </a:cxn>
            </a:cxnLst>
            <a:rect l="l" t="t" r="r" b="b"/>
            <a:pathLst>
              <a:path w="713867" h="643317" stroke="0" extrusionOk="0">
                <a:moveTo>
                  <a:pt x="264987" y="10856"/>
                </a:moveTo>
                <a:cubicBezTo>
                  <a:pt x="380745" y="-17752"/>
                  <a:pt x="499030" y="-2138"/>
                  <a:pt x="596875" y="83521"/>
                </a:cubicBezTo>
                <a:cubicBezTo>
                  <a:pt x="692958" y="169105"/>
                  <a:pt x="743538" y="288377"/>
                  <a:pt x="695137" y="424492"/>
                </a:cubicBezTo>
                <a:cubicBezTo>
                  <a:pt x="638828" y="376058"/>
                  <a:pt x="488425" y="344177"/>
                  <a:pt x="356934" y="321659"/>
                </a:cubicBezTo>
                <a:cubicBezTo>
                  <a:pt x="293809" y="180878"/>
                  <a:pt x="276813" y="81890"/>
                  <a:pt x="264987" y="10856"/>
                </a:cubicBezTo>
                <a:close/>
              </a:path>
              <a:path w="713867" h="643317" fill="none" extrusionOk="0">
                <a:moveTo>
                  <a:pt x="264987" y="10856"/>
                </a:moveTo>
                <a:cubicBezTo>
                  <a:pt x="386610" y="-1754"/>
                  <a:pt x="515842" y="14383"/>
                  <a:pt x="596875" y="83521"/>
                </a:cubicBezTo>
                <a:cubicBezTo>
                  <a:pt x="709907" y="166794"/>
                  <a:pt x="744936" y="278889"/>
                  <a:pt x="695137" y="424492"/>
                </a:cubicBezTo>
              </a:path>
              <a:path w="713867" h="643317" fill="none" stroke="0" extrusionOk="0">
                <a:moveTo>
                  <a:pt x="264987" y="10856"/>
                </a:moveTo>
                <a:cubicBezTo>
                  <a:pt x="374805" y="-3641"/>
                  <a:pt x="500290" y="5688"/>
                  <a:pt x="596875" y="83521"/>
                </a:cubicBezTo>
                <a:cubicBezTo>
                  <a:pt x="704476" y="193208"/>
                  <a:pt x="752688" y="296681"/>
                  <a:pt x="695137" y="424492"/>
                </a:cubicBezTo>
              </a:path>
            </a:pathLst>
          </a:custGeom>
          <a:ln w="38100">
            <a:solidFill>
              <a:schemeClr val="accent2"/>
            </a:solidFill>
            <a:headEnd type="triangle" w="med" len="med"/>
            <a:tailEnd type="none" w="med" len="med"/>
            <a:extLst>
              <a:ext uri="{C807C97D-BFC1-408E-A445-0C87EB9F89A2}">
                <ask:lineSketchStyleProps xmlns:ask="http://schemas.microsoft.com/office/drawing/2018/sketchyshapes" sd="1096620467">
                  <a:prstGeom prst="arc">
                    <a:avLst>
                      <a:gd name="adj1" fmla="val 15211191"/>
                      <a:gd name="adj2" fmla="val 1014726"/>
                    </a:avLst>
                  </a:prstGeom>
                  <ask:type>
                    <ask:lineSketchCurved/>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7" name="Arc 16">
            <a:extLst>
              <a:ext uri="{FF2B5EF4-FFF2-40B4-BE49-F238E27FC236}">
                <a16:creationId xmlns:a16="http://schemas.microsoft.com/office/drawing/2014/main" id="{F279B926-ABBC-FD44-83BD-229E55ED1774}"/>
              </a:ext>
            </a:extLst>
          </p:cNvPr>
          <p:cNvSpPr/>
          <p:nvPr/>
        </p:nvSpPr>
        <p:spPr>
          <a:xfrm rot="13594341" flipH="1">
            <a:off x="2974842" y="3810837"/>
            <a:ext cx="713867" cy="643317"/>
          </a:xfrm>
          <a:custGeom>
            <a:avLst/>
            <a:gdLst>
              <a:gd name="connsiteX0" fmla="*/ 264987 w 713867"/>
              <a:gd name="connsiteY0" fmla="*/ 10856 h 643317"/>
              <a:gd name="connsiteX1" fmla="*/ 596875 w 713867"/>
              <a:gd name="connsiteY1" fmla="*/ 83521 h 643317"/>
              <a:gd name="connsiteX2" fmla="*/ 695137 w 713867"/>
              <a:gd name="connsiteY2" fmla="*/ 424492 h 643317"/>
              <a:gd name="connsiteX3" fmla="*/ 356934 w 713867"/>
              <a:gd name="connsiteY3" fmla="*/ 321659 h 643317"/>
              <a:gd name="connsiteX4" fmla="*/ 264987 w 713867"/>
              <a:gd name="connsiteY4" fmla="*/ 10856 h 643317"/>
              <a:gd name="connsiteX0" fmla="*/ 264987 w 713867"/>
              <a:gd name="connsiteY0" fmla="*/ 10856 h 643317"/>
              <a:gd name="connsiteX1" fmla="*/ 596875 w 713867"/>
              <a:gd name="connsiteY1" fmla="*/ 83521 h 643317"/>
              <a:gd name="connsiteX2" fmla="*/ 695137 w 713867"/>
              <a:gd name="connsiteY2" fmla="*/ 424492 h 643317"/>
            </a:gdLst>
            <a:ahLst/>
            <a:cxnLst>
              <a:cxn ang="0">
                <a:pos x="connsiteX0" y="connsiteY0"/>
              </a:cxn>
              <a:cxn ang="0">
                <a:pos x="connsiteX1" y="connsiteY1"/>
              </a:cxn>
              <a:cxn ang="0">
                <a:pos x="connsiteX2" y="connsiteY2"/>
              </a:cxn>
            </a:cxnLst>
            <a:rect l="l" t="t" r="r" b="b"/>
            <a:pathLst>
              <a:path w="713867" h="643317" stroke="0" extrusionOk="0">
                <a:moveTo>
                  <a:pt x="264987" y="10856"/>
                </a:moveTo>
                <a:cubicBezTo>
                  <a:pt x="380745" y="-17752"/>
                  <a:pt x="499030" y="-2138"/>
                  <a:pt x="596875" y="83521"/>
                </a:cubicBezTo>
                <a:cubicBezTo>
                  <a:pt x="692958" y="169105"/>
                  <a:pt x="743538" y="288377"/>
                  <a:pt x="695137" y="424492"/>
                </a:cubicBezTo>
                <a:cubicBezTo>
                  <a:pt x="638828" y="376058"/>
                  <a:pt x="488425" y="344177"/>
                  <a:pt x="356934" y="321659"/>
                </a:cubicBezTo>
                <a:cubicBezTo>
                  <a:pt x="293809" y="180878"/>
                  <a:pt x="276813" y="81890"/>
                  <a:pt x="264987" y="10856"/>
                </a:cubicBezTo>
                <a:close/>
              </a:path>
              <a:path w="713867" h="643317" fill="none" extrusionOk="0">
                <a:moveTo>
                  <a:pt x="264987" y="10856"/>
                </a:moveTo>
                <a:cubicBezTo>
                  <a:pt x="386610" y="-1754"/>
                  <a:pt x="515842" y="14383"/>
                  <a:pt x="596875" y="83521"/>
                </a:cubicBezTo>
                <a:cubicBezTo>
                  <a:pt x="709907" y="166794"/>
                  <a:pt x="744936" y="278889"/>
                  <a:pt x="695137" y="424492"/>
                </a:cubicBezTo>
              </a:path>
              <a:path w="713867" h="643317" fill="none" stroke="0" extrusionOk="0">
                <a:moveTo>
                  <a:pt x="264987" y="10856"/>
                </a:moveTo>
                <a:cubicBezTo>
                  <a:pt x="374805" y="-3641"/>
                  <a:pt x="500290" y="5688"/>
                  <a:pt x="596875" y="83521"/>
                </a:cubicBezTo>
                <a:cubicBezTo>
                  <a:pt x="704476" y="193208"/>
                  <a:pt x="752688" y="296681"/>
                  <a:pt x="695137" y="424492"/>
                </a:cubicBezTo>
              </a:path>
            </a:pathLst>
          </a:custGeom>
          <a:ln w="38100">
            <a:solidFill>
              <a:schemeClr val="accent2"/>
            </a:solidFill>
            <a:headEnd type="triangle" w="med" len="med"/>
            <a:tailEnd type="none" w="med" len="med"/>
            <a:extLst>
              <a:ext uri="{C807C97D-BFC1-408E-A445-0C87EB9F89A2}">
                <ask:lineSketchStyleProps xmlns:ask="http://schemas.microsoft.com/office/drawing/2018/sketchyshapes" sd="1096620467">
                  <a:prstGeom prst="arc">
                    <a:avLst>
                      <a:gd name="adj1" fmla="val 15211191"/>
                      <a:gd name="adj2" fmla="val 1014726"/>
                    </a:avLst>
                  </a:prstGeom>
                  <ask:type>
                    <ask:lineSketchCurved/>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Tree>
    <p:extLst>
      <p:ext uri="{BB962C8B-B14F-4D97-AF65-F5344CB8AC3E}">
        <p14:creationId xmlns:p14="http://schemas.microsoft.com/office/powerpoint/2010/main" val="521888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
                                            <p:txEl>
                                              <p:pRg st="0" end="0"/>
                                            </p:txEl>
                                          </p:spTgt>
                                        </p:tgtEl>
                                        <p:attrNameLst>
                                          <p:attrName>style.visibility</p:attrName>
                                        </p:attrNameLst>
                                      </p:cBhvr>
                                      <p:to>
                                        <p:strVal val="visible"/>
                                      </p:to>
                                    </p:set>
                                    <p:animEffect transition="in" filter="fade">
                                      <p:cBhvr>
                                        <p:cTn id="7" dur="1000"/>
                                        <p:tgtEl>
                                          <p:spTgt spid="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right)">
                                      <p:cBhvr>
                                        <p:cTn id="12" dur="500"/>
                                        <p:tgtEl>
                                          <p:spTgt spid="2"/>
                                        </p:tgtEl>
                                      </p:cBhvr>
                                    </p:animEffect>
                                  </p:childTnLst>
                                </p:cTn>
                              </p:par>
                            </p:childTnLst>
                          </p:cTn>
                        </p:par>
                        <p:par>
                          <p:cTn id="13" fill="hold">
                            <p:stCondLst>
                              <p:cond delay="500"/>
                            </p:stCondLst>
                            <p:childTnLst>
                              <p:par>
                                <p:cTn id="14" presetID="22" presetClass="entr" presetSubtype="2"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right)">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0">
                                            <p:txEl>
                                              <p:pRg st="5" end="5"/>
                                            </p:txEl>
                                          </p:spTgt>
                                        </p:tgtEl>
                                        <p:attrNameLst>
                                          <p:attrName>style.visibility</p:attrName>
                                        </p:attrNameLst>
                                      </p:cBhvr>
                                      <p:to>
                                        <p:strVal val="visible"/>
                                      </p:to>
                                    </p:set>
                                    <p:animEffect transition="in" filter="fade">
                                      <p:cBhvr>
                                        <p:cTn id="21" dur="1000"/>
                                        <p:tgtEl>
                                          <p:spTgt spid="40">
                                            <p:txEl>
                                              <p:pRg st="5" end="5"/>
                                            </p:txEl>
                                          </p:spTgt>
                                        </p:tgtEl>
                                      </p:cBhvr>
                                    </p:animEffect>
                                  </p:childTnLst>
                                </p:cTn>
                              </p:par>
                            </p:childTnLst>
                          </p:cTn>
                        </p:par>
                        <p:par>
                          <p:cTn id="22" fill="hold">
                            <p:stCondLst>
                              <p:cond delay="1000"/>
                            </p:stCondLst>
                            <p:childTnLst>
                              <p:par>
                                <p:cTn id="23" presetID="12" presetClass="entr" presetSubtype="4"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p:tgtEl>
                                          <p:spTgt spid="16"/>
                                        </p:tgtEl>
                                        <p:attrNameLst>
                                          <p:attrName>ppt_y</p:attrName>
                                        </p:attrNameLst>
                                      </p:cBhvr>
                                      <p:tavLst>
                                        <p:tav tm="0">
                                          <p:val>
                                            <p:strVal val="#ppt_y+#ppt_h*1.125000"/>
                                          </p:val>
                                        </p:tav>
                                        <p:tav tm="100000">
                                          <p:val>
                                            <p:strVal val="#ppt_y"/>
                                          </p:val>
                                        </p:tav>
                                      </p:tavLst>
                                    </p:anim>
                                    <p:animEffect transition="in" filter="wipe(up)">
                                      <p:cBhvr>
                                        <p:cTn id="26" dur="500"/>
                                        <p:tgtEl>
                                          <p:spTgt spid="16"/>
                                        </p:tgtEl>
                                      </p:cBhvr>
                                    </p:animEffect>
                                  </p:childTnLst>
                                </p:cTn>
                              </p:par>
                            </p:childTnLst>
                          </p:cTn>
                        </p:par>
                        <p:par>
                          <p:cTn id="27" fill="hold">
                            <p:stCondLst>
                              <p:cond delay="1500"/>
                            </p:stCondLst>
                            <p:childTnLst>
                              <p:par>
                                <p:cTn id="28" presetID="22" presetClass="entr" presetSubtype="2"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right)">
                                      <p:cBhvr>
                                        <p:cTn id="30" dur="500"/>
                                        <p:tgtEl>
                                          <p:spTgt spid="14"/>
                                        </p:tgtEl>
                                      </p:cBhvr>
                                    </p:animEffect>
                                  </p:childTnLst>
                                </p:cTn>
                              </p:par>
                            </p:childTnLst>
                          </p:cTn>
                        </p:par>
                        <p:par>
                          <p:cTn id="31" fill="hold">
                            <p:stCondLst>
                              <p:cond delay="2000"/>
                            </p:stCondLst>
                            <p:childTnLst>
                              <p:par>
                                <p:cTn id="32" presetID="22" presetClass="entr" presetSubtype="2"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right)">
                                      <p:cBhvr>
                                        <p:cTn id="3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uiExpand="1" build="p"/>
      <p:bldP spid="2" grpId="0" animBg="1"/>
      <p:bldP spid="3" grpId="0" animBg="1"/>
      <p:bldP spid="14"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E492199D-72BA-3A84-8C9B-457A8431FECE}"/>
              </a:ext>
            </a:extLst>
          </p:cNvPr>
          <p:cNvGraphicFramePr>
            <a:graphicFrameLocks noGrp="1"/>
          </p:cNvGraphicFramePr>
          <p:nvPr>
            <p:extLst>
              <p:ext uri="{D42A27DB-BD31-4B8C-83A1-F6EECF244321}">
                <p14:modId xmlns:p14="http://schemas.microsoft.com/office/powerpoint/2010/main" val="2935421553"/>
              </p:ext>
            </p:extLst>
          </p:nvPr>
        </p:nvGraphicFramePr>
        <p:xfrm>
          <a:off x="1352569" y="1471406"/>
          <a:ext cx="9493232" cy="4358640"/>
        </p:xfrm>
        <a:graphic>
          <a:graphicData uri="http://schemas.openxmlformats.org/drawingml/2006/table">
            <a:tbl>
              <a:tblPr firstRow="1" bandRow="1">
                <a:tableStyleId>{69012ECD-51FC-41F1-AA8D-1B2483CD663E}</a:tableStyleId>
              </a:tblPr>
              <a:tblGrid>
                <a:gridCol w="1611585">
                  <a:extLst>
                    <a:ext uri="{9D8B030D-6E8A-4147-A177-3AD203B41FA5}">
                      <a16:colId xmlns:a16="http://schemas.microsoft.com/office/drawing/2014/main" val="946369439"/>
                    </a:ext>
                  </a:extLst>
                </a:gridCol>
                <a:gridCol w="1836446">
                  <a:extLst>
                    <a:ext uri="{9D8B030D-6E8A-4147-A177-3AD203B41FA5}">
                      <a16:colId xmlns:a16="http://schemas.microsoft.com/office/drawing/2014/main" val="4290396450"/>
                    </a:ext>
                  </a:extLst>
                </a:gridCol>
                <a:gridCol w="6045201">
                  <a:extLst>
                    <a:ext uri="{9D8B030D-6E8A-4147-A177-3AD203B41FA5}">
                      <a16:colId xmlns:a16="http://schemas.microsoft.com/office/drawing/2014/main" val="2074223568"/>
                    </a:ext>
                  </a:extLst>
                </a:gridCol>
              </a:tblGrid>
              <a:tr h="670318">
                <a:tc>
                  <a:txBody>
                    <a:bodyPr/>
                    <a:lstStyle/>
                    <a:p>
                      <a:pPr algn="ctr"/>
                      <a:r>
                        <a:rPr lang="en-US" sz="2800" u="sng" dirty="0">
                          <a:latin typeface="Calibri" panose="020F0502020204030204" pitchFamily="34" charset="0"/>
                          <a:cs typeface="Calibri" panose="020F0502020204030204" pitchFamily="34" charset="0"/>
                        </a:rPr>
                        <a:t>Personal Pronoun</a:t>
                      </a:r>
                      <a:endParaRPr lang="en-IN" sz="2800" u="sng" dirty="0">
                        <a:latin typeface="Calibri" panose="020F0502020204030204" pitchFamily="34" charset="0"/>
                        <a:cs typeface="Calibri" panose="020F0502020204030204" pitchFamily="34" charset="0"/>
                      </a:endParaRPr>
                    </a:p>
                  </a:txBody>
                  <a:tcPr marL="137160" marR="137160" marT="137160" marB="137160" anchor="ctr"/>
                </a:tc>
                <a:tc>
                  <a:txBody>
                    <a:bodyPr/>
                    <a:lstStyle/>
                    <a:p>
                      <a:pPr algn="ctr"/>
                      <a:r>
                        <a:rPr lang="en-US" sz="2800" u="sng" dirty="0">
                          <a:latin typeface="Calibri" panose="020F0502020204030204" pitchFamily="34" charset="0"/>
                          <a:cs typeface="Calibri" panose="020F0502020204030204" pitchFamily="34" charset="0"/>
                        </a:rPr>
                        <a:t>Possessive Adjective</a:t>
                      </a:r>
                      <a:endParaRPr lang="en-IN" sz="2800" u="sng" dirty="0">
                        <a:latin typeface="Calibri" panose="020F0502020204030204" pitchFamily="34" charset="0"/>
                        <a:cs typeface="Calibri" panose="020F0502020204030204" pitchFamily="34" charset="0"/>
                      </a:endParaRPr>
                    </a:p>
                  </a:txBody>
                  <a:tcPr marL="137160" marR="137160" marT="137160" marB="137160" anchor="ctr"/>
                </a:tc>
                <a:tc>
                  <a:txBody>
                    <a:bodyPr/>
                    <a:lstStyle/>
                    <a:p>
                      <a:pPr algn="ctr"/>
                      <a:r>
                        <a:rPr lang="en-US" sz="2800" u="sng" dirty="0">
                          <a:latin typeface="Calibri" panose="020F0502020204030204" pitchFamily="34" charset="0"/>
                          <a:cs typeface="Calibri" panose="020F0502020204030204" pitchFamily="34" charset="0"/>
                        </a:rPr>
                        <a:t>Example</a:t>
                      </a:r>
                      <a:endParaRPr lang="en-IN" sz="2800" u="sng" dirty="0">
                        <a:latin typeface="Calibri" panose="020F0502020204030204" pitchFamily="34" charset="0"/>
                        <a:cs typeface="Calibri" panose="020F0502020204030204" pitchFamily="34" charset="0"/>
                      </a:endParaRPr>
                    </a:p>
                  </a:txBody>
                  <a:tcPr marL="137160" marR="137160" marT="137160" marB="137160" anchor="ctr"/>
                </a:tc>
                <a:extLst>
                  <a:ext uri="{0D108BD9-81ED-4DB2-BD59-A6C34878D82A}">
                    <a16:rowId xmlns:a16="http://schemas.microsoft.com/office/drawing/2014/main" val="2054672537"/>
                  </a:ext>
                </a:extLst>
              </a:tr>
              <a:tr h="670318">
                <a:tc>
                  <a:txBody>
                    <a:bodyPr/>
                    <a:lstStyle/>
                    <a:p>
                      <a:pPr algn="l"/>
                      <a:r>
                        <a:rPr lang="en-US" sz="2800" dirty="0">
                          <a:latin typeface="Calibri" panose="020F0502020204030204" pitchFamily="34" charset="0"/>
                          <a:cs typeface="Calibri" panose="020F0502020204030204" pitchFamily="34" charset="0"/>
                        </a:rPr>
                        <a:t>I</a:t>
                      </a:r>
                      <a:endParaRPr lang="en-IN" sz="2800" dirty="0">
                        <a:latin typeface="Calibri" panose="020F0502020204030204" pitchFamily="34" charset="0"/>
                        <a:cs typeface="Calibri" panose="020F0502020204030204" pitchFamily="34" charset="0"/>
                      </a:endParaRPr>
                    </a:p>
                  </a:txBody>
                  <a:tcPr marL="137160" marR="137160" marT="137160" marB="137160"/>
                </a:tc>
                <a:tc>
                  <a:txBody>
                    <a:bodyPr/>
                    <a:lstStyle/>
                    <a:p>
                      <a:pPr algn="l"/>
                      <a:r>
                        <a:rPr lang="en-US" sz="2800" dirty="0">
                          <a:latin typeface="Calibri" panose="020F0502020204030204" pitchFamily="34" charset="0"/>
                          <a:cs typeface="Calibri" panose="020F0502020204030204" pitchFamily="34" charset="0"/>
                        </a:rPr>
                        <a:t>my</a:t>
                      </a:r>
                      <a:endParaRPr lang="en-IN" sz="2800" dirty="0">
                        <a:latin typeface="Calibri" panose="020F0502020204030204" pitchFamily="34" charset="0"/>
                        <a:cs typeface="Calibri" panose="020F0502020204030204" pitchFamily="34" charset="0"/>
                      </a:endParaRPr>
                    </a:p>
                  </a:txBody>
                  <a:tcPr marL="137160" marR="137160" marT="137160" marB="137160"/>
                </a:tc>
                <a:tc>
                  <a:txBody>
                    <a:bodyPr/>
                    <a:lstStyle/>
                    <a:p>
                      <a:pPr algn="l"/>
                      <a:r>
                        <a:rPr lang="en-US" sz="2800" b="1" i="0" u="none" strike="noStrike" cap="none" dirty="0">
                          <a:solidFill>
                            <a:srgbClr val="FF0000"/>
                          </a:solidFill>
                          <a:latin typeface="Calibri" panose="020F0502020204030204" pitchFamily="34" charset="0"/>
                          <a:ea typeface="+mn-ea"/>
                          <a:cs typeface="Calibri" panose="020F0502020204030204" pitchFamily="34" charset="0"/>
                          <a:sym typeface="Arial"/>
                        </a:rPr>
                        <a:t>I</a:t>
                      </a:r>
                      <a:r>
                        <a:rPr lang="en-US" sz="2800" b="0" i="0" u="none" strike="noStrike" cap="none" dirty="0">
                          <a:solidFill>
                            <a:schemeClr val="accent2"/>
                          </a:solidFill>
                          <a:latin typeface="Calibri" panose="020F0502020204030204" pitchFamily="34" charset="0"/>
                          <a:ea typeface="+mn-ea"/>
                          <a:cs typeface="Calibri" panose="020F0502020204030204" pitchFamily="34" charset="0"/>
                          <a:sym typeface="Arial"/>
                        </a:rPr>
                        <a:t> </a:t>
                      </a:r>
                      <a:r>
                        <a:rPr lang="en-US" sz="2800" b="0" dirty="0">
                          <a:latin typeface="Calibri" panose="020F0502020204030204" pitchFamily="34" charset="0"/>
                          <a:cs typeface="Calibri" panose="020F0502020204030204" pitchFamily="34" charset="0"/>
                        </a:rPr>
                        <a:t>want </a:t>
                      </a:r>
                      <a:r>
                        <a:rPr lang="en-US" sz="2800" b="1" dirty="0">
                          <a:solidFill>
                            <a:srgbClr val="FF0000"/>
                          </a:solidFill>
                          <a:latin typeface="Calibri" panose="020F0502020204030204" pitchFamily="34" charset="0"/>
                          <a:cs typeface="Calibri" panose="020F0502020204030204" pitchFamily="34" charset="0"/>
                        </a:rPr>
                        <a:t>my</a:t>
                      </a:r>
                      <a:r>
                        <a:rPr lang="en-US" sz="2800" b="0" dirty="0">
                          <a:latin typeface="Calibri" panose="020F0502020204030204" pitchFamily="34" charset="0"/>
                          <a:cs typeface="Calibri" panose="020F0502020204030204" pitchFamily="34" charset="0"/>
                        </a:rPr>
                        <a:t> </a:t>
                      </a:r>
                      <a:r>
                        <a:rPr lang="en-US" sz="2800" b="1" dirty="0">
                          <a:solidFill>
                            <a:srgbClr val="0070C0"/>
                          </a:solidFill>
                          <a:latin typeface="Calibri" panose="020F0502020204030204" pitchFamily="34" charset="0"/>
                          <a:cs typeface="Calibri" panose="020F0502020204030204" pitchFamily="34" charset="0"/>
                        </a:rPr>
                        <a:t>brother</a:t>
                      </a:r>
                      <a:r>
                        <a:rPr lang="en-US" sz="2800" b="0" dirty="0">
                          <a:latin typeface="Calibri" panose="020F0502020204030204" pitchFamily="34" charset="0"/>
                          <a:cs typeface="Calibri" panose="020F0502020204030204" pitchFamily="34" charset="0"/>
                        </a:rPr>
                        <a:t> to win the race.</a:t>
                      </a:r>
                      <a:endParaRPr lang="en-IN" sz="2800" b="0" dirty="0">
                        <a:latin typeface="Calibri" panose="020F0502020204030204" pitchFamily="34" charset="0"/>
                        <a:cs typeface="Calibri" panose="020F0502020204030204" pitchFamily="34" charset="0"/>
                      </a:endParaRPr>
                    </a:p>
                  </a:txBody>
                  <a:tcPr marL="137160" marR="137160" marT="137160" marB="137160"/>
                </a:tc>
                <a:extLst>
                  <a:ext uri="{0D108BD9-81ED-4DB2-BD59-A6C34878D82A}">
                    <a16:rowId xmlns:a16="http://schemas.microsoft.com/office/drawing/2014/main" val="2937597590"/>
                  </a:ext>
                </a:extLst>
              </a:tr>
              <a:tr h="670318">
                <a:tc>
                  <a:txBody>
                    <a:bodyPr/>
                    <a:lstStyle/>
                    <a:p>
                      <a:pPr algn="l"/>
                      <a:r>
                        <a:rPr lang="en-US" sz="2800" dirty="0">
                          <a:latin typeface="Calibri" panose="020F0502020204030204" pitchFamily="34" charset="0"/>
                          <a:cs typeface="Calibri" panose="020F0502020204030204" pitchFamily="34" charset="0"/>
                        </a:rPr>
                        <a:t>You</a:t>
                      </a:r>
                      <a:endParaRPr lang="en-IN" sz="2800" dirty="0">
                        <a:latin typeface="Calibri" panose="020F0502020204030204" pitchFamily="34" charset="0"/>
                        <a:cs typeface="Calibri" panose="020F0502020204030204" pitchFamily="34" charset="0"/>
                      </a:endParaRPr>
                    </a:p>
                  </a:txBody>
                  <a:tcPr marL="137160" marR="137160" marT="137160" marB="137160"/>
                </a:tc>
                <a:tc>
                  <a:txBody>
                    <a:bodyPr/>
                    <a:lstStyle/>
                    <a:p>
                      <a:pPr algn="l"/>
                      <a:r>
                        <a:rPr lang="en-US" sz="2800" dirty="0">
                          <a:latin typeface="Calibri" panose="020F0502020204030204" pitchFamily="34" charset="0"/>
                          <a:cs typeface="Calibri" panose="020F0502020204030204" pitchFamily="34" charset="0"/>
                        </a:rPr>
                        <a:t>Your</a:t>
                      </a:r>
                      <a:endParaRPr lang="en-IN" sz="2800" dirty="0">
                        <a:latin typeface="Calibri" panose="020F0502020204030204" pitchFamily="34" charset="0"/>
                        <a:cs typeface="Calibri" panose="020F0502020204030204" pitchFamily="34" charset="0"/>
                      </a:endParaRPr>
                    </a:p>
                  </a:txBody>
                  <a:tcPr marL="137160" marR="137160" marT="137160" marB="137160"/>
                </a:tc>
                <a:tc>
                  <a:txBody>
                    <a:bodyPr/>
                    <a:lstStyle/>
                    <a:p>
                      <a:pPr algn="l"/>
                      <a:r>
                        <a:rPr lang="en-US" sz="2800" b="0" dirty="0">
                          <a:latin typeface="Calibri" panose="020F0502020204030204" pitchFamily="34" charset="0"/>
                          <a:cs typeface="Calibri" panose="020F0502020204030204" pitchFamily="34" charset="0"/>
                        </a:rPr>
                        <a:t>If </a:t>
                      </a:r>
                      <a:r>
                        <a:rPr lang="en-US" sz="2800" b="1" i="0" u="none" strike="noStrike" cap="none" dirty="0">
                          <a:solidFill>
                            <a:srgbClr val="FF0000"/>
                          </a:solidFill>
                          <a:latin typeface="Calibri" panose="020F0502020204030204" pitchFamily="34" charset="0"/>
                          <a:ea typeface="+mn-ea"/>
                          <a:cs typeface="Calibri" panose="020F0502020204030204" pitchFamily="34" charset="0"/>
                          <a:sym typeface="Arial"/>
                        </a:rPr>
                        <a:t>you</a:t>
                      </a:r>
                      <a:r>
                        <a:rPr lang="en-US" sz="2800" b="0" dirty="0">
                          <a:latin typeface="Calibri" panose="020F0502020204030204" pitchFamily="34" charset="0"/>
                          <a:cs typeface="Calibri" panose="020F0502020204030204" pitchFamily="34" charset="0"/>
                        </a:rPr>
                        <a:t> need any help, ask </a:t>
                      </a:r>
                      <a:r>
                        <a:rPr lang="en-US" sz="2800" b="1" i="0" u="none" strike="noStrike" cap="none" dirty="0">
                          <a:solidFill>
                            <a:srgbClr val="FF0000"/>
                          </a:solidFill>
                          <a:latin typeface="Calibri" panose="020F0502020204030204" pitchFamily="34" charset="0"/>
                          <a:ea typeface="+mn-ea"/>
                          <a:cs typeface="Calibri" panose="020F0502020204030204" pitchFamily="34" charset="0"/>
                          <a:sym typeface="Arial"/>
                        </a:rPr>
                        <a:t>your</a:t>
                      </a:r>
                      <a:r>
                        <a:rPr lang="en-US" sz="2800" b="0" dirty="0">
                          <a:latin typeface="Calibri" panose="020F0502020204030204" pitchFamily="34" charset="0"/>
                          <a:cs typeface="Calibri" panose="020F0502020204030204" pitchFamily="34" charset="0"/>
                        </a:rPr>
                        <a:t> </a:t>
                      </a:r>
                      <a:r>
                        <a:rPr lang="en-US" sz="2800" b="1" i="0" u="none" strike="noStrike" cap="none" dirty="0">
                          <a:solidFill>
                            <a:srgbClr val="0070C0"/>
                          </a:solidFill>
                          <a:latin typeface="Calibri" panose="020F0502020204030204" pitchFamily="34" charset="0"/>
                          <a:ea typeface="+mn-ea"/>
                          <a:cs typeface="Calibri" panose="020F0502020204030204" pitchFamily="34" charset="0"/>
                          <a:sym typeface="Arial"/>
                        </a:rPr>
                        <a:t>teacher</a:t>
                      </a:r>
                      <a:r>
                        <a:rPr lang="en-US" sz="2800" b="0" dirty="0">
                          <a:latin typeface="Calibri" panose="020F0502020204030204" pitchFamily="34" charset="0"/>
                          <a:cs typeface="Calibri" panose="020F0502020204030204" pitchFamily="34" charset="0"/>
                        </a:rPr>
                        <a:t>.</a:t>
                      </a:r>
                      <a:endParaRPr lang="en-IN" sz="2800" b="0" dirty="0">
                        <a:latin typeface="Calibri" panose="020F0502020204030204" pitchFamily="34" charset="0"/>
                        <a:cs typeface="Calibri" panose="020F0502020204030204" pitchFamily="34" charset="0"/>
                      </a:endParaRPr>
                    </a:p>
                  </a:txBody>
                  <a:tcPr marL="137160" marR="137160" marT="137160" marB="137160"/>
                </a:tc>
                <a:extLst>
                  <a:ext uri="{0D108BD9-81ED-4DB2-BD59-A6C34878D82A}">
                    <a16:rowId xmlns:a16="http://schemas.microsoft.com/office/drawing/2014/main" val="4047784983"/>
                  </a:ext>
                </a:extLst>
              </a:tr>
              <a:tr h="670318">
                <a:tc>
                  <a:txBody>
                    <a:bodyPr/>
                    <a:lstStyle/>
                    <a:p>
                      <a:pPr algn="l"/>
                      <a:r>
                        <a:rPr lang="en-US" sz="2800" dirty="0">
                          <a:latin typeface="Calibri" panose="020F0502020204030204" pitchFamily="34" charset="0"/>
                          <a:cs typeface="Calibri" panose="020F0502020204030204" pitchFamily="34" charset="0"/>
                        </a:rPr>
                        <a:t>She</a:t>
                      </a:r>
                      <a:endParaRPr lang="en-IN" sz="2800" dirty="0">
                        <a:latin typeface="Calibri" panose="020F0502020204030204" pitchFamily="34" charset="0"/>
                        <a:cs typeface="Calibri" panose="020F0502020204030204" pitchFamily="34" charset="0"/>
                      </a:endParaRPr>
                    </a:p>
                  </a:txBody>
                  <a:tcPr marL="137160" marR="137160" marT="137160" marB="137160"/>
                </a:tc>
                <a:tc>
                  <a:txBody>
                    <a:bodyPr/>
                    <a:lstStyle/>
                    <a:p>
                      <a:pPr algn="l"/>
                      <a:r>
                        <a:rPr lang="en-US" sz="2800" dirty="0">
                          <a:latin typeface="Calibri" panose="020F0502020204030204" pitchFamily="34" charset="0"/>
                          <a:cs typeface="Calibri" panose="020F0502020204030204" pitchFamily="34" charset="0"/>
                        </a:rPr>
                        <a:t>Her</a:t>
                      </a:r>
                      <a:endParaRPr lang="en-IN" sz="2800" dirty="0">
                        <a:latin typeface="Calibri" panose="020F0502020204030204" pitchFamily="34" charset="0"/>
                        <a:cs typeface="Calibri" panose="020F0502020204030204" pitchFamily="34" charset="0"/>
                      </a:endParaRPr>
                    </a:p>
                  </a:txBody>
                  <a:tcPr marL="137160" marR="137160" marT="137160" marB="137160"/>
                </a:tc>
                <a:tc>
                  <a:txBody>
                    <a:bodyPr/>
                    <a:lstStyle/>
                    <a:p>
                      <a:pPr algn="l"/>
                      <a:r>
                        <a:rPr lang="en-US" sz="2800" b="1" i="0" u="none" strike="noStrike" cap="none" dirty="0">
                          <a:solidFill>
                            <a:srgbClr val="FF0000"/>
                          </a:solidFill>
                          <a:latin typeface="Calibri" panose="020F0502020204030204" pitchFamily="34" charset="0"/>
                          <a:ea typeface="+mn-ea"/>
                          <a:cs typeface="Calibri" panose="020F0502020204030204" pitchFamily="34" charset="0"/>
                          <a:sym typeface="Arial"/>
                        </a:rPr>
                        <a:t>He</a:t>
                      </a:r>
                      <a:r>
                        <a:rPr lang="en-US" sz="2800" b="0" dirty="0">
                          <a:latin typeface="Calibri" panose="020F0502020204030204" pitchFamily="34" charset="0"/>
                          <a:cs typeface="Calibri" panose="020F0502020204030204" pitchFamily="34" charset="0"/>
                        </a:rPr>
                        <a:t> uses </a:t>
                      </a:r>
                      <a:r>
                        <a:rPr lang="en-US" sz="2800" b="1" i="0" u="none" strike="noStrike" cap="none" dirty="0">
                          <a:solidFill>
                            <a:srgbClr val="FF0000"/>
                          </a:solidFill>
                          <a:latin typeface="Calibri" panose="020F0502020204030204" pitchFamily="34" charset="0"/>
                          <a:ea typeface="+mn-ea"/>
                          <a:cs typeface="Calibri" panose="020F0502020204030204" pitchFamily="34" charset="0"/>
                          <a:sym typeface="Arial"/>
                        </a:rPr>
                        <a:t>his</a:t>
                      </a:r>
                      <a:r>
                        <a:rPr lang="en-US" sz="2800" b="0" dirty="0">
                          <a:latin typeface="Calibri" panose="020F0502020204030204" pitchFamily="34" charset="0"/>
                          <a:cs typeface="Calibri" panose="020F0502020204030204" pitchFamily="34" charset="0"/>
                        </a:rPr>
                        <a:t> </a:t>
                      </a:r>
                      <a:r>
                        <a:rPr lang="en-US" sz="2800" b="1" i="0" u="none" strike="noStrike" cap="none" dirty="0">
                          <a:solidFill>
                            <a:srgbClr val="0070C0"/>
                          </a:solidFill>
                          <a:latin typeface="Calibri" panose="020F0502020204030204" pitchFamily="34" charset="0"/>
                          <a:ea typeface="+mn-ea"/>
                          <a:cs typeface="Calibri" panose="020F0502020204030204" pitchFamily="34" charset="0"/>
                          <a:sym typeface="Arial"/>
                        </a:rPr>
                        <a:t>imagination</a:t>
                      </a:r>
                      <a:r>
                        <a:rPr lang="en-US" sz="2800" b="0" dirty="0">
                          <a:latin typeface="Calibri" panose="020F0502020204030204" pitchFamily="34" charset="0"/>
                          <a:cs typeface="Calibri" panose="020F0502020204030204" pitchFamily="34" charset="0"/>
                        </a:rPr>
                        <a:t> to describe butterflies.</a:t>
                      </a:r>
                      <a:endParaRPr lang="en-IN" sz="2800" b="0" dirty="0">
                        <a:latin typeface="Calibri" panose="020F0502020204030204" pitchFamily="34" charset="0"/>
                        <a:cs typeface="Calibri" panose="020F0502020204030204" pitchFamily="34" charset="0"/>
                      </a:endParaRPr>
                    </a:p>
                  </a:txBody>
                  <a:tcPr marL="137160" marR="137160" marT="137160" marB="137160"/>
                </a:tc>
                <a:extLst>
                  <a:ext uri="{0D108BD9-81ED-4DB2-BD59-A6C34878D82A}">
                    <a16:rowId xmlns:a16="http://schemas.microsoft.com/office/drawing/2014/main" val="2758109649"/>
                  </a:ext>
                </a:extLst>
              </a:tr>
              <a:tr h="670318">
                <a:tc>
                  <a:txBody>
                    <a:bodyPr/>
                    <a:lstStyle/>
                    <a:p>
                      <a:pPr algn="l"/>
                      <a:r>
                        <a:rPr lang="en-US" sz="2800" dirty="0">
                          <a:latin typeface="Calibri" panose="020F0502020204030204" pitchFamily="34" charset="0"/>
                          <a:cs typeface="Calibri" panose="020F0502020204030204" pitchFamily="34" charset="0"/>
                        </a:rPr>
                        <a:t>He</a:t>
                      </a:r>
                      <a:endParaRPr lang="en-IN" sz="2800" dirty="0">
                        <a:latin typeface="Calibri" panose="020F0502020204030204" pitchFamily="34" charset="0"/>
                        <a:cs typeface="Calibri" panose="020F0502020204030204" pitchFamily="34" charset="0"/>
                      </a:endParaRPr>
                    </a:p>
                  </a:txBody>
                  <a:tcPr marL="137160" marR="137160" marT="137160" marB="137160"/>
                </a:tc>
                <a:tc>
                  <a:txBody>
                    <a:bodyPr/>
                    <a:lstStyle/>
                    <a:p>
                      <a:pPr algn="l"/>
                      <a:r>
                        <a:rPr lang="en-US" sz="2800" dirty="0">
                          <a:latin typeface="Calibri" panose="020F0502020204030204" pitchFamily="34" charset="0"/>
                          <a:cs typeface="Calibri" panose="020F0502020204030204" pitchFamily="34" charset="0"/>
                        </a:rPr>
                        <a:t>His</a:t>
                      </a:r>
                      <a:endParaRPr lang="en-IN" sz="2800" dirty="0">
                        <a:latin typeface="Calibri" panose="020F0502020204030204" pitchFamily="34" charset="0"/>
                        <a:cs typeface="Calibri" panose="020F0502020204030204" pitchFamily="34" charset="0"/>
                      </a:endParaRPr>
                    </a:p>
                  </a:txBody>
                  <a:tcPr marL="137160" marR="137160" marT="137160" marB="137160"/>
                </a:tc>
                <a:tc>
                  <a:txBody>
                    <a:bodyPr/>
                    <a:lstStyle/>
                    <a:p>
                      <a:pPr algn="l"/>
                      <a:r>
                        <a:rPr lang="en-US" sz="2800" b="1" i="0" u="none" strike="noStrike" cap="none" dirty="0">
                          <a:solidFill>
                            <a:srgbClr val="FF0000"/>
                          </a:solidFill>
                          <a:latin typeface="Calibri" panose="020F0502020204030204" pitchFamily="34" charset="0"/>
                          <a:ea typeface="+mn-ea"/>
                          <a:cs typeface="Calibri" panose="020F0502020204030204" pitchFamily="34" charset="0"/>
                          <a:sym typeface="Arial"/>
                        </a:rPr>
                        <a:t>She</a:t>
                      </a:r>
                      <a:r>
                        <a:rPr lang="en-US" sz="2800" b="0" i="0" u="none" strike="noStrike" cap="none" dirty="0">
                          <a:solidFill>
                            <a:schemeClr val="accent2"/>
                          </a:solidFill>
                          <a:latin typeface="Calibri" panose="020F0502020204030204" pitchFamily="34" charset="0"/>
                          <a:ea typeface="+mn-ea"/>
                          <a:cs typeface="Calibri" panose="020F0502020204030204" pitchFamily="34" charset="0"/>
                          <a:sym typeface="Arial"/>
                        </a:rPr>
                        <a:t> </a:t>
                      </a:r>
                      <a:r>
                        <a:rPr lang="en-US" sz="2800" b="0" dirty="0">
                          <a:latin typeface="Calibri" panose="020F0502020204030204" pitchFamily="34" charset="0"/>
                          <a:cs typeface="Calibri" panose="020F0502020204030204" pitchFamily="34" charset="0"/>
                        </a:rPr>
                        <a:t>resembles </a:t>
                      </a:r>
                      <a:r>
                        <a:rPr lang="en-US" sz="2800" b="1" i="0" u="none" strike="noStrike" cap="none" dirty="0">
                          <a:solidFill>
                            <a:srgbClr val="FF0000"/>
                          </a:solidFill>
                          <a:latin typeface="Calibri" panose="020F0502020204030204" pitchFamily="34" charset="0"/>
                          <a:ea typeface="+mn-ea"/>
                          <a:cs typeface="Calibri" panose="020F0502020204030204" pitchFamily="34" charset="0"/>
                          <a:sym typeface="Arial"/>
                        </a:rPr>
                        <a:t>her</a:t>
                      </a:r>
                      <a:r>
                        <a:rPr lang="en-US" sz="2800" b="0" dirty="0">
                          <a:latin typeface="Calibri" panose="020F0502020204030204" pitchFamily="34" charset="0"/>
                          <a:cs typeface="Calibri" panose="020F0502020204030204" pitchFamily="34" charset="0"/>
                        </a:rPr>
                        <a:t> </a:t>
                      </a:r>
                      <a:r>
                        <a:rPr lang="en-US" sz="2800" b="1" i="0" u="none" strike="noStrike" cap="none" dirty="0">
                          <a:solidFill>
                            <a:srgbClr val="0070C0"/>
                          </a:solidFill>
                          <a:latin typeface="Calibri" panose="020F0502020204030204" pitchFamily="34" charset="0"/>
                          <a:ea typeface="+mn-ea"/>
                          <a:cs typeface="Calibri" panose="020F0502020204030204" pitchFamily="34" charset="0"/>
                          <a:sym typeface="Arial"/>
                        </a:rPr>
                        <a:t>mother</a:t>
                      </a:r>
                      <a:r>
                        <a:rPr lang="en-US" sz="2800" b="0" dirty="0">
                          <a:latin typeface="Calibri" panose="020F0502020204030204" pitchFamily="34" charset="0"/>
                          <a:cs typeface="Calibri" panose="020F0502020204030204" pitchFamily="34" charset="0"/>
                        </a:rPr>
                        <a:t>.</a:t>
                      </a:r>
                      <a:endParaRPr lang="en-IN" sz="2800" b="0" dirty="0">
                        <a:latin typeface="Calibri" panose="020F0502020204030204" pitchFamily="34" charset="0"/>
                        <a:cs typeface="Calibri" panose="020F0502020204030204" pitchFamily="34" charset="0"/>
                      </a:endParaRPr>
                    </a:p>
                  </a:txBody>
                  <a:tcPr marL="137160" marR="137160" marT="137160" marB="137160"/>
                </a:tc>
                <a:extLst>
                  <a:ext uri="{0D108BD9-81ED-4DB2-BD59-A6C34878D82A}">
                    <a16:rowId xmlns:a16="http://schemas.microsoft.com/office/drawing/2014/main" val="676933434"/>
                  </a:ext>
                </a:extLst>
              </a:tr>
            </a:tbl>
          </a:graphicData>
        </a:graphic>
      </p:graphicFrame>
      <p:sp>
        <p:nvSpPr>
          <p:cNvPr id="5" name="Google Shape;39;p2">
            <a:extLst>
              <a:ext uri="{FF2B5EF4-FFF2-40B4-BE49-F238E27FC236}">
                <a16:creationId xmlns:a16="http://schemas.microsoft.com/office/drawing/2014/main" id="{ECB4D981-28EE-145A-BDD9-42C5A6B68D65}"/>
              </a:ext>
            </a:extLst>
          </p:cNvPr>
          <p:cNvSpPr txBox="1">
            <a:spLocks noGrp="1"/>
          </p:cNvSpPr>
          <p:nvPr>
            <p:ph type="title"/>
          </p:nvPr>
        </p:nvSpPr>
        <p:spPr>
          <a:xfrm>
            <a:off x="4143773" y="138320"/>
            <a:ext cx="3942593" cy="654032"/>
          </a:xfrm>
          <a:prstGeom prst="rect">
            <a:avLst/>
          </a:prstGeom>
          <a:solidFill>
            <a:srgbClr val="C5F0FF"/>
          </a:solid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US" u="sng" dirty="0">
                <a:solidFill>
                  <a:schemeClr val="tx1"/>
                </a:solidFill>
              </a:rPr>
              <a:t>Examples</a:t>
            </a:r>
            <a:endParaRPr u="sng" dirty="0">
              <a:solidFill>
                <a:schemeClr val="tx1"/>
              </a:solidFill>
            </a:endParaRPr>
          </a:p>
        </p:txBody>
      </p:sp>
    </p:spTree>
    <p:extLst>
      <p:ext uri="{BB962C8B-B14F-4D97-AF65-F5344CB8AC3E}">
        <p14:creationId xmlns:p14="http://schemas.microsoft.com/office/powerpoint/2010/main" val="1106252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E492199D-72BA-3A84-8C9B-457A8431FECE}"/>
              </a:ext>
            </a:extLst>
          </p:cNvPr>
          <p:cNvGraphicFramePr>
            <a:graphicFrameLocks noGrp="1"/>
          </p:cNvGraphicFramePr>
          <p:nvPr>
            <p:extLst>
              <p:ext uri="{D42A27DB-BD31-4B8C-83A1-F6EECF244321}">
                <p14:modId xmlns:p14="http://schemas.microsoft.com/office/powerpoint/2010/main" val="996004562"/>
              </p:ext>
            </p:extLst>
          </p:nvPr>
        </p:nvGraphicFramePr>
        <p:xfrm>
          <a:off x="1187451" y="1458706"/>
          <a:ext cx="9861549" cy="3931920"/>
        </p:xfrm>
        <a:graphic>
          <a:graphicData uri="http://schemas.openxmlformats.org/drawingml/2006/table">
            <a:tbl>
              <a:tblPr firstRow="1" bandRow="1">
                <a:tableStyleId>{69012ECD-51FC-41F1-AA8D-1B2483CD663E}</a:tableStyleId>
              </a:tblPr>
              <a:tblGrid>
                <a:gridCol w="1555749">
                  <a:extLst>
                    <a:ext uri="{9D8B030D-6E8A-4147-A177-3AD203B41FA5}">
                      <a16:colId xmlns:a16="http://schemas.microsoft.com/office/drawing/2014/main" val="946369439"/>
                    </a:ext>
                  </a:extLst>
                </a:gridCol>
                <a:gridCol w="1841500">
                  <a:extLst>
                    <a:ext uri="{9D8B030D-6E8A-4147-A177-3AD203B41FA5}">
                      <a16:colId xmlns:a16="http://schemas.microsoft.com/office/drawing/2014/main" val="4290396450"/>
                    </a:ext>
                  </a:extLst>
                </a:gridCol>
                <a:gridCol w="6464300">
                  <a:extLst>
                    <a:ext uri="{9D8B030D-6E8A-4147-A177-3AD203B41FA5}">
                      <a16:colId xmlns:a16="http://schemas.microsoft.com/office/drawing/2014/main" val="2074223568"/>
                    </a:ext>
                  </a:extLst>
                </a:gridCol>
              </a:tblGrid>
              <a:tr h="670318">
                <a:tc>
                  <a:txBody>
                    <a:bodyPr/>
                    <a:lstStyle/>
                    <a:p>
                      <a:pPr algn="ctr"/>
                      <a:r>
                        <a:rPr lang="en-US" sz="2800" u="sng" dirty="0">
                          <a:latin typeface="Calibri" panose="020F0502020204030204" pitchFamily="34" charset="0"/>
                          <a:cs typeface="Calibri" panose="020F0502020204030204" pitchFamily="34" charset="0"/>
                        </a:rPr>
                        <a:t>Personal Pronoun</a:t>
                      </a:r>
                      <a:endParaRPr lang="en-IN" sz="2800" u="sng" dirty="0">
                        <a:latin typeface="Calibri" panose="020F0502020204030204" pitchFamily="34" charset="0"/>
                        <a:cs typeface="Calibri" panose="020F0502020204030204" pitchFamily="34" charset="0"/>
                      </a:endParaRPr>
                    </a:p>
                  </a:txBody>
                  <a:tcPr marL="137160" marR="137160" marT="137160" marB="137160" anchor="ctr"/>
                </a:tc>
                <a:tc>
                  <a:txBody>
                    <a:bodyPr/>
                    <a:lstStyle/>
                    <a:p>
                      <a:pPr algn="ctr"/>
                      <a:r>
                        <a:rPr lang="en-US" sz="2800" u="sng" dirty="0">
                          <a:latin typeface="Calibri" panose="020F0502020204030204" pitchFamily="34" charset="0"/>
                          <a:cs typeface="Calibri" panose="020F0502020204030204" pitchFamily="34" charset="0"/>
                        </a:rPr>
                        <a:t>Possessive Adjective</a:t>
                      </a:r>
                      <a:endParaRPr lang="en-IN" sz="2800" u="sng" dirty="0">
                        <a:latin typeface="Calibri" panose="020F0502020204030204" pitchFamily="34" charset="0"/>
                        <a:cs typeface="Calibri" panose="020F0502020204030204" pitchFamily="34" charset="0"/>
                      </a:endParaRPr>
                    </a:p>
                  </a:txBody>
                  <a:tcPr marL="137160" marR="137160" marT="137160" marB="137160" anchor="ctr"/>
                </a:tc>
                <a:tc>
                  <a:txBody>
                    <a:bodyPr/>
                    <a:lstStyle/>
                    <a:p>
                      <a:pPr algn="ctr"/>
                      <a:r>
                        <a:rPr lang="en-US" sz="2800" u="sng" dirty="0">
                          <a:latin typeface="Calibri" panose="020F0502020204030204" pitchFamily="34" charset="0"/>
                          <a:cs typeface="Calibri" panose="020F0502020204030204" pitchFamily="34" charset="0"/>
                        </a:rPr>
                        <a:t>Example</a:t>
                      </a:r>
                      <a:endParaRPr lang="en-IN" sz="2800" u="sng" dirty="0">
                        <a:latin typeface="Calibri" panose="020F0502020204030204" pitchFamily="34" charset="0"/>
                        <a:cs typeface="Calibri" panose="020F0502020204030204" pitchFamily="34" charset="0"/>
                      </a:endParaRPr>
                    </a:p>
                  </a:txBody>
                  <a:tcPr marL="137160" marR="137160" marT="137160" marB="137160" anchor="ctr"/>
                </a:tc>
                <a:extLst>
                  <a:ext uri="{0D108BD9-81ED-4DB2-BD59-A6C34878D82A}">
                    <a16:rowId xmlns:a16="http://schemas.microsoft.com/office/drawing/2014/main" val="2054672537"/>
                  </a:ext>
                </a:extLst>
              </a:tr>
              <a:tr h="670318">
                <a:tc>
                  <a:txBody>
                    <a:bodyPr/>
                    <a:lstStyle/>
                    <a:p>
                      <a:r>
                        <a:rPr lang="en-US" sz="2800" dirty="0">
                          <a:latin typeface="Calibri" panose="020F0502020204030204" pitchFamily="34" charset="0"/>
                          <a:cs typeface="Calibri" panose="020F0502020204030204" pitchFamily="34" charset="0"/>
                        </a:rPr>
                        <a:t>It</a:t>
                      </a:r>
                      <a:endParaRPr lang="en-IN" sz="2800" dirty="0">
                        <a:latin typeface="Calibri" panose="020F0502020204030204" pitchFamily="34" charset="0"/>
                        <a:cs typeface="Calibri" panose="020F0502020204030204" pitchFamily="34" charset="0"/>
                      </a:endParaRPr>
                    </a:p>
                  </a:txBody>
                  <a:tcPr marL="137160" marR="137160" marT="137160" marB="137160"/>
                </a:tc>
                <a:tc>
                  <a:txBody>
                    <a:bodyPr/>
                    <a:lstStyle/>
                    <a:p>
                      <a:r>
                        <a:rPr lang="en-US" sz="2800" dirty="0">
                          <a:latin typeface="Calibri" panose="020F0502020204030204" pitchFamily="34" charset="0"/>
                          <a:cs typeface="Calibri" panose="020F0502020204030204" pitchFamily="34" charset="0"/>
                        </a:rPr>
                        <a:t>its</a:t>
                      </a:r>
                      <a:endParaRPr lang="en-IN" sz="2800" dirty="0">
                        <a:latin typeface="Calibri" panose="020F0502020204030204" pitchFamily="34" charset="0"/>
                        <a:cs typeface="Calibri" panose="020F0502020204030204" pitchFamily="34" charset="0"/>
                      </a:endParaRPr>
                    </a:p>
                  </a:txBody>
                  <a:tcPr marL="137160" marR="137160" marT="137160" marB="137160"/>
                </a:tc>
                <a:tc>
                  <a:txBody>
                    <a:bodyPr/>
                    <a:lstStyle/>
                    <a:p>
                      <a:r>
                        <a:rPr lang="en-US" sz="2800" b="1" i="0" u="none" strike="noStrike" cap="none" dirty="0">
                          <a:solidFill>
                            <a:srgbClr val="FF0000"/>
                          </a:solidFill>
                          <a:latin typeface="Calibri" panose="020F0502020204030204" pitchFamily="34" charset="0"/>
                          <a:ea typeface="+mn-ea"/>
                          <a:cs typeface="Calibri" panose="020F0502020204030204" pitchFamily="34" charset="0"/>
                          <a:sym typeface="Arial"/>
                        </a:rPr>
                        <a:t>It</a:t>
                      </a:r>
                      <a:r>
                        <a:rPr lang="en-US" sz="2800" b="0" dirty="0">
                          <a:latin typeface="Calibri" panose="020F0502020204030204" pitchFamily="34" charset="0"/>
                          <a:cs typeface="Calibri" panose="020F0502020204030204" pitchFamily="34" charset="0"/>
                        </a:rPr>
                        <a:t> has brown spots on </a:t>
                      </a:r>
                      <a:r>
                        <a:rPr lang="en-US" sz="2800" b="1" i="0" u="none" strike="noStrike" cap="none" dirty="0">
                          <a:solidFill>
                            <a:srgbClr val="FF0000"/>
                          </a:solidFill>
                          <a:latin typeface="Calibri" panose="020F0502020204030204" pitchFamily="34" charset="0"/>
                          <a:ea typeface="+mn-ea"/>
                          <a:cs typeface="Calibri" panose="020F0502020204030204" pitchFamily="34" charset="0"/>
                          <a:sym typeface="Arial"/>
                        </a:rPr>
                        <a:t>its</a:t>
                      </a:r>
                      <a:r>
                        <a:rPr lang="en-US" sz="2800" b="0" dirty="0">
                          <a:latin typeface="Calibri" panose="020F0502020204030204" pitchFamily="34" charset="0"/>
                          <a:cs typeface="Calibri" panose="020F0502020204030204" pitchFamily="34" charset="0"/>
                        </a:rPr>
                        <a:t> </a:t>
                      </a:r>
                      <a:r>
                        <a:rPr lang="en-US" sz="2800" b="1" i="0" u="none" strike="noStrike" cap="none" dirty="0">
                          <a:solidFill>
                            <a:srgbClr val="0070C0"/>
                          </a:solidFill>
                          <a:latin typeface="Calibri" panose="020F0502020204030204" pitchFamily="34" charset="0"/>
                          <a:ea typeface="+mn-ea"/>
                          <a:cs typeface="Calibri" panose="020F0502020204030204" pitchFamily="34" charset="0"/>
                          <a:sym typeface="Arial"/>
                        </a:rPr>
                        <a:t>body</a:t>
                      </a:r>
                      <a:r>
                        <a:rPr lang="en-US" sz="2800" b="0" i="0" u="none" strike="noStrike" cap="none" dirty="0">
                          <a:solidFill>
                            <a:schemeClr val="accent5"/>
                          </a:solidFill>
                          <a:latin typeface="Calibri" panose="020F0502020204030204" pitchFamily="34" charset="0"/>
                          <a:ea typeface="+mn-ea"/>
                          <a:cs typeface="Calibri" panose="020F0502020204030204" pitchFamily="34" charset="0"/>
                          <a:sym typeface="Arial"/>
                        </a:rPr>
                        <a:t>.</a:t>
                      </a:r>
                      <a:endParaRPr lang="en-IN" sz="2800" b="0" i="0" u="none" strike="noStrike" cap="none" dirty="0">
                        <a:solidFill>
                          <a:schemeClr val="accent5"/>
                        </a:solidFill>
                        <a:latin typeface="Calibri" panose="020F0502020204030204" pitchFamily="34" charset="0"/>
                        <a:ea typeface="+mn-ea"/>
                        <a:cs typeface="Calibri" panose="020F0502020204030204" pitchFamily="34" charset="0"/>
                        <a:sym typeface="Arial"/>
                      </a:endParaRPr>
                    </a:p>
                  </a:txBody>
                  <a:tcPr marL="137160" marR="137160" marT="137160" marB="137160"/>
                </a:tc>
                <a:extLst>
                  <a:ext uri="{0D108BD9-81ED-4DB2-BD59-A6C34878D82A}">
                    <a16:rowId xmlns:a16="http://schemas.microsoft.com/office/drawing/2014/main" val="2937597590"/>
                  </a:ext>
                </a:extLst>
              </a:tr>
              <a:tr h="670318">
                <a:tc>
                  <a:txBody>
                    <a:bodyPr/>
                    <a:lstStyle/>
                    <a:p>
                      <a:r>
                        <a:rPr lang="en-US" sz="2800" dirty="0">
                          <a:latin typeface="Calibri" panose="020F0502020204030204" pitchFamily="34" charset="0"/>
                          <a:cs typeface="Calibri" panose="020F0502020204030204" pitchFamily="34" charset="0"/>
                        </a:rPr>
                        <a:t>We</a:t>
                      </a:r>
                      <a:endParaRPr lang="en-IN" sz="2800" dirty="0">
                        <a:latin typeface="Calibri" panose="020F0502020204030204" pitchFamily="34" charset="0"/>
                        <a:cs typeface="Calibri" panose="020F0502020204030204" pitchFamily="34" charset="0"/>
                      </a:endParaRPr>
                    </a:p>
                  </a:txBody>
                  <a:tcPr marL="137160" marR="137160" marT="137160" marB="137160"/>
                </a:tc>
                <a:tc>
                  <a:txBody>
                    <a:bodyPr/>
                    <a:lstStyle/>
                    <a:p>
                      <a:r>
                        <a:rPr lang="en-US" sz="2800" dirty="0">
                          <a:latin typeface="Calibri" panose="020F0502020204030204" pitchFamily="34" charset="0"/>
                          <a:cs typeface="Calibri" panose="020F0502020204030204" pitchFamily="34" charset="0"/>
                        </a:rPr>
                        <a:t>Our</a:t>
                      </a:r>
                      <a:endParaRPr lang="en-IN" sz="2800" dirty="0">
                        <a:latin typeface="Calibri" panose="020F0502020204030204" pitchFamily="34" charset="0"/>
                        <a:cs typeface="Calibri" panose="020F0502020204030204" pitchFamily="34" charset="0"/>
                      </a:endParaRPr>
                    </a:p>
                  </a:txBody>
                  <a:tcPr marL="137160" marR="137160" marT="137160" marB="137160"/>
                </a:tc>
                <a:tc>
                  <a:txBody>
                    <a:bodyPr/>
                    <a:lstStyle/>
                    <a:p>
                      <a:r>
                        <a:rPr lang="en-US" sz="2800" b="1" i="0" u="none" strike="noStrike" cap="none" dirty="0">
                          <a:solidFill>
                            <a:srgbClr val="FF0000"/>
                          </a:solidFill>
                          <a:latin typeface="Calibri" panose="020F0502020204030204" pitchFamily="34" charset="0"/>
                          <a:ea typeface="+mn-ea"/>
                          <a:cs typeface="Calibri" panose="020F0502020204030204" pitchFamily="34" charset="0"/>
                          <a:sym typeface="Arial"/>
                        </a:rPr>
                        <a:t>We</a:t>
                      </a:r>
                      <a:r>
                        <a:rPr lang="en-US" sz="2800" b="0" dirty="0">
                          <a:latin typeface="Calibri" panose="020F0502020204030204" pitchFamily="34" charset="0"/>
                          <a:cs typeface="Calibri" panose="020F0502020204030204" pitchFamily="34" charset="0"/>
                        </a:rPr>
                        <a:t> should be careful of </a:t>
                      </a:r>
                      <a:r>
                        <a:rPr lang="en-US" sz="2800" b="1" i="0" u="none" strike="noStrike" cap="none" dirty="0">
                          <a:solidFill>
                            <a:srgbClr val="FF0000"/>
                          </a:solidFill>
                          <a:latin typeface="Calibri" panose="020F0502020204030204" pitchFamily="34" charset="0"/>
                          <a:ea typeface="+mn-ea"/>
                          <a:cs typeface="Calibri" panose="020F0502020204030204" pitchFamily="34" charset="0"/>
                          <a:sym typeface="Arial"/>
                        </a:rPr>
                        <a:t>our</a:t>
                      </a:r>
                      <a:r>
                        <a:rPr lang="en-US" sz="2800" b="0" dirty="0">
                          <a:latin typeface="Calibri" panose="020F0502020204030204" pitchFamily="34" charset="0"/>
                          <a:cs typeface="Calibri" panose="020F0502020204030204" pitchFamily="34" charset="0"/>
                        </a:rPr>
                        <a:t> </a:t>
                      </a:r>
                      <a:r>
                        <a:rPr lang="en-US" sz="2800" b="0" i="0" u="none" strike="noStrike" cap="none" dirty="0">
                          <a:solidFill>
                            <a:srgbClr val="0070C0"/>
                          </a:solidFill>
                          <a:latin typeface="Calibri" panose="020F0502020204030204" pitchFamily="34" charset="0"/>
                          <a:ea typeface="+mn-ea"/>
                          <a:cs typeface="Calibri" panose="020F0502020204030204" pitchFamily="34" charset="0"/>
                          <a:sym typeface="Arial"/>
                        </a:rPr>
                        <a:t>belongings</a:t>
                      </a:r>
                      <a:r>
                        <a:rPr lang="en-US" sz="2800" b="0" dirty="0">
                          <a:latin typeface="Calibri" panose="020F0502020204030204" pitchFamily="34" charset="0"/>
                          <a:cs typeface="Calibri" panose="020F0502020204030204" pitchFamily="34" charset="0"/>
                        </a:rPr>
                        <a:t>.</a:t>
                      </a:r>
                      <a:endParaRPr lang="en-IN" sz="2800" b="0" dirty="0">
                        <a:latin typeface="Calibri" panose="020F0502020204030204" pitchFamily="34" charset="0"/>
                        <a:cs typeface="Calibri" panose="020F0502020204030204" pitchFamily="34" charset="0"/>
                      </a:endParaRPr>
                    </a:p>
                  </a:txBody>
                  <a:tcPr marL="137160" marR="137160" marT="137160" marB="137160"/>
                </a:tc>
                <a:extLst>
                  <a:ext uri="{0D108BD9-81ED-4DB2-BD59-A6C34878D82A}">
                    <a16:rowId xmlns:a16="http://schemas.microsoft.com/office/drawing/2014/main" val="4047784983"/>
                  </a:ext>
                </a:extLst>
              </a:tr>
              <a:tr h="670318">
                <a:tc>
                  <a:txBody>
                    <a:bodyPr/>
                    <a:lstStyle/>
                    <a:p>
                      <a:r>
                        <a:rPr lang="en-US" sz="2800" dirty="0">
                          <a:latin typeface="Calibri" panose="020F0502020204030204" pitchFamily="34" charset="0"/>
                          <a:cs typeface="Calibri" panose="020F0502020204030204" pitchFamily="34" charset="0"/>
                        </a:rPr>
                        <a:t>They</a:t>
                      </a:r>
                      <a:endParaRPr lang="en-IN" sz="2800" dirty="0">
                        <a:latin typeface="Calibri" panose="020F0502020204030204" pitchFamily="34" charset="0"/>
                        <a:cs typeface="Calibri" panose="020F0502020204030204" pitchFamily="34" charset="0"/>
                      </a:endParaRPr>
                    </a:p>
                  </a:txBody>
                  <a:tcPr marL="137160" marR="137160" marT="137160" marB="137160"/>
                </a:tc>
                <a:tc>
                  <a:txBody>
                    <a:bodyPr/>
                    <a:lstStyle/>
                    <a:p>
                      <a:r>
                        <a:rPr lang="en-US" sz="2800" dirty="0">
                          <a:latin typeface="Calibri" panose="020F0502020204030204" pitchFamily="34" charset="0"/>
                          <a:cs typeface="Calibri" panose="020F0502020204030204" pitchFamily="34" charset="0"/>
                        </a:rPr>
                        <a:t>Their</a:t>
                      </a:r>
                      <a:endParaRPr lang="en-IN" sz="2800" dirty="0">
                        <a:latin typeface="Calibri" panose="020F0502020204030204" pitchFamily="34" charset="0"/>
                        <a:cs typeface="Calibri" panose="020F0502020204030204" pitchFamily="34" charset="0"/>
                      </a:endParaRPr>
                    </a:p>
                  </a:txBody>
                  <a:tcPr marL="137160" marR="137160" marT="137160" marB="137160"/>
                </a:tc>
                <a:tc>
                  <a:txBody>
                    <a:bodyPr/>
                    <a:lstStyle/>
                    <a:p>
                      <a:r>
                        <a:rPr lang="en-US" sz="2800" b="1" i="0" u="none" strike="noStrike" cap="none" dirty="0">
                          <a:solidFill>
                            <a:srgbClr val="FF0000"/>
                          </a:solidFill>
                          <a:latin typeface="Calibri" panose="020F0502020204030204" pitchFamily="34" charset="0"/>
                          <a:ea typeface="+mn-ea"/>
                          <a:cs typeface="Calibri" panose="020F0502020204030204" pitchFamily="34" charset="0"/>
                          <a:sym typeface="Arial"/>
                        </a:rPr>
                        <a:t>They</a:t>
                      </a:r>
                      <a:r>
                        <a:rPr lang="en-US" sz="2800" b="0" dirty="0">
                          <a:latin typeface="Calibri" panose="020F0502020204030204" pitchFamily="34" charset="0"/>
                          <a:cs typeface="Calibri" panose="020F0502020204030204" pitchFamily="34" charset="0"/>
                        </a:rPr>
                        <a:t> enjoyed the party with </a:t>
                      </a:r>
                      <a:r>
                        <a:rPr lang="en-US" sz="2800" b="1" i="0" u="none" strike="noStrike" cap="none" dirty="0">
                          <a:solidFill>
                            <a:srgbClr val="FF0000"/>
                          </a:solidFill>
                          <a:latin typeface="Calibri" panose="020F0502020204030204" pitchFamily="34" charset="0"/>
                          <a:ea typeface="+mn-ea"/>
                          <a:cs typeface="Calibri" panose="020F0502020204030204" pitchFamily="34" charset="0"/>
                          <a:sym typeface="Arial"/>
                        </a:rPr>
                        <a:t>their</a:t>
                      </a:r>
                      <a:r>
                        <a:rPr lang="en-US" sz="2800" b="0" dirty="0">
                          <a:latin typeface="Calibri" panose="020F0502020204030204" pitchFamily="34" charset="0"/>
                          <a:cs typeface="Calibri" panose="020F0502020204030204" pitchFamily="34" charset="0"/>
                        </a:rPr>
                        <a:t> </a:t>
                      </a:r>
                      <a:r>
                        <a:rPr lang="en-US" sz="2800" b="0" i="0" u="none" strike="noStrike" cap="none" dirty="0">
                          <a:solidFill>
                            <a:srgbClr val="0070C0"/>
                          </a:solidFill>
                          <a:latin typeface="Calibri" panose="020F0502020204030204" pitchFamily="34" charset="0"/>
                          <a:ea typeface="+mn-ea"/>
                          <a:cs typeface="Calibri" panose="020F0502020204030204" pitchFamily="34" charset="0"/>
                          <a:sym typeface="Arial"/>
                        </a:rPr>
                        <a:t>friends</a:t>
                      </a:r>
                      <a:r>
                        <a:rPr lang="en-US" sz="2800" b="0" dirty="0">
                          <a:latin typeface="Calibri" panose="020F0502020204030204" pitchFamily="34" charset="0"/>
                          <a:cs typeface="Calibri" panose="020F0502020204030204" pitchFamily="34" charset="0"/>
                        </a:rPr>
                        <a:t>.</a:t>
                      </a:r>
                      <a:endParaRPr lang="en-IN" sz="2800" b="0" dirty="0">
                        <a:latin typeface="Calibri" panose="020F0502020204030204" pitchFamily="34" charset="0"/>
                        <a:cs typeface="Calibri" panose="020F0502020204030204" pitchFamily="34" charset="0"/>
                      </a:endParaRPr>
                    </a:p>
                  </a:txBody>
                  <a:tcPr marL="137160" marR="137160" marT="137160" marB="137160"/>
                </a:tc>
                <a:extLst>
                  <a:ext uri="{0D108BD9-81ED-4DB2-BD59-A6C34878D82A}">
                    <a16:rowId xmlns:a16="http://schemas.microsoft.com/office/drawing/2014/main" val="2758109649"/>
                  </a:ext>
                </a:extLst>
              </a:tr>
              <a:tr h="670318">
                <a:tc>
                  <a:txBody>
                    <a:bodyPr/>
                    <a:lstStyle/>
                    <a:p>
                      <a:r>
                        <a:rPr lang="en-US" sz="2800" dirty="0">
                          <a:latin typeface="Calibri" panose="020F0502020204030204" pitchFamily="34" charset="0"/>
                          <a:cs typeface="Calibri" panose="020F0502020204030204" pitchFamily="34" charset="0"/>
                        </a:rPr>
                        <a:t>I</a:t>
                      </a:r>
                      <a:endParaRPr lang="en-IN" sz="2800" dirty="0">
                        <a:latin typeface="Calibri" panose="020F0502020204030204" pitchFamily="34" charset="0"/>
                        <a:cs typeface="Calibri" panose="020F0502020204030204" pitchFamily="34" charset="0"/>
                      </a:endParaRPr>
                    </a:p>
                  </a:txBody>
                  <a:tcPr marL="137160" marR="137160" marT="137160" marB="137160"/>
                </a:tc>
                <a:tc>
                  <a:txBody>
                    <a:bodyPr/>
                    <a:lstStyle/>
                    <a:p>
                      <a:r>
                        <a:rPr lang="en-US" sz="2800" dirty="0">
                          <a:latin typeface="Calibri" panose="020F0502020204030204" pitchFamily="34" charset="0"/>
                          <a:cs typeface="Calibri" panose="020F0502020204030204" pitchFamily="34" charset="0"/>
                        </a:rPr>
                        <a:t>Whose</a:t>
                      </a:r>
                      <a:endParaRPr lang="en-IN" sz="2800" dirty="0">
                        <a:latin typeface="Calibri" panose="020F0502020204030204" pitchFamily="34" charset="0"/>
                        <a:cs typeface="Calibri" panose="020F0502020204030204" pitchFamily="34" charset="0"/>
                      </a:endParaRPr>
                    </a:p>
                  </a:txBody>
                  <a:tcPr marL="137160" marR="137160" marT="137160" marB="137160"/>
                </a:tc>
                <a:tc>
                  <a:txBody>
                    <a:bodyPr/>
                    <a:lstStyle/>
                    <a:p>
                      <a:r>
                        <a:rPr lang="en-US" sz="2800" b="1" i="0" u="none" strike="noStrike" cap="none" dirty="0">
                          <a:solidFill>
                            <a:srgbClr val="FF0000"/>
                          </a:solidFill>
                          <a:latin typeface="Calibri" panose="020F0502020204030204" pitchFamily="34" charset="0"/>
                          <a:ea typeface="+mn-ea"/>
                          <a:cs typeface="Calibri" panose="020F0502020204030204" pitchFamily="34" charset="0"/>
                          <a:sym typeface="Arial"/>
                        </a:rPr>
                        <a:t>I</a:t>
                      </a:r>
                      <a:r>
                        <a:rPr lang="en-US" sz="2800" b="0" i="0" u="none" strike="noStrike" cap="none" dirty="0">
                          <a:solidFill>
                            <a:schemeClr val="accent2"/>
                          </a:solidFill>
                          <a:latin typeface="Calibri" panose="020F0502020204030204" pitchFamily="34" charset="0"/>
                          <a:ea typeface="+mn-ea"/>
                          <a:cs typeface="Calibri" panose="020F0502020204030204" pitchFamily="34" charset="0"/>
                          <a:sym typeface="Arial"/>
                        </a:rPr>
                        <a:t> </a:t>
                      </a:r>
                      <a:r>
                        <a:rPr lang="en-US" sz="2800" b="0" dirty="0">
                          <a:latin typeface="Calibri" panose="020F0502020204030204" pitchFamily="34" charset="0"/>
                          <a:cs typeface="Calibri" panose="020F0502020204030204" pitchFamily="34" charset="0"/>
                        </a:rPr>
                        <a:t>don’t know </a:t>
                      </a:r>
                      <a:r>
                        <a:rPr lang="en-US" sz="2800" b="1" i="0" u="none" strike="noStrike" cap="none" dirty="0">
                          <a:solidFill>
                            <a:srgbClr val="FF0000"/>
                          </a:solidFill>
                          <a:latin typeface="Calibri" panose="020F0502020204030204" pitchFamily="34" charset="0"/>
                          <a:ea typeface="+mn-ea"/>
                          <a:cs typeface="Calibri" panose="020F0502020204030204" pitchFamily="34" charset="0"/>
                          <a:sym typeface="Arial"/>
                        </a:rPr>
                        <a:t>whose</a:t>
                      </a:r>
                      <a:r>
                        <a:rPr lang="en-US" sz="2800" b="0" dirty="0">
                          <a:latin typeface="Calibri" panose="020F0502020204030204" pitchFamily="34" charset="0"/>
                          <a:cs typeface="Calibri" panose="020F0502020204030204" pitchFamily="34" charset="0"/>
                        </a:rPr>
                        <a:t> </a:t>
                      </a:r>
                      <a:r>
                        <a:rPr lang="en-US" sz="2800" b="0" i="0" u="none" strike="noStrike" cap="none" dirty="0">
                          <a:solidFill>
                            <a:srgbClr val="0070C0"/>
                          </a:solidFill>
                          <a:latin typeface="Calibri" panose="020F0502020204030204" pitchFamily="34" charset="0"/>
                          <a:ea typeface="+mn-ea"/>
                          <a:cs typeface="Calibri" panose="020F0502020204030204" pitchFamily="34" charset="0"/>
                          <a:sym typeface="Arial"/>
                        </a:rPr>
                        <a:t>car</a:t>
                      </a:r>
                      <a:r>
                        <a:rPr lang="en-US" sz="2800" b="0" dirty="0">
                          <a:latin typeface="Calibri" panose="020F0502020204030204" pitchFamily="34" charset="0"/>
                          <a:cs typeface="Calibri" panose="020F0502020204030204" pitchFamily="34" charset="0"/>
                        </a:rPr>
                        <a:t> he </a:t>
                      </a:r>
                      <a:r>
                        <a:rPr lang="en-US" sz="2800" b="0">
                          <a:latin typeface="Calibri" panose="020F0502020204030204" pitchFamily="34" charset="0"/>
                          <a:cs typeface="Calibri" panose="020F0502020204030204" pitchFamily="34" charset="0"/>
                        </a:rPr>
                        <a:t>is driving.</a:t>
                      </a:r>
                      <a:endParaRPr lang="en-IN" sz="2800" b="0" dirty="0">
                        <a:latin typeface="Calibri" panose="020F0502020204030204" pitchFamily="34" charset="0"/>
                        <a:cs typeface="Calibri" panose="020F0502020204030204" pitchFamily="34" charset="0"/>
                      </a:endParaRPr>
                    </a:p>
                  </a:txBody>
                  <a:tcPr marL="137160" marR="137160" marT="137160" marB="137160"/>
                </a:tc>
                <a:extLst>
                  <a:ext uri="{0D108BD9-81ED-4DB2-BD59-A6C34878D82A}">
                    <a16:rowId xmlns:a16="http://schemas.microsoft.com/office/drawing/2014/main" val="676933434"/>
                  </a:ext>
                </a:extLst>
              </a:tr>
            </a:tbl>
          </a:graphicData>
        </a:graphic>
      </p:graphicFrame>
      <p:sp>
        <p:nvSpPr>
          <p:cNvPr id="5" name="Google Shape;39;p2">
            <a:extLst>
              <a:ext uri="{FF2B5EF4-FFF2-40B4-BE49-F238E27FC236}">
                <a16:creationId xmlns:a16="http://schemas.microsoft.com/office/drawing/2014/main" id="{42858D56-C0DD-CF42-576B-CD3199009E5B}"/>
              </a:ext>
            </a:extLst>
          </p:cNvPr>
          <p:cNvSpPr txBox="1">
            <a:spLocks noGrp="1"/>
          </p:cNvSpPr>
          <p:nvPr>
            <p:ph type="title"/>
          </p:nvPr>
        </p:nvSpPr>
        <p:spPr>
          <a:xfrm>
            <a:off x="4143773" y="138320"/>
            <a:ext cx="3942593" cy="654032"/>
          </a:xfrm>
          <a:prstGeom prst="rect">
            <a:avLst/>
          </a:prstGeom>
          <a:solidFill>
            <a:srgbClr val="C5F0FF"/>
          </a:solid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US" u="sng" dirty="0">
                <a:solidFill>
                  <a:schemeClr val="tx1"/>
                </a:solidFill>
              </a:rPr>
              <a:t>Examples</a:t>
            </a:r>
            <a:endParaRPr u="sng" dirty="0">
              <a:solidFill>
                <a:schemeClr val="tx1"/>
              </a:solidFill>
            </a:endParaRPr>
          </a:p>
        </p:txBody>
      </p:sp>
    </p:spTree>
    <p:extLst>
      <p:ext uri="{BB962C8B-B14F-4D97-AF65-F5344CB8AC3E}">
        <p14:creationId xmlns:p14="http://schemas.microsoft.com/office/powerpoint/2010/main" val="2063546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graphicFrame>
        <p:nvGraphicFramePr>
          <p:cNvPr id="46" name="Google Shape;46;p3"/>
          <p:cNvGraphicFramePr/>
          <p:nvPr/>
        </p:nvGraphicFramePr>
        <p:xfrm>
          <a:off x="1127448" y="700345"/>
          <a:ext cx="9937100" cy="4289500"/>
        </p:xfrm>
        <a:graphic>
          <a:graphicData uri="http://schemas.openxmlformats.org/drawingml/2006/table">
            <a:tbl>
              <a:tblPr firstRow="1" bandRow="1">
                <a:noFill/>
                <a:tableStyleId>{0D4297A2-811B-47ED-8092-229EEA59F8F7}</a:tableStyleId>
              </a:tblPr>
              <a:tblGrid>
                <a:gridCol w="1008100">
                  <a:extLst>
                    <a:ext uri="{9D8B030D-6E8A-4147-A177-3AD203B41FA5}">
                      <a16:colId xmlns:a16="http://schemas.microsoft.com/office/drawing/2014/main" val="20000"/>
                    </a:ext>
                  </a:extLst>
                </a:gridCol>
                <a:gridCol w="1512175">
                  <a:extLst>
                    <a:ext uri="{9D8B030D-6E8A-4147-A177-3AD203B41FA5}">
                      <a16:colId xmlns:a16="http://schemas.microsoft.com/office/drawing/2014/main" val="20001"/>
                    </a:ext>
                  </a:extLst>
                </a:gridCol>
                <a:gridCol w="5832650">
                  <a:extLst>
                    <a:ext uri="{9D8B030D-6E8A-4147-A177-3AD203B41FA5}">
                      <a16:colId xmlns:a16="http://schemas.microsoft.com/office/drawing/2014/main" val="20002"/>
                    </a:ext>
                  </a:extLst>
                </a:gridCol>
                <a:gridCol w="1584175">
                  <a:extLst>
                    <a:ext uri="{9D8B030D-6E8A-4147-A177-3AD203B41FA5}">
                      <a16:colId xmlns:a16="http://schemas.microsoft.com/office/drawing/2014/main" val="20003"/>
                    </a:ext>
                  </a:extLst>
                </a:gridCol>
              </a:tblGrid>
              <a:tr h="389325">
                <a:tc>
                  <a:txBody>
                    <a:bodyPr/>
                    <a:lstStyle/>
                    <a:p>
                      <a:pPr marL="0" marR="0" lvl="0" indent="0" algn="ctr" rtl="0">
                        <a:spcBef>
                          <a:spcPts val="0"/>
                        </a:spcBef>
                        <a:spcAft>
                          <a:spcPts val="0"/>
                        </a:spcAft>
                        <a:buNone/>
                      </a:pPr>
                      <a:r>
                        <a:rPr lang="en-IN" sz="2000" u="none" strike="noStrike" cap="none"/>
                        <a:t>Slide #</a:t>
                      </a:r>
                      <a:endParaRPr sz="2000" u="none" strike="noStrike" cap="none"/>
                    </a:p>
                  </a:txBody>
                  <a:tcPr marL="91450" marR="91450" marT="45725" marB="45725"/>
                </a:tc>
                <a:tc>
                  <a:txBody>
                    <a:bodyPr/>
                    <a:lstStyle/>
                    <a:p>
                      <a:pPr marL="0" marR="0" lvl="0" indent="0" algn="ctr" rtl="0">
                        <a:spcBef>
                          <a:spcPts val="0"/>
                        </a:spcBef>
                        <a:spcAft>
                          <a:spcPts val="0"/>
                        </a:spcAft>
                        <a:buNone/>
                      </a:pPr>
                      <a:r>
                        <a:rPr lang="en-IN" sz="2000" u="none" strike="noStrike" cap="none"/>
                        <a:t>Thumbnail</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Source link</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Author </a:t>
                      </a:r>
                      <a:endParaRPr/>
                    </a:p>
                  </a:txBody>
                  <a:tcPr marL="91450" marR="91450" marT="45725" marB="45725"/>
                </a:tc>
                <a:extLst>
                  <a:ext uri="{0D108BD9-81ED-4DB2-BD59-A6C34878D82A}">
                    <a16:rowId xmlns:a16="http://schemas.microsoft.com/office/drawing/2014/main" val="10000"/>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1"/>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2"/>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3"/>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4"/>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5"/>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6"/>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7"/>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8"/>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9"/>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10"/>
                  </a:ext>
                </a:extLst>
              </a:tr>
            </a:tbl>
          </a:graphicData>
        </a:graphic>
      </p:graphicFrame>
      <p:sp>
        <p:nvSpPr>
          <p:cNvPr id="47" name="Google Shape;47;p3"/>
          <p:cNvSpPr txBox="1"/>
          <p:nvPr/>
        </p:nvSpPr>
        <p:spPr>
          <a:xfrm>
            <a:off x="3549975" y="116632"/>
            <a:ext cx="5092048" cy="500042"/>
          </a:xfrm>
          <a:prstGeom prst="rect">
            <a:avLst/>
          </a:prstGeom>
          <a:noFill/>
          <a:ln>
            <a:noFill/>
          </a:ln>
        </p:spPr>
        <p:txBody>
          <a:bodyPr spcFirstLastPara="1" wrap="square" lIns="91425" tIns="45700" rIns="91425" bIns="45700" anchor="t" anchorCtr="0">
            <a:normAutofit fontScale="75000" lnSpcReduction="20000"/>
          </a:bodyPr>
          <a:lstStyle/>
          <a:p>
            <a:pPr marL="0" marR="0" lvl="0" indent="0" algn="ctr" rtl="0">
              <a:spcBef>
                <a:spcPts val="0"/>
              </a:spcBef>
              <a:spcAft>
                <a:spcPts val="0"/>
              </a:spcAft>
              <a:buClr>
                <a:schemeClr val="dk1"/>
              </a:buClr>
              <a:buSzPct val="100000"/>
              <a:buFont typeface="Calibri"/>
              <a:buNone/>
            </a:pPr>
            <a:r>
              <a:rPr lang="en-IN" sz="4400" b="0" i="0" u="none" strike="noStrike" cap="none">
                <a:solidFill>
                  <a:schemeClr val="dk1"/>
                </a:solidFill>
                <a:latin typeface="Calibri"/>
                <a:ea typeface="Calibri"/>
                <a:cs typeface="Calibri"/>
                <a:sym typeface="Calibri"/>
              </a:rPr>
              <a:t>Attribution / Citation</a:t>
            </a:r>
            <a:endParaRPr sz="4400" b="0" i="0" u="none" strike="noStrike" cap="none">
              <a:solidFill>
                <a:schemeClr val="dk1"/>
              </a:solidFill>
              <a:latin typeface="Calibri"/>
              <a:ea typeface="Calibri"/>
              <a:cs typeface="Calibri"/>
              <a:sym typeface="Calibri"/>
            </a:endParaRPr>
          </a:p>
        </p:txBody>
      </p:sp>
      <p:sp>
        <p:nvSpPr>
          <p:cNvPr id="48" name="Google Shape;48;p3"/>
          <p:cNvSpPr txBox="1"/>
          <p:nvPr/>
        </p:nvSpPr>
        <p:spPr>
          <a:xfrm>
            <a:off x="1285827" y="5448685"/>
            <a:ext cx="9620400" cy="954300"/>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rgbClr val="000000"/>
                </a:solidFill>
                <a:latin typeface="Arial"/>
                <a:ea typeface="Arial"/>
                <a:cs typeface="Arial"/>
                <a:sym typeface="Arial"/>
              </a:rPr>
              <a:t>                                    </a:t>
            </a:r>
            <a:r>
              <a:rPr lang="en-IN" sz="800" b="1" i="0" u="sng" strike="noStrike" cap="none">
                <a:solidFill>
                  <a:srgbClr val="000000"/>
                </a:solidFill>
                <a:latin typeface="Arial"/>
                <a:ea typeface="Arial"/>
                <a:cs typeface="Arial"/>
                <a:sym typeface="Arial"/>
              </a:rPr>
              <a:t>COPYRIGHT Cum DISCLAIMER NOTICE</a:t>
            </a:r>
            <a:endParaRPr sz="800" b="1" i="0" u="sng"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Strictly not for Commercial Use, excluding content that falls in Public Domain or common knowledge facts.</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rgbClr val="000000"/>
              </a:solidFill>
              <a:latin typeface="Calibri"/>
              <a:ea typeface="Calibri"/>
              <a:cs typeface="Calibri"/>
              <a:sym typeface="Calibri"/>
            </a:endParaRPr>
          </a:p>
          <a:p>
            <a:pPr marL="0" marR="0" lvl="0" indent="0" algn="ctr" rtl="0">
              <a:spcBef>
                <a:spcPts val="0"/>
              </a:spcBef>
              <a:spcAft>
                <a:spcPts val="0"/>
              </a:spcAft>
              <a:buClr>
                <a:srgbClr val="000000"/>
              </a:buClr>
              <a:buSzPts val="800"/>
              <a:buFont typeface="Noto Sans Symbols"/>
              <a:buNone/>
            </a:pPr>
            <a:endParaRPr sz="800" b="0" i="0" u="none" strike="noStrike" cap="none">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DD">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2762</TotalTime>
  <Words>832</Words>
  <Application>Microsoft Macintosh PowerPoint</Application>
  <PresentationFormat>Widescreen</PresentationFormat>
  <Paragraphs>95</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Noto Sans Symbols</vt:lpstr>
      <vt:lpstr>Times New Roman</vt:lpstr>
      <vt:lpstr>DD</vt:lpstr>
      <vt:lpstr>Possessive Adjectives</vt:lpstr>
      <vt:lpstr>What is a Possessive Adjective?</vt:lpstr>
      <vt:lpstr>What is a Possessive Adjective?</vt:lpstr>
      <vt:lpstr>More Examples</vt:lpstr>
      <vt:lpstr>Examples</vt:lpstr>
      <vt:lpstr>Examples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Possessive Adjectives</dc:title>
  <dc:creator>sssvv</dc:creator>
  <cp:lastModifiedBy>Mahesh Mahadevan</cp:lastModifiedBy>
  <cp:revision>18</cp:revision>
  <dcterms:created xsi:type="dcterms:W3CDTF">2020-08-28T09:38:22Z</dcterms:created>
  <dcterms:modified xsi:type="dcterms:W3CDTF">2023-06-20T13:20:19Z</dcterms:modified>
</cp:coreProperties>
</file>