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9" r:id="rId4"/>
    <p:sldId id="260" r:id="rId5"/>
    <p:sldId id="261" r:id="rId6"/>
    <p:sldId id="262" r:id="rId7"/>
    <p:sldId id="263" r:id="rId8"/>
    <p:sldId id="264" r:id="rId9"/>
    <p:sldId id="258"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hEwf4zKoSrI9VK0InNJqL5fYjn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99"/>
    <a:srgbClr val="FF7C80"/>
    <a:srgbClr val="FF9966"/>
    <a:srgbClr val="33CCCC"/>
    <a:srgbClr val="99FFCC"/>
    <a:srgbClr val="FFCC00"/>
    <a:srgbClr val="FF66FF"/>
    <a:srgbClr val="FF66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4297A2-811B-47ED-8092-229EEA59F8F7}">
  <a:tblStyle styleId="{0D4297A2-811B-47ED-8092-229EEA59F8F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5626" autoAdjust="0"/>
  </p:normalViewPr>
  <p:slideViewPr>
    <p:cSldViewPr snapToGrid="0">
      <p:cViewPr varScale="1">
        <p:scale>
          <a:sx n="90" d="100"/>
          <a:sy n="90" d="100"/>
        </p:scale>
        <p:origin x="1336"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30438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 name="Google Shape;2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Teacher should show the PPT for examples and explain how to use Interrogative Adjectives.</a:t>
            </a:r>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a:t>
            </a:r>
          </a:p>
          <a:p>
            <a:pPr marL="0" lvl="0" indent="0" algn="l" rtl="0">
              <a:spcBef>
                <a:spcPts val="0"/>
              </a:spcBef>
              <a:spcAft>
                <a:spcPts val="0"/>
              </a:spcAft>
              <a:buNone/>
            </a:pPr>
            <a:r>
              <a:rPr lang="en-US" dirty="0"/>
              <a:t>1. Interrogation mark: https://pixabay.com/illustrations/question-mark-question-black-red-4846645/(Gerd </a:t>
            </a:r>
            <a:r>
              <a:rPr lang="en-US" dirty="0" err="1"/>
              <a:t>Altmann</a:t>
            </a:r>
            <a:r>
              <a:rPr lang="en-US" dirty="0"/>
              <a:t>)</a:t>
            </a:r>
            <a:endParaRPr dirty="0"/>
          </a:p>
        </p:txBody>
      </p:sp>
      <p:sp>
        <p:nvSpPr>
          <p:cNvPr id="30" name="Google Shape;3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a:t>
            </a:r>
          </a:p>
          <a:p>
            <a:pPr marL="0" lvl="0" indent="0" algn="l" rtl="0">
              <a:spcBef>
                <a:spcPts val="0"/>
              </a:spcBef>
              <a:spcAft>
                <a:spcPts val="0"/>
              </a:spcAft>
              <a:buNone/>
            </a:pPr>
            <a:r>
              <a:rPr lang="en-IN" sz="1200" b="0" i="0" u="none" strike="noStrike" dirty="0">
                <a:solidFill>
                  <a:schemeClr val="dk1"/>
                </a:solidFill>
                <a:latin typeface="Calibri"/>
                <a:sym typeface="Calibri"/>
              </a:rPr>
              <a:t>1.</a:t>
            </a:r>
            <a:r>
              <a:rPr lang="en-IN" sz="1200" b="0" i="0" u="none" strike="noStrike" baseline="0" dirty="0">
                <a:solidFill>
                  <a:schemeClr val="dk1"/>
                </a:solidFill>
                <a:latin typeface="Calibri"/>
                <a:sym typeface="Calibri"/>
              </a:rPr>
              <a:t> Interrogative Adjectives: https://pixabay.com/illustrations/question-question-mark-people-4785895/ (</a:t>
            </a:r>
            <a:r>
              <a:rPr lang="en-IN" sz="1200" b="0" i="0" u="none" strike="noStrike" baseline="0" dirty="0" err="1">
                <a:solidFill>
                  <a:schemeClr val="dk1"/>
                </a:solidFill>
                <a:latin typeface="Calibri"/>
                <a:sym typeface="Calibri"/>
              </a:rPr>
              <a:t>Gerd</a:t>
            </a:r>
            <a:r>
              <a:rPr lang="en-IN" sz="1200" b="0" i="0" u="none" strike="noStrike" baseline="0" dirty="0">
                <a:solidFill>
                  <a:schemeClr val="dk1"/>
                </a:solidFill>
                <a:latin typeface="Calibri"/>
                <a:sym typeface="Calibri"/>
              </a:rPr>
              <a:t> </a:t>
            </a:r>
            <a:r>
              <a:rPr lang="en-IN" sz="1200" b="0" i="0" u="none" strike="noStrike" baseline="0" dirty="0" err="1">
                <a:solidFill>
                  <a:schemeClr val="dk1"/>
                </a:solidFill>
                <a:latin typeface="Calibri"/>
                <a:sym typeface="Calibri"/>
              </a:rPr>
              <a:t>Altmann</a:t>
            </a:r>
            <a:r>
              <a:rPr lang="en-IN" sz="1200" b="0" i="0" u="none" strike="noStrike" baseline="0" dirty="0">
                <a:solidFill>
                  <a:schemeClr val="dk1"/>
                </a:solidFill>
                <a:latin typeface="Calibri"/>
                <a:sym typeface="Calibri"/>
              </a:rPr>
              <a:t> )</a:t>
            </a: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AutoNum type="arabicPeriod"/>
            </a:pPr>
            <a:r>
              <a:rPr lang="en-US" dirty="0"/>
              <a:t>Pencil- https://pixabay.com/vectors/boy-pencil-drawing-school-student-4220282/ (André Santana </a:t>
            </a:r>
            <a:r>
              <a:rPr lang="en-US" dirty="0" err="1"/>
              <a:t>AndreMS</a:t>
            </a:r>
            <a:r>
              <a:rPr lang="en-US" dirty="0"/>
              <a:t> )</a:t>
            </a:r>
          </a:p>
          <a:p>
            <a:pPr>
              <a:buAutoNum type="arabicPeriod"/>
            </a:pPr>
            <a:r>
              <a:rPr lang="en-US" dirty="0"/>
              <a:t>Books- https://pixabay.com/vectors/boy-books-school-student-reading-160174/ (</a:t>
            </a:r>
            <a:r>
              <a:rPr lang="en-US" dirty="0" err="1"/>
              <a:t>OpenClipart</a:t>
            </a:r>
            <a:r>
              <a:rPr lang="en-US" dirty="0"/>
              <a:t>-Vectors)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3</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5391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AutoNum type="arabicPeriod"/>
            </a:pPr>
            <a:r>
              <a:rPr lang="en-US" dirty="0"/>
              <a:t>Books- https://pixabay.com/vectors/books-literature-pile-study-2022464/(OpenClipart-Vectors )</a:t>
            </a:r>
          </a:p>
          <a:p>
            <a:pPr>
              <a:buAutoNum type="arabicPeriod"/>
            </a:pPr>
            <a:r>
              <a:rPr lang="en-US" dirty="0"/>
              <a:t>Ice-Cream- https://pixabay.com/photos/ice-cream-flavors-flat-lay-5928080/(Seksak </a:t>
            </a:r>
            <a:r>
              <a:rPr lang="en-US" dirty="0" err="1"/>
              <a:t>Kerdkanno</a:t>
            </a:r>
            <a:r>
              <a:rPr lang="en-US" dirty="0"/>
              <a:t>)</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4</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2730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1.Maths</a:t>
            </a:r>
            <a:r>
              <a:rPr lang="en-US" baseline="0" dirty="0"/>
              <a:t> Teacher- https://pixabay.com/vectors/teacher-classroom-chalk-board-man-651318/(Ruddin </a:t>
            </a:r>
            <a:r>
              <a:rPr lang="en-US" baseline="0" dirty="0" err="1"/>
              <a:t>Ardzi</a:t>
            </a:r>
            <a:r>
              <a:rPr lang="en-US" baseline="0" dirty="0"/>
              <a:t> )</a:t>
            </a:r>
            <a:endParaRPr lang="en-US" dirty="0"/>
          </a:p>
          <a:p>
            <a:r>
              <a:rPr lang="en-US" dirty="0"/>
              <a:t>2. Movie Theatre- https://pixabay.com/photos/bollywood-movie-cinema-india-1687410/(Tumisu)</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5</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031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r>
              <a:rPr lang="en-US" baseline="0" dirty="0"/>
              <a:t> to the Teacher:</a:t>
            </a:r>
          </a:p>
          <a:p>
            <a:r>
              <a:rPr lang="en-US" dirty="0"/>
              <a:t>Teacher should ask the students the questions given above and then start explaining the definition.</a:t>
            </a:r>
          </a:p>
          <a:p>
            <a:r>
              <a:rPr lang="en-US" dirty="0"/>
              <a:t> Sources-</a:t>
            </a:r>
          </a:p>
          <a:p>
            <a:pPr marL="457200" indent="-228600">
              <a:buAutoNum type="arabicPeriod"/>
            </a:pPr>
            <a:r>
              <a:rPr lang="en-US" baseline="0" dirty="0"/>
              <a:t>Question Mark- https://pixabay.com/illustrations/question-mark-question-response-1019983/(Peggy und Marco </a:t>
            </a:r>
            <a:r>
              <a:rPr lang="en-US" baseline="0" dirty="0" err="1"/>
              <a:t>Lachmann-Anke</a:t>
            </a:r>
            <a:r>
              <a:rPr lang="en-US" baseline="0" dirty="0"/>
              <a:t>)</a:t>
            </a:r>
          </a:p>
          <a:p>
            <a:pPr marL="457200" indent="-228600">
              <a:buAutoNum type="arabicPeriod"/>
            </a:pPr>
            <a:r>
              <a:rPr lang="en-US" dirty="0"/>
              <a:t>Questioning- https://pixabay.com/vectors/detective-searching-man-search-1424831/(GraphicMama-team)</a:t>
            </a:r>
          </a:p>
          <a:p>
            <a:pPr>
              <a:buAutoNum type="arabicPeriod"/>
            </a:pPr>
            <a:r>
              <a:rPr lang="en-US" dirty="0"/>
              <a:t>Questioning- https://pixabay.com/illustrations/questions-demand-doubts-psychology-1922476/(Elisa )</a:t>
            </a:r>
          </a:p>
          <a:p>
            <a:pPr>
              <a:buAutoNum type="arabicPeriod"/>
            </a:pPr>
            <a:r>
              <a:rPr lang="en-US" dirty="0"/>
              <a:t>Collecting Information-</a:t>
            </a:r>
            <a:r>
              <a:rPr lang="en-US" baseline="0" dirty="0"/>
              <a:t> https://pixabay.com/vectors/kid-study-book-child-figure-3326960/(David)</a:t>
            </a:r>
          </a:p>
          <a:p>
            <a:pPr>
              <a:buAutoNum type="arabicPeriod"/>
            </a:pPr>
            <a:r>
              <a:rPr lang="en-US" dirty="0"/>
              <a:t>Questioning- https://pixabay.com/vectors/thinker-thinking-person-idea-28741/(Clker-Free-Vector-Images)</a:t>
            </a:r>
          </a:p>
          <a:p>
            <a:pPr marL="228600" indent="0">
              <a:buNone/>
            </a:pPr>
            <a:r>
              <a:rPr lang="en-US" dirty="0"/>
              <a:t>6. Interrogative-</a:t>
            </a:r>
            <a:r>
              <a:rPr lang="en-US" baseline="0" dirty="0"/>
              <a:t> https://pixabay.com/illustrations/question-help-question-mark-answer-1127660/(Prawny )</a:t>
            </a:r>
            <a:endParaRPr lang="en-US" dirty="0"/>
          </a:p>
          <a:p>
            <a:pPr>
              <a:buAutoNum type="arabicPeriod"/>
            </a:pPr>
            <a:endParaRPr lang="en-US" dirty="0"/>
          </a:p>
          <a:p>
            <a:pPr>
              <a:buAutoNum type="arabicPeriod"/>
            </a:pPr>
            <a:endParaRPr lang="en-US" dirty="0"/>
          </a:p>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6</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8367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AutoNum type="arabicPeriod"/>
            </a:pPr>
            <a:r>
              <a:rPr lang="en-US" dirty="0"/>
              <a:t>Interrogation-</a:t>
            </a:r>
            <a:r>
              <a:rPr lang="en-US" baseline="0" dirty="0"/>
              <a:t> https://pixabay.com/illustrations/question-mark-a-notice-duplicate-2110767/(Gerd </a:t>
            </a:r>
            <a:r>
              <a:rPr lang="en-US" baseline="0" dirty="0" err="1"/>
              <a:t>Altmann</a:t>
            </a:r>
            <a:r>
              <a:rPr lang="en-US" baseline="0" dirty="0"/>
              <a:t>)</a:t>
            </a:r>
          </a:p>
          <a:p>
            <a:pPr>
              <a:buAutoNum type="arabicPeriod"/>
            </a:pPr>
            <a:r>
              <a:rPr lang="en-US" baseline="0" dirty="0"/>
              <a:t>Interrogative adjectives- https://pixabay.com/illustrations/question-confused-boy-man-male-5663412/(</a:t>
            </a:r>
            <a:r>
              <a:rPr lang="en-US" baseline="0" dirty="0" err="1"/>
              <a:t>HtcHnm</a:t>
            </a:r>
            <a:r>
              <a:rPr lang="en-US" baseline="0" dirty="0"/>
              <a:t>)</a:t>
            </a:r>
          </a:p>
          <a:p>
            <a:pPr>
              <a:buAutoNum type="arabicPeriod"/>
            </a:pPr>
            <a:endParaRPr lang="en-US" baseline="0" dirty="0"/>
          </a:p>
          <a:p>
            <a:pPr>
              <a:buAutoNum type="arabicPeriod"/>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7</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7790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r>
              <a:rPr lang="en-US" baseline="0" dirty="0"/>
              <a:t> to the Teacher:</a:t>
            </a:r>
          </a:p>
          <a:p>
            <a:r>
              <a:rPr lang="en-US" dirty="0"/>
              <a:t>The words in Bold letters are Interrogative Adjectives and the coloured ones are nouns that must be addressed.</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8</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1335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44" name="Google Shape;4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914400" y="981069"/>
            <a:ext cx="10363200" cy="165584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5"/>
          <p:cNvSpPr txBox="1">
            <a:spLocks noGrp="1"/>
          </p:cNvSpPr>
          <p:nvPr>
            <p:ph type="subTitle" idx="1"/>
          </p:nvPr>
        </p:nvSpPr>
        <p:spPr>
          <a:xfrm>
            <a:off x="1828800" y="2996952"/>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5"/>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5" descr="A picture containing text, clock&#10;&#10;Description automatically generated"/>
          <p:cNvPicPr preferRelativeResize="0"/>
          <p:nvPr/>
        </p:nvPicPr>
        <p:blipFill rotWithShape="1">
          <a:blip r:embed="rId2">
            <a:alphaModFix/>
          </a:blip>
          <a:srcRect/>
          <a:stretch/>
        </p:blipFill>
        <p:spPr>
          <a:xfrm>
            <a:off x="105522" y="95208"/>
            <a:ext cx="678726" cy="720000"/>
          </a:xfrm>
          <a:prstGeom prst="rect">
            <a:avLst/>
          </a:prstGeom>
          <a:noFill/>
          <a:ln>
            <a:noFill/>
          </a:ln>
        </p:spPr>
      </p:pic>
      <p:pic>
        <p:nvPicPr>
          <p:cNvPr id="16" name="Google Shape;16;p5" descr="A picture containing text, light&#10;&#10;Description automatically generated"/>
          <p:cNvPicPr preferRelativeResize="0"/>
          <p:nvPr/>
        </p:nvPicPr>
        <p:blipFill rotWithShape="1">
          <a:blip r:embed="rId3">
            <a:alphaModFix/>
          </a:blip>
          <a:srcRect/>
          <a:stretch/>
        </p:blipFill>
        <p:spPr>
          <a:xfrm>
            <a:off x="11311473" y="6064332"/>
            <a:ext cx="720000" cy="720000"/>
          </a:xfrm>
          <a:prstGeom prst="rect">
            <a:avLst/>
          </a:prstGeom>
          <a:noFill/>
          <a:ln>
            <a:noFill/>
          </a:ln>
        </p:spPr>
      </p:pic>
      <p:pic>
        <p:nvPicPr>
          <p:cNvPr id="17" name="Google Shape;17;p5" descr="Calendar&#10;&#10;Description automatically generated with low confidence"/>
          <p:cNvPicPr preferRelativeResize="0"/>
          <p:nvPr/>
        </p:nvPicPr>
        <p:blipFill rotWithShape="1">
          <a:blip r:embed="rId4">
            <a:alphaModFix/>
          </a:blip>
          <a:srcRect/>
          <a:stretch/>
        </p:blipFill>
        <p:spPr>
          <a:xfrm>
            <a:off x="11338052" y="95208"/>
            <a:ext cx="738701" cy="720000"/>
          </a:xfrm>
          <a:prstGeom prst="rect">
            <a:avLst/>
          </a:prstGeom>
          <a:noFill/>
          <a:ln>
            <a:noFill/>
          </a:ln>
        </p:spPr>
      </p:pic>
      <p:sp>
        <p:nvSpPr>
          <p:cNvPr id="18" name="Google Shape;18;p5"/>
          <p:cNvSpPr txBox="1"/>
          <p:nvPr/>
        </p:nvSpPr>
        <p:spPr>
          <a:xfrm>
            <a:off x="1285827" y="5448685"/>
            <a:ext cx="9620345" cy="954107"/>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chemeClr val="dk1"/>
                </a:solidFill>
                <a:latin typeface="Arial"/>
                <a:ea typeface="Arial"/>
                <a:cs typeface="Arial"/>
                <a:sym typeface="Arial"/>
              </a:rPr>
              <a:t>                                    </a:t>
            </a:r>
            <a:r>
              <a:rPr lang="en-IN" sz="800" b="1" i="0" u="sng" strike="noStrike" cap="none">
                <a:solidFill>
                  <a:schemeClr val="dk1"/>
                </a:solidFill>
                <a:latin typeface="Arial"/>
                <a:ea typeface="Arial"/>
                <a:cs typeface="Arial"/>
                <a:sym typeface="Arial"/>
              </a:rPr>
              <a:t>COPYRIGHT Cum DISCLAIMER NOTICE</a:t>
            </a:r>
            <a:endParaRPr sz="800" b="1" i="0" u="sng"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Strictly not for Commercial Use, excluding content that falls in Public Domain or common knowledge facts.</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800"/>
              <a:buFont typeface="Noto Sans Symbols"/>
              <a:buNone/>
            </a:pPr>
            <a:endParaRPr sz="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6"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3" name="Google Shape;23;p6"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4"/>
        <p:cNvGrpSpPr/>
        <p:nvPr/>
      </p:nvGrpSpPr>
      <p:grpSpPr>
        <a:xfrm>
          <a:off x="0" y="0"/>
          <a:ext cx="0" cy="0"/>
          <a:chOff x="0" y="0"/>
          <a:chExt cx="0" cy="0"/>
        </a:xfrm>
      </p:grpSpPr>
      <p:pic>
        <p:nvPicPr>
          <p:cNvPr id="25" name="Google Shape;25;p7"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6" name="Google Shape;26;p7"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srisathyasaividyavahini.org/"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a:hlinkClick r:id="rId5"/>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 Sri Sathya Sai Central Trust</a:t>
            </a:r>
            <a:endParaRPr sz="1100" b="1" i="0" u="none" strike="noStrike" cap="none">
              <a:solidFill>
                <a:srgbClr val="0000C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3.png"/><Relationship Id="rId18" Type="http://schemas.openxmlformats.org/officeDocument/2006/relationships/image" Target="../media/image19.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2.jpg"/><Relationship Id="rId17" Type="http://schemas.openxmlformats.org/officeDocument/2006/relationships/image" Target="../media/image18.jpg"/><Relationship Id="rId2" Type="http://schemas.openxmlformats.org/officeDocument/2006/relationships/notesSlide" Target="../notesSlides/notesSlide9.xml"/><Relationship Id="rId16" Type="http://schemas.openxmlformats.org/officeDocument/2006/relationships/image" Target="../media/image14.jp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7.jp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8" name="Google Shape;33;p1">
            <a:extLst>
              <a:ext uri="{FF2B5EF4-FFF2-40B4-BE49-F238E27FC236}">
                <a16:creationId xmlns:a16="http://schemas.microsoft.com/office/drawing/2014/main" id="{3B8BAB29-E045-6B45-B4B5-37F77EAC51B8}"/>
              </a:ext>
            </a:extLst>
          </p:cNvPr>
          <p:cNvSpPr txBox="1">
            <a:spLocks/>
          </p:cNvSpPr>
          <p:nvPr/>
        </p:nvSpPr>
        <p:spPr>
          <a:xfrm>
            <a:off x="937425" y="2801007"/>
            <a:ext cx="10326413" cy="2490952"/>
          </a:xfrm>
          <a:prstGeom prst="rect">
            <a:avLst/>
          </a:prstGeom>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a:spcBef>
                <a:spcPts val="0"/>
              </a:spcBef>
            </a:pPr>
            <a:endParaRPr lang="en-US" dirty="0"/>
          </a:p>
        </p:txBody>
      </p:sp>
      <p:sp>
        <p:nvSpPr>
          <p:cNvPr id="32" name="Google Shape;32;p1"/>
          <p:cNvSpPr txBox="1">
            <a:spLocks noGrp="1"/>
          </p:cNvSpPr>
          <p:nvPr>
            <p:ph type="ctrTitle"/>
          </p:nvPr>
        </p:nvSpPr>
        <p:spPr>
          <a:xfrm>
            <a:off x="914400" y="899868"/>
            <a:ext cx="10363200" cy="1685678"/>
          </a:xfrm>
          <a:prstGeom prst="rect">
            <a:avLst/>
          </a:prstGeom>
          <a:solidFill>
            <a:schemeClr val="bg2">
              <a:lumMod val="75000"/>
            </a:schemeClr>
          </a:solidFill>
          <a:ln>
            <a:solidFill>
              <a:schemeClr val="bg2">
                <a:lumMod val="60000"/>
                <a:lumOff val="40000"/>
              </a:schemeClr>
            </a:solid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US" dirty="0">
                <a:solidFill>
                  <a:schemeClr val="bg1"/>
                </a:solidFill>
              </a:rPr>
              <a:t>Learning about Interrogative Adjectives</a:t>
            </a:r>
            <a:endParaRPr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200" y="2828438"/>
            <a:ext cx="4004442" cy="2358285"/>
          </a:xfrm>
          <a:prstGeom prst="rect">
            <a:avLst/>
          </a:prstGeom>
        </p:spPr>
      </p:pic>
      <p:sp>
        <p:nvSpPr>
          <p:cNvPr id="4" name="Explosion 2 3"/>
          <p:cNvSpPr/>
          <p:nvPr/>
        </p:nvSpPr>
        <p:spPr>
          <a:xfrm>
            <a:off x="7032896" y="3518692"/>
            <a:ext cx="2300794" cy="1576552"/>
          </a:xfrm>
          <a:prstGeom prst="irregularSeal2">
            <a:avLst/>
          </a:prstGeom>
          <a:solidFill>
            <a:srgbClr val="C00000"/>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solidFill>
                  <a:schemeClr val="bg1"/>
                </a:solidFill>
                <a:latin typeface="Calibri" pitchFamily="34" charset="0"/>
              </a:rPr>
              <a:t>Which</a:t>
            </a:r>
          </a:p>
        </p:txBody>
      </p:sp>
      <p:sp>
        <p:nvSpPr>
          <p:cNvPr id="5" name="Explosion 2 4"/>
          <p:cNvSpPr/>
          <p:nvPr/>
        </p:nvSpPr>
        <p:spPr>
          <a:xfrm>
            <a:off x="5045458" y="2758354"/>
            <a:ext cx="2603292" cy="1500439"/>
          </a:xfrm>
          <a:prstGeom prst="irregularSeal2">
            <a:avLst/>
          </a:prstGeom>
          <a:solidFill>
            <a:srgbClr val="FFC000"/>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solidFill>
                  <a:schemeClr val="bg1"/>
                </a:solidFill>
                <a:latin typeface="Calibri" pitchFamily="34" charset="0"/>
              </a:rPr>
              <a:t>Whose</a:t>
            </a:r>
          </a:p>
        </p:txBody>
      </p:sp>
      <p:sp>
        <p:nvSpPr>
          <p:cNvPr id="6" name="Explosion 2 5"/>
          <p:cNvSpPr/>
          <p:nvPr/>
        </p:nvSpPr>
        <p:spPr>
          <a:xfrm>
            <a:off x="9033642" y="2758354"/>
            <a:ext cx="2207172" cy="1340680"/>
          </a:xfrm>
          <a:prstGeom prst="irregularSeal2">
            <a:avLst/>
          </a:prstGeom>
          <a:solidFill>
            <a:schemeClr val="tx1"/>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solidFill>
                  <a:schemeClr val="bg1"/>
                </a:solidFill>
                <a:latin typeface="Calibri" pitchFamily="34" charset="0"/>
              </a:rPr>
              <a:t>What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3515710" y="71414"/>
            <a:ext cx="5171090" cy="654032"/>
          </a:xfrm>
          <a:prstGeom prst="rect">
            <a:avLst/>
          </a:prstGeom>
          <a:solidFill>
            <a:schemeClr val="bg2">
              <a:lumMod val="75000"/>
            </a:schemeClr>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US" dirty="0">
                <a:solidFill>
                  <a:schemeClr val="bg1"/>
                </a:solidFill>
              </a:rPr>
              <a:t>Interrogative Adjectives</a:t>
            </a:r>
            <a:endParaRPr dirty="0">
              <a:solidFill>
                <a:schemeClr val="bg1"/>
              </a:solidFill>
            </a:endParaRPr>
          </a:p>
        </p:txBody>
      </p:sp>
      <p:sp>
        <p:nvSpPr>
          <p:cNvPr id="2" name="Right Arrow 1"/>
          <p:cNvSpPr/>
          <p:nvPr/>
        </p:nvSpPr>
        <p:spPr>
          <a:xfrm>
            <a:off x="378371" y="1103584"/>
            <a:ext cx="3689131" cy="1797269"/>
          </a:xfrm>
          <a:prstGeom prst="rightArrow">
            <a:avLst/>
          </a:prstGeom>
          <a:solidFill>
            <a:schemeClr val="accent5">
              <a:lumMod val="50000"/>
            </a:schemeClr>
          </a:solidFill>
          <a:ln>
            <a:solidFill>
              <a:schemeClr val="bg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solidFill>
                  <a:schemeClr val="bg1"/>
                </a:solidFill>
                <a:latin typeface="Calibri" pitchFamily="34" charset="0"/>
              </a:rPr>
              <a:t>There are only three interrogative adjectives in English. </a:t>
            </a:r>
          </a:p>
        </p:txBody>
      </p:sp>
      <p:cxnSp>
        <p:nvCxnSpPr>
          <p:cNvPr id="4" name="Straight Arrow Connector 3"/>
          <p:cNvCxnSpPr/>
          <p:nvPr/>
        </p:nvCxnSpPr>
        <p:spPr>
          <a:xfrm flipV="1">
            <a:off x="4083266" y="2002220"/>
            <a:ext cx="677919"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Rounded Rectangle 8"/>
          <p:cNvSpPr/>
          <p:nvPr/>
        </p:nvSpPr>
        <p:spPr>
          <a:xfrm>
            <a:off x="4761185" y="1545018"/>
            <a:ext cx="1466193" cy="914400"/>
          </a:xfrm>
          <a:prstGeom prst="roundRect">
            <a:avLst/>
          </a:prstGeom>
          <a:solidFill>
            <a:srgbClr val="FF7C80"/>
          </a:solidFill>
          <a:ln>
            <a:solidFill>
              <a:srgbClr val="FF7C8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solidFill>
                  <a:schemeClr val="bg1"/>
                </a:solidFill>
                <a:latin typeface="Calibri" pitchFamily="34" charset="0"/>
              </a:rPr>
              <a:t>1. Whose</a:t>
            </a:r>
          </a:p>
        </p:txBody>
      </p:sp>
      <p:sp>
        <p:nvSpPr>
          <p:cNvPr id="10" name="Rounded Rectangle 9"/>
          <p:cNvSpPr/>
          <p:nvPr/>
        </p:nvSpPr>
        <p:spPr>
          <a:xfrm>
            <a:off x="6905297" y="1550275"/>
            <a:ext cx="1576549" cy="914400"/>
          </a:xfrm>
          <a:prstGeom prst="roundRect">
            <a:avLst/>
          </a:prstGeom>
          <a:solidFill>
            <a:srgbClr val="FF7C80"/>
          </a:solidFill>
          <a:ln>
            <a:solidFill>
              <a:srgbClr val="FF7C8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solidFill>
                  <a:schemeClr val="bg1"/>
                </a:solidFill>
                <a:latin typeface="Calibri" pitchFamily="34" charset="0"/>
              </a:rPr>
              <a:t>2. What</a:t>
            </a:r>
          </a:p>
        </p:txBody>
      </p:sp>
      <p:sp>
        <p:nvSpPr>
          <p:cNvPr id="11" name="Rounded Rectangle 10"/>
          <p:cNvSpPr/>
          <p:nvPr/>
        </p:nvSpPr>
        <p:spPr>
          <a:xfrm>
            <a:off x="9183412" y="1539760"/>
            <a:ext cx="1481958" cy="914400"/>
          </a:xfrm>
          <a:prstGeom prst="roundRect">
            <a:avLst/>
          </a:prstGeom>
          <a:solidFill>
            <a:srgbClr val="FF7C80"/>
          </a:solidFill>
          <a:ln>
            <a:solidFill>
              <a:srgbClr val="FF7C8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solidFill>
                  <a:schemeClr val="bg1"/>
                </a:solidFill>
                <a:latin typeface="Calibri" pitchFamily="34" charset="0"/>
              </a:rPr>
              <a:t>3. Which</a:t>
            </a:r>
          </a:p>
        </p:txBody>
      </p:sp>
      <p:cxnSp>
        <p:nvCxnSpPr>
          <p:cNvPr id="14" name="Straight Arrow Connector 13"/>
          <p:cNvCxnSpPr/>
          <p:nvPr/>
        </p:nvCxnSpPr>
        <p:spPr>
          <a:xfrm flipV="1">
            <a:off x="6227378" y="2007475"/>
            <a:ext cx="677919"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V="1">
            <a:off x="8505493" y="2007474"/>
            <a:ext cx="677919"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6870" y="3841845"/>
            <a:ext cx="3566542" cy="2156048"/>
          </a:xfrm>
          <a:prstGeom prst="rect">
            <a:avLst/>
          </a:prstGeom>
          <a:ln>
            <a:noFill/>
          </a:ln>
          <a:effectLst>
            <a:outerShdw blurRad="190500" algn="tl" rotWithShape="0">
              <a:srgbClr val="000000">
                <a:alpha val="70000"/>
              </a:srgbClr>
            </a:outerShdw>
          </a:effectLst>
        </p:spPr>
      </p:pic>
      <p:sp>
        <p:nvSpPr>
          <p:cNvPr id="19" name="Cloud Callout 18"/>
          <p:cNvSpPr/>
          <p:nvPr/>
        </p:nvSpPr>
        <p:spPr>
          <a:xfrm>
            <a:off x="6857997" y="2622665"/>
            <a:ext cx="1623849" cy="731995"/>
          </a:xfrm>
          <a:prstGeom prst="cloudCallout">
            <a:avLst>
              <a:gd name="adj1" fmla="val -11007"/>
              <a:gd name="adj2" fmla="val 9793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latin typeface="Calibri" pitchFamily="34" charset="0"/>
              </a:rPr>
              <a:t>What</a:t>
            </a:r>
          </a:p>
        </p:txBody>
      </p:sp>
      <p:sp>
        <p:nvSpPr>
          <p:cNvPr id="20" name="Cloud Callout 19"/>
          <p:cNvSpPr/>
          <p:nvPr/>
        </p:nvSpPr>
        <p:spPr>
          <a:xfrm rot="18937182">
            <a:off x="3645905" y="3387263"/>
            <a:ext cx="1521111" cy="934823"/>
          </a:xfrm>
          <a:prstGeom prst="cloudCallout">
            <a:avLst>
              <a:gd name="adj1" fmla="val 29008"/>
              <a:gd name="adj2" fmla="val 13450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Calibri" pitchFamily="34" charset="0"/>
              </a:rPr>
              <a:t>Whose</a:t>
            </a:r>
          </a:p>
        </p:txBody>
      </p:sp>
      <p:sp>
        <p:nvSpPr>
          <p:cNvPr id="21" name="Cloud Callout 20"/>
          <p:cNvSpPr/>
          <p:nvPr/>
        </p:nvSpPr>
        <p:spPr>
          <a:xfrm rot="1774607">
            <a:off x="9681863" y="3079828"/>
            <a:ext cx="1569255" cy="864075"/>
          </a:xfrm>
          <a:prstGeom prst="cloudCallout">
            <a:avLst>
              <a:gd name="adj1" fmla="val -43060"/>
              <a:gd name="adj2" fmla="val 14513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latin typeface="Calibri" pitchFamily="34" charset="0"/>
              </a:rPr>
              <a:t>Which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500"/>
                            </p:stCondLst>
                            <p:childTnLst>
                              <p:par>
                                <p:cTn id="9" presetID="22" presetClass="entr" presetSubtype="8" fill="hold"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750"/>
                                        <p:tgtEl>
                                          <p:spTgt spid="4"/>
                                        </p:tgtEl>
                                      </p:cBhvr>
                                    </p:animEffect>
                                  </p:childTnLst>
                                </p:cTn>
                              </p:par>
                            </p:childTnLst>
                          </p:cTn>
                        </p:par>
                        <p:par>
                          <p:cTn id="12" fill="hold">
                            <p:stCondLst>
                              <p:cond delay="3000"/>
                            </p:stCondLst>
                            <p:childTnLst>
                              <p:par>
                                <p:cTn id="13" presetID="22" presetClass="entr" presetSubtype="8" fill="hold" grpId="0" nodeType="afterEffect">
                                  <p:stCondLst>
                                    <p:cond delay="75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750"/>
                                        <p:tgtEl>
                                          <p:spTgt spid="9"/>
                                        </p:tgtEl>
                                      </p:cBhvr>
                                    </p:animEffect>
                                  </p:childTnLst>
                                </p:cTn>
                              </p:par>
                            </p:childTnLst>
                          </p:cTn>
                        </p:par>
                        <p:par>
                          <p:cTn id="16" fill="hold">
                            <p:stCondLst>
                              <p:cond delay="4500"/>
                            </p:stCondLst>
                            <p:childTnLst>
                              <p:par>
                                <p:cTn id="17" presetID="22" presetClass="entr" presetSubtype="8" fill="hold" nodeType="afterEffect">
                                  <p:stCondLst>
                                    <p:cond delay="75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750"/>
                                        <p:tgtEl>
                                          <p:spTgt spid="14"/>
                                        </p:tgtEl>
                                      </p:cBhvr>
                                    </p:animEffect>
                                  </p:childTnLst>
                                </p:cTn>
                              </p:par>
                            </p:childTnLst>
                          </p:cTn>
                        </p:par>
                        <p:par>
                          <p:cTn id="20" fill="hold">
                            <p:stCondLst>
                              <p:cond delay="6000"/>
                            </p:stCondLst>
                            <p:childTnLst>
                              <p:par>
                                <p:cTn id="21" presetID="22" presetClass="entr" presetSubtype="8" fill="hold" grpId="0" nodeType="afterEffect">
                                  <p:stCondLst>
                                    <p:cond delay="75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7500"/>
                            </p:stCondLst>
                            <p:childTnLst>
                              <p:par>
                                <p:cTn id="25" presetID="22" presetClass="entr" presetSubtype="8" fill="hold" nodeType="afterEffect">
                                  <p:stCondLst>
                                    <p:cond delay="75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750"/>
                                        <p:tgtEl>
                                          <p:spTgt spid="15"/>
                                        </p:tgtEl>
                                      </p:cBhvr>
                                    </p:animEffect>
                                  </p:childTnLst>
                                </p:cTn>
                              </p:par>
                            </p:childTnLst>
                          </p:cTn>
                        </p:par>
                        <p:par>
                          <p:cTn id="28" fill="hold">
                            <p:stCondLst>
                              <p:cond delay="9000"/>
                            </p:stCondLst>
                            <p:childTnLst>
                              <p:par>
                                <p:cTn id="29" presetID="22" presetClass="entr" presetSubtype="8" fill="hold" grpId="0" nodeType="after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10500"/>
                            </p:stCondLst>
                            <p:childTnLst>
                              <p:par>
                                <p:cTn id="33" presetID="6" presetClass="entr" presetSubtype="32" fill="hold" nodeType="afterEffect">
                                  <p:stCondLst>
                                    <p:cond delay="75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750"/>
                                        <p:tgtEl>
                                          <p:spTgt spid="12"/>
                                        </p:tgtEl>
                                      </p:cBhvr>
                                    </p:animEffect>
                                  </p:childTnLst>
                                </p:cTn>
                              </p:par>
                            </p:childTnLst>
                          </p:cTn>
                        </p:par>
                        <p:par>
                          <p:cTn id="36" fill="hold">
                            <p:stCondLst>
                              <p:cond delay="12000"/>
                            </p:stCondLst>
                            <p:childTnLst>
                              <p:par>
                                <p:cTn id="37" presetID="22" presetClass="entr" presetSubtype="1" fill="hold" grpId="0" nodeType="afterEffect">
                                  <p:stCondLst>
                                    <p:cond delay="75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750"/>
                                        <p:tgtEl>
                                          <p:spTgt spid="20"/>
                                        </p:tgtEl>
                                      </p:cBhvr>
                                    </p:animEffect>
                                  </p:childTnLst>
                                </p:cTn>
                              </p:par>
                            </p:childTnLst>
                          </p:cTn>
                        </p:par>
                        <p:par>
                          <p:cTn id="40" fill="hold">
                            <p:stCondLst>
                              <p:cond delay="13500"/>
                            </p:stCondLst>
                            <p:childTnLst>
                              <p:par>
                                <p:cTn id="41" presetID="22" presetClass="entr" presetSubtype="1" fill="hold" grpId="0" nodeType="afterEffect">
                                  <p:stCondLst>
                                    <p:cond delay="75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750"/>
                                        <p:tgtEl>
                                          <p:spTgt spid="19"/>
                                        </p:tgtEl>
                                      </p:cBhvr>
                                    </p:animEffect>
                                  </p:childTnLst>
                                </p:cTn>
                              </p:par>
                            </p:childTnLst>
                          </p:cTn>
                        </p:par>
                        <p:par>
                          <p:cTn id="44" fill="hold">
                            <p:stCondLst>
                              <p:cond delay="15000"/>
                            </p:stCondLst>
                            <p:childTnLst>
                              <p:par>
                                <p:cTn id="45" presetID="22" presetClass="entr" presetSubtype="1" fill="hold" grpId="0" nodeType="afterEffect">
                                  <p:stCondLst>
                                    <p:cond delay="75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9903" y="1103584"/>
            <a:ext cx="11115348" cy="4991757"/>
          </a:xfrm>
        </p:spPr>
        <p:txBody>
          <a:bodyPr/>
          <a:lstStyle/>
          <a:p>
            <a:pPr marL="25400" indent="0">
              <a:buNone/>
            </a:pPr>
            <a:endParaRPr lang="en-US" sz="1800" dirty="0"/>
          </a:p>
          <a:p>
            <a:pPr marL="25400" indent="0">
              <a:buNone/>
            </a:pPr>
            <a:endParaRPr lang="en-US" sz="1800" dirty="0"/>
          </a:p>
          <a:p>
            <a:pPr marL="25400" indent="0">
              <a:buNone/>
            </a:pPr>
            <a:endParaRPr lang="en-US" sz="1800" dirty="0"/>
          </a:p>
          <a:p>
            <a:pPr marL="25400" indent="0">
              <a:buNone/>
            </a:pPr>
            <a:endParaRPr lang="en-US" sz="1800" dirty="0"/>
          </a:p>
          <a:p>
            <a:pPr marL="25400" indent="0">
              <a:buNone/>
            </a:pPr>
            <a:endParaRPr lang="en-US" sz="1800" dirty="0"/>
          </a:p>
          <a:p>
            <a:pPr>
              <a:buFont typeface="Wingdings" pitchFamily="2" charset="2"/>
              <a:buChar char="Ø"/>
            </a:pPr>
            <a:r>
              <a:rPr lang="en-US" sz="2000" b="1" dirty="0">
                <a:solidFill>
                  <a:schemeClr val="tx1"/>
                </a:solidFill>
              </a:rPr>
              <a:t>Whose</a:t>
            </a:r>
            <a:r>
              <a:rPr lang="en-US" sz="2000" dirty="0"/>
              <a:t> </a:t>
            </a:r>
            <a:r>
              <a:rPr lang="en-US" sz="2000" dirty="0">
                <a:solidFill>
                  <a:srgbClr val="FF0066"/>
                </a:solidFill>
              </a:rPr>
              <a:t>pencil</a:t>
            </a:r>
            <a:r>
              <a:rPr lang="en-US" sz="2000" dirty="0"/>
              <a:t> is this?</a:t>
            </a:r>
          </a:p>
          <a:p>
            <a:pPr>
              <a:buFont typeface="Wingdings" pitchFamily="2" charset="2"/>
              <a:buChar char="Ø"/>
            </a:pPr>
            <a:endParaRPr lang="en-US" sz="2000" dirty="0"/>
          </a:p>
          <a:p>
            <a:pPr marL="25400" indent="0">
              <a:buNone/>
            </a:pPr>
            <a:endParaRPr lang="en-US" sz="2000" dirty="0"/>
          </a:p>
          <a:p>
            <a:pPr marL="25400" indent="0">
              <a:buNone/>
            </a:pPr>
            <a:endParaRPr lang="en-US" sz="2000" dirty="0"/>
          </a:p>
          <a:p>
            <a:pPr>
              <a:buFont typeface="Wingdings" pitchFamily="2" charset="2"/>
              <a:buChar char="Ø"/>
            </a:pPr>
            <a:r>
              <a:rPr lang="en-US" sz="2000" b="1" dirty="0"/>
              <a:t>Whose</a:t>
            </a:r>
            <a:r>
              <a:rPr lang="en-US" sz="2000" dirty="0"/>
              <a:t> </a:t>
            </a:r>
            <a:r>
              <a:rPr lang="en-US" sz="2000" dirty="0">
                <a:solidFill>
                  <a:srgbClr val="FF0066"/>
                </a:solidFill>
              </a:rPr>
              <a:t>book</a:t>
            </a:r>
            <a:r>
              <a:rPr lang="en-US" sz="2000" dirty="0"/>
              <a:t> did you borrow?</a:t>
            </a:r>
          </a:p>
          <a:p>
            <a:pPr marL="25400" indent="0">
              <a:buNone/>
            </a:pPr>
            <a:endParaRPr lang="en-US" dirty="0"/>
          </a:p>
        </p:txBody>
      </p:sp>
      <p:sp>
        <p:nvSpPr>
          <p:cNvPr id="4" name="Google Shape;39;p2"/>
          <p:cNvSpPr txBox="1">
            <a:spLocks noGrp="1"/>
          </p:cNvSpPr>
          <p:nvPr>
            <p:ph type="title"/>
          </p:nvPr>
        </p:nvSpPr>
        <p:spPr>
          <a:xfrm>
            <a:off x="3515710" y="71414"/>
            <a:ext cx="5171090" cy="654032"/>
          </a:xfrm>
          <a:prstGeom prst="rect">
            <a:avLst/>
          </a:prstGeom>
          <a:solidFill>
            <a:schemeClr val="bg2">
              <a:lumMod val="75000"/>
            </a:schemeClr>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US" dirty="0">
                <a:solidFill>
                  <a:schemeClr val="bg1"/>
                </a:solidFill>
              </a:rPr>
              <a:t>Interrogative Adjectives</a:t>
            </a:r>
            <a:endParaRPr dirty="0">
              <a:solidFill>
                <a:schemeClr val="bg1"/>
              </a:solidFill>
            </a:endParaRPr>
          </a:p>
        </p:txBody>
      </p:sp>
      <p:sp>
        <p:nvSpPr>
          <p:cNvPr id="5" name="Rounded Rectangle 4"/>
          <p:cNvSpPr/>
          <p:nvPr/>
        </p:nvSpPr>
        <p:spPr>
          <a:xfrm>
            <a:off x="2790497" y="1103584"/>
            <a:ext cx="6637283" cy="583324"/>
          </a:xfrm>
          <a:prstGeom prst="roundRect">
            <a:avLst/>
          </a:prstGeom>
          <a:solidFill>
            <a:srgbClr val="99FFCC"/>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2060"/>
                </a:solidFill>
                <a:latin typeface="Calibri" pitchFamily="34" charset="0"/>
              </a:rPr>
              <a:t>Each of them can be used in sentences to modify the noun.</a:t>
            </a:r>
          </a:p>
        </p:txBody>
      </p:sp>
      <p:sp>
        <p:nvSpPr>
          <p:cNvPr id="8" name="Down Arrow Callout 7"/>
          <p:cNvSpPr/>
          <p:nvPr/>
        </p:nvSpPr>
        <p:spPr>
          <a:xfrm>
            <a:off x="551791" y="1970689"/>
            <a:ext cx="2427891" cy="914400"/>
          </a:xfrm>
          <a:prstGeom prst="downArrowCallout">
            <a:avLst/>
          </a:prstGeom>
          <a:solidFill>
            <a:srgbClr val="FF7C8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Calibri" pitchFamily="34" charset="0"/>
              </a:rPr>
              <a:t>Example 1:    ‘Whose</a:t>
            </a:r>
            <a:r>
              <a:rPr lang="en-US" sz="2000" dirty="0"/>
              <a:t>’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191" t="4620" b="8004"/>
          <a:stretch/>
        </p:blipFill>
        <p:spPr>
          <a:xfrm>
            <a:off x="4414837" y="1970688"/>
            <a:ext cx="2264487" cy="208696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3409" y="2885089"/>
            <a:ext cx="1563558" cy="30742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305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750"/>
                                        <p:tgtEl>
                                          <p:spTgt spid="5"/>
                                        </p:tgtEl>
                                      </p:cBhvr>
                                    </p:animEffect>
                                  </p:childTnLst>
                                </p:cTn>
                              </p:par>
                            </p:childTnLst>
                          </p:cTn>
                        </p:par>
                        <p:par>
                          <p:cTn id="8" fill="hold">
                            <p:stCondLst>
                              <p:cond delay="1500"/>
                            </p:stCondLst>
                            <p:childTnLst>
                              <p:par>
                                <p:cTn id="9" presetID="22" presetClass="entr" presetSubtype="1" fill="hold" grpId="0" nodeType="afterEffect">
                                  <p:stCondLst>
                                    <p:cond delay="75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750"/>
                                        <p:tgtEl>
                                          <p:spTgt spid="8"/>
                                        </p:tgtEl>
                                      </p:cBhvr>
                                    </p:animEffect>
                                  </p:childTnLst>
                                </p:cTn>
                              </p:par>
                            </p:childTnLst>
                          </p:cTn>
                        </p:par>
                        <p:par>
                          <p:cTn id="12" fill="hold">
                            <p:stCondLst>
                              <p:cond delay="3000"/>
                            </p:stCondLst>
                            <p:childTnLst>
                              <p:par>
                                <p:cTn id="13" presetID="22" presetClass="entr" presetSubtype="8" fill="hold" nodeType="afterEffect">
                                  <p:stCondLst>
                                    <p:cond delay="75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left)">
                                      <p:cBhvr>
                                        <p:cTn id="15" dur="750"/>
                                        <p:tgtEl>
                                          <p:spTgt spid="3">
                                            <p:txEl>
                                              <p:pRg st="5" end="5"/>
                                            </p:txEl>
                                          </p:spTgt>
                                        </p:tgtEl>
                                      </p:cBhvr>
                                    </p:animEffect>
                                  </p:childTnLst>
                                </p:cTn>
                              </p:par>
                            </p:childTnLst>
                          </p:cTn>
                        </p:par>
                        <p:par>
                          <p:cTn id="16" fill="hold">
                            <p:stCondLst>
                              <p:cond delay="4500"/>
                            </p:stCondLst>
                            <p:childTnLst>
                              <p:par>
                                <p:cTn id="17" presetID="6" presetClass="entr" presetSubtype="32" fill="hold" nodeType="afterEffect">
                                  <p:stCondLst>
                                    <p:cond delay="750"/>
                                  </p:stCondLst>
                                  <p:childTnLst>
                                    <p:set>
                                      <p:cBhvr>
                                        <p:cTn id="18" dur="1" fill="hold">
                                          <p:stCondLst>
                                            <p:cond delay="0"/>
                                          </p:stCondLst>
                                        </p:cTn>
                                        <p:tgtEl>
                                          <p:spTgt spid="2"/>
                                        </p:tgtEl>
                                        <p:attrNameLst>
                                          <p:attrName>style.visibility</p:attrName>
                                        </p:attrNameLst>
                                      </p:cBhvr>
                                      <p:to>
                                        <p:strVal val="visible"/>
                                      </p:to>
                                    </p:set>
                                    <p:animEffect transition="in" filter="circle(out)">
                                      <p:cBhvr>
                                        <p:cTn id="19" dur="750"/>
                                        <p:tgtEl>
                                          <p:spTgt spid="2"/>
                                        </p:tgtEl>
                                      </p:cBhvr>
                                    </p:animEffect>
                                  </p:childTnLst>
                                </p:cTn>
                              </p:par>
                            </p:childTnLst>
                          </p:cTn>
                        </p:par>
                        <p:par>
                          <p:cTn id="20" fill="hold">
                            <p:stCondLst>
                              <p:cond delay="6000"/>
                            </p:stCondLst>
                            <p:childTnLst>
                              <p:par>
                                <p:cTn id="21" presetID="22" presetClass="entr" presetSubtype="8" fill="hold" nodeType="afterEffect">
                                  <p:stCondLst>
                                    <p:cond delay="75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wipe(left)">
                                      <p:cBhvr>
                                        <p:cTn id="23" dur="750"/>
                                        <p:tgtEl>
                                          <p:spTgt spid="3">
                                            <p:txEl>
                                              <p:pRg st="9" end="9"/>
                                            </p:txEl>
                                          </p:spTgt>
                                        </p:tgtEl>
                                      </p:cBhvr>
                                    </p:animEffect>
                                  </p:childTnLst>
                                </p:cTn>
                              </p:par>
                            </p:childTnLst>
                          </p:cTn>
                        </p:par>
                        <p:par>
                          <p:cTn id="24" fill="hold">
                            <p:stCondLst>
                              <p:cond delay="7500"/>
                            </p:stCondLst>
                            <p:childTnLst>
                              <p:par>
                                <p:cTn id="25" presetID="6" presetClass="entr" presetSubtype="32" fill="hold" nodeType="afterEffect">
                                  <p:stCondLst>
                                    <p:cond delay="750"/>
                                  </p:stCondLst>
                                  <p:childTnLst>
                                    <p:set>
                                      <p:cBhvr>
                                        <p:cTn id="26" dur="1" fill="hold">
                                          <p:stCondLst>
                                            <p:cond delay="0"/>
                                          </p:stCondLst>
                                        </p:cTn>
                                        <p:tgtEl>
                                          <p:spTgt spid="6"/>
                                        </p:tgtEl>
                                        <p:attrNameLst>
                                          <p:attrName>style.visibility</p:attrName>
                                        </p:attrNameLst>
                                      </p:cBhvr>
                                      <p:to>
                                        <p:strVal val="visible"/>
                                      </p:to>
                                    </p:set>
                                    <p:animEffect transition="in" filter="circle(out)">
                                      <p:cBhvr>
                                        <p:cTn id="2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9903" y="1056289"/>
            <a:ext cx="11115348" cy="5123793"/>
          </a:xfrm>
        </p:spPr>
        <p:txBody>
          <a:bodyPr/>
          <a:lstStyle/>
          <a:p>
            <a:pPr marL="25400" indent="0">
              <a:buNone/>
            </a:pPr>
            <a:br>
              <a:rPr lang="en-US" dirty="0"/>
            </a:br>
            <a:endParaRPr lang="en-US" dirty="0"/>
          </a:p>
          <a:p>
            <a:pPr marL="25400" indent="0">
              <a:buNone/>
            </a:pPr>
            <a:endParaRPr lang="en-US" dirty="0"/>
          </a:p>
          <a:p>
            <a:pPr>
              <a:buFont typeface="Wingdings" pitchFamily="2" charset="2"/>
              <a:buChar char="Ø"/>
            </a:pPr>
            <a:r>
              <a:rPr lang="en-US" sz="2000" b="1" dirty="0">
                <a:solidFill>
                  <a:schemeClr val="tx1"/>
                </a:solidFill>
              </a:rPr>
              <a:t>What</a:t>
            </a:r>
            <a:r>
              <a:rPr lang="en-US" sz="2000" dirty="0"/>
              <a:t> kind of </a:t>
            </a:r>
            <a:r>
              <a:rPr lang="en-US" sz="2000" dirty="0">
                <a:solidFill>
                  <a:srgbClr val="FF0066"/>
                </a:solidFill>
              </a:rPr>
              <a:t>books</a:t>
            </a:r>
            <a:r>
              <a:rPr lang="en-US" sz="2000" dirty="0"/>
              <a:t> would you recommend for young children?</a:t>
            </a:r>
          </a:p>
          <a:p>
            <a:pPr>
              <a:buFont typeface="Wingdings" pitchFamily="2" charset="2"/>
              <a:buChar char="Ø"/>
            </a:pPr>
            <a:endParaRPr lang="en-US" sz="2000" dirty="0"/>
          </a:p>
          <a:p>
            <a:pPr>
              <a:buFont typeface="Wingdings" pitchFamily="2" charset="2"/>
              <a:buChar char="Ø"/>
            </a:pPr>
            <a:endParaRPr lang="en-US" sz="2000" dirty="0"/>
          </a:p>
          <a:p>
            <a:pPr>
              <a:buFont typeface="Wingdings" pitchFamily="2" charset="2"/>
              <a:buChar char="Ø"/>
            </a:pPr>
            <a:endParaRPr lang="en-US" sz="2000" dirty="0"/>
          </a:p>
          <a:p>
            <a:pPr>
              <a:buFont typeface="Wingdings" pitchFamily="2" charset="2"/>
              <a:buChar char="Ø"/>
            </a:pPr>
            <a:r>
              <a:rPr lang="en-US" sz="2000" dirty="0"/>
              <a:t>Do you know </a:t>
            </a:r>
            <a:r>
              <a:rPr lang="en-US" sz="2000" b="1" dirty="0">
                <a:solidFill>
                  <a:schemeClr val="tx1"/>
                </a:solidFill>
              </a:rPr>
              <a:t>what</a:t>
            </a:r>
            <a:r>
              <a:rPr lang="en-US" sz="2000" dirty="0">
                <a:solidFill>
                  <a:srgbClr val="FF0000"/>
                </a:solidFill>
              </a:rPr>
              <a:t> </a:t>
            </a:r>
            <a:r>
              <a:rPr lang="en-US" sz="2000" dirty="0">
                <a:solidFill>
                  <a:srgbClr val="FF0066"/>
                </a:solidFill>
              </a:rPr>
              <a:t>ice-cream</a:t>
            </a:r>
            <a:r>
              <a:rPr lang="en-US" sz="2000" dirty="0"/>
              <a:t> </a:t>
            </a:r>
            <a:r>
              <a:rPr lang="en-US" sz="2000" dirty="0" err="1"/>
              <a:t>flavour</a:t>
            </a:r>
            <a:r>
              <a:rPr lang="en-US" sz="2000" dirty="0"/>
              <a:t> </a:t>
            </a:r>
            <a:r>
              <a:rPr lang="en-US" sz="2000" dirty="0" err="1"/>
              <a:t>Shyam</a:t>
            </a:r>
            <a:r>
              <a:rPr lang="en-US" sz="2000" dirty="0"/>
              <a:t> likes?</a:t>
            </a:r>
          </a:p>
          <a:p>
            <a:pPr marL="25400" indent="0">
              <a:buNone/>
            </a:pPr>
            <a:endParaRPr lang="en-US" dirty="0"/>
          </a:p>
        </p:txBody>
      </p:sp>
      <p:sp>
        <p:nvSpPr>
          <p:cNvPr id="4" name="Google Shape;39;p2"/>
          <p:cNvSpPr txBox="1">
            <a:spLocks noGrp="1"/>
          </p:cNvSpPr>
          <p:nvPr>
            <p:ph type="title"/>
          </p:nvPr>
        </p:nvSpPr>
        <p:spPr>
          <a:xfrm>
            <a:off x="3515710" y="71414"/>
            <a:ext cx="5171090" cy="654032"/>
          </a:xfrm>
          <a:prstGeom prst="rect">
            <a:avLst/>
          </a:prstGeom>
          <a:solidFill>
            <a:srgbClr val="002060"/>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US" dirty="0">
                <a:solidFill>
                  <a:schemeClr val="bg1"/>
                </a:solidFill>
              </a:rPr>
              <a:t>Interrogative Adjectives</a:t>
            </a:r>
            <a:endParaRPr dirty="0">
              <a:solidFill>
                <a:schemeClr val="bg1"/>
              </a:solidFill>
            </a:endParaRPr>
          </a:p>
        </p:txBody>
      </p:sp>
      <p:sp>
        <p:nvSpPr>
          <p:cNvPr id="6" name="Rounded Rectangle 5"/>
          <p:cNvSpPr/>
          <p:nvPr/>
        </p:nvSpPr>
        <p:spPr>
          <a:xfrm>
            <a:off x="2790496" y="1135117"/>
            <a:ext cx="6542690" cy="567559"/>
          </a:xfrm>
          <a:prstGeom prst="roundRect">
            <a:avLst/>
          </a:prstGeom>
          <a:solidFill>
            <a:srgbClr val="99FF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Calibri" pitchFamily="34" charset="0"/>
              </a:rPr>
              <a:t>Each of them can be used in sentences to modify the noun.</a:t>
            </a:r>
          </a:p>
        </p:txBody>
      </p:sp>
      <p:sp>
        <p:nvSpPr>
          <p:cNvPr id="9" name="Down Arrow Callout 8"/>
          <p:cNvSpPr/>
          <p:nvPr/>
        </p:nvSpPr>
        <p:spPr>
          <a:xfrm>
            <a:off x="567555" y="1860331"/>
            <a:ext cx="2380597" cy="914400"/>
          </a:xfrm>
          <a:prstGeom prst="downArrowCallout">
            <a:avLst/>
          </a:prstGeom>
          <a:solidFill>
            <a:srgbClr val="FF7C8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Example 2:    ‘What’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8435" y="1860332"/>
            <a:ext cx="2609511" cy="204639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6795" y="4083269"/>
            <a:ext cx="3117012" cy="1898591"/>
          </a:xfrm>
          <a:prstGeom prst="rect">
            <a:avLst/>
          </a:prstGeom>
        </p:spPr>
      </p:pic>
    </p:spTree>
    <p:extLst>
      <p:ext uri="{BB962C8B-B14F-4D97-AF65-F5344CB8AC3E}">
        <p14:creationId xmlns:p14="http://schemas.microsoft.com/office/powerpoint/2010/main" val="273103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750"/>
                                        <p:tgtEl>
                                          <p:spTgt spid="6"/>
                                        </p:tgtEl>
                                      </p:cBhvr>
                                    </p:animEffect>
                                  </p:childTnLst>
                                </p:cTn>
                              </p:par>
                            </p:childTnLst>
                          </p:cTn>
                        </p:par>
                        <p:par>
                          <p:cTn id="8" fill="hold">
                            <p:stCondLst>
                              <p:cond delay="1500"/>
                            </p:stCondLst>
                            <p:childTnLst>
                              <p:par>
                                <p:cTn id="9" presetID="22" presetClass="entr" presetSubtype="1" fill="hold" grpId="0" nodeType="afterEffect">
                                  <p:stCondLst>
                                    <p:cond delay="75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750"/>
                                        <p:tgtEl>
                                          <p:spTgt spid="9"/>
                                        </p:tgtEl>
                                      </p:cBhvr>
                                    </p:animEffect>
                                  </p:childTnLst>
                                </p:cTn>
                              </p:par>
                            </p:childTnLst>
                          </p:cTn>
                        </p:par>
                        <p:par>
                          <p:cTn id="12" fill="hold">
                            <p:stCondLst>
                              <p:cond delay="3000"/>
                            </p:stCondLst>
                            <p:childTnLst>
                              <p:par>
                                <p:cTn id="13" presetID="22" presetClass="entr" presetSubtype="8" fill="hold" nodeType="afterEffect">
                                  <p:stCondLst>
                                    <p:cond delay="7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750"/>
                                        <p:tgtEl>
                                          <p:spTgt spid="3">
                                            <p:txEl>
                                              <p:pRg st="2" end="2"/>
                                            </p:txEl>
                                          </p:spTgt>
                                        </p:tgtEl>
                                      </p:cBhvr>
                                    </p:animEffect>
                                  </p:childTnLst>
                                </p:cTn>
                              </p:par>
                            </p:childTnLst>
                          </p:cTn>
                        </p:par>
                        <p:par>
                          <p:cTn id="16" fill="hold">
                            <p:stCondLst>
                              <p:cond delay="4500"/>
                            </p:stCondLst>
                            <p:childTnLst>
                              <p:par>
                                <p:cTn id="17" presetID="6" presetClass="entr" presetSubtype="32" fill="hold" nodeType="afterEffect">
                                  <p:stCondLst>
                                    <p:cond delay="750"/>
                                  </p:stCondLst>
                                  <p:childTnLst>
                                    <p:set>
                                      <p:cBhvr>
                                        <p:cTn id="18" dur="1" fill="hold">
                                          <p:stCondLst>
                                            <p:cond delay="0"/>
                                          </p:stCondLst>
                                        </p:cTn>
                                        <p:tgtEl>
                                          <p:spTgt spid="2"/>
                                        </p:tgtEl>
                                        <p:attrNameLst>
                                          <p:attrName>style.visibility</p:attrName>
                                        </p:attrNameLst>
                                      </p:cBhvr>
                                      <p:to>
                                        <p:strVal val="visible"/>
                                      </p:to>
                                    </p:set>
                                    <p:animEffect transition="in" filter="circle(out)">
                                      <p:cBhvr>
                                        <p:cTn id="19" dur="750"/>
                                        <p:tgtEl>
                                          <p:spTgt spid="2"/>
                                        </p:tgtEl>
                                      </p:cBhvr>
                                    </p:animEffect>
                                  </p:childTnLst>
                                </p:cTn>
                              </p:par>
                            </p:childTnLst>
                          </p:cTn>
                        </p:par>
                        <p:par>
                          <p:cTn id="20" fill="hold">
                            <p:stCondLst>
                              <p:cond delay="6000"/>
                            </p:stCondLst>
                            <p:childTnLst>
                              <p:par>
                                <p:cTn id="21" presetID="22" presetClass="entr" presetSubtype="8" fill="hold" nodeType="afterEffect">
                                  <p:stCondLst>
                                    <p:cond delay="75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750"/>
                                        <p:tgtEl>
                                          <p:spTgt spid="3">
                                            <p:txEl>
                                              <p:pRg st="6" end="6"/>
                                            </p:txEl>
                                          </p:spTgt>
                                        </p:tgtEl>
                                      </p:cBhvr>
                                    </p:animEffect>
                                  </p:childTnLst>
                                </p:cTn>
                              </p:par>
                            </p:childTnLst>
                          </p:cTn>
                        </p:par>
                        <p:par>
                          <p:cTn id="24" fill="hold">
                            <p:stCondLst>
                              <p:cond delay="7500"/>
                            </p:stCondLst>
                            <p:childTnLst>
                              <p:par>
                                <p:cTn id="25" presetID="6" presetClass="entr" presetSubtype="32" fill="hold" nodeType="afterEffect">
                                  <p:stCondLst>
                                    <p:cond delay="750"/>
                                  </p:stCondLst>
                                  <p:childTnLst>
                                    <p:set>
                                      <p:cBhvr>
                                        <p:cTn id="26" dur="1" fill="hold">
                                          <p:stCondLst>
                                            <p:cond delay="0"/>
                                          </p:stCondLst>
                                        </p:cTn>
                                        <p:tgtEl>
                                          <p:spTgt spid="5"/>
                                        </p:tgtEl>
                                        <p:attrNameLst>
                                          <p:attrName>style.visibility</p:attrName>
                                        </p:attrNameLst>
                                      </p:cBhvr>
                                      <p:to>
                                        <p:strVal val="visible"/>
                                      </p:to>
                                    </p:set>
                                    <p:animEffect transition="in" filter="circle(out)">
                                      <p:cBhvr>
                                        <p:cTn id="2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9902" y="835572"/>
            <a:ext cx="11177752" cy="5060731"/>
          </a:xfrm>
        </p:spPr>
        <p:txBody>
          <a:bodyPr/>
          <a:lstStyle/>
          <a:p>
            <a:pPr marL="25400" indent="0">
              <a:buNone/>
            </a:pPr>
            <a:endParaRPr lang="en-US" dirty="0"/>
          </a:p>
          <a:p>
            <a:pPr marL="25400" indent="0">
              <a:buNone/>
            </a:pPr>
            <a:endParaRPr lang="en-US" dirty="0"/>
          </a:p>
          <a:p>
            <a:pPr marL="25400" indent="0">
              <a:buNone/>
            </a:pPr>
            <a:endParaRPr lang="en-US" dirty="0"/>
          </a:p>
          <a:p>
            <a:pPr>
              <a:buFont typeface="Wingdings" pitchFamily="2" charset="2"/>
              <a:buChar char="Ø"/>
            </a:pPr>
            <a:r>
              <a:rPr lang="en-US" sz="2000" dirty="0"/>
              <a:t> Do you have any idea </a:t>
            </a:r>
            <a:r>
              <a:rPr lang="en-US" sz="2000" b="1" dirty="0">
                <a:solidFill>
                  <a:schemeClr val="tx1"/>
                </a:solidFill>
              </a:rPr>
              <a:t>which </a:t>
            </a:r>
            <a:r>
              <a:rPr lang="en-US" sz="2000" dirty="0">
                <a:solidFill>
                  <a:srgbClr val="FF0066"/>
                </a:solidFill>
              </a:rPr>
              <a:t>teacher</a:t>
            </a:r>
            <a:r>
              <a:rPr lang="en-US" sz="2000" dirty="0"/>
              <a:t> </a:t>
            </a:r>
          </a:p>
          <a:p>
            <a:pPr marL="25400" indent="0">
              <a:buNone/>
            </a:pPr>
            <a:r>
              <a:rPr lang="en-US" sz="2000" dirty="0"/>
              <a:t>        will be teaching Mathematics?</a:t>
            </a:r>
          </a:p>
          <a:p>
            <a:pPr marL="25400" indent="0">
              <a:buNone/>
            </a:pPr>
            <a:endParaRPr lang="en-US" sz="2000" dirty="0"/>
          </a:p>
          <a:p>
            <a:pPr marL="25400" indent="0">
              <a:buNone/>
            </a:pPr>
            <a:endParaRPr lang="en-US" sz="2000" dirty="0"/>
          </a:p>
          <a:p>
            <a:pPr marL="25400" indent="0">
              <a:buNone/>
            </a:pPr>
            <a:endParaRPr lang="en-US" sz="2000" dirty="0"/>
          </a:p>
          <a:p>
            <a:pPr>
              <a:buFont typeface="Wingdings" pitchFamily="2" charset="2"/>
              <a:buChar char="Ø"/>
            </a:pPr>
            <a:r>
              <a:rPr lang="en-US" sz="2000" b="1" dirty="0">
                <a:solidFill>
                  <a:schemeClr val="tx1"/>
                </a:solidFill>
              </a:rPr>
              <a:t>Which </a:t>
            </a:r>
            <a:r>
              <a:rPr lang="en-US" sz="2000" dirty="0">
                <a:solidFill>
                  <a:srgbClr val="FF0000"/>
                </a:solidFill>
              </a:rPr>
              <a:t>movie</a:t>
            </a:r>
            <a:r>
              <a:rPr lang="en-US" sz="2000" dirty="0"/>
              <a:t> would you like to watch?</a:t>
            </a:r>
          </a:p>
        </p:txBody>
      </p:sp>
      <p:sp>
        <p:nvSpPr>
          <p:cNvPr id="4" name="Google Shape;39;p2"/>
          <p:cNvSpPr txBox="1">
            <a:spLocks noGrp="1"/>
          </p:cNvSpPr>
          <p:nvPr>
            <p:ph type="title"/>
          </p:nvPr>
        </p:nvSpPr>
        <p:spPr>
          <a:xfrm>
            <a:off x="3515710" y="71414"/>
            <a:ext cx="5171090" cy="654032"/>
          </a:xfrm>
          <a:prstGeom prst="rect">
            <a:avLst/>
          </a:prstGeom>
          <a:solidFill>
            <a:srgbClr val="002060"/>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US" dirty="0">
                <a:solidFill>
                  <a:schemeClr val="bg1"/>
                </a:solidFill>
              </a:rPr>
              <a:t>Interrogative Adjectives</a:t>
            </a:r>
            <a:endParaRPr dirty="0">
              <a:solidFill>
                <a:schemeClr val="bg1"/>
              </a:solidFill>
            </a:endParaRPr>
          </a:p>
        </p:txBody>
      </p:sp>
      <p:sp>
        <p:nvSpPr>
          <p:cNvPr id="5" name="Rounded Rectangle 4"/>
          <p:cNvSpPr/>
          <p:nvPr/>
        </p:nvSpPr>
        <p:spPr>
          <a:xfrm>
            <a:off x="2885089" y="1087821"/>
            <a:ext cx="6416565" cy="488731"/>
          </a:xfrm>
          <a:prstGeom prst="roundRect">
            <a:avLst/>
          </a:prstGeom>
          <a:solidFill>
            <a:srgbClr val="99FF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Calibri" pitchFamily="34" charset="0"/>
              </a:rPr>
              <a:t>Each of them can be used in sentences to modify the noun.</a:t>
            </a:r>
          </a:p>
        </p:txBody>
      </p:sp>
      <p:sp>
        <p:nvSpPr>
          <p:cNvPr id="6" name="Down Arrow Callout 5"/>
          <p:cNvSpPr/>
          <p:nvPr/>
        </p:nvSpPr>
        <p:spPr>
          <a:xfrm>
            <a:off x="409902" y="1765738"/>
            <a:ext cx="2475187" cy="914400"/>
          </a:xfrm>
          <a:prstGeom prst="downArrowCallout">
            <a:avLst/>
          </a:prstGeom>
          <a:solidFill>
            <a:srgbClr val="FF7C8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Calibri" pitchFamily="34" charset="0"/>
              </a:rPr>
              <a:t>Example 3:    ‘Which’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452" y="1765738"/>
            <a:ext cx="3358432" cy="193915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8271" y="3846786"/>
            <a:ext cx="3119361" cy="2049517"/>
          </a:xfrm>
          <a:prstGeom prst="rect">
            <a:avLst/>
          </a:prstGeom>
        </p:spPr>
      </p:pic>
    </p:spTree>
    <p:extLst>
      <p:ext uri="{BB962C8B-B14F-4D97-AF65-F5344CB8AC3E}">
        <p14:creationId xmlns:p14="http://schemas.microsoft.com/office/powerpoint/2010/main" val="306964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750"/>
                                        <p:tgtEl>
                                          <p:spTgt spid="5"/>
                                        </p:tgtEl>
                                      </p:cBhvr>
                                    </p:animEffect>
                                  </p:childTnLst>
                                </p:cTn>
                              </p:par>
                            </p:childTnLst>
                          </p:cTn>
                        </p:par>
                        <p:par>
                          <p:cTn id="8" fill="hold">
                            <p:stCondLst>
                              <p:cond delay="1500"/>
                            </p:stCondLst>
                            <p:childTnLst>
                              <p:par>
                                <p:cTn id="9" presetID="22" presetClass="entr" presetSubtype="1" fill="hold" grpId="0" nodeType="after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750"/>
                                        <p:tgtEl>
                                          <p:spTgt spid="6"/>
                                        </p:tgtEl>
                                      </p:cBhvr>
                                    </p:animEffect>
                                  </p:childTnLst>
                                </p:cTn>
                              </p:par>
                            </p:childTnLst>
                          </p:cTn>
                        </p:par>
                        <p:par>
                          <p:cTn id="12" fill="hold">
                            <p:stCondLst>
                              <p:cond delay="3000"/>
                            </p:stCondLst>
                            <p:childTnLst>
                              <p:par>
                                <p:cTn id="13" presetID="22" presetClass="entr" presetSubtype="8" fill="hold" nodeType="afterEffect">
                                  <p:stCondLst>
                                    <p:cond delay="7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750"/>
                                        <p:tgtEl>
                                          <p:spTgt spid="3">
                                            <p:txEl>
                                              <p:pRg st="3" end="3"/>
                                            </p:txEl>
                                          </p:spTgt>
                                        </p:tgtEl>
                                      </p:cBhvr>
                                    </p:animEffect>
                                  </p:childTnLst>
                                </p:cTn>
                              </p:par>
                            </p:childTnLst>
                          </p:cTn>
                        </p:par>
                        <p:par>
                          <p:cTn id="16" fill="hold">
                            <p:stCondLst>
                              <p:cond delay="4500"/>
                            </p:stCondLst>
                            <p:childTnLst>
                              <p:par>
                                <p:cTn id="17" presetID="22" presetClass="entr" presetSubtype="8" fill="hold" nodeType="afterEffect">
                                  <p:stCondLst>
                                    <p:cond delay="75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750"/>
                                        <p:tgtEl>
                                          <p:spTgt spid="3">
                                            <p:txEl>
                                              <p:pRg st="4" end="4"/>
                                            </p:txEl>
                                          </p:spTgt>
                                        </p:tgtEl>
                                      </p:cBhvr>
                                    </p:animEffect>
                                  </p:childTnLst>
                                </p:cTn>
                              </p:par>
                            </p:childTnLst>
                          </p:cTn>
                        </p:par>
                        <p:par>
                          <p:cTn id="20" fill="hold">
                            <p:stCondLst>
                              <p:cond delay="6000"/>
                            </p:stCondLst>
                            <p:childTnLst>
                              <p:par>
                                <p:cTn id="21" presetID="6" presetClass="entr" presetSubtype="32" fill="hold" nodeType="afterEffect">
                                  <p:stCondLst>
                                    <p:cond delay="750"/>
                                  </p:stCondLst>
                                  <p:childTnLst>
                                    <p:set>
                                      <p:cBhvr>
                                        <p:cTn id="22" dur="1" fill="hold">
                                          <p:stCondLst>
                                            <p:cond delay="0"/>
                                          </p:stCondLst>
                                        </p:cTn>
                                        <p:tgtEl>
                                          <p:spTgt spid="2"/>
                                        </p:tgtEl>
                                        <p:attrNameLst>
                                          <p:attrName>style.visibility</p:attrName>
                                        </p:attrNameLst>
                                      </p:cBhvr>
                                      <p:to>
                                        <p:strVal val="visible"/>
                                      </p:to>
                                    </p:set>
                                    <p:animEffect transition="in" filter="circle(out)">
                                      <p:cBhvr>
                                        <p:cTn id="23" dur="750"/>
                                        <p:tgtEl>
                                          <p:spTgt spid="2"/>
                                        </p:tgtEl>
                                      </p:cBhvr>
                                    </p:animEffect>
                                  </p:childTnLst>
                                </p:cTn>
                              </p:par>
                            </p:childTnLst>
                          </p:cTn>
                        </p:par>
                        <p:par>
                          <p:cTn id="24" fill="hold">
                            <p:stCondLst>
                              <p:cond delay="7500"/>
                            </p:stCondLst>
                            <p:childTnLst>
                              <p:par>
                                <p:cTn id="25" presetID="22" presetClass="entr" presetSubtype="8" fill="hold" nodeType="afterEffect">
                                  <p:stCondLst>
                                    <p:cond delay="75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750"/>
                                        <p:tgtEl>
                                          <p:spTgt spid="3">
                                            <p:txEl>
                                              <p:pRg st="8" end="8"/>
                                            </p:txEl>
                                          </p:spTgt>
                                        </p:tgtEl>
                                      </p:cBhvr>
                                    </p:animEffect>
                                  </p:childTnLst>
                                </p:cTn>
                              </p:par>
                            </p:childTnLst>
                          </p:cTn>
                        </p:par>
                        <p:par>
                          <p:cTn id="28" fill="hold">
                            <p:stCondLst>
                              <p:cond delay="9000"/>
                            </p:stCondLst>
                            <p:childTnLst>
                              <p:par>
                                <p:cTn id="29" presetID="6" presetClass="entr" presetSubtype="32" fill="hold" nodeType="afterEffect">
                                  <p:stCondLst>
                                    <p:cond delay="750"/>
                                  </p:stCondLst>
                                  <p:childTnLst>
                                    <p:set>
                                      <p:cBhvr>
                                        <p:cTn id="30" dur="1" fill="hold">
                                          <p:stCondLst>
                                            <p:cond delay="0"/>
                                          </p:stCondLst>
                                        </p:cTn>
                                        <p:tgtEl>
                                          <p:spTgt spid="7"/>
                                        </p:tgtEl>
                                        <p:attrNameLst>
                                          <p:attrName>style.visibility</p:attrName>
                                        </p:attrNameLst>
                                      </p:cBhvr>
                                      <p:to>
                                        <p:strVal val="visible"/>
                                      </p:to>
                                    </p:set>
                                    <p:animEffect transition="in" filter="circle(out)">
                                      <p:cBhvr>
                                        <p:cTn id="31"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229" y="118711"/>
            <a:ext cx="8046720" cy="654032"/>
          </a:xfrm>
          <a:solidFill>
            <a:srgbClr val="002060"/>
          </a:solidFill>
        </p:spPr>
        <p:txBody>
          <a:bodyPr>
            <a:noAutofit/>
          </a:bodyPr>
          <a:lstStyle/>
          <a:p>
            <a:r>
              <a:rPr lang="en-US" dirty="0">
                <a:solidFill>
                  <a:schemeClr val="bg1"/>
                </a:solidFill>
              </a:rPr>
              <a:t>Definition of an </a:t>
            </a:r>
            <a:r>
              <a:rPr lang="en-US">
                <a:solidFill>
                  <a:schemeClr val="bg1"/>
                </a:solidFill>
              </a:rPr>
              <a:t>Interrogative Adjective</a:t>
            </a:r>
            <a:endParaRPr lang="en-US" dirty="0">
              <a:solidFill>
                <a:schemeClr val="bg1"/>
              </a:solidFill>
            </a:endParaRPr>
          </a:p>
        </p:txBody>
      </p:sp>
      <p:sp>
        <p:nvSpPr>
          <p:cNvPr id="4" name="Round Diagonal Corner Rectangle 3"/>
          <p:cNvSpPr/>
          <p:nvPr/>
        </p:nvSpPr>
        <p:spPr>
          <a:xfrm>
            <a:off x="2427888" y="1103585"/>
            <a:ext cx="7157545" cy="867103"/>
          </a:xfrm>
          <a:prstGeom prst="round2DiagRect">
            <a:avLst/>
          </a:prstGeom>
          <a:solidFill>
            <a:srgbClr val="FF7C8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solidFill>
                  <a:schemeClr val="tx1"/>
                </a:solidFill>
                <a:latin typeface="Calibri" pitchFamily="34" charset="0"/>
              </a:rPr>
              <a:t>Do you know what the word ‘interrogative’ means? </a:t>
            </a:r>
          </a:p>
        </p:txBody>
      </p:sp>
      <p:sp>
        <p:nvSpPr>
          <p:cNvPr id="5" name="Round Diagonal Corner Rectangle 4"/>
          <p:cNvSpPr/>
          <p:nvPr/>
        </p:nvSpPr>
        <p:spPr>
          <a:xfrm>
            <a:off x="2427888" y="2869325"/>
            <a:ext cx="7157545" cy="1056289"/>
          </a:xfrm>
          <a:prstGeom prst="round2DiagRect">
            <a:avLst/>
          </a:prstGeom>
          <a:solidFill>
            <a:srgbClr val="FFC00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latin typeface="Calibri" pitchFamily="34" charset="0"/>
              </a:rPr>
              <a:t>The words ‘interrogation’ and ‘interrogative’ refer to the action or procedure of questioning someone, about something to collect information.</a:t>
            </a:r>
          </a:p>
        </p:txBody>
      </p:sp>
      <p:sp>
        <p:nvSpPr>
          <p:cNvPr id="6" name="Round Diagonal Corner Rectangle 5"/>
          <p:cNvSpPr/>
          <p:nvPr/>
        </p:nvSpPr>
        <p:spPr>
          <a:xfrm>
            <a:off x="2506713" y="4808483"/>
            <a:ext cx="7157545" cy="1135117"/>
          </a:xfrm>
          <a:prstGeom prst="round2DiagRect">
            <a:avLst/>
          </a:prstGeom>
          <a:solidFill>
            <a:srgbClr val="33CCCC"/>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latin typeface="Calibri" pitchFamily="34" charset="0"/>
              </a:rPr>
              <a:t>Now, let us see the meaning of an interrogative adjective, its definition and usage.</a:t>
            </a:r>
          </a:p>
        </p:txBody>
      </p:sp>
      <p:sp>
        <p:nvSpPr>
          <p:cNvPr id="7" name="Down Arrow 6"/>
          <p:cNvSpPr/>
          <p:nvPr/>
        </p:nvSpPr>
        <p:spPr>
          <a:xfrm>
            <a:off x="5885502" y="1970689"/>
            <a:ext cx="242316" cy="898635"/>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5880536" y="3925614"/>
            <a:ext cx="204949" cy="882869"/>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4258" y="851992"/>
            <a:ext cx="1593635" cy="156801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965" y="2420005"/>
            <a:ext cx="1743802" cy="176030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60165" y="4367048"/>
            <a:ext cx="1635998" cy="1635998"/>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0165" y="2571093"/>
            <a:ext cx="1652752" cy="1652752"/>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165" y="4367048"/>
            <a:ext cx="1340242" cy="1552904"/>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241" y="1035962"/>
            <a:ext cx="573250" cy="9347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15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750"/>
                                        <p:tgtEl>
                                          <p:spTgt spid="4"/>
                                        </p:tgtEl>
                                      </p:cBhvr>
                                    </p:animEffect>
                                  </p:childTnLst>
                                </p:cTn>
                              </p:par>
                            </p:childTnLst>
                          </p:cTn>
                        </p:par>
                        <p:par>
                          <p:cTn id="8" fill="hold">
                            <p:stCondLst>
                              <p:cond delay="1500"/>
                            </p:stCondLst>
                            <p:childTnLst>
                              <p:par>
                                <p:cTn id="9" presetID="6"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750"/>
                                        <p:tgtEl>
                                          <p:spTgt spid="9"/>
                                        </p:tgtEl>
                                      </p:cBhvr>
                                    </p:animEffect>
                                  </p:childTnLst>
                                </p:cTn>
                              </p:par>
                            </p:childTnLst>
                          </p:cTn>
                        </p:par>
                        <p:par>
                          <p:cTn id="12" fill="hold">
                            <p:stCondLst>
                              <p:cond delay="2250"/>
                            </p:stCondLst>
                            <p:childTnLst>
                              <p:par>
                                <p:cTn id="13" presetID="6" presetClass="entr" presetSubtype="16"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750"/>
                                        <p:tgtEl>
                                          <p:spTgt spid="14"/>
                                        </p:tgtEl>
                                      </p:cBhvr>
                                    </p:animEffect>
                                  </p:childTnLst>
                                </p:cTn>
                              </p:par>
                            </p:childTnLst>
                          </p:cTn>
                        </p:par>
                        <p:par>
                          <p:cTn id="16" fill="hold">
                            <p:stCondLst>
                              <p:cond delay="3000"/>
                            </p:stCondLst>
                            <p:childTnLst>
                              <p:par>
                                <p:cTn id="17" presetID="22" presetClass="entr" presetSubtype="1" fill="hold" grpId="0" nodeType="afterEffect">
                                  <p:stCondLst>
                                    <p:cond delay="75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750"/>
                                        <p:tgtEl>
                                          <p:spTgt spid="7"/>
                                        </p:tgtEl>
                                      </p:cBhvr>
                                    </p:animEffect>
                                  </p:childTnLst>
                                </p:cTn>
                              </p:par>
                            </p:childTnLst>
                          </p:cTn>
                        </p:par>
                        <p:par>
                          <p:cTn id="20" fill="hold">
                            <p:stCondLst>
                              <p:cond delay="4500"/>
                            </p:stCondLst>
                            <p:childTnLst>
                              <p:par>
                                <p:cTn id="21" presetID="22" presetClass="entr" presetSubtype="1" fill="hold" grpId="0" nodeType="afterEffect">
                                  <p:stCondLst>
                                    <p:cond delay="75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750"/>
                                        <p:tgtEl>
                                          <p:spTgt spid="5"/>
                                        </p:tgtEl>
                                      </p:cBhvr>
                                    </p:animEffect>
                                  </p:childTnLst>
                                </p:cTn>
                              </p:par>
                            </p:childTnLst>
                          </p:cTn>
                        </p:par>
                        <p:par>
                          <p:cTn id="24" fill="hold">
                            <p:stCondLst>
                              <p:cond delay="6000"/>
                            </p:stCondLst>
                            <p:childTnLst>
                              <p:par>
                                <p:cTn id="25" presetID="22" presetClass="entr" presetSubtype="8" fill="hold" nodeType="afterEffect">
                                  <p:stCondLst>
                                    <p:cond delay="75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750"/>
                                        <p:tgtEl>
                                          <p:spTgt spid="12"/>
                                        </p:tgtEl>
                                      </p:cBhvr>
                                    </p:animEffect>
                                  </p:childTnLst>
                                </p:cTn>
                              </p:par>
                            </p:childTnLst>
                          </p:cTn>
                        </p:par>
                        <p:par>
                          <p:cTn id="28" fill="hold">
                            <p:stCondLst>
                              <p:cond delay="7500"/>
                            </p:stCondLst>
                            <p:childTnLst>
                              <p:par>
                                <p:cTn id="29" presetID="6" presetClass="entr" presetSubtype="16" fill="hold" nodeType="afterEffect">
                                  <p:stCondLst>
                                    <p:cond delay="75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750"/>
                                        <p:tgtEl>
                                          <p:spTgt spid="10"/>
                                        </p:tgtEl>
                                      </p:cBhvr>
                                    </p:animEffect>
                                  </p:childTnLst>
                                </p:cTn>
                              </p:par>
                            </p:childTnLst>
                          </p:cTn>
                        </p:par>
                        <p:par>
                          <p:cTn id="32" fill="hold">
                            <p:stCondLst>
                              <p:cond delay="9000"/>
                            </p:stCondLst>
                            <p:childTnLst>
                              <p:par>
                                <p:cTn id="33" presetID="22" presetClass="entr" presetSubtype="1" fill="hold" grpId="0" nodeType="afterEffect">
                                  <p:stCondLst>
                                    <p:cond delay="75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750"/>
                                        <p:tgtEl>
                                          <p:spTgt spid="8"/>
                                        </p:tgtEl>
                                      </p:cBhvr>
                                    </p:animEffect>
                                  </p:childTnLst>
                                </p:cTn>
                              </p:par>
                            </p:childTnLst>
                          </p:cTn>
                        </p:par>
                        <p:par>
                          <p:cTn id="36" fill="hold">
                            <p:stCondLst>
                              <p:cond delay="10500"/>
                            </p:stCondLst>
                            <p:childTnLst>
                              <p:par>
                                <p:cTn id="37" presetID="22" presetClass="entr" presetSubtype="1" fill="hold" grpId="0" nodeType="afterEffect">
                                  <p:stCondLst>
                                    <p:cond delay="75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750"/>
                                        <p:tgtEl>
                                          <p:spTgt spid="6"/>
                                        </p:tgtEl>
                                      </p:cBhvr>
                                    </p:animEffect>
                                  </p:childTnLst>
                                </p:cTn>
                              </p:par>
                            </p:childTnLst>
                          </p:cTn>
                        </p:par>
                        <p:par>
                          <p:cTn id="40" fill="hold">
                            <p:stCondLst>
                              <p:cond delay="12000"/>
                            </p:stCondLst>
                            <p:childTnLst>
                              <p:par>
                                <p:cTn id="41" presetID="22" presetClass="entr" presetSubtype="8" fill="hold" nodeType="afterEffect">
                                  <p:stCondLst>
                                    <p:cond delay="75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750"/>
                                        <p:tgtEl>
                                          <p:spTgt spid="11"/>
                                        </p:tgtEl>
                                      </p:cBhvr>
                                    </p:animEffect>
                                  </p:childTnLst>
                                </p:cTn>
                              </p:par>
                            </p:childTnLst>
                          </p:cTn>
                        </p:par>
                        <p:par>
                          <p:cTn id="44" fill="hold">
                            <p:stCondLst>
                              <p:cond delay="13500"/>
                            </p:stCondLst>
                            <p:childTnLst>
                              <p:par>
                                <p:cTn id="45" presetID="6" presetClass="entr" presetSubtype="16" fill="hold" nodeType="afterEffect">
                                  <p:stCondLst>
                                    <p:cond delay="75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40957" y="118711"/>
            <a:ext cx="8046720" cy="654032"/>
          </a:xfrm>
          <a:solidFill>
            <a:srgbClr val="002060"/>
          </a:solidFill>
        </p:spPr>
        <p:txBody>
          <a:bodyPr>
            <a:noAutofit/>
          </a:bodyPr>
          <a:lstStyle/>
          <a:p>
            <a:r>
              <a:rPr lang="en-US" dirty="0">
                <a:solidFill>
                  <a:schemeClr val="bg1"/>
                </a:solidFill>
              </a:rPr>
              <a:t>Definition of an Interrogative Adjective</a:t>
            </a:r>
          </a:p>
        </p:txBody>
      </p:sp>
      <p:sp>
        <p:nvSpPr>
          <p:cNvPr id="5" name="Pentagon 4"/>
          <p:cNvSpPr/>
          <p:nvPr/>
        </p:nvSpPr>
        <p:spPr>
          <a:xfrm>
            <a:off x="315309" y="1150882"/>
            <a:ext cx="9538139" cy="1198179"/>
          </a:xfrm>
          <a:prstGeom prst="homePlate">
            <a:avLst/>
          </a:prstGeom>
          <a:solidFill>
            <a:srgbClr val="FF9966"/>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latin typeface="Calibri" pitchFamily="34" charset="0"/>
              </a:rPr>
              <a:t>1. An interrogative adjective, is an adjective that modifies a noun by asking a question</a:t>
            </a:r>
            <a:r>
              <a:rPr lang="en-US" dirty="0">
                <a:solidFill>
                  <a:schemeClr val="tx1"/>
                </a:solidFill>
              </a:rPr>
              <a:t>.</a:t>
            </a:r>
          </a:p>
        </p:txBody>
      </p:sp>
      <p:sp>
        <p:nvSpPr>
          <p:cNvPr id="6" name="Pentagon 5"/>
          <p:cNvSpPr/>
          <p:nvPr/>
        </p:nvSpPr>
        <p:spPr>
          <a:xfrm>
            <a:off x="315311" y="2743200"/>
            <a:ext cx="8150772" cy="1229710"/>
          </a:xfrm>
          <a:prstGeom prst="homePlate">
            <a:avLst/>
          </a:prstGeom>
          <a:solidFill>
            <a:srgbClr val="FF7C8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solidFill>
                  <a:schemeClr val="tx1"/>
                </a:solidFill>
                <a:latin typeface="Calibri" pitchFamily="34" charset="0"/>
              </a:rPr>
              <a:t>2. The interrogative adjectives in English are </a:t>
            </a:r>
            <a:r>
              <a:rPr lang="en-US" sz="2000" b="1" dirty="0">
                <a:solidFill>
                  <a:schemeClr val="tx1"/>
                </a:solidFill>
                <a:latin typeface="Calibri" pitchFamily="34" charset="0"/>
              </a:rPr>
              <a:t>'what'</a:t>
            </a:r>
            <a:r>
              <a:rPr lang="en-US" sz="2000" dirty="0">
                <a:solidFill>
                  <a:schemeClr val="tx1"/>
                </a:solidFill>
                <a:latin typeface="Calibri" pitchFamily="34" charset="0"/>
              </a:rPr>
              <a:t>, '</a:t>
            </a:r>
            <a:r>
              <a:rPr lang="en-US" sz="2000" b="1" dirty="0">
                <a:solidFill>
                  <a:schemeClr val="tx1"/>
                </a:solidFill>
                <a:latin typeface="Calibri" pitchFamily="34" charset="0"/>
              </a:rPr>
              <a:t>which</a:t>
            </a:r>
            <a:r>
              <a:rPr lang="en-US" sz="2000" dirty="0">
                <a:solidFill>
                  <a:schemeClr val="tx1"/>
                </a:solidFill>
                <a:latin typeface="Calibri" pitchFamily="34" charset="0"/>
              </a:rPr>
              <a:t>', and </a:t>
            </a:r>
            <a:r>
              <a:rPr lang="en-US" sz="2000" b="1" dirty="0">
                <a:solidFill>
                  <a:schemeClr val="tx1"/>
                </a:solidFill>
                <a:latin typeface="Calibri" pitchFamily="34" charset="0"/>
              </a:rPr>
              <a:t>'whose'</a:t>
            </a:r>
            <a:r>
              <a:rPr lang="en-US" sz="2000" dirty="0">
                <a:solidFill>
                  <a:schemeClr val="tx1"/>
                </a:solidFill>
                <a:latin typeface="Calibri" pitchFamily="34" charset="0"/>
              </a:rPr>
              <a:t>.</a:t>
            </a:r>
          </a:p>
        </p:txBody>
      </p:sp>
      <p:sp>
        <p:nvSpPr>
          <p:cNvPr id="7" name="Pentagon 6"/>
          <p:cNvSpPr/>
          <p:nvPr/>
        </p:nvSpPr>
        <p:spPr>
          <a:xfrm>
            <a:off x="315311" y="4524704"/>
            <a:ext cx="6747641" cy="1213944"/>
          </a:xfrm>
          <a:prstGeom prst="homePlate">
            <a:avLst/>
          </a:prstGeom>
          <a:solidFill>
            <a:srgbClr val="FFFF99"/>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solidFill>
                  <a:schemeClr val="tx1"/>
                </a:solidFill>
                <a:latin typeface="Calibri" pitchFamily="34" charset="0"/>
              </a:rPr>
              <a:t>3. An interrogative adjective is usually followed by a noun.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3447" y="1091351"/>
            <a:ext cx="1887303" cy="1257710"/>
          </a:xfrm>
          <a:prstGeom prst="rect">
            <a:avLst/>
          </a:prstGeom>
        </p:spPr>
      </p:pic>
      <p:sp>
        <p:nvSpPr>
          <p:cNvPr id="9" name="Oval Callout 8"/>
          <p:cNvSpPr/>
          <p:nvPr/>
        </p:nvSpPr>
        <p:spPr>
          <a:xfrm>
            <a:off x="9522372" y="2412122"/>
            <a:ext cx="1195704" cy="637401"/>
          </a:xfrm>
          <a:prstGeom prst="wedgeEllipseCallout">
            <a:avLst>
              <a:gd name="adj1" fmla="val 3713"/>
              <a:gd name="adj2" fmla="val 12533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a:latin typeface="Calibri" pitchFamily="34" charset="0"/>
              </a:rPr>
              <a:t>Which</a:t>
            </a:r>
          </a:p>
        </p:txBody>
      </p:sp>
      <p:sp>
        <p:nvSpPr>
          <p:cNvPr id="10" name="Oval Callout 9"/>
          <p:cNvSpPr/>
          <p:nvPr/>
        </p:nvSpPr>
        <p:spPr>
          <a:xfrm>
            <a:off x="8466083" y="2743200"/>
            <a:ext cx="1056289" cy="612648"/>
          </a:xfrm>
          <a:prstGeom prst="wedgeEllipseCallout">
            <a:avLst>
              <a:gd name="adj1" fmla="val 62003"/>
              <a:gd name="adj2" fmla="val 10367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a:latin typeface="Calibri" pitchFamily="34" charset="0"/>
              </a:rPr>
              <a:t>What</a:t>
            </a:r>
          </a:p>
        </p:txBody>
      </p:sp>
      <p:sp>
        <p:nvSpPr>
          <p:cNvPr id="12" name="Oval Callout 11"/>
          <p:cNvSpPr/>
          <p:nvPr/>
        </p:nvSpPr>
        <p:spPr>
          <a:xfrm>
            <a:off x="10625958" y="2743200"/>
            <a:ext cx="1324303" cy="914400"/>
          </a:xfrm>
          <a:prstGeom prst="wedgeEllipseCallout">
            <a:avLst>
              <a:gd name="adj1" fmla="val -74569"/>
              <a:gd name="adj2" fmla="val 4459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a:latin typeface="Calibri" pitchFamily="34" charset="0"/>
              </a:rPr>
              <a:t>Whose</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1765" y="3559068"/>
            <a:ext cx="1167444" cy="1284890"/>
          </a:xfrm>
          <a:prstGeom prst="rect">
            <a:avLst/>
          </a:prstGeom>
        </p:spPr>
      </p:pic>
      <p:sp>
        <p:nvSpPr>
          <p:cNvPr id="15" name="Rectangle 14"/>
          <p:cNvSpPr/>
          <p:nvPr/>
        </p:nvSpPr>
        <p:spPr>
          <a:xfrm>
            <a:off x="7138111" y="4674476"/>
            <a:ext cx="2459420"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latin typeface="Calibri" pitchFamily="34" charset="0"/>
              </a:rPr>
              <a:t>For Example:</a:t>
            </a:r>
          </a:p>
          <a:p>
            <a:pPr algn="ctr"/>
            <a:r>
              <a:rPr lang="en-US" sz="2000" b="1" dirty="0">
                <a:latin typeface="Calibri" pitchFamily="34" charset="0"/>
              </a:rPr>
              <a:t>Whose</a:t>
            </a:r>
            <a:r>
              <a:rPr lang="en-US" sz="2000" dirty="0">
                <a:latin typeface="Calibri" pitchFamily="34" charset="0"/>
              </a:rPr>
              <a:t> </a:t>
            </a:r>
            <a:r>
              <a:rPr lang="en-US" sz="2000" b="1" dirty="0">
                <a:solidFill>
                  <a:schemeClr val="bg1"/>
                </a:solidFill>
                <a:latin typeface="Calibri" pitchFamily="34" charset="0"/>
              </a:rPr>
              <a:t>pencil</a:t>
            </a:r>
            <a:r>
              <a:rPr lang="en-US" sz="2000" dirty="0">
                <a:latin typeface="Calibri" pitchFamily="34" charset="0"/>
              </a:rPr>
              <a:t> is this?</a:t>
            </a:r>
          </a:p>
        </p:txBody>
      </p:sp>
      <p:cxnSp>
        <p:nvCxnSpPr>
          <p:cNvPr id="18" name="Straight Arrow Connector 17"/>
          <p:cNvCxnSpPr/>
          <p:nvPr/>
        </p:nvCxnSpPr>
        <p:spPr>
          <a:xfrm flipH="1">
            <a:off x="7441324" y="5484429"/>
            <a:ext cx="141890" cy="50843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1" name="TextBox 30"/>
          <p:cNvSpPr txBox="1"/>
          <p:nvPr/>
        </p:nvSpPr>
        <p:spPr>
          <a:xfrm>
            <a:off x="5864242" y="6045725"/>
            <a:ext cx="2574744"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000" dirty="0">
                <a:latin typeface="Calibri" pitchFamily="34" charset="0"/>
              </a:rPr>
              <a:t>Interrogative Adjective</a:t>
            </a:r>
          </a:p>
        </p:txBody>
      </p:sp>
      <p:sp>
        <p:nvSpPr>
          <p:cNvPr id="32" name="TextBox 31"/>
          <p:cNvSpPr txBox="1"/>
          <p:nvPr/>
        </p:nvSpPr>
        <p:spPr>
          <a:xfrm>
            <a:off x="8994226" y="6045725"/>
            <a:ext cx="859221"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000" dirty="0">
                <a:latin typeface="Calibri" pitchFamily="34" charset="0"/>
              </a:rPr>
              <a:t>Noun</a:t>
            </a:r>
          </a:p>
        </p:txBody>
      </p:sp>
      <p:cxnSp>
        <p:nvCxnSpPr>
          <p:cNvPr id="34" name="Straight Arrow Connector 33"/>
          <p:cNvCxnSpPr/>
          <p:nvPr/>
        </p:nvCxnSpPr>
        <p:spPr>
          <a:xfrm>
            <a:off x="8403021" y="5424002"/>
            <a:ext cx="740979" cy="5688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9514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1500"/>
                            </p:stCondLst>
                            <p:childTnLst>
                              <p:par>
                                <p:cTn id="9" presetID="16" presetClass="entr" presetSubtype="26" fill="hold" nodeType="after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barn(inHorizontal)">
                                      <p:cBhvr>
                                        <p:cTn id="11" dur="750"/>
                                        <p:tgtEl>
                                          <p:spTgt spid="2"/>
                                        </p:tgtEl>
                                      </p:cBhvr>
                                    </p:animEffect>
                                  </p:childTnLst>
                                </p:cTn>
                              </p:par>
                            </p:childTnLst>
                          </p:cTn>
                        </p:par>
                        <p:par>
                          <p:cTn id="12" fill="hold">
                            <p:stCondLst>
                              <p:cond delay="3000"/>
                            </p:stCondLst>
                            <p:childTnLst>
                              <p:par>
                                <p:cTn id="13" presetID="22" presetClass="entr" presetSubtype="8" fill="hold" grpId="0" nodeType="afterEffect">
                                  <p:stCondLst>
                                    <p:cond delay="75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750"/>
                                        <p:tgtEl>
                                          <p:spTgt spid="6"/>
                                        </p:tgtEl>
                                      </p:cBhvr>
                                    </p:animEffect>
                                  </p:childTnLst>
                                </p:cTn>
                              </p:par>
                            </p:childTnLst>
                          </p:cTn>
                        </p:par>
                        <p:par>
                          <p:cTn id="16" fill="hold">
                            <p:stCondLst>
                              <p:cond delay="4500"/>
                            </p:stCondLst>
                            <p:childTnLst>
                              <p:par>
                                <p:cTn id="17" presetID="16" presetClass="entr" presetSubtype="26" fill="hold" nodeType="afterEffect">
                                  <p:stCondLst>
                                    <p:cond delay="750"/>
                                  </p:stCondLst>
                                  <p:childTnLst>
                                    <p:set>
                                      <p:cBhvr>
                                        <p:cTn id="18" dur="1" fill="hold">
                                          <p:stCondLst>
                                            <p:cond delay="0"/>
                                          </p:stCondLst>
                                        </p:cTn>
                                        <p:tgtEl>
                                          <p:spTgt spid="14"/>
                                        </p:tgtEl>
                                        <p:attrNameLst>
                                          <p:attrName>style.visibility</p:attrName>
                                        </p:attrNameLst>
                                      </p:cBhvr>
                                      <p:to>
                                        <p:strVal val="visible"/>
                                      </p:to>
                                    </p:set>
                                    <p:animEffect transition="in" filter="barn(inHorizontal)">
                                      <p:cBhvr>
                                        <p:cTn id="19" dur="750"/>
                                        <p:tgtEl>
                                          <p:spTgt spid="14"/>
                                        </p:tgtEl>
                                      </p:cBhvr>
                                    </p:animEffect>
                                  </p:childTnLst>
                                </p:cTn>
                              </p:par>
                            </p:childTnLst>
                          </p:cTn>
                        </p:par>
                        <p:par>
                          <p:cTn id="20" fill="hold">
                            <p:stCondLst>
                              <p:cond delay="6000"/>
                            </p:stCondLst>
                            <p:childTnLst>
                              <p:par>
                                <p:cTn id="21" presetID="22" presetClass="entr" presetSubtype="1" fill="hold" grpId="0" nodeType="afterEffect">
                                  <p:stCondLst>
                                    <p:cond delay="75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750"/>
                                        <p:tgtEl>
                                          <p:spTgt spid="10"/>
                                        </p:tgtEl>
                                      </p:cBhvr>
                                    </p:animEffect>
                                  </p:childTnLst>
                                </p:cTn>
                              </p:par>
                            </p:childTnLst>
                          </p:cTn>
                        </p:par>
                        <p:par>
                          <p:cTn id="24" fill="hold">
                            <p:stCondLst>
                              <p:cond delay="7500"/>
                            </p:stCondLst>
                            <p:childTnLst>
                              <p:par>
                                <p:cTn id="25" presetID="22" presetClass="entr" presetSubtype="1" fill="hold" grpId="0" nodeType="afterEffect">
                                  <p:stCondLst>
                                    <p:cond delay="75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750"/>
                                        <p:tgtEl>
                                          <p:spTgt spid="9"/>
                                        </p:tgtEl>
                                      </p:cBhvr>
                                    </p:animEffect>
                                  </p:childTnLst>
                                </p:cTn>
                              </p:par>
                            </p:childTnLst>
                          </p:cTn>
                        </p:par>
                        <p:par>
                          <p:cTn id="28" fill="hold">
                            <p:stCondLst>
                              <p:cond delay="9000"/>
                            </p:stCondLst>
                            <p:childTnLst>
                              <p:par>
                                <p:cTn id="29" presetID="22" presetClass="entr" presetSubtype="1" fill="hold" grpId="0" nodeType="afterEffect">
                                  <p:stCondLst>
                                    <p:cond delay="75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750"/>
                                        <p:tgtEl>
                                          <p:spTgt spid="12"/>
                                        </p:tgtEl>
                                      </p:cBhvr>
                                    </p:animEffect>
                                  </p:childTnLst>
                                </p:cTn>
                              </p:par>
                            </p:childTnLst>
                          </p:cTn>
                        </p:par>
                        <p:par>
                          <p:cTn id="32" fill="hold">
                            <p:stCondLst>
                              <p:cond delay="10500"/>
                            </p:stCondLst>
                            <p:childTnLst>
                              <p:par>
                                <p:cTn id="33" presetID="22" presetClass="entr" presetSubtype="8" fill="hold" grpId="0" nodeType="afterEffect">
                                  <p:stCondLst>
                                    <p:cond delay="75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750"/>
                                        <p:tgtEl>
                                          <p:spTgt spid="7"/>
                                        </p:tgtEl>
                                      </p:cBhvr>
                                    </p:animEffect>
                                  </p:childTnLst>
                                </p:cTn>
                              </p:par>
                            </p:childTnLst>
                          </p:cTn>
                        </p:par>
                        <p:par>
                          <p:cTn id="36" fill="hold">
                            <p:stCondLst>
                              <p:cond delay="12000"/>
                            </p:stCondLst>
                            <p:childTnLst>
                              <p:par>
                                <p:cTn id="37" presetID="16" presetClass="entr" presetSubtype="26" fill="hold" grpId="0" nodeType="afterEffect">
                                  <p:stCondLst>
                                    <p:cond delay="750"/>
                                  </p:stCondLst>
                                  <p:childTnLst>
                                    <p:set>
                                      <p:cBhvr>
                                        <p:cTn id="38" dur="1" fill="hold">
                                          <p:stCondLst>
                                            <p:cond delay="0"/>
                                          </p:stCondLst>
                                        </p:cTn>
                                        <p:tgtEl>
                                          <p:spTgt spid="15"/>
                                        </p:tgtEl>
                                        <p:attrNameLst>
                                          <p:attrName>style.visibility</p:attrName>
                                        </p:attrNameLst>
                                      </p:cBhvr>
                                      <p:to>
                                        <p:strVal val="visible"/>
                                      </p:to>
                                    </p:set>
                                    <p:animEffect transition="in" filter="barn(inHorizontal)">
                                      <p:cBhvr>
                                        <p:cTn id="39" dur="750"/>
                                        <p:tgtEl>
                                          <p:spTgt spid="15"/>
                                        </p:tgtEl>
                                      </p:cBhvr>
                                    </p:animEffect>
                                  </p:childTnLst>
                                </p:cTn>
                              </p:par>
                            </p:childTnLst>
                          </p:cTn>
                        </p:par>
                        <p:par>
                          <p:cTn id="40" fill="hold">
                            <p:stCondLst>
                              <p:cond delay="13500"/>
                            </p:stCondLst>
                            <p:childTnLst>
                              <p:par>
                                <p:cTn id="41" presetID="22" presetClass="entr" presetSubtype="1" fill="hold" nodeType="afterEffect">
                                  <p:stCondLst>
                                    <p:cond delay="75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750"/>
                                        <p:tgtEl>
                                          <p:spTgt spid="18"/>
                                        </p:tgtEl>
                                      </p:cBhvr>
                                    </p:animEffect>
                                  </p:childTnLst>
                                </p:cTn>
                              </p:par>
                            </p:childTnLst>
                          </p:cTn>
                        </p:par>
                        <p:par>
                          <p:cTn id="44" fill="hold">
                            <p:stCondLst>
                              <p:cond delay="15000"/>
                            </p:stCondLst>
                            <p:childTnLst>
                              <p:par>
                                <p:cTn id="45" presetID="22" presetClass="entr" presetSubtype="1" fill="hold" grpId="0" nodeType="afterEffect">
                                  <p:stCondLst>
                                    <p:cond delay="750"/>
                                  </p:stCondLst>
                                  <p:childTnLst>
                                    <p:set>
                                      <p:cBhvr>
                                        <p:cTn id="46" dur="1" fill="hold">
                                          <p:stCondLst>
                                            <p:cond delay="0"/>
                                          </p:stCondLst>
                                        </p:cTn>
                                        <p:tgtEl>
                                          <p:spTgt spid="31"/>
                                        </p:tgtEl>
                                        <p:attrNameLst>
                                          <p:attrName>style.visibility</p:attrName>
                                        </p:attrNameLst>
                                      </p:cBhvr>
                                      <p:to>
                                        <p:strVal val="visible"/>
                                      </p:to>
                                    </p:set>
                                    <p:animEffect transition="in" filter="wipe(up)">
                                      <p:cBhvr>
                                        <p:cTn id="47" dur="750"/>
                                        <p:tgtEl>
                                          <p:spTgt spid="31"/>
                                        </p:tgtEl>
                                      </p:cBhvr>
                                    </p:animEffect>
                                  </p:childTnLst>
                                </p:cTn>
                              </p:par>
                            </p:childTnLst>
                          </p:cTn>
                        </p:par>
                        <p:par>
                          <p:cTn id="48" fill="hold">
                            <p:stCondLst>
                              <p:cond delay="16500"/>
                            </p:stCondLst>
                            <p:childTnLst>
                              <p:par>
                                <p:cTn id="49" presetID="22" presetClass="entr" presetSubtype="1" fill="hold" nodeType="afterEffect">
                                  <p:stCondLst>
                                    <p:cond delay="750"/>
                                  </p:stCondLst>
                                  <p:childTnLst>
                                    <p:set>
                                      <p:cBhvr>
                                        <p:cTn id="50" dur="1" fill="hold">
                                          <p:stCondLst>
                                            <p:cond delay="0"/>
                                          </p:stCondLst>
                                        </p:cTn>
                                        <p:tgtEl>
                                          <p:spTgt spid="34"/>
                                        </p:tgtEl>
                                        <p:attrNameLst>
                                          <p:attrName>style.visibility</p:attrName>
                                        </p:attrNameLst>
                                      </p:cBhvr>
                                      <p:to>
                                        <p:strVal val="visible"/>
                                      </p:to>
                                    </p:set>
                                    <p:animEffect transition="in" filter="wipe(up)">
                                      <p:cBhvr>
                                        <p:cTn id="51" dur="750"/>
                                        <p:tgtEl>
                                          <p:spTgt spid="34"/>
                                        </p:tgtEl>
                                      </p:cBhvr>
                                    </p:animEffect>
                                  </p:childTnLst>
                                </p:cTn>
                              </p:par>
                            </p:childTnLst>
                          </p:cTn>
                        </p:par>
                        <p:par>
                          <p:cTn id="52" fill="hold">
                            <p:stCondLst>
                              <p:cond delay="18000"/>
                            </p:stCondLst>
                            <p:childTnLst>
                              <p:par>
                                <p:cTn id="53" presetID="22" presetClass="entr" presetSubtype="1" fill="hold" grpId="0" nodeType="afterEffect">
                                  <p:stCondLst>
                                    <p:cond delay="750"/>
                                  </p:stCondLst>
                                  <p:childTnLst>
                                    <p:set>
                                      <p:cBhvr>
                                        <p:cTn id="54" dur="1" fill="hold">
                                          <p:stCondLst>
                                            <p:cond delay="0"/>
                                          </p:stCondLst>
                                        </p:cTn>
                                        <p:tgtEl>
                                          <p:spTgt spid="32"/>
                                        </p:tgtEl>
                                        <p:attrNameLst>
                                          <p:attrName>style.visibility</p:attrName>
                                        </p:attrNameLst>
                                      </p:cBhvr>
                                      <p:to>
                                        <p:strVal val="visible"/>
                                      </p:to>
                                    </p:set>
                                    <p:animEffect transition="in" filter="wipe(up)">
                                      <p:cBhvr>
                                        <p:cTn id="55"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2" grpId="0" animBg="1"/>
      <p:bldP spid="15"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3779" y="1087820"/>
            <a:ext cx="11382704" cy="5044965"/>
          </a:xfrm>
        </p:spPr>
        <p:txBody>
          <a:bodyPr/>
          <a:lstStyle/>
          <a:p>
            <a:pPr marL="25400" indent="0">
              <a:buNone/>
            </a:pPr>
            <a:endParaRPr lang="en-US" dirty="0"/>
          </a:p>
          <a:p>
            <a:pPr marL="25400" indent="0">
              <a:buNone/>
            </a:pPr>
            <a:endParaRPr lang="en-US" sz="2000" dirty="0"/>
          </a:p>
          <a:p>
            <a:pPr>
              <a:buFont typeface="Wingdings" pitchFamily="2" charset="2"/>
              <a:buChar char="Ø"/>
            </a:pPr>
            <a:r>
              <a:rPr lang="en-US" sz="2000" b="1" dirty="0"/>
              <a:t>What</a:t>
            </a:r>
            <a:r>
              <a:rPr lang="en-US" sz="2000" dirty="0"/>
              <a:t> </a:t>
            </a:r>
            <a:r>
              <a:rPr lang="en-US" sz="2000" dirty="0">
                <a:solidFill>
                  <a:srgbClr val="FF0000"/>
                </a:solidFill>
              </a:rPr>
              <a:t>time</a:t>
            </a:r>
            <a:r>
              <a:rPr lang="en-US" sz="2000" dirty="0"/>
              <a:t> is it?</a:t>
            </a:r>
          </a:p>
          <a:p>
            <a:pPr>
              <a:buFont typeface="Wingdings" pitchFamily="2" charset="2"/>
              <a:buChar char="Ø"/>
            </a:pPr>
            <a:endParaRPr lang="en-US" sz="2000" dirty="0"/>
          </a:p>
          <a:p>
            <a:pPr marL="25400" indent="0">
              <a:buNone/>
            </a:pPr>
            <a:endParaRPr lang="en-US" sz="2000" dirty="0"/>
          </a:p>
          <a:p>
            <a:pPr>
              <a:buFont typeface="Wingdings" pitchFamily="2" charset="2"/>
              <a:buChar char="Ø"/>
            </a:pPr>
            <a:r>
              <a:rPr lang="en-US" sz="2000" b="1" dirty="0"/>
              <a:t>Which</a:t>
            </a:r>
            <a:r>
              <a:rPr lang="en-US" sz="2000" dirty="0"/>
              <a:t> </a:t>
            </a:r>
            <a:r>
              <a:rPr lang="en-US" sz="2000" dirty="0">
                <a:solidFill>
                  <a:srgbClr val="FF0000"/>
                </a:solidFill>
              </a:rPr>
              <a:t>shoes</a:t>
            </a:r>
            <a:r>
              <a:rPr lang="en-US" sz="2000" dirty="0"/>
              <a:t> shall I wear?</a:t>
            </a:r>
          </a:p>
          <a:p>
            <a:pPr>
              <a:buFont typeface="Wingdings" pitchFamily="2" charset="2"/>
              <a:buChar char="Ø"/>
            </a:pPr>
            <a:endParaRPr lang="en-US" sz="2000" dirty="0"/>
          </a:p>
          <a:p>
            <a:pPr marL="25400" indent="0">
              <a:buNone/>
            </a:pPr>
            <a:endParaRPr lang="en-US" sz="2000" dirty="0"/>
          </a:p>
          <a:p>
            <a:pPr>
              <a:buFont typeface="Wingdings" pitchFamily="2" charset="2"/>
              <a:buChar char="Ø"/>
            </a:pPr>
            <a:r>
              <a:rPr lang="en-US" sz="2000" b="1" dirty="0"/>
              <a:t>Whose</a:t>
            </a:r>
            <a:r>
              <a:rPr lang="en-US" sz="2000" dirty="0"/>
              <a:t> </a:t>
            </a:r>
            <a:r>
              <a:rPr lang="en-US" sz="2000" dirty="0">
                <a:solidFill>
                  <a:srgbClr val="FF0000"/>
                </a:solidFill>
              </a:rPr>
              <a:t>bag</a:t>
            </a:r>
            <a:r>
              <a:rPr lang="en-US" sz="2000" dirty="0"/>
              <a:t> is this?</a:t>
            </a:r>
          </a:p>
          <a:p>
            <a:pPr marL="25400" indent="0">
              <a:buNone/>
            </a:pPr>
            <a:endParaRPr lang="en-US" dirty="0"/>
          </a:p>
        </p:txBody>
      </p:sp>
      <p:sp>
        <p:nvSpPr>
          <p:cNvPr id="4" name="Title 1"/>
          <p:cNvSpPr>
            <a:spLocks noGrp="1"/>
          </p:cNvSpPr>
          <p:nvPr>
            <p:ph type="title"/>
          </p:nvPr>
        </p:nvSpPr>
        <p:spPr>
          <a:xfrm>
            <a:off x="2069517" y="118711"/>
            <a:ext cx="8046720" cy="654032"/>
          </a:xfrm>
          <a:solidFill>
            <a:srgbClr val="002060"/>
          </a:solidFill>
        </p:spPr>
        <p:txBody>
          <a:bodyPr>
            <a:noAutofit/>
          </a:bodyPr>
          <a:lstStyle/>
          <a:p>
            <a:r>
              <a:rPr lang="en-US" dirty="0">
                <a:solidFill>
                  <a:schemeClr val="bg1"/>
                </a:solidFill>
              </a:rPr>
              <a:t>Definition of an Interrogative Adjectives</a:t>
            </a:r>
            <a:br>
              <a:rPr lang="en-US" dirty="0">
                <a:solidFill>
                  <a:schemeClr val="bg1"/>
                </a:solidFill>
              </a:rPr>
            </a:br>
            <a:endParaRPr lang="en-US" dirty="0">
              <a:solidFill>
                <a:schemeClr val="bg1"/>
              </a:solidFill>
            </a:endParaRPr>
          </a:p>
        </p:txBody>
      </p:sp>
      <p:sp>
        <p:nvSpPr>
          <p:cNvPr id="5" name="Down Arrow Callout 4"/>
          <p:cNvSpPr/>
          <p:nvPr/>
        </p:nvSpPr>
        <p:spPr>
          <a:xfrm>
            <a:off x="362606" y="1119353"/>
            <a:ext cx="2585546" cy="914400"/>
          </a:xfrm>
          <a:prstGeom prst="downArrowCallout">
            <a:avLst/>
          </a:prstGeom>
          <a:solidFill>
            <a:srgbClr val="FF7C8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solidFill>
                  <a:schemeClr val="bg1"/>
                </a:solidFill>
                <a:latin typeface="Calibri" pitchFamily="34" charset="0"/>
              </a:rPr>
              <a:t>Few more Examples</a:t>
            </a:r>
            <a:r>
              <a:rPr lang="en-US" dirty="0">
                <a:solidFill>
                  <a:schemeClr val="bg1"/>
                </a:solidFill>
              </a:rPr>
              <a:t>:</a:t>
            </a:r>
          </a:p>
        </p:txBody>
      </p:sp>
      <p:sp>
        <p:nvSpPr>
          <p:cNvPr id="6" name="Flowchart: Punched Tape 5"/>
          <p:cNvSpPr/>
          <p:nvPr/>
        </p:nvSpPr>
        <p:spPr>
          <a:xfrm>
            <a:off x="599086" y="4845268"/>
            <a:ext cx="4808485" cy="1145629"/>
          </a:xfrm>
          <a:prstGeom prst="flowChartPunchedTap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dirty="0">
                <a:solidFill>
                  <a:schemeClr val="tx1"/>
                </a:solidFill>
                <a:latin typeface="Calibri" pitchFamily="34" charset="0"/>
              </a:rPr>
              <a:t>An interrogative adjective is usually followed by a noun.</a:t>
            </a:r>
          </a:p>
        </p:txBody>
      </p:sp>
      <p:sp>
        <p:nvSpPr>
          <p:cNvPr id="7" name="Flowchart: Punched Tape 6"/>
          <p:cNvSpPr/>
          <p:nvPr/>
        </p:nvSpPr>
        <p:spPr>
          <a:xfrm>
            <a:off x="6038193" y="4845269"/>
            <a:ext cx="4808483" cy="1145628"/>
          </a:xfrm>
          <a:prstGeom prst="flowChartPunchedTap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dirty="0">
                <a:solidFill>
                  <a:schemeClr val="tx1"/>
                </a:solidFill>
                <a:latin typeface="Calibri" pitchFamily="34" charset="0"/>
              </a:rPr>
              <a:t>All these interrogative determiners modify nouns ("time," "shoes, and "bag")</a:t>
            </a:r>
          </a:p>
        </p:txBody>
      </p:sp>
      <p:sp>
        <p:nvSpPr>
          <p:cNvPr id="2" name="Down Arrow Callout 1"/>
          <p:cNvSpPr/>
          <p:nvPr/>
        </p:nvSpPr>
        <p:spPr>
          <a:xfrm>
            <a:off x="4950371" y="1119353"/>
            <a:ext cx="2112581" cy="914400"/>
          </a:xfrm>
          <a:prstGeom prst="downArrowCallout">
            <a:avLst/>
          </a:prstGeom>
          <a:solidFill>
            <a:srgbClr val="FF7C8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Calibri" pitchFamily="34" charset="0"/>
              </a:rPr>
              <a:t>Interrogative Adjectives</a:t>
            </a:r>
          </a:p>
        </p:txBody>
      </p:sp>
      <p:sp>
        <p:nvSpPr>
          <p:cNvPr id="8" name="Down Arrow Callout 7"/>
          <p:cNvSpPr/>
          <p:nvPr/>
        </p:nvSpPr>
        <p:spPr>
          <a:xfrm>
            <a:off x="9159766" y="1119352"/>
            <a:ext cx="1119351" cy="914401"/>
          </a:xfrm>
          <a:prstGeom prst="downArrowCallout">
            <a:avLst/>
          </a:prstGeom>
          <a:solidFill>
            <a:srgbClr val="FF7C8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Calibri" pitchFamily="34" charset="0"/>
              </a:rPr>
              <a:t>Noun</a:t>
            </a:r>
          </a:p>
        </p:txBody>
      </p:sp>
      <p:cxnSp>
        <p:nvCxnSpPr>
          <p:cNvPr id="10" name="Straight Arrow Connector 9"/>
          <p:cNvCxnSpPr/>
          <p:nvPr/>
        </p:nvCxnSpPr>
        <p:spPr>
          <a:xfrm>
            <a:off x="3641834" y="2317531"/>
            <a:ext cx="99322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3641834" y="3457903"/>
            <a:ext cx="99322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3641834" y="4645572"/>
            <a:ext cx="99322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5628192" y="2090842"/>
            <a:ext cx="769763" cy="400110"/>
          </a:xfrm>
          <a:prstGeom prst="rect">
            <a:avLst/>
          </a:prstGeom>
          <a:noFill/>
        </p:spPr>
        <p:txBody>
          <a:bodyPr wrap="none" rtlCol="0">
            <a:spAutoFit/>
          </a:bodyPr>
          <a:lstStyle/>
          <a:p>
            <a:r>
              <a:rPr lang="en-US" sz="2000" b="1" dirty="0">
                <a:latin typeface="Calibri" pitchFamily="34" charset="0"/>
              </a:rPr>
              <a:t>What</a:t>
            </a:r>
          </a:p>
        </p:txBody>
      </p:sp>
      <p:sp>
        <p:nvSpPr>
          <p:cNvPr id="16" name="TextBox 15"/>
          <p:cNvSpPr txBox="1"/>
          <p:nvPr/>
        </p:nvSpPr>
        <p:spPr>
          <a:xfrm>
            <a:off x="9387459" y="2117476"/>
            <a:ext cx="663964" cy="400110"/>
          </a:xfrm>
          <a:prstGeom prst="rect">
            <a:avLst/>
          </a:prstGeom>
          <a:noFill/>
        </p:spPr>
        <p:txBody>
          <a:bodyPr wrap="none" rtlCol="0">
            <a:spAutoFit/>
          </a:bodyPr>
          <a:lstStyle/>
          <a:p>
            <a:r>
              <a:rPr lang="en-US" sz="2000" dirty="0">
                <a:solidFill>
                  <a:srgbClr val="FF0000"/>
                </a:solidFill>
                <a:latin typeface="Calibri" pitchFamily="34" charset="0"/>
              </a:rPr>
              <a:t>time</a:t>
            </a:r>
          </a:p>
        </p:txBody>
      </p:sp>
      <p:sp>
        <p:nvSpPr>
          <p:cNvPr id="17" name="TextBox 16"/>
          <p:cNvSpPr txBox="1"/>
          <p:nvPr/>
        </p:nvSpPr>
        <p:spPr>
          <a:xfrm>
            <a:off x="5606824" y="3234313"/>
            <a:ext cx="862737" cy="400110"/>
          </a:xfrm>
          <a:prstGeom prst="rect">
            <a:avLst/>
          </a:prstGeom>
          <a:noFill/>
        </p:spPr>
        <p:txBody>
          <a:bodyPr wrap="none" rtlCol="0">
            <a:spAutoFit/>
          </a:bodyPr>
          <a:lstStyle/>
          <a:p>
            <a:r>
              <a:rPr lang="en-US" sz="2000" b="1" dirty="0">
                <a:latin typeface="Calibri" pitchFamily="34" charset="0"/>
              </a:rPr>
              <a:t>Which</a:t>
            </a:r>
          </a:p>
        </p:txBody>
      </p:sp>
      <p:sp>
        <p:nvSpPr>
          <p:cNvPr id="18" name="TextBox 17"/>
          <p:cNvSpPr txBox="1"/>
          <p:nvPr/>
        </p:nvSpPr>
        <p:spPr>
          <a:xfrm>
            <a:off x="9327347" y="3234313"/>
            <a:ext cx="784189" cy="400110"/>
          </a:xfrm>
          <a:prstGeom prst="rect">
            <a:avLst/>
          </a:prstGeom>
          <a:noFill/>
        </p:spPr>
        <p:txBody>
          <a:bodyPr wrap="none" rtlCol="0">
            <a:spAutoFit/>
          </a:bodyPr>
          <a:lstStyle/>
          <a:p>
            <a:r>
              <a:rPr lang="en-US" sz="2000" dirty="0">
                <a:solidFill>
                  <a:srgbClr val="FF0000"/>
                </a:solidFill>
                <a:latin typeface="Calibri" pitchFamily="34" charset="0"/>
              </a:rPr>
              <a:t>shoes</a:t>
            </a:r>
          </a:p>
        </p:txBody>
      </p:sp>
      <p:sp>
        <p:nvSpPr>
          <p:cNvPr id="19" name="TextBox 18"/>
          <p:cNvSpPr txBox="1"/>
          <p:nvPr/>
        </p:nvSpPr>
        <p:spPr>
          <a:xfrm>
            <a:off x="5551247" y="4445158"/>
            <a:ext cx="925253" cy="400110"/>
          </a:xfrm>
          <a:prstGeom prst="rect">
            <a:avLst/>
          </a:prstGeom>
          <a:noFill/>
        </p:spPr>
        <p:txBody>
          <a:bodyPr wrap="none" rtlCol="0">
            <a:spAutoFit/>
          </a:bodyPr>
          <a:lstStyle/>
          <a:p>
            <a:r>
              <a:rPr lang="en-US" sz="2000" b="1" dirty="0">
                <a:latin typeface="Calibri" pitchFamily="34" charset="0"/>
              </a:rPr>
              <a:t>Whose</a:t>
            </a:r>
          </a:p>
        </p:txBody>
      </p:sp>
      <p:sp>
        <p:nvSpPr>
          <p:cNvPr id="20" name="TextBox 19"/>
          <p:cNvSpPr txBox="1"/>
          <p:nvPr/>
        </p:nvSpPr>
        <p:spPr>
          <a:xfrm>
            <a:off x="9437954" y="4428675"/>
            <a:ext cx="562975" cy="400110"/>
          </a:xfrm>
          <a:prstGeom prst="rect">
            <a:avLst/>
          </a:prstGeom>
          <a:noFill/>
        </p:spPr>
        <p:txBody>
          <a:bodyPr wrap="none" rtlCol="0">
            <a:spAutoFit/>
          </a:bodyPr>
          <a:lstStyle/>
          <a:p>
            <a:r>
              <a:rPr lang="en-US" sz="2000" dirty="0">
                <a:solidFill>
                  <a:srgbClr val="FF0000"/>
                </a:solidFill>
                <a:latin typeface="Calibri" pitchFamily="34" charset="0"/>
              </a:rPr>
              <a:t>bag</a:t>
            </a:r>
          </a:p>
        </p:txBody>
      </p:sp>
      <p:sp>
        <p:nvSpPr>
          <p:cNvPr id="21" name="TextBox 20"/>
          <p:cNvSpPr txBox="1"/>
          <p:nvPr/>
        </p:nvSpPr>
        <p:spPr>
          <a:xfrm>
            <a:off x="7278397" y="2137008"/>
            <a:ext cx="1426994" cy="369332"/>
          </a:xfrm>
          <a:prstGeom prst="rect">
            <a:avLst/>
          </a:prstGeom>
          <a:noFill/>
        </p:spPr>
        <p:txBody>
          <a:bodyPr wrap="none" rtlCol="0">
            <a:spAutoFit/>
          </a:bodyPr>
          <a:lstStyle/>
          <a:p>
            <a:r>
              <a:rPr lang="en-US" sz="1800" dirty="0">
                <a:latin typeface="Calibri" pitchFamily="34" charset="0"/>
              </a:rPr>
              <a:t>(followed by)</a:t>
            </a:r>
          </a:p>
        </p:txBody>
      </p:sp>
      <p:cxnSp>
        <p:nvCxnSpPr>
          <p:cNvPr id="23" name="Straight Arrow Connector 22"/>
          <p:cNvCxnSpPr/>
          <p:nvPr/>
        </p:nvCxnSpPr>
        <p:spPr>
          <a:xfrm>
            <a:off x="6684579" y="2290897"/>
            <a:ext cx="457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8671034" y="2290537"/>
            <a:ext cx="457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7259096" y="3249702"/>
            <a:ext cx="1426994" cy="369332"/>
          </a:xfrm>
          <a:prstGeom prst="rect">
            <a:avLst/>
          </a:prstGeom>
          <a:noFill/>
        </p:spPr>
        <p:txBody>
          <a:bodyPr wrap="none" rtlCol="0">
            <a:spAutoFit/>
          </a:bodyPr>
          <a:lstStyle/>
          <a:p>
            <a:r>
              <a:rPr lang="en-US" sz="1800" dirty="0">
                <a:latin typeface="Calibri" pitchFamily="34" charset="0"/>
              </a:rPr>
              <a:t>(followed by)</a:t>
            </a:r>
          </a:p>
        </p:txBody>
      </p:sp>
      <p:cxnSp>
        <p:nvCxnSpPr>
          <p:cNvPr id="27" name="Straight Arrow Connector 26"/>
          <p:cNvCxnSpPr/>
          <p:nvPr/>
        </p:nvCxnSpPr>
        <p:spPr>
          <a:xfrm>
            <a:off x="6684579" y="3434368"/>
            <a:ext cx="457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8671034" y="3462440"/>
            <a:ext cx="457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7259095" y="4440026"/>
            <a:ext cx="1426994" cy="369332"/>
          </a:xfrm>
          <a:prstGeom prst="rect">
            <a:avLst/>
          </a:prstGeom>
          <a:noFill/>
        </p:spPr>
        <p:txBody>
          <a:bodyPr wrap="none" rtlCol="0">
            <a:spAutoFit/>
          </a:bodyPr>
          <a:lstStyle/>
          <a:p>
            <a:r>
              <a:rPr lang="en-US" sz="1800" dirty="0">
                <a:latin typeface="Calibri" pitchFamily="34" charset="0"/>
              </a:rPr>
              <a:t>(followed by)</a:t>
            </a:r>
          </a:p>
        </p:txBody>
      </p:sp>
      <p:cxnSp>
        <p:nvCxnSpPr>
          <p:cNvPr id="30" name="Straight Arrow Connector 29"/>
          <p:cNvCxnSpPr/>
          <p:nvPr/>
        </p:nvCxnSpPr>
        <p:spPr>
          <a:xfrm>
            <a:off x="6684579" y="4645572"/>
            <a:ext cx="457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8671034" y="4626163"/>
            <a:ext cx="457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374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par>
                                <p:cTn id="8" presetID="22" presetClass="entr" presetSubtype="1" fill="hold" grpId="0" nodeType="withEffect">
                                  <p:stCondLst>
                                    <p:cond delay="75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750"/>
                                        <p:tgtEl>
                                          <p:spTgt spid="2"/>
                                        </p:tgtEl>
                                      </p:cBhvr>
                                    </p:animEffect>
                                  </p:childTnLst>
                                </p:cTn>
                              </p:par>
                              <p:par>
                                <p:cTn id="11" presetID="22" presetClass="entr" presetSubtype="1"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750"/>
                                        <p:tgtEl>
                                          <p:spTgt spid="8"/>
                                        </p:tgtEl>
                                      </p:cBhvr>
                                    </p:animEffect>
                                  </p:childTnLst>
                                </p:cTn>
                              </p:par>
                            </p:childTnLst>
                          </p:cTn>
                        </p:par>
                        <p:par>
                          <p:cTn id="14" fill="hold">
                            <p:stCondLst>
                              <p:cond delay="1500"/>
                            </p:stCondLst>
                            <p:childTnLst>
                              <p:par>
                                <p:cTn id="15" presetID="22" presetClass="entr" presetSubtype="8" fill="hold" nodeType="afterEffect">
                                  <p:stCondLst>
                                    <p:cond delay="7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750"/>
                                        <p:tgtEl>
                                          <p:spTgt spid="3">
                                            <p:txEl>
                                              <p:pRg st="2" end="2"/>
                                            </p:txEl>
                                          </p:spTgt>
                                        </p:tgtEl>
                                      </p:cBhvr>
                                    </p:animEffect>
                                  </p:childTnLst>
                                </p:cTn>
                              </p:par>
                            </p:childTnLst>
                          </p:cTn>
                        </p:par>
                        <p:par>
                          <p:cTn id="18" fill="hold">
                            <p:stCondLst>
                              <p:cond delay="3000"/>
                            </p:stCondLst>
                            <p:childTnLst>
                              <p:par>
                                <p:cTn id="19" presetID="22" presetClass="entr" presetSubtype="8" fill="hold" nodeType="afterEffect">
                                  <p:stCondLst>
                                    <p:cond delay="75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750"/>
                                        <p:tgtEl>
                                          <p:spTgt spid="10"/>
                                        </p:tgtEl>
                                      </p:cBhvr>
                                    </p:animEffect>
                                  </p:childTnLst>
                                </p:cTn>
                              </p:par>
                            </p:childTnLst>
                          </p:cTn>
                        </p:par>
                        <p:par>
                          <p:cTn id="22" fill="hold">
                            <p:stCondLst>
                              <p:cond delay="4500"/>
                            </p:stCondLst>
                            <p:childTnLst>
                              <p:par>
                                <p:cTn id="23" presetID="22" presetClass="entr" presetSubtype="8" fill="hold" grpId="0" nodeType="afterEffect">
                                  <p:stCondLst>
                                    <p:cond delay="75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6000"/>
                            </p:stCondLst>
                            <p:childTnLst>
                              <p:par>
                                <p:cTn id="27" presetID="22" presetClass="entr" presetSubtype="8" fill="hold" nodeType="afterEffect">
                                  <p:stCondLst>
                                    <p:cond delay="75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750"/>
                                        <p:tgtEl>
                                          <p:spTgt spid="23"/>
                                        </p:tgtEl>
                                      </p:cBhvr>
                                    </p:animEffect>
                                  </p:childTnLst>
                                </p:cTn>
                              </p:par>
                            </p:childTnLst>
                          </p:cTn>
                        </p:par>
                        <p:par>
                          <p:cTn id="30" fill="hold">
                            <p:stCondLst>
                              <p:cond delay="7500"/>
                            </p:stCondLst>
                            <p:childTnLst>
                              <p:par>
                                <p:cTn id="31" presetID="22" presetClass="entr" presetSubtype="8" fill="hold" grpId="0" nodeType="afterEffect">
                                  <p:stCondLst>
                                    <p:cond delay="75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750"/>
                                        <p:tgtEl>
                                          <p:spTgt spid="21"/>
                                        </p:tgtEl>
                                      </p:cBhvr>
                                    </p:animEffect>
                                  </p:childTnLst>
                                </p:cTn>
                              </p:par>
                            </p:childTnLst>
                          </p:cTn>
                        </p:par>
                        <p:par>
                          <p:cTn id="34" fill="hold">
                            <p:stCondLst>
                              <p:cond delay="9000"/>
                            </p:stCondLst>
                            <p:childTnLst>
                              <p:par>
                                <p:cTn id="35" presetID="22" presetClass="entr" presetSubtype="8" fill="hold" nodeType="afterEffect">
                                  <p:stCondLst>
                                    <p:cond delay="75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750"/>
                                        <p:tgtEl>
                                          <p:spTgt spid="25"/>
                                        </p:tgtEl>
                                      </p:cBhvr>
                                    </p:animEffect>
                                  </p:childTnLst>
                                </p:cTn>
                              </p:par>
                            </p:childTnLst>
                          </p:cTn>
                        </p:par>
                        <p:par>
                          <p:cTn id="38" fill="hold">
                            <p:stCondLst>
                              <p:cond delay="10500"/>
                            </p:stCondLst>
                            <p:childTnLst>
                              <p:par>
                                <p:cTn id="39" presetID="22" presetClass="entr" presetSubtype="8" fill="hold" grpId="0" nodeType="afterEffect">
                                  <p:stCondLst>
                                    <p:cond delay="75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750"/>
                                        <p:tgtEl>
                                          <p:spTgt spid="16"/>
                                        </p:tgtEl>
                                      </p:cBhvr>
                                    </p:animEffect>
                                  </p:childTnLst>
                                </p:cTn>
                              </p:par>
                            </p:childTnLst>
                          </p:cTn>
                        </p:par>
                        <p:par>
                          <p:cTn id="42" fill="hold">
                            <p:stCondLst>
                              <p:cond delay="12000"/>
                            </p:stCondLst>
                            <p:childTnLst>
                              <p:par>
                                <p:cTn id="43" presetID="22" presetClass="entr" presetSubtype="8" fill="hold" nodeType="afterEffect">
                                  <p:stCondLst>
                                    <p:cond delay="75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ipe(left)">
                                      <p:cBhvr>
                                        <p:cTn id="45" dur="750"/>
                                        <p:tgtEl>
                                          <p:spTgt spid="3">
                                            <p:txEl>
                                              <p:pRg st="5" end="5"/>
                                            </p:txEl>
                                          </p:spTgt>
                                        </p:tgtEl>
                                      </p:cBhvr>
                                    </p:animEffect>
                                  </p:childTnLst>
                                </p:cTn>
                              </p:par>
                            </p:childTnLst>
                          </p:cTn>
                        </p:par>
                        <p:par>
                          <p:cTn id="46" fill="hold">
                            <p:stCondLst>
                              <p:cond delay="13500"/>
                            </p:stCondLst>
                            <p:childTnLst>
                              <p:par>
                                <p:cTn id="47" presetID="22" presetClass="entr" presetSubtype="8" fill="hold" nodeType="afterEffect">
                                  <p:stCondLst>
                                    <p:cond delay="75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750"/>
                                        <p:tgtEl>
                                          <p:spTgt spid="13"/>
                                        </p:tgtEl>
                                      </p:cBhvr>
                                    </p:animEffect>
                                  </p:childTnLst>
                                </p:cTn>
                              </p:par>
                            </p:childTnLst>
                          </p:cTn>
                        </p:par>
                        <p:par>
                          <p:cTn id="50" fill="hold">
                            <p:stCondLst>
                              <p:cond delay="15000"/>
                            </p:stCondLst>
                            <p:childTnLst>
                              <p:par>
                                <p:cTn id="51" presetID="22" presetClass="entr" presetSubtype="8" fill="hold" grpId="0" nodeType="afterEffect">
                                  <p:stCondLst>
                                    <p:cond delay="75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16500"/>
                            </p:stCondLst>
                            <p:childTnLst>
                              <p:par>
                                <p:cTn id="55" presetID="22" presetClass="entr" presetSubtype="8" fill="hold" nodeType="afterEffect">
                                  <p:stCondLst>
                                    <p:cond delay="75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750"/>
                                        <p:tgtEl>
                                          <p:spTgt spid="27"/>
                                        </p:tgtEl>
                                      </p:cBhvr>
                                    </p:animEffect>
                                  </p:childTnLst>
                                </p:cTn>
                              </p:par>
                            </p:childTnLst>
                          </p:cTn>
                        </p:par>
                        <p:par>
                          <p:cTn id="58" fill="hold">
                            <p:stCondLst>
                              <p:cond delay="18000"/>
                            </p:stCondLst>
                            <p:childTnLst>
                              <p:par>
                                <p:cTn id="59" presetID="22" presetClass="entr" presetSubtype="8" fill="hold" grpId="0" nodeType="afterEffect">
                                  <p:stCondLst>
                                    <p:cond delay="75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750"/>
                                        <p:tgtEl>
                                          <p:spTgt spid="26"/>
                                        </p:tgtEl>
                                      </p:cBhvr>
                                    </p:animEffect>
                                  </p:childTnLst>
                                </p:cTn>
                              </p:par>
                            </p:childTnLst>
                          </p:cTn>
                        </p:par>
                        <p:par>
                          <p:cTn id="62" fill="hold">
                            <p:stCondLst>
                              <p:cond delay="19500"/>
                            </p:stCondLst>
                            <p:childTnLst>
                              <p:par>
                                <p:cTn id="63" presetID="22" presetClass="entr" presetSubtype="8" fill="hold" nodeType="afterEffect">
                                  <p:stCondLst>
                                    <p:cond delay="75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750"/>
                                        <p:tgtEl>
                                          <p:spTgt spid="28"/>
                                        </p:tgtEl>
                                      </p:cBhvr>
                                    </p:animEffect>
                                  </p:childTnLst>
                                </p:cTn>
                              </p:par>
                            </p:childTnLst>
                          </p:cTn>
                        </p:par>
                        <p:par>
                          <p:cTn id="66" fill="hold">
                            <p:stCondLst>
                              <p:cond delay="21000"/>
                            </p:stCondLst>
                            <p:childTnLst>
                              <p:par>
                                <p:cTn id="67" presetID="22" presetClass="entr" presetSubtype="8" fill="hold" grpId="0" nodeType="afterEffect">
                                  <p:stCondLst>
                                    <p:cond delay="75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750"/>
                                        <p:tgtEl>
                                          <p:spTgt spid="18"/>
                                        </p:tgtEl>
                                      </p:cBhvr>
                                    </p:animEffect>
                                  </p:childTnLst>
                                </p:cTn>
                              </p:par>
                            </p:childTnLst>
                          </p:cTn>
                        </p:par>
                        <p:par>
                          <p:cTn id="70" fill="hold">
                            <p:stCondLst>
                              <p:cond delay="22500"/>
                            </p:stCondLst>
                            <p:childTnLst>
                              <p:par>
                                <p:cTn id="71" presetID="22" presetClass="entr" presetSubtype="8" fill="hold" nodeType="afterEffect">
                                  <p:stCondLst>
                                    <p:cond delay="750"/>
                                  </p:stCondLst>
                                  <p:childTnLst>
                                    <p:set>
                                      <p:cBhvr>
                                        <p:cTn id="72" dur="1" fill="hold">
                                          <p:stCondLst>
                                            <p:cond delay="0"/>
                                          </p:stCondLst>
                                        </p:cTn>
                                        <p:tgtEl>
                                          <p:spTgt spid="3">
                                            <p:txEl>
                                              <p:pRg st="8" end="8"/>
                                            </p:txEl>
                                          </p:spTgt>
                                        </p:tgtEl>
                                        <p:attrNameLst>
                                          <p:attrName>style.visibility</p:attrName>
                                        </p:attrNameLst>
                                      </p:cBhvr>
                                      <p:to>
                                        <p:strVal val="visible"/>
                                      </p:to>
                                    </p:set>
                                    <p:animEffect transition="in" filter="wipe(left)">
                                      <p:cBhvr>
                                        <p:cTn id="73" dur="750"/>
                                        <p:tgtEl>
                                          <p:spTgt spid="3">
                                            <p:txEl>
                                              <p:pRg st="8" end="8"/>
                                            </p:txEl>
                                          </p:spTgt>
                                        </p:tgtEl>
                                      </p:cBhvr>
                                    </p:animEffect>
                                  </p:childTnLst>
                                </p:cTn>
                              </p:par>
                            </p:childTnLst>
                          </p:cTn>
                        </p:par>
                        <p:par>
                          <p:cTn id="74" fill="hold">
                            <p:stCondLst>
                              <p:cond delay="24000"/>
                            </p:stCondLst>
                            <p:childTnLst>
                              <p:par>
                                <p:cTn id="75" presetID="22" presetClass="entr" presetSubtype="8" fill="hold" nodeType="afterEffect">
                                  <p:stCondLst>
                                    <p:cond delay="750"/>
                                  </p:stCondLst>
                                  <p:childTnLst>
                                    <p:set>
                                      <p:cBhvr>
                                        <p:cTn id="76" dur="1" fill="hold">
                                          <p:stCondLst>
                                            <p:cond delay="0"/>
                                          </p:stCondLst>
                                        </p:cTn>
                                        <p:tgtEl>
                                          <p:spTgt spid="14"/>
                                        </p:tgtEl>
                                        <p:attrNameLst>
                                          <p:attrName>style.visibility</p:attrName>
                                        </p:attrNameLst>
                                      </p:cBhvr>
                                      <p:to>
                                        <p:strVal val="visible"/>
                                      </p:to>
                                    </p:set>
                                    <p:animEffect transition="in" filter="wipe(left)">
                                      <p:cBhvr>
                                        <p:cTn id="77" dur="750"/>
                                        <p:tgtEl>
                                          <p:spTgt spid="14"/>
                                        </p:tgtEl>
                                      </p:cBhvr>
                                    </p:animEffect>
                                  </p:childTnLst>
                                </p:cTn>
                              </p:par>
                            </p:childTnLst>
                          </p:cTn>
                        </p:par>
                        <p:par>
                          <p:cTn id="78" fill="hold">
                            <p:stCondLst>
                              <p:cond delay="25500"/>
                            </p:stCondLst>
                            <p:childTnLst>
                              <p:par>
                                <p:cTn id="79" presetID="22" presetClass="entr" presetSubtype="8" fill="hold" grpId="0" nodeType="afterEffect">
                                  <p:stCondLst>
                                    <p:cond delay="750"/>
                                  </p:stCondLst>
                                  <p:childTnLst>
                                    <p:set>
                                      <p:cBhvr>
                                        <p:cTn id="80" dur="1" fill="hold">
                                          <p:stCondLst>
                                            <p:cond delay="0"/>
                                          </p:stCondLst>
                                        </p:cTn>
                                        <p:tgtEl>
                                          <p:spTgt spid="19"/>
                                        </p:tgtEl>
                                        <p:attrNameLst>
                                          <p:attrName>style.visibility</p:attrName>
                                        </p:attrNameLst>
                                      </p:cBhvr>
                                      <p:to>
                                        <p:strVal val="visible"/>
                                      </p:to>
                                    </p:set>
                                    <p:animEffect transition="in" filter="wipe(left)">
                                      <p:cBhvr>
                                        <p:cTn id="81" dur="750"/>
                                        <p:tgtEl>
                                          <p:spTgt spid="19"/>
                                        </p:tgtEl>
                                      </p:cBhvr>
                                    </p:animEffect>
                                  </p:childTnLst>
                                </p:cTn>
                              </p:par>
                            </p:childTnLst>
                          </p:cTn>
                        </p:par>
                        <p:par>
                          <p:cTn id="82" fill="hold">
                            <p:stCondLst>
                              <p:cond delay="27000"/>
                            </p:stCondLst>
                            <p:childTnLst>
                              <p:par>
                                <p:cTn id="83" presetID="22" presetClass="entr" presetSubtype="8"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left)">
                                      <p:cBhvr>
                                        <p:cTn id="85" dur="750"/>
                                        <p:tgtEl>
                                          <p:spTgt spid="30"/>
                                        </p:tgtEl>
                                      </p:cBhvr>
                                    </p:animEffect>
                                  </p:childTnLst>
                                </p:cTn>
                              </p:par>
                            </p:childTnLst>
                          </p:cTn>
                        </p:par>
                        <p:par>
                          <p:cTn id="86" fill="hold">
                            <p:stCondLst>
                              <p:cond delay="27750"/>
                            </p:stCondLst>
                            <p:childTnLst>
                              <p:par>
                                <p:cTn id="87" presetID="22" presetClass="entr" presetSubtype="8" fill="hold" grpId="0" nodeType="afterEffect">
                                  <p:stCondLst>
                                    <p:cond delay="750"/>
                                  </p:stCondLst>
                                  <p:childTnLst>
                                    <p:set>
                                      <p:cBhvr>
                                        <p:cTn id="88" dur="1" fill="hold">
                                          <p:stCondLst>
                                            <p:cond delay="0"/>
                                          </p:stCondLst>
                                        </p:cTn>
                                        <p:tgtEl>
                                          <p:spTgt spid="29"/>
                                        </p:tgtEl>
                                        <p:attrNameLst>
                                          <p:attrName>style.visibility</p:attrName>
                                        </p:attrNameLst>
                                      </p:cBhvr>
                                      <p:to>
                                        <p:strVal val="visible"/>
                                      </p:to>
                                    </p:set>
                                    <p:animEffect transition="in" filter="wipe(left)">
                                      <p:cBhvr>
                                        <p:cTn id="89" dur="750"/>
                                        <p:tgtEl>
                                          <p:spTgt spid="29"/>
                                        </p:tgtEl>
                                      </p:cBhvr>
                                    </p:animEffect>
                                  </p:childTnLst>
                                </p:cTn>
                              </p:par>
                            </p:childTnLst>
                          </p:cTn>
                        </p:par>
                        <p:par>
                          <p:cTn id="90" fill="hold">
                            <p:stCondLst>
                              <p:cond delay="29250"/>
                            </p:stCondLst>
                            <p:childTnLst>
                              <p:par>
                                <p:cTn id="91" presetID="22" presetClass="entr" presetSubtype="8" fill="hold" nodeType="afterEffect">
                                  <p:stCondLst>
                                    <p:cond delay="750"/>
                                  </p:stCondLst>
                                  <p:childTnLst>
                                    <p:set>
                                      <p:cBhvr>
                                        <p:cTn id="92" dur="1" fill="hold">
                                          <p:stCondLst>
                                            <p:cond delay="0"/>
                                          </p:stCondLst>
                                        </p:cTn>
                                        <p:tgtEl>
                                          <p:spTgt spid="31"/>
                                        </p:tgtEl>
                                        <p:attrNameLst>
                                          <p:attrName>style.visibility</p:attrName>
                                        </p:attrNameLst>
                                      </p:cBhvr>
                                      <p:to>
                                        <p:strVal val="visible"/>
                                      </p:to>
                                    </p:set>
                                    <p:animEffect transition="in" filter="wipe(left)">
                                      <p:cBhvr>
                                        <p:cTn id="93" dur="750"/>
                                        <p:tgtEl>
                                          <p:spTgt spid="31"/>
                                        </p:tgtEl>
                                      </p:cBhvr>
                                    </p:animEffect>
                                  </p:childTnLst>
                                </p:cTn>
                              </p:par>
                            </p:childTnLst>
                          </p:cTn>
                        </p:par>
                        <p:par>
                          <p:cTn id="94" fill="hold">
                            <p:stCondLst>
                              <p:cond delay="30750"/>
                            </p:stCondLst>
                            <p:childTnLst>
                              <p:par>
                                <p:cTn id="95" presetID="22" presetClass="entr" presetSubtype="8" fill="hold" grpId="0" nodeType="afterEffect">
                                  <p:stCondLst>
                                    <p:cond delay="750"/>
                                  </p:stCondLst>
                                  <p:childTnLst>
                                    <p:set>
                                      <p:cBhvr>
                                        <p:cTn id="96" dur="1" fill="hold">
                                          <p:stCondLst>
                                            <p:cond delay="0"/>
                                          </p:stCondLst>
                                        </p:cTn>
                                        <p:tgtEl>
                                          <p:spTgt spid="20"/>
                                        </p:tgtEl>
                                        <p:attrNameLst>
                                          <p:attrName>style.visibility</p:attrName>
                                        </p:attrNameLst>
                                      </p:cBhvr>
                                      <p:to>
                                        <p:strVal val="visible"/>
                                      </p:to>
                                    </p:set>
                                    <p:animEffect transition="in" filter="wipe(left)">
                                      <p:cBhvr>
                                        <p:cTn id="97" dur="750"/>
                                        <p:tgtEl>
                                          <p:spTgt spid="20"/>
                                        </p:tgtEl>
                                      </p:cBhvr>
                                    </p:animEffect>
                                  </p:childTnLst>
                                </p:cTn>
                              </p:par>
                            </p:childTnLst>
                          </p:cTn>
                        </p:par>
                        <p:par>
                          <p:cTn id="98" fill="hold">
                            <p:stCondLst>
                              <p:cond delay="32250"/>
                            </p:stCondLst>
                            <p:childTnLst>
                              <p:par>
                                <p:cTn id="99" presetID="22" presetClass="entr" presetSubtype="8" fill="hold" grpId="0" nodeType="afterEffect">
                                  <p:stCondLst>
                                    <p:cond delay="750"/>
                                  </p:stCondLst>
                                  <p:childTnLst>
                                    <p:set>
                                      <p:cBhvr>
                                        <p:cTn id="100" dur="1" fill="hold">
                                          <p:stCondLst>
                                            <p:cond delay="0"/>
                                          </p:stCondLst>
                                        </p:cTn>
                                        <p:tgtEl>
                                          <p:spTgt spid="6"/>
                                        </p:tgtEl>
                                        <p:attrNameLst>
                                          <p:attrName>style.visibility</p:attrName>
                                        </p:attrNameLst>
                                      </p:cBhvr>
                                      <p:to>
                                        <p:strVal val="visible"/>
                                      </p:to>
                                    </p:set>
                                    <p:animEffect transition="in" filter="wipe(left)">
                                      <p:cBhvr>
                                        <p:cTn id="101" dur="750"/>
                                        <p:tgtEl>
                                          <p:spTgt spid="6"/>
                                        </p:tgtEl>
                                      </p:cBhvr>
                                    </p:animEffect>
                                  </p:childTnLst>
                                </p:cTn>
                              </p:par>
                            </p:childTnLst>
                          </p:cTn>
                        </p:par>
                        <p:par>
                          <p:cTn id="102" fill="hold">
                            <p:stCondLst>
                              <p:cond delay="33750"/>
                            </p:stCondLst>
                            <p:childTnLst>
                              <p:par>
                                <p:cTn id="103" presetID="22" presetClass="entr" presetSubtype="8" fill="hold" grpId="0" nodeType="afterEffect">
                                  <p:stCondLst>
                                    <p:cond delay="750"/>
                                  </p:stCondLst>
                                  <p:childTnLst>
                                    <p:set>
                                      <p:cBhvr>
                                        <p:cTn id="104" dur="1" fill="hold">
                                          <p:stCondLst>
                                            <p:cond delay="0"/>
                                          </p:stCondLst>
                                        </p:cTn>
                                        <p:tgtEl>
                                          <p:spTgt spid="7"/>
                                        </p:tgtEl>
                                        <p:attrNameLst>
                                          <p:attrName>style.visibility</p:attrName>
                                        </p:attrNameLst>
                                      </p:cBhvr>
                                      <p:to>
                                        <p:strVal val="visible"/>
                                      </p:to>
                                    </p:set>
                                    <p:animEffect transition="in" filter="wipe(left)">
                                      <p:cBhvr>
                                        <p:cTn id="105"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 grpId="0" animBg="1"/>
      <p:bldP spid="8" grpId="0" animBg="1"/>
      <p:bldP spid="15" grpId="0"/>
      <p:bldP spid="16" grpId="0"/>
      <p:bldP spid="17" grpId="0"/>
      <p:bldP spid="18" grpId="0"/>
      <p:bldP spid="19" grpId="0"/>
      <p:bldP spid="20" grpId="0"/>
      <p:bldP spid="21" grpId="0"/>
      <p:bldP spid="26"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graphicFrame>
        <p:nvGraphicFramePr>
          <p:cNvPr id="46" name="Google Shape;46;p3"/>
          <p:cNvGraphicFramePr/>
          <p:nvPr>
            <p:extLst>
              <p:ext uri="{D42A27DB-BD31-4B8C-83A1-F6EECF244321}">
                <p14:modId xmlns:p14="http://schemas.microsoft.com/office/powerpoint/2010/main" val="892539493"/>
              </p:ext>
            </p:extLst>
          </p:nvPr>
        </p:nvGraphicFramePr>
        <p:xfrm>
          <a:off x="1127448" y="700345"/>
          <a:ext cx="9937100" cy="4596869"/>
        </p:xfrm>
        <a:graphic>
          <a:graphicData uri="http://schemas.openxmlformats.org/drawingml/2006/table">
            <a:tbl>
              <a:tblPr firstRow="1" bandRow="1">
                <a:noFill/>
                <a:tableStyleId>{0D4297A2-811B-47ED-8092-229EEA59F8F7}</a:tableStyleId>
              </a:tblPr>
              <a:tblGrid>
                <a:gridCol w="1008100">
                  <a:extLst>
                    <a:ext uri="{9D8B030D-6E8A-4147-A177-3AD203B41FA5}">
                      <a16:colId xmlns:a16="http://schemas.microsoft.com/office/drawing/2014/main" val="20000"/>
                    </a:ext>
                  </a:extLst>
                </a:gridCol>
                <a:gridCol w="1512175">
                  <a:extLst>
                    <a:ext uri="{9D8B030D-6E8A-4147-A177-3AD203B41FA5}">
                      <a16:colId xmlns:a16="http://schemas.microsoft.com/office/drawing/2014/main" val="20001"/>
                    </a:ext>
                  </a:extLst>
                </a:gridCol>
                <a:gridCol w="5023311">
                  <a:extLst>
                    <a:ext uri="{9D8B030D-6E8A-4147-A177-3AD203B41FA5}">
                      <a16:colId xmlns:a16="http://schemas.microsoft.com/office/drawing/2014/main" val="20002"/>
                    </a:ext>
                  </a:extLst>
                </a:gridCol>
                <a:gridCol w="2393514">
                  <a:extLst>
                    <a:ext uri="{9D8B030D-6E8A-4147-A177-3AD203B41FA5}">
                      <a16:colId xmlns:a16="http://schemas.microsoft.com/office/drawing/2014/main" val="20003"/>
                    </a:ext>
                  </a:extLst>
                </a:gridCol>
              </a:tblGrid>
              <a:tr h="389325">
                <a:tc>
                  <a:txBody>
                    <a:bodyPr/>
                    <a:lstStyle/>
                    <a:p>
                      <a:pPr marL="0" marR="0" lvl="0" indent="0" algn="ctr" rtl="0">
                        <a:spcBef>
                          <a:spcPts val="0"/>
                        </a:spcBef>
                        <a:spcAft>
                          <a:spcPts val="0"/>
                        </a:spcAft>
                        <a:buNone/>
                      </a:pPr>
                      <a:r>
                        <a:rPr lang="en-IN" sz="2000" u="none" strike="noStrike" cap="none" dirty="0"/>
                        <a:t>Slide #</a:t>
                      </a:r>
                      <a:endParaRPr sz="2000" u="none" strike="noStrike" cap="none" dirty="0"/>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Author </a:t>
                      </a:r>
                      <a:endParaRPr/>
                    </a:p>
                  </a:txBody>
                  <a:tcPr marL="91450" marR="91450" marT="45725" marB="45725"/>
                </a:tc>
                <a:extLst>
                  <a:ext uri="{0D108BD9-81ED-4DB2-BD59-A6C34878D82A}">
                    <a16:rowId xmlns:a16="http://schemas.microsoft.com/office/drawing/2014/main" val="10000"/>
                  </a:ext>
                </a:extLst>
              </a:tr>
              <a:tr h="511488">
                <a:tc>
                  <a:txBody>
                    <a:bodyPr/>
                    <a:lstStyle/>
                    <a:p>
                      <a:pPr marL="0" marR="0" lvl="0" indent="0" algn="l" rtl="0">
                        <a:spcBef>
                          <a:spcPts val="0"/>
                        </a:spcBef>
                        <a:spcAft>
                          <a:spcPts val="0"/>
                        </a:spcAft>
                        <a:buNone/>
                      </a:pPr>
                      <a:r>
                        <a:rPr lang="en-US" sz="900" dirty="0"/>
                        <a:t>1</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r>
                        <a:rPr lang="en-US" sz="900" dirty="0"/>
                        <a:t>1. Interrogation mark: https://pixabay.com/illustrations/question-mark-question-black-red-4846645/</a:t>
                      </a:r>
                      <a:endParaRPr sz="900" dirty="0"/>
                    </a:p>
                  </a:txBody>
                  <a:tcPr marL="91450" marR="91450" marT="45725" marB="45725"/>
                </a:tc>
                <a:tc>
                  <a:txBody>
                    <a:bodyPr/>
                    <a:lstStyle/>
                    <a:p>
                      <a:pPr marL="0" marR="0" lvl="0" indent="0" algn="l" rtl="0">
                        <a:spcBef>
                          <a:spcPts val="0"/>
                        </a:spcBef>
                        <a:spcAft>
                          <a:spcPts val="0"/>
                        </a:spcAft>
                        <a:buNone/>
                      </a:pPr>
                      <a:r>
                        <a:rPr lang="en-US" sz="900" dirty="0"/>
                        <a:t>1. </a:t>
                      </a:r>
                      <a:r>
                        <a:rPr lang="en-US" sz="900" dirty="0" err="1"/>
                        <a:t>Gerd</a:t>
                      </a:r>
                      <a:r>
                        <a:rPr lang="en-US" sz="900" dirty="0"/>
                        <a:t> </a:t>
                      </a:r>
                      <a:r>
                        <a:rPr lang="en-US" sz="900" dirty="0" err="1"/>
                        <a:t>Altmann</a:t>
                      </a:r>
                      <a:endParaRPr sz="900" dirty="0"/>
                    </a:p>
                  </a:txBody>
                  <a:tcPr marL="91450" marR="91450" marT="45725" marB="45725"/>
                </a:tc>
                <a:extLst>
                  <a:ext uri="{0D108BD9-81ED-4DB2-BD59-A6C34878D82A}">
                    <a16:rowId xmlns:a16="http://schemas.microsoft.com/office/drawing/2014/main" val="10001"/>
                  </a:ext>
                </a:extLst>
              </a:tr>
              <a:tr h="389325">
                <a:tc>
                  <a:txBody>
                    <a:bodyPr/>
                    <a:lstStyle/>
                    <a:p>
                      <a:pPr marL="0" marR="0" lvl="0" indent="0" algn="l" rtl="0">
                        <a:spcBef>
                          <a:spcPts val="0"/>
                        </a:spcBef>
                        <a:spcAft>
                          <a:spcPts val="0"/>
                        </a:spcAft>
                        <a:buNone/>
                      </a:pPr>
                      <a:r>
                        <a:rPr lang="en-US" sz="900" dirty="0"/>
                        <a:t>2</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r>
                        <a:rPr lang="en-US" sz="900" dirty="0"/>
                        <a:t>1. Interrogative Adjectives: https://pixabay.com/illustrations/question-question-mark-people-4785895/ </a:t>
                      </a:r>
                      <a:endParaRPr sz="900" dirty="0"/>
                    </a:p>
                  </a:txBody>
                  <a:tcPr marL="91450" marR="91450" marT="45725" marB="45725"/>
                </a:tc>
                <a:tc>
                  <a:txBody>
                    <a:bodyPr/>
                    <a:lstStyle/>
                    <a:p>
                      <a:pPr marL="0" marR="0" lvl="0" indent="0" algn="l" rtl="0">
                        <a:spcBef>
                          <a:spcPts val="0"/>
                        </a:spcBef>
                        <a:spcAft>
                          <a:spcPts val="0"/>
                        </a:spcAft>
                        <a:buNone/>
                      </a:pPr>
                      <a:r>
                        <a:rPr lang="en-US" sz="900"/>
                        <a:t>1. Gerd</a:t>
                      </a:r>
                      <a:r>
                        <a:rPr lang="en-US" sz="900" dirty="0"/>
                        <a:t> </a:t>
                      </a:r>
                      <a:r>
                        <a:rPr lang="en-US" sz="900" dirty="0" err="1"/>
                        <a:t>Altmann</a:t>
                      </a:r>
                      <a:endParaRPr lang="en-US" sz="900" dirty="0"/>
                    </a:p>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2"/>
                  </a:ext>
                </a:extLst>
              </a:tr>
              <a:tr h="540840">
                <a:tc>
                  <a:txBody>
                    <a:bodyPr/>
                    <a:lstStyle/>
                    <a:p>
                      <a:pPr marL="0" marR="0" lvl="0" indent="0" algn="l" rtl="0">
                        <a:spcBef>
                          <a:spcPts val="0"/>
                        </a:spcBef>
                        <a:spcAft>
                          <a:spcPts val="0"/>
                        </a:spcAft>
                        <a:buNone/>
                      </a:pPr>
                      <a:r>
                        <a:rPr lang="en-US" sz="900" dirty="0"/>
                        <a:t>3</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228600" marR="0" lvl="0" indent="-228600" algn="l" rtl="0">
                        <a:spcBef>
                          <a:spcPts val="0"/>
                        </a:spcBef>
                        <a:spcAft>
                          <a:spcPts val="0"/>
                        </a:spcAft>
                        <a:buAutoNum type="arabicPeriod"/>
                      </a:pPr>
                      <a:r>
                        <a:rPr lang="en-US" sz="900" dirty="0"/>
                        <a:t>Pencil- https://pixabay.com/vectors/boy-pencil-drawing-school-student-4220282/ </a:t>
                      </a:r>
                    </a:p>
                    <a:p>
                      <a:pPr marL="228600" marR="0" lvl="0" indent="-228600" algn="l" rtl="0">
                        <a:spcBef>
                          <a:spcPts val="0"/>
                        </a:spcBef>
                        <a:spcAft>
                          <a:spcPts val="0"/>
                        </a:spcAft>
                        <a:buAutoNum type="arabicPeriod"/>
                      </a:pPr>
                      <a:r>
                        <a:rPr lang="en-US" sz="900" dirty="0"/>
                        <a:t>Books- https://pixabay.com/vectors/boy-books-school-student-reading-160174/ </a:t>
                      </a:r>
                      <a:endParaRPr sz="900" dirty="0"/>
                    </a:p>
                  </a:txBody>
                  <a:tcPr marL="91450" marR="91450" marT="45725" marB="45725"/>
                </a:tc>
                <a:tc>
                  <a:txBody>
                    <a:bodyPr/>
                    <a:lstStyle/>
                    <a:p>
                      <a:pPr marL="228600" marR="0" lvl="0" indent="-228600" algn="l" rtl="0">
                        <a:spcBef>
                          <a:spcPts val="0"/>
                        </a:spcBef>
                        <a:spcAft>
                          <a:spcPts val="0"/>
                        </a:spcAft>
                        <a:buAutoNum type="arabicPeriod"/>
                      </a:pPr>
                      <a:r>
                        <a:rPr lang="en-US" sz="900" dirty="0"/>
                        <a:t>André Santana </a:t>
                      </a:r>
                      <a:r>
                        <a:rPr lang="en-US" sz="900" dirty="0" err="1"/>
                        <a:t>AndreMS</a:t>
                      </a:r>
                      <a:r>
                        <a:rPr lang="en-US" sz="900" dirty="0"/>
                        <a:t> </a:t>
                      </a:r>
                    </a:p>
                    <a:p>
                      <a:pPr marL="228600" marR="0" lvl="0" indent="-228600" algn="l" rtl="0">
                        <a:spcBef>
                          <a:spcPts val="0"/>
                        </a:spcBef>
                        <a:spcAft>
                          <a:spcPts val="0"/>
                        </a:spcAft>
                        <a:buAutoNum type="arabicPeriod"/>
                      </a:pPr>
                      <a:r>
                        <a:rPr lang="en-US" sz="900" dirty="0" err="1"/>
                        <a:t>OpenClipart</a:t>
                      </a:r>
                      <a:r>
                        <a:rPr lang="en-US" sz="900" dirty="0"/>
                        <a:t>-Vectors</a:t>
                      </a:r>
                      <a:endParaRPr sz="900" dirty="0"/>
                    </a:p>
                  </a:txBody>
                  <a:tcPr marL="91450" marR="91450" marT="45725" marB="45725"/>
                </a:tc>
                <a:extLst>
                  <a:ext uri="{0D108BD9-81ED-4DB2-BD59-A6C34878D82A}">
                    <a16:rowId xmlns:a16="http://schemas.microsoft.com/office/drawing/2014/main" val="10003"/>
                  </a:ext>
                </a:extLst>
              </a:tr>
              <a:tr h="504497">
                <a:tc>
                  <a:txBody>
                    <a:bodyPr/>
                    <a:lstStyle/>
                    <a:p>
                      <a:pPr marL="0" marR="0" lvl="0" indent="0" algn="l" rtl="0">
                        <a:spcBef>
                          <a:spcPts val="0"/>
                        </a:spcBef>
                        <a:spcAft>
                          <a:spcPts val="0"/>
                        </a:spcAft>
                        <a:buNone/>
                      </a:pPr>
                      <a:r>
                        <a:rPr lang="en-US" sz="900" dirty="0"/>
                        <a:t>4</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228600" marR="0" lvl="0" indent="-228600" algn="l" rtl="0">
                        <a:spcBef>
                          <a:spcPts val="0"/>
                        </a:spcBef>
                        <a:spcAft>
                          <a:spcPts val="0"/>
                        </a:spcAft>
                        <a:buAutoNum type="arabicPeriod"/>
                      </a:pPr>
                      <a:r>
                        <a:rPr lang="en-US" sz="900" dirty="0"/>
                        <a:t>Books- https://pixabay.com/vectors/books-literature-pile-study-2022464/  </a:t>
                      </a:r>
                    </a:p>
                    <a:p>
                      <a:pPr marL="228600" marR="0" lvl="0" indent="-228600" algn="l" rtl="0">
                        <a:spcBef>
                          <a:spcPts val="0"/>
                        </a:spcBef>
                        <a:spcAft>
                          <a:spcPts val="0"/>
                        </a:spcAft>
                        <a:buAutoNum type="arabicPeriod"/>
                      </a:pPr>
                      <a:r>
                        <a:rPr lang="en-US" sz="900" dirty="0"/>
                        <a:t>Ice-Cream- https://pixabay.com/photos/ice-cream-flavors-flat-lay-5928080/ </a:t>
                      </a:r>
                    </a:p>
                  </a:txBody>
                  <a:tcPr marL="91450" marR="91450" marT="45725" marB="45725"/>
                </a:tc>
                <a:tc>
                  <a:txBody>
                    <a:bodyPr/>
                    <a:lstStyle/>
                    <a:p>
                      <a:pPr marL="228600" marR="0" lvl="0" indent="-228600" algn="l" rtl="0">
                        <a:spcBef>
                          <a:spcPts val="0"/>
                        </a:spcBef>
                        <a:spcAft>
                          <a:spcPts val="0"/>
                        </a:spcAft>
                        <a:buAutoNum type="arabicPeriod"/>
                      </a:pPr>
                      <a:r>
                        <a:rPr lang="en-US" sz="900" dirty="0" err="1"/>
                        <a:t>OpenClipart</a:t>
                      </a:r>
                      <a:r>
                        <a:rPr lang="en-US" sz="900" dirty="0"/>
                        <a:t>-Vectors </a:t>
                      </a:r>
                    </a:p>
                    <a:p>
                      <a:pPr marL="228600" marR="0" lvl="0" indent="-228600" algn="l" rtl="0">
                        <a:spcBef>
                          <a:spcPts val="0"/>
                        </a:spcBef>
                        <a:spcAft>
                          <a:spcPts val="0"/>
                        </a:spcAft>
                        <a:buAutoNum type="arabicPeriod"/>
                      </a:pPr>
                      <a:r>
                        <a:rPr lang="en-US" sz="900" dirty="0" err="1"/>
                        <a:t>Seksak</a:t>
                      </a:r>
                      <a:r>
                        <a:rPr lang="en-US" sz="900" dirty="0"/>
                        <a:t> </a:t>
                      </a:r>
                      <a:r>
                        <a:rPr lang="en-US" sz="900" dirty="0" err="1"/>
                        <a:t>Kerdkanno</a:t>
                      </a:r>
                      <a:endParaRPr sz="900" dirty="0"/>
                    </a:p>
                  </a:txBody>
                  <a:tcPr marL="91450" marR="91450" marT="45725" marB="45725"/>
                </a:tc>
                <a:extLst>
                  <a:ext uri="{0D108BD9-81ED-4DB2-BD59-A6C34878D82A}">
                    <a16:rowId xmlns:a16="http://schemas.microsoft.com/office/drawing/2014/main" val="10004"/>
                  </a:ext>
                </a:extLst>
              </a:tr>
              <a:tr h="520262">
                <a:tc>
                  <a:txBody>
                    <a:bodyPr/>
                    <a:lstStyle/>
                    <a:p>
                      <a:pPr marL="0" marR="0" lvl="0" indent="0" algn="l" rtl="0">
                        <a:spcBef>
                          <a:spcPts val="0"/>
                        </a:spcBef>
                        <a:spcAft>
                          <a:spcPts val="0"/>
                        </a:spcAft>
                        <a:buNone/>
                      </a:pPr>
                      <a:r>
                        <a:rPr lang="en-US" sz="900" dirty="0"/>
                        <a:t>5</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r>
                        <a:rPr lang="en-US" sz="900" dirty="0"/>
                        <a:t>1.Maths Teacher- https://pixabay.com/vectors/teacher-classroom-chalk-board-man-651318/</a:t>
                      </a:r>
                      <a:r>
                        <a:rPr lang="en-US" sz="900" baseline="0" dirty="0"/>
                        <a:t>  </a:t>
                      </a:r>
                    </a:p>
                    <a:p>
                      <a:pPr marL="0" marR="0" lvl="0" indent="0" algn="l" rtl="0">
                        <a:spcBef>
                          <a:spcPts val="0"/>
                        </a:spcBef>
                        <a:spcAft>
                          <a:spcPts val="0"/>
                        </a:spcAft>
                        <a:buNone/>
                      </a:pPr>
                      <a:r>
                        <a:rPr lang="en-US" sz="900" baseline="0" dirty="0"/>
                        <a:t>2. Movie Theatre- https://pixabay.com/photos/bollywood-movie-cinema-india-1687410/</a:t>
                      </a:r>
                      <a:endParaRPr sz="900" dirty="0"/>
                    </a:p>
                  </a:txBody>
                  <a:tcPr marL="91450" marR="91450" marT="45725" marB="45725"/>
                </a:tc>
                <a:tc>
                  <a:txBody>
                    <a:bodyPr/>
                    <a:lstStyle/>
                    <a:p>
                      <a:pPr marL="228600" marR="0" lvl="0" indent="-228600" algn="l" rtl="0">
                        <a:spcBef>
                          <a:spcPts val="0"/>
                        </a:spcBef>
                        <a:spcAft>
                          <a:spcPts val="0"/>
                        </a:spcAft>
                        <a:buAutoNum type="arabicPeriod"/>
                      </a:pPr>
                      <a:r>
                        <a:rPr lang="en-US" sz="900" dirty="0" err="1"/>
                        <a:t>Ruddin</a:t>
                      </a:r>
                      <a:r>
                        <a:rPr lang="en-US" sz="900" dirty="0"/>
                        <a:t> </a:t>
                      </a:r>
                      <a:r>
                        <a:rPr lang="en-US" sz="900" dirty="0" err="1"/>
                        <a:t>Ardzi</a:t>
                      </a:r>
                      <a:r>
                        <a:rPr lang="en-US" sz="900" dirty="0"/>
                        <a:t> </a:t>
                      </a:r>
                    </a:p>
                    <a:p>
                      <a:pPr marL="228600" marR="0" lvl="0" indent="-228600" algn="l" rtl="0">
                        <a:spcBef>
                          <a:spcPts val="0"/>
                        </a:spcBef>
                        <a:spcAft>
                          <a:spcPts val="0"/>
                        </a:spcAft>
                        <a:buAutoNum type="arabicPeriod"/>
                      </a:pPr>
                      <a:r>
                        <a:rPr lang="en-US" sz="900" dirty="0" err="1"/>
                        <a:t>Tumisu</a:t>
                      </a:r>
                      <a:endParaRPr sz="900" dirty="0"/>
                    </a:p>
                  </a:txBody>
                  <a:tcPr marL="91450" marR="91450" marT="45725" marB="45725"/>
                </a:tc>
                <a:extLst>
                  <a:ext uri="{0D108BD9-81ED-4DB2-BD59-A6C34878D82A}">
                    <a16:rowId xmlns:a16="http://schemas.microsoft.com/office/drawing/2014/main" val="10005"/>
                  </a:ext>
                </a:extLst>
              </a:tr>
              <a:tr h="1072055">
                <a:tc>
                  <a:txBody>
                    <a:bodyPr/>
                    <a:lstStyle/>
                    <a:p>
                      <a:pPr marL="0" marR="0" lvl="0" indent="0" algn="l" rtl="0">
                        <a:spcBef>
                          <a:spcPts val="0"/>
                        </a:spcBef>
                        <a:spcAft>
                          <a:spcPts val="0"/>
                        </a:spcAft>
                        <a:buNone/>
                      </a:pPr>
                      <a:r>
                        <a:rPr lang="en-US" sz="900" dirty="0"/>
                        <a:t>6</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228600" marR="0" lvl="0" indent="-228600" algn="l" rtl="0">
                        <a:spcBef>
                          <a:spcPts val="0"/>
                        </a:spcBef>
                        <a:spcAft>
                          <a:spcPts val="0"/>
                        </a:spcAft>
                        <a:buAutoNum type="arabicPeriod"/>
                      </a:pPr>
                      <a:r>
                        <a:rPr lang="en-US" sz="900" dirty="0"/>
                        <a:t>Question Mark- https://pixabay.com/illustrations/question-mark-question-response-1019983/  </a:t>
                      </a:r>
                    </a:p>
                    <a:p>
                      <a:pPr marL="228600" marR="0" lvl="0" indent="-228600" algn="l" rtl="0">
                        <a:spcBef>
                          <a:spcPts val="0"/>
                        </a:spcBef>
                        <a:spcAft>
                          <a:spcPts val="0"/>
                        </a:spcAft>
                        <a:buAutoNum type="arabicPeriod"/>
                      </a:pPr>
                      <a:r>
                        <a:rPr lang="en-US" sz="900" dirty="0"/>
                        <a:t>Questioning- https://pixabay.com/vectors/detective-searching-man-search-1424831/  </a:t>
                      </a:r>
                    </a:p>
                    <a:p>
                      <a:pPr marL="228600" marR="0" lvl="0" indent="-228600" algn="l" rtl="0">
                        <a:spcBef>
                          <a:spcPts val="0"/>
                        </a:spcBef>
                        <a:spcAft>
                          <a:spcPts val="0"/>
                        </a:spcAft>
                        <a:buAutoNum type="arabicPeriod"/>
                      </a:pPr>
                      <a:r>
                        <a:rPr lang="en-US" sz="900" dirty="0"/>
                        <a:t>Questioning- https://pixabay.com/illustrations/questions-demand-doubts-psychology-1922476/   </a:t>
                      </a:r>
                    </a:p>
                    <a:p>
                      <a:pPr marL="228600" marR="0" lvl="0" indent="-228600" algn="l" rtl="0">
                        <a:spcBef>
                          <a:spcPts val="0"/>
                        </a:spcBef>
                        <a:spcAft>
                          <a:spcPts val="0"/>
                        </a:spcAft>
                        <a:buAutoNum type="arabicPeriod"/>
                      </a:pPr>
                      <a:r>
                        <a:rPr lang="en-US" sz="900" dirty="0"/>
                        <a:t>Collecting Information- https://pixabay.com/vectors/kid-study-book-child-figure-3326960/ </a:t>
                      </a:r>
                    </a:p>
                    <a:p>
                      <a:pPr marL="228600" marR="0" lvl="0" indent="-228600" algn="l" rtl="0">
                        <a:spcBef>
                          <a:spcPts val="0"/>
                        </a:spcBef>
                        <a:spcAft>
                          <a:spcPts val="0"/>
                        </a:spcAft>
                        <a:buAutoNum type="arabicPeriod"/>
                      </a:pPr>
                      <a:r>
                        <a:rPr lang="en-US" sz="900" dirty="0"/>
                        <a:t>Questioning- https://pixabay.com/vectors/thinker-thinking-person-idea-28741/</a:t>
                      </a:r>
                      <a:r>
                        <a:rPr lang="en-US" sz="900" baseline="0" dirty="0"/>
                        <a:t>  </a:t>
                      </a:r>
                    </a:p>
                    <a:p>
                      <a:pPr marL="228600" marR="0" lvl="0" indent="-228600" algn="l" rtl="0">
                        <a:spcBef>
                          <a:spcPts val="0"/>
                        </a:spcBef>
                        <a:spcAft>
                          <a:spcPts val="0"/>
                        </a:spcAft>
                        <a:buAutoNum type="arabicPeriod"/>
                      </a:pPr>
                      <a:r>
                        <a:rPr lang="en-US" sz="900" dirty="0"/>
                        <a:t>Interrogative- https://pixabay.com/illustrations/question-help-question-mark-answer-1127660/   </a:t>
                      </a:r>
                    </a:p>
                  </a:txBody>
                  <a:tcPr marL="91450" marR="91450" marT="45725" marB="45725"/>
                </a:tc>
                <a:tc>
                  <a:txBody>
                    <a:bodyPr/>
                    <a:lstStyle/>
                    <a:p>
                      <a:pPr marL="228600" marR="0" lvl="0" indent="-228600" algn="l" rtl="0">
                        <a:spcBef>
                          <a:spcPts val="0"/>
                        </a:spcBef>
                        <a:spcAft>
                          <a:spcPts val="0"/>
                        </a:spcAft>
                        <a:buAutoNum type="arabicPeriod"/>
                      </a:pPr>
                      <a:r>
                        <a:rPr lang="en-US" sz="900" dirty="0"/>
                        <a:t>Peggy und Marco </a:t>
                      </a:r>
                      <a:r>
                        <a:rPr lang="en-US" sz="900" dirty="0" err="1"/>
                        <a:t>Lachmann-Anke</a:t>
                      </a:r>
                      <a:endParaRPr lang="en-US" sz="900" dirty="0"/>
                    </a:p>
                    <a:p>
                      <a:pPr marL="228600" marR="0" lvl="0" indent="-228600" algn="l" rtl="0">
                        <a:spcBef>
                          <a:spcPts val="0"/>
                        </a:spcBef>
                        <a:spcAft>
                          <a:spcPts val="0"/>
                        </a:spcAft>
                        <a:buAutoNum type="arabicPeriod"/>
                      </a:pPr>
                      <a:r>
                        <a:rPr lang="en-US" sz="900" dirty="0" err="1"/>
                        <a:t>GraphicMama</a:t>
                      </a:r>
                      <a:r>
                        <a:rPr lang="en-US" sz="900" dirty="0"/>
                        <a:t>-team</a:t>
                      </a:r>
                    </a:p>
                    <a:p>
                      <a:pPr marL="228600" marR="0" lvl="0" indent="-228600" algn="l" rtl="0">
                        <a:spcBef>
                          <a:spcPts val="0"/>
                        </a:spcBef>
                        <a:spcAft>
                          <a:spcPts val="0"/>
                        </a:spcAft>
                        <a:buAutoNum type="arabicPeriod"/>
                      </a:pPr>
                      <a:r>
                        <a:rPr lang="en-US" sz="900" dirty="0"/>
                        <a:t>Elisa</a:t>
                      </a:r>
                    </a:p>
                    <a:p>
                      <a:pPr marL="228600" marR="0" lvl="0" indent="-228600" algn="l" rtl="0">
                        <a:spcBef>
                          <a:spcPts val="0"/>
                        </a:spcBef>
                        <a:spcAft>
                          <a:spcPts val="0"/>
                        </a:spcAft>
                        <a:buAutoNum type="arabicPeriod"/>
                      </a:pPr>
                      <a:r>
                        <a:rPr lang="en-US" sz="900" dirty="0"/>
                        <a:t>David</a:t>
                      </a:r>
                    </a:p>
                    <a:p>
                      <a:pPr marL="228600" marR="0" lvl="0" indent="-228600" algn="l" rtl="0">
                        <a:spcBef>
                          <a:spcPts val="0"/>
                        </a:spcBef>
                        <a:spcAft>
                          <a:spcPts val="0"/>
                        </a:spcAft>
                        <a:buAutoNum type="arabicPeriod"/>
                      </a:pPr>
                      <a:r>
                        <a:rPr lang="en-US" sz="900" dirty="0" err="1"/>
                        <a:t>Clker</a:t>
                      </a:r>
                      <a:r>
                        <a:rPr lang="en-US" sz="900" dirty="0"/>
                        <a:t>-Free-Vector-Images</a:t>
                      </a:r>
                    </a:p>
                    <a:p>
                      <a:pPr marL="228600" marR="0" lvl="0" indent="-228600" algn="l" rtl="0">
                        <a:spcBef>
                          <a:spcPts val="0"/>
                        </a:spcBef>
                        <a:spcAft>
                          <a:spcPts val="0"/>
                        </a:spcAft>
                        <a:buAutoNum type="arabicPeriod"/>
                      </a:pPr>
                      <a:r>
                        <a:rPr lang="en-US" sz="900" dirty="0" err="1"/>
                        <a:t>Prawny</a:t>
                      </a:r>
                      <a:endParaRPr lang="en-US" sz="900" dirty="0"/>
                    </a:p>
                  </a:txBody>
                  <a:tcPr marL="91450" marR="91450" marT="45725" marB="45725"/>
                </a:tc>
                <a:extLst>
                  <a:ext uri="{0D108BD9-81ED-4DB2-BD59-A6C34878D82A}">
                    <a16:rowId xmlns:a16="http://schemas.microsoft.com/office/drawing/2014/main" val="10006"/>
                  </a:ext>
                </a:extLst>
              </a:tr>
              <a:tr h="662152">
                <a:tc>
                  <a:txBody>
                    <a:bodyPr/>
                    <a:lstStyle/>
                    <a:p>
                      <a:pPr marL="0" marR="0" lvl="0" indent="0" algn="l" rtl="0">
                        <a:spcBef>
                          <a:spcPts val="0"/>
                        </a:spcBef>
                        <a:spcAft>
                          <a:spcPts val="0"/>
                        </a:spcAft>
                        <a:buNone/>
                      </a:pPr>
                      <a:r>
                        <a:rPr lang="en-US" sz="900" dirty="0"/>
                        <a:t>7</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228600" marR="0" lvl="0" indent="-228600" algn="l" rtl="0">
                        <a:spcBef>
                          <a:spcPts val="0"/>
                        </a:spcBef>
                        <a:spcAft>
                          <a:spcPts val="0"/>
                        </a:spcAft>
                        <a:buAutoNum type="arabicPeriod"/>
                      </a:pPr>
                      <a:r>
                        <a:rPr lang="en-US" sz="900" dirty="0"/>
                        <a:t>Interrogation- https://pixabay.com/illustrations/question-mark-a-notice-duplicate-2110767/</a:t>
                      </a:r>
                      <a:r>
                        <a:rPr lang="en-US" sz="900" baseline="0" dirty="0"/>
                        <a:t>   </a:t>
                      </a:r>
                    </a:p>
                    <a:p>
                      <a:pPr marL="228600" marR="0" lvl="0" indent="-228600" algn="l" rtl="0">
                        <a:spcBef>
                          <a:spcPts val="0"/>
                        </a:spcBef>
                        <a:spcAft>
                          <a:spcPts val="0"/>
                        </a:spcAft>
                        <a:buAutoNum type="arabicPeriod"/>
                      </a:pPr>
                      <a:r>
                        <a:rPr lang="en-US" sz="900" baseline="0" dirty="0"/>
                        <a:t>Interrogative adjectives- https://pixabay.com/illustrations/question-confused-boy-man-male-5663412/   </a:t>
                      </a:r>
                    </a:p>
                    <a:p>
                      <a:pPr marL="0" marR="0" lvl="0" indent="0" algn="l" rtl="0">
                        <a:spcBef>
                          <a:spcPts val="0"/>
                        </a:spcBef>
                        <a:spcAft>
                          <a:spcPts val="0"/>
                        </a:spcAft>
                        <a:buNone/>
                      </a:pPr>
                      <a:endParaRPr sz="900" dirty="0"/>
                    </a:p>
                  </a:txBody>
                  <a:tcPr marL="91450" marR="91450" marT="45725" marB="45725"/>
                </a:tc>
                <a:tc>
                  <a:txBody>
                    <a:bodyPr/>
                    <a:lstStyle/>
                    <a:p>
                      <a:pPr marL="228600" marR="0" lvl="0" indent="-228600" algn="l" rtl="0">
                        <a:spcBef>
                          <a:spcPts val="0"/>
                        </a:spcBef>
                        <a:spcAft>
                          <a:spcPts val="0"/>
                        </a:spcAft>
                        <a:buAutoNum type="arabicPeriod"/>
                      </a:pPr>
                      <a:r>
                        <a:rPr lang="en-US" sz="900" dirty="0" err="1"/>
                        <a:t>Gerd</a:t>
                      </a:r>
                      <a:r>
                        <a:rPr lang="en-US" sz="900" dirty="0"/>
                        <a:t> </a:t>
                      </a:r>
                      <a:r>
                        <a:rPr lang="en-US" sz="900" dirty="0" err="1"/>
                        <a:t>Altmann</a:t>
                      </a:r>
                      <a:endParaRPr lang="en-US" sz="900" dirty="0"/>
                    </a:p>
                    <a:p>
                      <a:pPr marL="228600" marR="0" lvl="0" indent="-228600" algn="l" rtl="0">
                        <a:spcBef>
                          <a:spcPts val="0"/>
                        </a:spcBef>
                        <a:spcAft>
                          <a:spcPts val="0"/>
                        </a:spcAft>
                        <a:buAutoNum type="arabicPeriod"/>
                      </a:pPr>
                      <a:r>
                        <a:rPr lang="en-US" sz="900" dirty="0" err="1"/>
                        <a:t>HtcHnm</a:t>
                      </a:r>
                      <a:endParaRPr sz="900" dirty="0"/>
                    </a:p>
                  </a:txBody>
                  <a:tcPr marL="91450" marR="91450" marT="45725" marB="45725"/>
                </a:tc>
                <a:extLst>
                  <a:ext uri="{0D108BD9-81ED-4DB2-BD59-A6C34878D82A}">
                    <a16:rowId xmlns:a16="http://schemas.microsoft.com/office/drawing/2014/main" val="10007"/>
                  </a:ext>
                </a:extLst>
              </a:tr>
            </a:tbl>
          </a:graphicData>
        </a:graphic>
      </p:graphicFrame>
      <p:sp>
        <p:nvSpPr>
          <p:cNvPr id="47" name="Google Shape;47;p3"/>
          <p:cNvSpPr txBox="1"/>
          <p:nvPr/>
        </p:nvSpPr>
        <p:spPr>
          <a:xfrm>
            <a:off x="3549975" y="116632"/>
            <a:ext cx="5092048" cy="500042"/>
          </a:xfrm>
          <a:prstGeom prst="rect">
            <a:avLst/>
          </a:prstGeom>
          <a:noFill/>
          <a:ln>
            <a:noFill/>
          </a:ln>
        </p:spPr>
        <p:txBody>
          <a:bodyPr spcFirstLastPara="1" wrap="square" lIns="91425" tIns="45700" rIns="91425" bIns="45700" anchor="t" anchorCtr="0">
            <a:normAutofit fontScale="75000" lnSpcReduction="20000"/>
          </a:bodyPr>
          <a:lstStyle/>
          <a:p>
            <a:pPr marL="0" marR="0" lvl="0" indent="0" algn="ctr" rtl="0">
              <a:spcBef>
                <a:spcPts val="0"/>
              </a:spcBef>
              <a:spcAft>
                <a:spcPts val="0"/>
              </a:spcAft>
              <a:buClr>
                <a:schemeClr val="dk1"/>
              </a:buClr>
              <a:buSzPct val="100000"/>
              <a:buFont typeface="Calibri"/>
              <a:buNone/>
            </a:pPr>
            <a:r>
              <a:rPr lang="en-IN" sz="4400" b="0" i="0" u="none" strike="noStrike" cap="none">
                <a:solidFill>
                  <a:schemeClr val="dk1"/>
                </a:solidFill>
                <a:latin typeface="Calibri"/>
                <a:ea typeface="Calibri"/>
                <a:cs typeface="Calibri"/>
                <a:sym typeface="Calibri"/>
              </a:rPr>
              <a:t>Attribution / Citation</a:t>
            </a:r>
            <a:endParaRPr sz="4400" b="0" i="0" u="none" strike="noStrike" cap="none">
              <a:solidFill>
                <a:schemeClr val="dk1"/>
              </a:solidFill>
              <a:latin typeface="Calibri"/>
              <a:ea typeface="Calibri"/>
              <a:cs typeface="Calibri"/>
              <a:sym typeface="Calibri"/>
            </a:endParaRPr>
          </a:p>
        </p:txBody>
      </p:sp>
      <p:sp>
        <p:nvSpPr>
          <p:cNvPr id="48" name="Google Shape;48;p3"/>
          <p:cNvSpPr txBox="1"/>
          <p:nvPr/>
        </p:nvSpPr>
        <p:spPr>
          <a:xfrm>
            <a:off x="1285827" y="5448685"/>
            <a:ext cx="9620400" cy="954300"/>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dirty="0">
                <a:solidFill>
                  <a:srgbClr val="000000"/>
                </a:solidFill>
                <a:latin typeface="Arial"/>
                <a:ea typeface="Arial"/>
                <a:cs typeface="Arial"/>
                <a:sym typeface="Arial"/>
              </a:rPr>
              <a:t>                                    </a:t>
            </a:r>
            <a:r>
              <a:rPr lang="en-IN" sz="800" b="1" i="0" u="sng" strike="noStrike" cap="none" dirty="0">
                <a:solidFill>
                  <a:srgbClr val="000000"/>
                </a:solidFill>
                <a:latin typeface="Arial"/>
                <a:ea typeface="Arial"/>
                <a:cs typeface="Arial"/>
                <a:sym typeface="Arial"/>
              </a:rPr>
              <a:t>COPYRIGHT Cum DISCLAIMER NOTICE</a:t>
            </a:r>
            <a:endParaRPr sz="800" b="1" i="0" u="sng" strike="noStrike" cap="none" dirty="0">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dirty="0">
                <a:solidFill>
                  <a:srgbClr val="000000"/>
                </a:solidFill>
                <a:latin typeface="Arial"/>
                <a:ea typeface="Arial"/>
                <a:cs typeface="Arial"/>
                <a:sym typeface="Arial"/>
              </a:rPr>
              <a:t>Content owned by Sri Sathya Sai Central Trust, </a:t>
            </a:r>
            <a:r>
              <a:rPr lang="en-IN" sz="800" b="0" i="0" u="none" strike="noStrike" cap="none" dirty="0" err="1">
                <a:solidFill>
                  <a:srgbClr val="000000"/>
                </a:solidFill>
                <a:latin typeface="Arial"/>
                <a:ea typeface="Arial"/>
                <a:cs typeface="Arial"/>
                <a:sym typeface="Arial"/>
              </a:rPr>
              <a:t>Prashanthi</a:t>
            </a:r>
            <a:r>
              <a:rPr lang="en-IN" sz="800" b="0" i="0" u="none" strike="noStrike" cap="none" dirty="0">
                <a:solidFill>
                  <a:srgbClr val="000000"/>
                </a:solidFill>
                <a:latin typeface="Arial"/>
                <a:ea typeface="Arial"/>
                <a:cs typeface="Arial"/>
                <a:sym typeface="Arial"/>
              </a:rPr>
              <a:t> </a:t>
            </a:r>
            <a:r>
              <a:rPr lang="en-IN" sz="800" b="0" i="0" u="none" strike="noStrike" cap="none" dirty="0" err="1">
                <a:solidFill>
                  <a:srgbClr val="000000"/>
                </a:solidFill>
                <a:latin typeface="Arial"/>
                <a:ea typeface="Arial"/>
                <a:cs typeface="Arial"/>
                <a:sym typeface="Arial"/>
              </a:rPr>
              <a:t>Nilayam</a:t>
            </a:r>
            <a:r>
              <a:rPr lang="en-IN" sz="800" b="0" i="0" u="none" strike="noStrike" cap="none" dirty="0">
                <a:solidFill>
                  <a:srgbClr val="000000"/>
                </a:solidFill>
                <a:latin typeface="Arial"/>
                <a:ea typeface="Arial"/>
                <a:cs typeface="Arial"/>
                <a:sym typeface="Arial"/>
              </a:rPr>
              <a:t>, </a:t>
            </a:r>
            <a:r>
              <a:rPr lang="en-IN" sz="800" b="0" i="0" u="none" strike="noStrike" cap="none" dirty="0" err="1">
                <a:solidFill>
                  <a:srgbClr val="000000"/>
                </a:solidFill>
                <a:latin typeface="Arial"/>
                <a:ea typeface="Arial"/>
                <a:cs typeface="Arial"/>
                <a:sym typeface="Arial"/>
              </a:rPr>
              <a:t>Puttaparthi</a:t>
            </a:r>
            <a:r>
              <a:rPr lang="en-IN" sz="800" b="0" i="0" u="none" strike="noStrike" cap="none" dirty="0">
                <a:solidFill>
                  <a:srgbClr val="000000"/>
                </a:solidFill>
                <a:latin typeface="Arial"/>
                <a:ea typeface="Arial"/>
                <a:cs typeface="Arial"/>
                <a:sym typeface="Arial"/>
              </a:rPr>
              <a:t>, Sathya Sai District, Andhra Pradesh, India. </a:t>
            </a:r>
            <a:endParaRPr sz="800" b="0" i="0" u="none" strike="noStrike" cap="none" dirty="0">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dirty="0">
                <a:solidFill>
                  <a:srgbClr val="000000"/>
                </a:solidFill>
                <a:latin typeface="Arial"/>
                <a:ea typeface="Arial"/>
                <a:cs typeface="Arial"/>
                <a:sym typeface="Arial"/>
              </a:rPr>
              <a:t>Strictly not for Commercial Use, excluding content that falls in Public Domain or common knowledge facts.</a:t>
            </a:r>
            <a:endParaRPr sz="800" b="0" i="0" u="none" strike="noStrike" cap="none" dirty="0">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dirty="0">
                <a:solidFill>
                  <a:srgbClr val="000000"/>
                </a:solidFill>
                <a:latin typeface="Arial"/>
                <a:ea typeface="Arial"/>
                <a:cs typeface="Arial"/>
                <a:sym typeface="Arial"/>
              </a:rPr>
              <a:t>Content can be downloaded and used for personal, educational, informational and other non-commercial purposes, subject to attribution in the name of ‘Sri Sathya Sai Central Trust, </a:t>
            </a:r>
            <a:r>
              <a:rPr lang="en-IN" sz="800" b="0" i="0" u="none" strike="noStrike" cap="none" dirty="0" err="1">
                <a:solidFill>
                  <a:srgbClr val="000000"/>
                </a:solidFill>
                <a:latin typeface="Arial"/>
                <a:ea typeface="Arial"/>
                <a:cs typeface="Arial"/>
                <a:sym typeface="Arial"/>
              </a:rPr>
              <a:t>Prashanthi</a:t>
            </a:r>
            <a:r>
              <a:rPr lang="en-IN" sz="800" b="0" i="0" u="none" strike="noStrike" cap="none" dirty="0">
                <a:solidFill>
                  <a:srgbClr val="000000"/>
                </a:solidFill>
                <a:latin typeface="Arial"/>
                <a:ea typeface="Arial"/>
                <a:cs typeface="Arial"/>
                <a:sym typeface="Arial"/>
              </a:rPr>
              <a:t> </a:t>
            </a:r>
            <a:r>
              <a:rPr lang="en-IN" sz="800" b="0" i="0" u="none" strike="noStrike" cap="none" dirty="0" err="1">
                <a:solidFill>
                  <a:srgbClr val="000000"/>
                </a:solidFill>
                <a:latin typeface="Arial"/>
                <a:ea typeface="Arial"/>
                <a:cs typeface="Arial"/>
                <a:sym typeface="Arial"/>
              </a:rPr>
              <a:t>Nilayam</a:t>
            </a:r>
            <a:r>
              <a:rPr lang="en-IN" sz="800" b="0" i="0" u="none" strike="noStrike" cap="none" dirty="0">
                <a:solidFill>
                  <a:srgbClr val="000000"/>
                </a:solidFill>
                <a:latin typeface="Arial"/>
                <a:ea typeface="Arial"/>
                <a:cs typeface="Arial"/>
                <a:sym typeface="Arial"/>
              </a:rPr>
              <a:t>, </a:t>
            </a:r>
            <a:r>
              <a:rPr lang="en-IN" sz="800" b="0" i="0" u="none" strike="noStrike" cap="none" dirty="0" err="1">
                <a:solidFill>
                  <a:srgbClr val="000000"/>
                </a:solidFill>
                <a:latin typeface="Arial"/>
                <a:ea typeface="Arial"/>
                <a:cs typeface="Arial"/>
                <a:sym typeface="Arial"/>
              </a:rPr>
              <a:t>Puttaparthi</a:t>
            </a:r>
            <a:r>
              <a:rPr lang="en-IN" sz="800" b="0" i="0" u="none" strike="noStrike" cap="none" dirty="0">
                <a:solidFill>
                  <a:srgbClr val="000000"/>
                </a:solidFill>
                <a:latin typeface="Arial"/>
                <a:ea typeface="Arial"/>
                <a:cs typeface="Arial"/>
                <a:sym typeface="Arial"/>
              </a:rPr>
              <a:t>’ only. Any attempt to remove, alter, circumvent, or distort the data that is accessed is illegal and strictly prohibited.</a:t>
            </a:r>
            <a:endParaRPr sz="800" b="0" i="0" u="none" strike="noStrike" cap="none" dirty="0">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dirty="0">
                <a:solidFill>
                  <a:srgbClr val="000000"/>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dirty="0">
              <a:solidFill>
                <a:srgbClr val="000000"/>
              </a:solidFill>
              <a:latin typeface="Calibri"/>
              <a:ea typeface="Calibri"/>
              <a:cs typeface="Calibri"/>
              <a:sym typeface="Calibri"/>
            </a:endParaRPr>
          </a:p>
          <a:p>
            <a:pPr marL="0" marR="0" lvl="0" indent="0" algn="ctr" rtl="0">
              <a:spcBef>
                <a:spcPts val="0"/>
              </a:spcBef>
              <a:spcAft>
                <a:spcPts val="0"/>
              </a:spcAft>
              <a:buClr>
                <a:srgbClr val="000000"/>
              </a:buClr>
              <a:buSzPts val="800"/>
              <a:buFont typeface="Noto Sans Symbols"/>
              <a:buNone/>
            </a:pPr>
            <a:endParaRPr sz="800" b="0" i="0" u="none" strike="noStrike" cap="none" dirty="0">
              <a:solidFill>
                <a:srgbClr val="000000"/>
              </a:solidFill>
              <a:latin typeface="Calibri"/>
              <a:ea typeface="Calibri"/>
              <a:cs typeface="Calibri"/>
              <a:sym typeface="Calibri"/>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469" y="1181820"/>
            <a:ext cx="520262" cy="3063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442" y="1666205"/>
            <a:ext cx="368316" cy="222655"/>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5849" y="2002220"/>
            <a:ext cx="441435" cy="44143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5705" y="2002221"/>
            <a:ext cx="224510" cy="44143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1560" y="2585546"/>
            <a:ext cx="462385" cy="36260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98982" y="2617075"/>
            <a:ext cx="543544" cy="331076"/>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06920" y="3168869"/>
            <a:ext cx="567811" cy="327854"/>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93754" y="3145222"/>
            <a:ext cx="503897" cy="331076"/>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43415" y="3632128"/>
            <a:ext cx="277356" cy="452249"/>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13945" y="3637810"/>
            <a:ext cx="453864" cy="446567"/>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50418" y="3676948"/>
            <a:ext cx="359209" cy="362608"/>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75897" y="4132330"/>
            <a:ext cx="377058" cy="377058"/>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74732" y="4132330"/>
            <a:ext cx="325422" cy="377058"/>
          </a:xfrm>
          <a:prstGeom prst="rect">
            <a:avLst/>
          </a:prstGeom>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03777" y="4148093"/>
            <a:ext cx="345532" cy="345532"/>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23009" y="4811594"/>
            <a:ext cx="488471" cy="325520"/>
          </a:xfrm>
          <a:prstGeom prst="rect">
            <a:avLst/>
          </a:prstGeom>
        </p:spPr>
      </p:pic>
      <p:pic>
        <p:nvPicPr>
          <p:cNvPr id="20" name="Picture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904278" y="4705952"/>
            <a:ext cx="391751" cy="431162"/>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1124</Words>
  <Application>Microsoft Macintosh PowerPoint</Application>
  <PresentationFormat>Widescreen</PresentationFormat>
  <Paragraphs>175</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Noto Sans Symbols</vt:lpstr>
      <vt:lpstr>Wingdings</vt:lpstr>
      <vt:lpstr>DD</vt:lpstr>
      <vt:lpstr>Learning about Interrogative Adjectives</vt:lpstr>
      <vt:lpstr>Interrogative Adjectives</vt:lpstr>
      <vt:lpstr>Interrogative Adjectives</vt:lpstr>
      <vt:lpstr>Interrogative Adjectives</vt:lpstr>
      <vt:lpstr>Interrogative Adjectives</vt:lpstr>
      <vt:lpstr>Definition of an Interrogative Adjective</vt:lpstr>
      <vt:lpstr>Definition of an Interrogative Adjective</vt:lpstr>
      <vt:lpstr>Definition of an Interrogative Adjectives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about Interrogative Adjectives</dc:title>
  <dc:creator>sssvv</dc:creator>
  <cp:lastModifiedBy>Mahesh Mahadevan</cp:lastModifiedBy>
  <cp:revision>35</cp:revision>
  <dcterms:created xsi:type="dcterms:W3CDTF">2020-08-28T09:38:22Z</dcterms:created>
  <dcterms:modified xsi:type="dcterms:W3CDTF">2023-06-16T22:54:10Z</dcterms:modified>
</cp:coreProperties>
</file>