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60" r:id="rId3"/>
    <p:sldId id="263" r:id="rId4"/>
    <p:sldId id="258"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jfxczJvV2yrvD3WWYjb+KwpL+x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00"/>
    <a:srgbClr val="E60000"/>
    <a:srgbClr val="FF0505"/>
    <a:srgbClr val="D70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2082F0-36B5-40F3-B39F-2E6BD18259C1}">
  <a:tblStyle styleId="{312082F0-36B5-40F3-B39F-2E6BD18259C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5196" autoAdjust="0"/>
  </p:normalViewPr>
  <p:slideViewPr>
    <p:cSldViewPr snapToGrid="0">
      <p:cViewPr varScale="1">
        <p:scale>
          <a:sx n="89" d="100"/>
          <a:sy n="89" d="100"/>
        </p:scale>
        <p:origin x="176" y="4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Notes for Teacher</a:t>
            </a:r>
            <a:r>
              <a:rPr lang="en-US" sz="1200" b="0" i="0" u="none" strike="noStrike" dirty="0">
                <a:solidFill>
                  <a:schemeClr val="dk1"/>
                </a:solidFill>
                <a:latin typeface="Calibri"/>
                <a:ea typeface="Calibri"/>
                <a:cs typeface="Calibri"/>
                <a:sym typeface="Calibri"/>
              </a:rPr>
              <a:t> - &lt; Information for further reference or explanation &gt;</a:t>
            </a:r>
            <a:endParaRPr lang="en-US" b="0" dirty="0"/>
          </a:p>
          <a:p>
            <a:pPr marL="0" lvl="0" indent="0" algn="l" rtl="0">
              <a:spcBef>
                <a:spcPts val="0"/>
              </a:spcBef>
              <a:spcAft>
                <a:spcPts val="0"/>
              </a:spcAft>
              <a:buNone/>
            </a:pPr>
            <a:br>
              <a:rPr lang="en-US" b="0" dirty="0"/>
            </a:b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Source of Multimedia used in this slide -</a:t>
            </a:r>
            <a:r>
              <a:rPr lang="en-US" sz="1200" b="0" i="0" u="none" strike="noStrike" dirty="0">
                <a:solidFill>
                  <a:schemeClr val="dk1"/>
                </a:solidFill>
                <a:latin typeface="Calibri"/>
                <a:ea typeface="Calibri"/>
                <a:cs typeface="Calibri"/>
                <a:sym typeface="Calibri"/>
              </a:rPr>
              <a:t>https://www.freepik.com/free-vector/hand-drawn-indian-cuisine-illustration_24235552.htm#query=indian%20veg%20dishes&amp;position=3&amp;from_view=search&amp;track=ais</a:t>
            </a:r>
          </a:p>
          <a:p>
            <a:pPr marL="0" lvl="0" indent="0" algn="l" rtl="0">
              <a:spcBef>
                <a:spcPts val="0"/>
              </a:spcBef>
              <a:spcAft>
                <a:spcPts val="0"/>
              </a:spcAft>
              <a:buNone/>
            </a:pPr>
            <a:r>
              <a:rPr lang="en-US" b="0" dirty="0"/>
              <a:t>https://www.freepik.com/free-vector/various-motorbikes-flat-item-set-cartoon-motorcycles-moto-cycles-scooters-bikes-isolated-vector-illustration-collection-transportation-delivery-concept_11672041.htm#query=bikes&amp;position=25&amp;from_view=search&amp;track=sph</a:t>
            </a:r>
          </a:p>
          <a:p>
            <a:pPr marL="0" lvl="0" indent="0" algn="l" rtl="0">
              <a:spcBef>
                <a:spcPts val="0"/>
              </a:spcBef>
              <a:spcAft>
                <a:spcPts val="0"/>
              </a:spcAft>
              <a:buNone/>
            </a:pPr>
            <a:r>
              <a:rPr lang="en-US" dirty="0"/>
              <a:t>https://www.freepik.com/free-vector/explorer-with-backpack_4412267.htm#query=Whose%20bag%20was%20found%20on%20the%20hike&amp;position=2&amp;from_view=search&amp;track=ais</a:t>
            </a:r>
          </a:p>
          <a:p>
            <a:pPr marL="0" lvl="0" indent="0" algn="l" rtl="0">
              <a:spcBef>
                <a:spcPts val="0"/>
              </a:spcBef>
              <a:spcAft>
                <a:spcPts val="0"/>
              </a:spcAft>
              <a:buNone/>
            </a:pPr>
            <a:r>
              <a:rPr lang="en-IN" dirty="0"/>
              <a:t>https://www.freepik.com/free-vector/torn-paper-floral-background_16352116.htm#query=poem%20background&amp;position=4&amp;from_view=search&amp;track=ais</a:t>
            </a:r>
          </a:p>
          <a:p>
            <a:pPr marL="0" lvl="0" indent="0" algn="l" rtl="0">
              <a:spcBef>
                <a:spcPts val="0"/>
              </a:spcBef>
              <a:spcAft>
                <a:spcPts val="0"/>
              </a:spcAft>
              <a:buNone/>
            </a:pPr>
            <a:r>
              <a:rPr lang="en-IN" dirty="0"/>
              <a:t>https://www.freepik.com/free-vector/soldier-with-gun_23715048.htm#page=4&amp;query=soldiers%20three&amp;position=22&amp;from_view=search&amp;track=ais</a:t>
            </a:r>
          </a:p>
          <a:p>
            <a:pPr marL="0" lvl="0" indent="0" algn="l" rtl="0">
              <a:spcBef>
                <a:spcPts val="0"/>
              </a:spcBef>
              <a:spcAft>
                <a:spcPts val="0"/>
              </a:spcAft>
              <a:buNone/>
            </a:pPr>
            <a:r>
              <a:rPr lang="en-IN" dirty="0"/>
              <a:t>https://www.freepik.com/free-vector/brave-soldier_23823439.htm#page=4&amp;query=soldiers%20three&amp;position=25&amp;from_view=search&amp;track=ais</a:t>
            </a:r>
          </a:p>
          <a:p>
            <a:pPr marL="0" lvl="0" indent="0" algn="l" rtl="0">
              <a:spcBef>
                <a:spcPts val="0"/>
              </a:spcBef>
              <a:spcAft>
                <a:spcPts val="0"/>
              </a:spcAft>
              <a:buNone/>
            </a:pPr>
            <a:r>
              <a:rPr lang="en-IN" dirty="0"/>
              <a:t>https://www.freepik.com/free-vector/soldier-uniform-cartoon-character_27181414.htm#page=4&amp;query=soldiers%20three&amp;position=34&amp;from_view=search&amp;track=ais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2</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453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Notes for Teacher</a:t>
            </a:r>
            <a:r>
              <a:rPr lang="en-US" sz="1200" b="0" i="0" u="none" strike="noStrike" dirty="0">
                <a:solidFill>
                  <a:schemeClr val="dk1"/>
                </a:solidFill>
                <a:latin typeface="Calibri"/>
                <a:ea typeface="Calibri"/>
                <a:cs typeface="Calibri"/>
                <a:sym typeface="Calibri"/>
              </a:rPr>
              <a:t> - &lt; Information for further reference or explanation &gt;</a:t>
            </a:r>
            <a:endParaRPr lang="en-US" b="0" dirty="0"/>
          </a:p>
          <a:p>
            <a:pPr marL="0" lvl="0" indent="0" algn="l" rtl="0">
              <a:spcBef>
                <a:spcPts val="0"/>
              </a:spcBef>
              <a:spcAft>
                <a:spcPts val="0"/>
              </a:spcAft>
              <a:buNone/>
            </a:pPr>
            <a:br>
              <a:rPr lang="en-US" b="0" dirty="0"/>
            </a:br>
            <a:r>
              <a:rPr lang="en-US" sz="1200" b="1" i="0" u="none" strike="noStrike" dirty="0">
                <a:solidFill>
                  <a:schemeClr val="dk1"/>
                </a:solidFill>
                <a:latin typeface="Calibri"/>
                <a:ea typeface="Calibri"/>
                <a:cs typeface="Calibri"/>
                <a:sym typeface="Calibri"/>
              </a:rPr>
              <a:t>Suggestions: </a:t>
            </a:r>
            <a:r>
              <a:rPr lang="en-US" sz="1200" b="0" i="0" u="none" strike="noStrike" dirty="0">
                <a:solidFill>
                  <a:schemeClr val="dk1"/>
                </a:solidFill>
                <a:latin typeface="Calibri"/>
                <a:ea typeface="Calibri"/>
                <a:cs typeface="Calibri"/>
                <a:sym typeface="Calibri"/>
              </a:rPr>
              <a:t>&lt;Ideas/ Images/ Animations / Others – To make better representation of the content &gt;</a:t>
            </a:r>
            <a:br>
              <a:rPr lang="en-US" sz="1200" b="0" i="0" u="none" strike="noStrike" dirty="0">
                <a:solidFill>
                  <a:schemeClr val="dk1"/>
                </a:solidFill>
                <a:latin typeface="Calibri"/>
                <a:ea typeface="Calibri"/>
                <a:cs typeface="Calibri"/>
                <a:sym typeface="Calibri"/>
              </a:rPr>
            </a:br>
            <a:endParaRPr lang="en-US" b="0"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Source of Multimedia used in this slide -</a:t>
            </a:r>
            <a:r>
              <a:rPr lang="en-US" sz="1200" b="0" i="0" u="none" strike="noStrike" dirty="0">
                <a:solidFill>
                  <a:schemeClr val="dk1"/>
                </a:solidFill>
                <a:latin typeface="Calibri"/>
                <a:ea typeface="Calibri"/>
                <a:cs typeface="Calibri"/>
                <a:sym typeface="Calibri"/>
              </a:rPr>
              <a:t>https://www.freepik.com/free-vector/hand-drawn-indian-cuisine-illustration_24235552.htm#query=indian%20veg%20dishes&amp;position=3&amp;from_view=search&amp;track=ais</a:t>
            </a:r>
          </a:p>
          <a:p>
            <a:pPr marL="0" lvl="0" indent="0" algn="l" rtl="0">
              <a:spcBef>
                <a:spcPts val="0"/>
              </a:spcBef>
              <a:spcAft>
                <a:spcPts val="0"/>
              </a:spcAft>
              <a:buNone/>
            </a:pPr>
            <a:r>
              <a:rPr lang="en-US" b="0" dirty="0"/>
              <a:t>https://www.freepik.com/free-vector/various-motorbikes-flat-item-set-cartoon-motorcycles-moto-cycles-scooters-bikes-isolated-vector-illustration-collection-transportation-delivery-concept_11672041.htm#query=bikes&amp;position=25&amp;from_view=search&amp;track=sph</a:t>
            </a:r>
          </a:p>
          <a:p>
            <a:pPr marL="0" lvl="0" indent="0" algn="l" rtl="0">
              <a:spcBef>
                <a:spcPts val="0"/>
              </a:spcBef>
              <a:spcAft>
                <a:spcPts val="0"/>
              </a:spcAft>
              <a:buNone/>
            </a:pPr>
            <a:r>
              <a:rPr lang="en-US" dirty="0"/>
              <a:t>https://www.freepik.com/free-vector/explorer-with-backpack_4412267.htm#query=Whose%20bag%20was%20found%20on%20the%20hike&amp;position=2&amp;from_view=search&amp;track=ais</a:t>
            </a:r>
          </a:p>
          <a:p>
            <a:pPr marL="0" lvl="0" indent="0" algn="l" rtl="0">
              <a:spcBef>
                <a:spcPts val="0"/>
              </a:spcBef>
              <a:spcAft>
                <a:spcPts val="0"/>
              </a:spcAft>
              <a:buNone/>
            </a:pPr>
            <a:r>
              <a:rPr lang="en-IN" dirty="0"/>
              <a:t>https://www.freepik.com/free-vector/torn-paper-floral-background_16352116.htm#query=poem%20background&amp;position=4&amp;from_view=search&amp;track=ais</a:t>
            </a:r>
          </a:p>
          <a:p>
            <a:pPr marL="0" lvl="0" indent="0" algn="l" rtl="0">
              <a:spcBef>
                <a:spcPts val="0"/>
              </a:spcBef>
              <a:spcAft>
                <a:spcPts val="0"/>
              </a:spcAft>
              <a:buNone/>
            </a:pPr>
            <a:r>
              <a:rPr lang="en-IN" dirty="0"/>
              <a:t>https://www.freepik.com/free-vector/soldier-with-gun_23715048.htm#page=4&amp;query=soldiers%20three&amp;position=22&amp;from_view=search&amp;track=ais</a:t>
            </a:r>
          </a:p>
          <a:p>
            <a:pPr marL="0" lvl="0" indent="0" algn="l" rtl="0">
              <a:spcBef>
                <a:spcPts val="0"/>
              </a:spcBef>
              <a:spcAft>
                <a:spcPts val="0"/>
              </a:spcAft>
              <a:buNone/>
            </a:pPr>
            <a:r>
              <a:rPr lang="en-IN" dirty="0"/>
              <a:t>https://www.freepik.com/free-vector/brave-soldier_23823439.htm#page=4&amp;query=soldiers%20three&amp;position=25&amp;from_view=search&amp;track=ais</a:t>
            </a:r>
          </a:p>
          <a:p>
            <a:pPr marL="0" lvl="0" indent="0" algn="l" rtl="0">
              <a:spcBef>
                <a:spcPts val="0"/>
              </a:spcBef>
              <a:spcAft>
                <a:spcPts val="0"/>
              </a:spcAft>
              <a:buNone/>
            </a:pPr>
            <a:r>
              <a:rPr lang="en-IN" dirty="0"/>
              <a:t>https://www.freepik.com/free-vector/soldier-uniform-cartoon-character_27181414.htm#page=4&amp;query=soldiers%20three&amp;position=34&amp;from_view=search&amp;track=ais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t>3</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5379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close - up of a flame&#10;&#10;Description automatically generated with medium confidence"/>
          <p:cNvPicPr preferRelativeResize="0"/>
          <p:nvPr/>
        </p:nvPicPr>
        <p:blipFill rotWithShape="1">
          <a:blip r:embed="rId2">
            <a:alphaModFix/>
          </a:blip>
          <a:srcRect/>
          <a:stretch/>
        </p:blipFill>
        <p:spPr>
          <a:xfrm>
            <a:off x="11277600" y="6042792"/>
            <a:ext cx="715200" cy="720000"/>
          </a:xfrm>
          <a:prstGeom prst="rect">
            <a:avLst/>
          </a:prstGeom>
          <a:noFill/>
          <a:ln>
            <a:noFill/>
          </a:ln>
        </p:spPr>
      </p:pic>
      <p:sp>
        <p:nvSpPr>
          <p:cNvPr id="16" name="Google Shape;16;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pic>
        <p:nvPicPr>
          <p:cNvPr id="17" name="Google Shape;17;p5" descr="A picture containing text, clock&#10;&#10;Description automatically generated"/>
          <p:cNvPicPr preferRelativeResize="0"/>
          <p:nvPr/>
        </p:nvPicPr>
        <p:blipFill rotWithShape="1">
          <a:blip r:embed="rId3">
            <a:alphaModFix/>
          </a:blip>
          <a:srcRect/>
          <a:stretch/>
        </p:blipFill>
        <p:spPr>
          <a:xfrm>
            <a:off x="205167" y="104115"/>
            <a:ext cx="678726" cy="720000"/>
          </a:xfrm>
          <a:prstGeom prst="rect">
            <a:avLst/>
          </a:prstGeom>
          <a:noFill/>
          <a:ln>
            <a:noFill/>
          </a:ln>
        </p:spPr>
      </p:pic>
      <p:pic>
        <p:nvPicPr>
          <p:cNvPr id="18" name="Google Shape;18;p5" descr="Calendar&#10;&#10;Description automatically generated with low confidence"/>
          <p:cNvPicPr preferRelativeResize="0"/>
          <p:nvPr/>
        </p:nvPicPr>
        <p:blipFill rotWithShape="1">
          <a:blip r:embed="rId4">
            <a:alphaModFix/>
          </a:blip>
          <a:srcRect/>
          <a:stretch/>
        </p:blipFill>
        <p:spPr>
          <a:xfrm>
            <a:off x="11305651" y="104115"/>
            <a:ext cx="738701" cy="72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close - up of a flame&#10;&#10;Description automatically generated with medium confidence"/>
          <p:cNvPicPr preferRelativeResize="0"/>
          <p:nvPr/>
        </p:nvPicPr>
        <p:blipFill rotWithShape="1">
          <a:blip r:embed="rId2">
            <a:alphaModFix/>
          </a:blip>
          <a:srcRect/>
          <a:stretch/>
        </p:blipFill>
        <p:spPr>
          <a:xfrm>
            <a:off x="11277600" y="6042792"/>
            <a:ext cx="7152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05651" y="104115"/>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close - up of a flame&#10;&#10;Description automatically generated with medium confidence"/>
          <p:cNvPicPr preferRelativeResize="0"/>
          <p:nvPr/>
        </p:nvPicPr>
        <p:blipFill rotWithShape="1">
          <a:blip r:embed="rId2">
            <a:alphaModFix/>
          </a:blip>
          <a:srcRect/>
          <a:stretch/>
        </p:blipFill>
        <p:spPr>
          <a:xfrm>
            <a:off x="11277600" y="6042792"/>
            <a:ext cx="7152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05651" y="104115"/>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a:hlinkClick r:id="rId5"/>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 Sri Sathya Sai Central Trust</a:t>
            </a:r>
            <a:endParaRPr sz="1100" b="1" i="0" u="none" strike="noStrike" cap="none">
              <a:solidFill>
                <a:srgbClr val="0000C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eg"/><Relationship Id="rId4" Type="http://schemas.microsoft.com/office/2007/relationships/hdphoto" Target="../media/hdphoto1.wdp"/><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5.jpg"/><Relationship Id="rId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9.jpeg"/><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2" name="Scroll: Horizontal 1">
            <a:extLst>
              <a:ext uri="{FF2B5EF4-FFF2-40B4-BE49-F238E27FC236}">
                <a16:creationId xmlns:a16="http://schemas.microsoft.com/office/drawing/2014/main" id="{AA23AF29-0043-01C7-F31B-486935746693}"/>
              </a:ext>
            </a:extLst>
          </p:cNvPr>
          <p:cNvSpPr/>
          <p:nvPr/>
        </p:nvSpPr>
        <p:spPr>
          <a:xfrm>
            <a:off x="526774" y="1003852"/>
            <a:ext cx="11181522" cy="3617843"/>
          </a:xfrm>
          <a:prstGeom prst="horizontalScroll">
            <a:avLst/>
          </a:prstGeom>
          <a:solidFill>
            <a:schemeClr val="accent6">
              <a:lumMod val="5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32" name="Google Shape;32;p1"/>
          <p:cNvSpPr txBox="1">
            <a:spLocks noGrp="1"/>
          </p:cNvSpPr>
          <p:nvPr>
            <p:ph type="ctrTitle"/>
          </p:nvPr>
        </p:nvSpPr>
        <p:spPr>
          <a:xfrm>
            <a:off x="2370481" y="1812234"/>
            <a:ext cx="7007087" cy="175260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pt-BR"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Poem - Interrogative and </a:t>
            </a:r>
            <a:br>
              <a:rPr lang="pt-BR"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pt-BR"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Possessive Adjectives</a:t>
            </a:r>
            <a:endParaRPr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A3E7A7EF-1BF1-DD9F-B2BC-D6487A29C47D}"/>
              </a:ext>
            </a:extLst>
          </p:cNvPr>
          <p:cNvSpPr/>
          <p:nvPr/>
        </p:nvSpPr>
        <p:spPr>
          <a:xfrm>
            <a:off x="981258" y="0"/>
            <a:ext cx="10015131" cy="818359"/>
          </a:xfrm>
          <a:prstGeom prst="horizontalScroll">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Google Shape;39;p2">
            <a:extLst>
              <a:ext uri="{FF2B5EF4-FFF2-40B4-BE49-F238E27FC236}">
                <a16:creationId xmlns:a16="http://schemas.microsoft.com/office/drawing/2014/main" id="{A23E7559-4B4C-7ADA-B5A3-C82B8031287E}"/>
              </a:ext>
            </a:extLst>
          </p:cNvPr>
          <p:cNvSpPr txBox="1">
            <a:spLocks noGrp="1"/>
          </p:cNvSpPr>
          <p:nvPr>
            <p:ph type="title"/>
          </p:nvPr>
        </p:nvSpPr>
        <p:spPr>
          <a:xfrm>
            <a:off x="2914517" y="82163"/>
            <a:ext cx="5680213" cy="65403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US" dirty="0">
                <a:solidFill>
                  <a:schemeClr val="bg1"/>
                </a:solidFill>
              </a:rPr>
              <a:t>Poem- Interrogative Adjective</a:t>
            </a:r>
            <a:endParaRPr dirty="0">
              <a:solidFill>
                <a:schemeClr val="bg1"/>
              </a:solidFill>
            </a:endParaRPr>
          </a:p>
        </p:txBody>
      </p:sp>
      <p:grpSp>
        <p:nvGrpSpPr>
          <p:cNvPr id="7" name="Group 6">
            <a:extLst>
              <a:ext uri="{FF2B5EF4-FFF2-40B4-BE49-F238E27FC236}">
                <a16:creationId xmlns:a16="http://schemas.microsoft.com/office/drawing/2014/main" id="{D74630C3-66DF-AE16-37FB-1A7F66A147C9}"/>
              </a:ext>
            </a:extLst>
          </p:cNvPr>
          <p:cNvGrpSpPr/>
          <p:nvPr/>
        </p:nvGrpSpPr>
        <p:grpSpPr>
          <a:xfrm>
            <a:off x="4000307" y="872324"/>
            <a:ext cx="7356133" cy="5775511"/>
            <a:chOff x="1292352" y="895350"/>
            <a:chExt cx="6437376" cy="5962650"/>
          </a:xfrm>
        </p:grpSpPr>
        <p:pic>
          <p:nvPicPr>
            <p:cNvPr id="1026" name="Picture 2" descr="Free vector torn paper on a floral background">
              <a:extLst>
                <a:ext uri="{FF2B5EF4-FFF2-40B4-BE49-F238E27FC236}">
                  <a16:creationId xmlns:a16="http://schemas.microsoft.com/office/drawing/2014/main" id="{1459D4B2-4CAB-6E7E-B920-798CAE102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352" y="895350"/>
              <a:ext cx="6437376" cy="5962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212D8B9-1F36-F7CC-A0CA-9497C09CCAE9}"/>
                </a:ext>
              </a:extLst>
            </p:cNvPr>
            <p:cNvSpPr/>
            <p:nvPr/>
          </p:nvSpPr>
          <p:spPr>
            <a:xfrm>
              <a:off x="1447307" y="1165474"/>
              <a:ext cx="6142656" cy="539833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1200"/>
                </a:spcBef>
                <a:spcAft>
                  <a:spcPts val="1200"/>
                </a:spcAft>
              </a:pPr>
              <a:r>
                <a:rPr lang="en-US" sz="18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rPr>
                <a:t> </a:t>
              </a:r>
            </a:p>
            <a:p>
              <a:pPr lvl="2" algn="ctr"/>
              <a:endParaRPr lang="en-US" sz="18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p>
              <a:pPr lvl="2" algn="ctr"/>
              <a:r>
                <a:rPr lang="en-US" sz="18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p>
            <a:p>
              <a:pPr lvl="2" algn="ctr"/>
              <a:r>
                <a:rPr lang="en-US" sz="18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br>
                <a:rPr lang="en-US"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br>
              <a:endParaRPr lang="en-IN"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C67897EA-730F-6909-2C35-850E8154437C}"/>
              </a:ext>
            </a:extLst>
          </p:cNvPr>
          <p:cNvGrpSpPr/>
          <p:nvPr/>
        </p:nvGrpSpPr>
        <p:grpSpPr>
          <a:xfrm>
            <a:off x="1949811" y="2369811"/>
            <a:ext cx="2007405" cy="3468688"/>
            <a:chOff x="1949811" y="802274"/>
            <a:chExt cx="2007405" cy="3468688"/>
          </a:xfrm>
        </p:grpSpPr>
        <p:pic>
          <p:nvPicPr>
            <p:cNvPr id="24" name="Picture 23" descr="A group of people doing sports&#10;&#10;Description automatically generated with low confidence">
              <a:extLst>
                <a:ext uri="{FF2B5EF4-FFF2-40B4-BE49-F238E27FC236}">
                  <a16:creationId xmlns:a16="http://schemas.microsoft.com/office/drawing/2014/main" id="{7228463C-2BCF-A577-BF97-66E88D94937D}"/>
                </a:ext>
              </a:extLst>
            </p:cNvPr>
            <p:cNvPicPr>
              <a:picLocks noChangeAspect="1"/>
            </p:cNvPicPr>
            <p:nvPr/>
          </p:nvPicPr>
          <p:blipFill rotWithShape="1">
            <a:blip r:embed="rId4"/>
            <a:srcRect l="12763" t="2823" r="59238" b="50001"/>
            <a:stretch/>
          </p:blipFill>
          <p:spPr>
            <a:xfrm>
              <a:off x="1949811" y="802274"/>
              <a:ext cx="2007405" cy="2941188"/>
            </a:xfrm>
            <a:prstGeom prst="rect">
              <a:avLst/>
            </a:prstGeom>
          </p:spPr>
        </p:pic>
        <p:sp>
          <p:nvSpPr>
            <p:cNvPr id="10" name="Oval 9">
              <a:extLst>
                <a:ext uri="{FF2B5EF4-FFF2-40B4-BE49-F238E27FC236}">
                  <a16:creationId xmlns:a16="http://schemas.microsoft.com/office/drawing/2014/main" id="{4BCE2799-1808-D6D9-62AC-6476510604A4}"/>
                </a:ext>
              </a:extLst>
            </p:cNvPr>
            <p:cNvSpPr/>
            <p:nvPr/>
          </p:nvSpPr>
          <p:spPr>
            <a:xfrm>
              <a:off x="2282958" y="3819661"/>
              <a:ext cx="1341111" cy="4513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1800" dirty="0">
                  <a:latin typeface="Calibri" panose="020F0502020204030204" pitchFamily="34" charset="0"/>
                  <a:cs typeface="Calibri" panose="020F0502020204030204" pitchFamily="34" charset="0"/>
                </a:rPr>
                <a:t>WHOSE</a:t>
              </a:r>
            </a:p>
          </p:txBody>
        </p:sp>
      </p:grpSp>
      <p:sp>
        <p:nvSpPr>
          <p:cNvPr id="3" name="TextBox 2">
            <a:extLst>
              <a:ext uri="{FF2B5EF4-FFF2-40B4-BE49-F238E27FC236}">
                <a16:creationId xmlns:a16="http://schemas.microsoft.com/office/drawing/2014/main" id="{9B1B24E1-A3A7-2D6F-BA63-2A592951F733}"/>
              </a:ext>
            </a:extLst>
          </p:cNvPr>
          <p:cNvSpPr txBox="1"/>
          <p:nvPr/>
        </p:nvSpPr>
        <p:spPr>
          <a:xfrm>
            <a:off x="3956638" y="1180446"/>
            <a:ext cx="7443471" cy="707886"/>
          </a:xfrm>
          <a:prstGeom prst="rect">
            <a:avLst/>
          </a:prstGeom>
          <a:noFill/>
        </p:spPr>
        <p:txBody>
          <a:bodyPr wrap="square" rtlCol="0" anchor="ctr">
            <a:spAutoFit/>
          </a:bodyPr>
          <a:lstStyle/>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rPr>
              <a:t>Interrogative adjectives - What, Which, Whose are the three musketeers.</a:t>
            </a:r>
          </a:p>
        </p:txBody>
      </p:sp>
      <p:sp>
        <p:nvSpPr>
          <p:cNvPr id="17" name="TextBox 16">
            <a:extLst>
              <a:ext uri="{FF2B5EF4-FFF2-40B4-BE49-F238E27FC236}">
                <a16:creationId xmlns:a16="http://schemas.microsoft.com/office/drawing/2014/main" id="{117D1B47-ED88-632B-B28D-AC7A5427B107}"/>
              </a:ext>
            </a:extLst>
          </p:cNvPr>
          <p:cNvSpPr txBox="1"/>
          <p:nvPr/>
        </p:nvSpPr>
        <p:spPr>
          <a:xfrm>
            <a:off x="4294977" y="2013162"/>
            <a:ext cx="6766792" cy="707886"/>
          </a:xfrm>
          <a:prstGeom prst="rect">
            <a:avLst/>
          </a:prstGeom>
          <a:noFill/>
        </p:spPr>
        <p:txBody>
          <a:bodyPr wrap="square" rtlCol="0" anchor="ctr">
            <a:spAutoFit/>
          </a:bodyPr>
          <a:lstStyle/>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Always Followed by nouns, modifying them, and shooting questions without fear. </a:t>
            </a:r>
          </a:p>
        </p:txBody>
      </p:sp>
      <p:sp>
        <p:nvSpPr>
          <p:cNvPr id="18" name="TextBox 17">
            <a:extLst>
              <a:ext uri="{FF2B5EF4-FFF2-40B4-BE49-F238E27FC236}">
                <a16:creationId xmlns:a16="http://schemas.microsoft.com/office/drawing/2014/main" id="{FE6A2AEE-EABD-69BF-F423-F9EA68256BD7}"/>
              </a:ext>
            </a:extLst>
          </p:cNvPr>
          <p:cNvSpPr txBox="1"/>
          <p:nvPr/>
        </p:nvSpPr>
        <p:spPr>
          <a:xfrm>
            <a:off x="4602559" y="2845878"/>
            <a:ext cx="6151629" cy="1015663"/>
          </a:xfrm>
          <a:prstGeom prst="rect">
            <a:avLst/>
          </a:prstGeom>
          <a:noFill/>
        </p:spPr>
        <p:txBody>
          <a:bodyPr wrap="square" rtlCol="0" anchor="ctr">
            <a:spAutoFit/>
          </a:bodyPr>
          <a:lstStyle/>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What dishes do you like? </a:t>
            </a:r>
          </a:p>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Which is your bike?</a:t>
            </a:r>
            <a:r>
              <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p>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Whose bag was found on the hike?</a:t>
            </a:r>
            <a:endPar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12B559B6-0427-04EB-9762-5A7CF5D53C0E}"/>
              </a:ext>
            </a:extLst>
          </p:cNvPr>
          <p:cNvSpPr txBox="1"/>
          <p:nvPr/>
        </p:nvSpPr>
        <p:spPr>
          <a:xfrm>
            <a:off x="5367468" y="3986372"/>
            <a:ext cx="4621810" cy="1012857"/>
          </a:xfrm>
          <a:prstGeom prst="rect">
            <a:avLst/>
          </a:prstGeom>
          <a:noFill/>
        </p:spPr>
        <p:txBody>
          <a:bodyPr wrap="square" rtlCol="0" anchor="ctr">
            <a:spAutoFit/>
          </a:bodyPr>
          <a:lstStyle/>
          <a:p>
            <a:pPr lvl="2" algn="ctr"/>
            <a:endPar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These are a few examples my dears.</a:t>
            </a:r>
            <a:endPar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This is my book, that is her purse.</a:t>
            </a:r>
            <a:endPar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He is our cook, and she is his nurse.</a:t>
            </a:r>
            <a:endPar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a:p>
            <a:pPr lvl="2" algn="ctr"/>
            <a:endPar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grpSp>
        <p:nvGrpSpPr>
          <p:cNvPr id="16" name="Group 15">
            <a:extLst>
              <a:ext uri="{FF2B5EF4-FFF2-40B4-BE49-F238E27FC236}">
                <a16:creationId xmlns:a16="http://schemas.microsoft.com/office/drawing/2014/main" id="{4EAFA947-7D2E-F952-84B1-0CED3B34E482}"/>
              </a:ext>
            </a:extLst>
          </p:cNvPr>
          <p:cNvGrpSpPr/>
          <p:nvPr/>
        </p:nvGrpSpPr>
        <p:grpSpPr>
          <a:xfrm>
            <a:off x="108355" y="749612"/>
            <a:ext cx="1738260" cy="3421722"/>
            <a:chOff x="108355" y="818639"/>
            <a:chExt cx="1738260" cy="3421722"/>
          </a:xfrm>
        </p:grpSpPr>
        <p:sp>
          <p:nvSpPr>
            <p:cNvPr id="8" name="Oval 7">
              <a:extLst>
                <a:ext uri="{FF2B5EF4-FFF2-40B4-BE49-F238E27FC236}">
                  <a16:creationId xmlns:a16="http://schemas.microsoft.com/office/drawing/2014/main" id="{93795327-C2D0-9BEB-77E4-8AB6654445D7}"/>
                </a:ext>
              </a:extLst>
            </p:cNvPr>
            <p:cNvSpPr/>
            <p:nvPr/>
          </p:nvSpPr>
          <p:spPr>
            <a:xfrm>
              <a:off x="367889" y="3756603"/>
              <a:ext cx="1219192" cy="4837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1800" dirty="0">
                  <a:latin typeface="Calibri" panose="020F0502020204030204" pitchFamily="34" charset="0"/>
                  <a:cs typeface="Calibri" panose="020F0502020204030204" pitchFamily="34" charset="0"/>
                </a:rPr>
                <a:t>WHAT</a:t>
              </a:r>
            </a:p>
          </p:txBody>
        </p:sp>
        <p:pic>
          <p:nvPicPr>
            <p:cNvPr id="13" name="Picture 12" descr="A cartoon of a person shooting a bow and arrow&#10;&#10;Description automatically generated with medium confidence">
              <a:extLst>
                <a:ext uri="{FF2B5EF4-FFF2-40B4-BE49-F238E27FC236}">
                  <a16:creationId xmlns:a16="http://schemas.microsoft.com/office/drawing/2014/main" id="{D7430257-30F1-3110-5AB6-BAD533625CA8}"/>
                </a:ext>
              </a:extLst>
            </p:cNvPr>
            <p:cNvPicPr>
              <a:picLocks noChangeAspect="1"/>
            </p:cNvPicPr>
            <p:nvPr/>
          </p:nvPicPr>
          <p:blipFill>
            <a:blip r:embed="rId5"/>
            <a:stretch>
              <a:fillRect/>
            </a:stretch>
          </p:blipFill>
          <p:spPr>
            <a:xfrm>
              <a:off x="108355" y="818639"/>
              <a:ext cx="1738260" cy="2908460"/>
            </a:xfrm>
            <a:prstGeom prst="rect">
              <a:avLst/>
            </a:prstGeom>
          </p:spPr>
        </p:pic>
      </p:grpSp>
      <p:grpSp>
        <p:nvGrpSpPr>
          <p:cNvPr id="20" name="Group 19">
            <a:extLst>
              <a:ext uri="{FF2B5EF4-FFF2-40B4-BE49-F238E27FC236}">
                <a16:creationId xmlns:a16="http://schemas.microsoft.com/office/drawing/2014/main" id="{826717AD-F9D2-19C9-1297-FA0459A27758}"/>
              </a:ext>
            </a:extLst>
          </p:cNvPr>
          <p:cNvGrpSpPr/>
          <p:nvPr/>
        </p:nvGrpSpPr>
        <p:grpSpPr>
          <a:xfrm>
            <a:off x="282999" y="4236808"/>
            <a:ext cx="1870218" cy="2136728"/>
            <a:chOff x="817382" y="4331814"/>
            <a:chExt cx="1870218" cy="2136728"/>
          </a:xfrm>
        </p:grpSpPr>
        <p:sp>
          <p:nvSpPr>
            <p:cNvPr id="9" name="Oval 8">
              <a:extLst>
                <a:ext uri="{FF2B5EF4-FFF2-40B4-BE49-F238E27FC236}">
                  <a16:creationId xmlns:a16="http://schemas.microsoft.com/office/drawing/2014/main" id="{49A5F66F-5949-C9B7-A353-5BD599A5C2A4}"/>
                </a:ext>
              </a:extLst>
            </p:cNvPr>
            <p:cNvSpPr/>
            <p:nvPr/>
          </p:nvSpPr>
          <p:spPr>
            <a:xfrm>
              <a:off x="1142895" y="5984784"/>
              <a:ext cx="1219192" cy="4837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1800" dirty="0">
                  <a:latin typeface="Calibri" panose="020F0502020204030204" pitchFamily="34" charset="0"/>
                  <a:cs typeface="Calibri" panose="020F0502020204030204" pitchFamily="34" charset="0"/>
                </a:rPr>
                <a:t>WHICH</a:t>
              </a:r>
            </a:p>
          </p:txBody>
        </p:sp>
        <p:pic>
          <p:nvPicPr>
            <p:cNvPr id="15" name="Picture 14" descr="A cartoon of a person shooting a bow and arrow&#10;&#10;Description automatically generated with medium confidence">
              <a:extLst>
                <a:ext uri="{FF2B5EF4-FFF2-40B4-BE49-F238E27FC236}">
                  <a16:creationId xmlns:a16="http://schemas.microsoft.com/office/drawing/2014/main" id="{5FAE66B3-0B40-ACB1-06E0-A8F7F62BD5EC}"/>
                </a:ext>
              </a:extLst>
            </p:cNvPr>
            <p:cNvPicPr>
              <a:picLocks noChangeAspect="1"/>
            </p:cNvPicPr>
            <p:nvPr/>
          </p:nvPicPr>
          <p:blipFill rotWithShape="1">
            <a:blip r:embed="rId6"/>
            <a:srcRect l="24056"/>
            <a:stretch/>
          </p:blipFill>
          <p:spPr>
            <a:xfrm flipH="1">
              <a:off x="817382" y="4331814"/>
              <a:ext cx="1870218" cy="1641750"/>
            </a:xfrm>
            <a:prstGeom prst="rect">
              <a:avLst/>
            </a:prstGeom>
          </p:spPr>
        </p:pic>
      </p:grpSp>
      <p:pic>
        <p:nvPicPr>
          <p:cNvPr id="21" name="Picture 2" descr="Free vector hand drawn indian cuisine illustration">
            <a:extLst>
              <a:ext uri="{FF2B5EF4-FFF2-40B4-BE49-F238E27FC236}">
                <a16:creationId xmlns:a16="http://schemas.microsoft.com/office/drawing/2014/main" id="{E83C41CC-FB34-2502-232B-7C21469EEC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4770" y="2762484"/>
            <a:ext cx="1389564" cy="1195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Free vector various motorbikes flat item set. cartoon motorcycles, moto cycles, scooters and bikes isolated vector illustration collection. transportation and delivery concept">
            <a:extLst>
              <a:ext uri="{FF2B5EF4-FFF2-40B4-BE49-F238E27FC236}">
                <a16:creationId xmlns:a16="http://schemas.microsoft.com/office/drawing/2014/main" id="{59B6EA3B-6ADE-9421-0BA9-9DF6C9516D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3047" y="2888542"/>
            <a:ext cx="1263240" cy="1109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24" name="Straight Arrow Connector 1023">
            <a:extLst>
              <a:ext uri="{FF2B5EF4-FFF2-40B4-BE49-F238E27FC236}">
                <a16:creationId xmlns:a16="http://schemas.microsoft.com/office/drawing/2014/main" id="{648143EB-0930-4762-FB57-3B5DB82FFA25}"/>
              </a:ext>
            </a:extLst>
          </p:cNvPr>
          <p:cNvCxnSpPr/>
          <p:nvPr/>
        </p:nvCxnSpPr>
        <p:spPr>
          <a:xfrm flipV="1">
            <a:off x="937626" y="1665934"/>
            <a:ext cx="784941" cy="41436"/>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1025" name="Straight Arrow Connector 1024">
            <a:extLst>
              <a:ext uri="{FF2B5EF4-FFF2-40B4-BE49-F238E27FC236}">
                <a16:creationId xmlns:a16="http://schemas.microsoft.com/office/drawing/2014/main" id="{321C8D57-377E-916C-38A5-E17B822E974E}"/>
              </a:ext>
            </a:extLst>
          </p:cNvPr>
          <p:cNvCxnSpPr/>
          <p:nvPr/>
        </p:nvCxnSpPr>
        <p:spPr>
          <a:xfrm flipV="1">
            <a:off x="2998840" y="3295203"/>
            <a:ext cx="784941" cy="41436"/>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cxnSp>
        <p:nvCxnSpPr>
          <p:cNvPr id="1027" name="Straight Arrow Connector 1026">
            <a:extLst>
              <a:ext uri="{FF2B5EF4-FFF2-40B4-BE49-F238E27FC236}">
                <a16:creationId xmlns:a16="http://schemas.microsoft.com/office/drawing/2014/main" id="{E555490A-8D85-1DCA-484C-294C4D7DABC9}"/>
              </a:ext>
            </a:extLst>
          </p:cNvPr>
          <p:cNvCxnSpPr/>
          <p:nvPr/>
        </p:nvCxnSpPr>
        <p:spPr>
          <a:xfrm flipV="1">
            <a:off x="1124138" y="4969117"/>
            <a:ext cx="784941" cy="41436"/>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6287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1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p:tgtEl>
                                          <p:spTgt spid="16"/>
                                        </p:tgtEl>
                                        <p:attrNameLst>
                                          <p:attrName>ppt_x</p:attrName>
                                        </p:attrNameLst>
                                      </p:cBhvr>
                                      <p:tavLst>
                                        <p:tav tm="0">
                                          <p:val>
                                            <p:strVal val="#ppt_x-#ppt_w*1.125000"/>
                                          </p:val>
                                        </p:tav>
                                        <p:tav tm="100000">
                                          <p:val>
                                            <p:strVal val="#ppt_x"/>
                                          </p:val>
                                        </p:tav>
                                      </p:tavLst>
                                    </p:anim>
                                    <p:animEffect transition="in" filter="wipe(right)">
                                      <p:cBhvr>
                                        <p:cTn id="12" dur="1000"/>
                                        <p:tgtEl>
                                          <p:spTgt spid="16"/>
                                        </p:tgtEl>
                                      </p:cBhvr>
                                    </p:animEffect>
                                  </p:childTnLst>
                                </p:cTn>
                              </p:par>
                            </p:childTnLst>
                          </p:cTn>
                        </p:par>
                        <p:par>
                          <p:cTn id="13" fill="hold">
                            <p:stCondLst>
                              <p:cond delay="2500"/>
                            </p:stCondLst>
                            <p:childTnLst>
                              <p:par>
                                <p:cTn id="14" presetID="1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p:tgtEl>
                                          <p:spTgt spid="20"/>
                                        </p:tgtEl>
                                        <p:attrNameLst>
                                          <p:attrName>ppt_x</p:attrName>
                                        </p:attrNameLst>
                                      </p:cBhvr>
                                      <p:tavLst>
                                        <p:tav tm="0">
                                          <p:val>
                                            <p:strVal val="#ppt_x-#ppt_w*1.125000"/>
                                          </p:val>
                                        </p:tav>
                                        <p:tav tm="100000">
                                          <p:val>
                                            <p:strVal val="#ppt_x"/>
                                          </p:val>
                                        </p:tav>
                                      </p:tavLst>
                                    </p:anim>
                                    <p:animEffect transition="in" filter="wipe(right)">
                                      <p:cBhvr>
                                        <p:cTn id="17" dur="1000"/>
                                        <p:tgtEl>
                                          <p:spTgt spid="20"/>
                                        </p:tgtEl>
                                      </p:cBhvr>
                                    </p:animEffect>
                                  </p:childTnLst>
                                </p:cTn>
                              </p:par>
                            </p:childTnLst>
                          </p:cTn>
                        </p:par>
                        <p:par>
                          <p:cTn id="18" fill="hold">
                            <p:stCondLst>
                              <p:cond delay="3500"/>
                            </p:stCondLst>
                            <p:childTnLst>
                              <p:par>
                                <p:cTn id="19" presetID="12" presetClass="entr" presetSubtype="2"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p:tgtEl>
                                          <p:spTgt spid="25"/>
                                        </p:tgtEl>
                                        <p:attrNameLst>
                                          <p:attrName>ppt_x</p:attrName>
                                        </p:attrNameLst>
                                      </p:cBhvr>
                                      <p:tavLst>
                                        <p:tav tm="0">
                                          <p:val>
                                            <p:strVal val="#ppt_x+#ppt_w*1.125000"/>
                                          </p:val>
                                        </p:tav>
                                        <p:tav tm="100000">
                                          <p:val>
                                            <p:strVal val="#ppt_x"/>
                                          </p:val>
                                        </p:tav>
                                      </p:tavLst>
                                    </p:anim>
                                    <p:animEffect transition="in" filter="wipe(left)">
                                      <p:cBhvr>
                                        <p:cTn id="22" dur="1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4"/>
                                        </p:tgtEl>
                                        <p:attrNameLst>
                                          <p:attrName>style.visibility</p:attrName>
                                        </p:attrNameLst>
                                      </p:cBhvr>
                                      <p:to>
                                        <p:strVal val="visible"/>
                                      </p:to>
                                    </p:set>
                                  </p:childTnLst>
                                </p:cTn>
                              </p:par>
                            </p:childTnLst>
                          </p:cTn>
                        </p:par>
                        <p:par>
                          <p:cTn id="32" fill="hold">
                            <p:stCondLst>
                              <p:cond delay="0"/>
                            </p:stCondLst>
                            <p:childTnLst>
                              <p:par>
                                <p:cTn id="33" presetID="63" presetClass="path" presetSubtype="0" accel="50000" decel="50000" fill="hold" nodeType="afterEffect">
                                  <p:stCondLst>
                                    <p:cond delay="0"/>
                                  </p:stCondLst>
                                  <p:childTnLst>
                                    <p:animMotion origin="layout" path="M -4.58333E-6 -3.33333E-6 L 0.25 -3.33333E-6 " pathEditMode="relative" rAng="0" ptsTypes="AA">
                                      <p:cBhvr>
                                        <p:cTn id="34" dur="2000" fill="hold"/>
                                        <p:tgtEl>
                                          <p:spTgt spid="1024"/>
                                        </p:tgtEl>
                                        <p:attrNameLst>
                                          <p:attrName>ppt_x</p:attrName>
                                          <p:attrName>ppt_y</p:attrName>
                                        </p:attrNameLst>
                                      </p:cBhvr>
                                      <p:rCtr x="12500" y="0"/>
                                    </p:animMotion>
                                  </p:childTnLst>
                                </p:cTn>
                              </p:par>
                            </p:childTnLst>
                          </p:cTn>
                        </p:par>
                        <p:par>
                          <p:cTn id="35" fill="hold">
                            <p:stCondLst>
                              <p:cond delay="2000"/>
                            </p:stCondLst>
                            <p:childTnLst>
                              <p:par>
                                <p:cTn id="36" presetID="1" presetClass="exit" presetSubtype="0" fill="hold" nodeType="afterEffect">
                                  <p:stCondLst>
                                    <p:cond delay="0"/>
                                  </p:stCondLst>
                                  <p:childTnLst>
                                    <p:set>
                                      <p:cBhvr>
                                        <p:cTn id="37" dur="1" fill="hold">
                                          <p:stCondLst>
                                            <p:cond delay="0"/>
                                          </p:stCondLst>
                                        </p:cTn>
                                        <p:tgtEl>
                                          <p:spTgt spid="1024"/>
                                        </p:tgtEl>
                                        <p:attrNameLst>
                                          <p:attrName>style.visibility</p:attrName>
                                        </p:attrNameLst>
                                      </p:cBhvr>
                                      <p:to>
                                        <p:strVal val="hidden"/>
                                      </p:to>
                                    </p:se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left)">
                                      <p:cBhvr>
                                        <p:cTn id="41" dur="1000"/>
                                        <p:tgtEl>
                                          <p:spTgt spid="18">
                                            <p:txEl>
                                              <p:pRg st="0" end="0"/>
                                            </p:txEl>
                                          </p:spTgt>
                                        </p:tgtEl>
                                      </p:cBhvr>
                                    </p:animEffect>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27"/>
                                        </p:tgtEl>
                                        <p:attrNameLst>
                                          <p:attrName>style.visibility</p:attrName>
                                        </p:attrNameLst>
                                      </p:cBhvr>
                                      <p:to>
                                        <p:strVal val="visible"/>
                                      </p:to>
                                    </p:set>
                                  </p:childTnLst>
                                </p:cTn>
                              </p:par>
                            </p:childTnLst>
                          </p:cTn>
                        </p:par>
                        <p:par>
                          <p:cTn id="50" fill="hold">
                            <p:stCondLst>
                              <p:cond delay="0"/>
                            </p:stCondLst>
                            <p:childTnLst>
                              <p:par>
                                <p:cTn id="51" presetID="63" presetClass="path" presetSubtype="0" accel="50000" decel="50000" fill="hold" nodeType="afterEffect">
                                  <p:stCondLst>
                                    <p:cond delay="0"/>
                                  </p:stCondLst>
                                  <p:childTnLst>
                                    <p:animMotion origin="layout" path="M 1.04167E-6 3.7037E-6 L 0.25 3.7037E-6 " pathEditMode="relative" rAng="0" ptsTypes="AA">
                                      <p:cBhvr>
                                        <p:cTn id="52" dur="2000" fill="hold"/>
                                        <p:tgtEl>
                                          <p:spTgt spid="1027"/>
                                        </p:tgtEl>
                                        <p:attrNameLst>
                                          <p:attrName>ppt_x</p:attrName>
                                          <p:attrName>ppt_y</p:attrName>
                                        </p:attrNameLst>
                                      </p:cBhvr>
                                      <p:rCtr x="12500" y="0"/>
                                    </p:animMotion>
                                  </p:childTnLst>
                                </p:cTn>
                              </p:par>
                            </p:childTnLst>
                          </p:cTn>
                        </p:par>
                        <p:par>
                          <p:cTn id="53" fill="hold">
                            <p:stCondLst>
                              <p:cond delay="2000"/>
                            </p:stCondLst>
                            <p:childTnLst>
                              <p:par>
                                <p:cTn id="54" presetID="1" presetClass="exit" presetSubtype="0" fill="hold" nodeType="afterEffect">
                                  <p:stCondLst>
                                    <p:cond delay="0"/>
                                  </p:stCondLst>
                                  <p:childTnLst>
                                    <p:set>
                                      <p:cBhvr>
                                        <p:cTn id="55" dur="1" fill="hold">
                                          <p:stCondLst>
                                            <p:cond delay="0"/>
                                          </p:stCondLst>
                                        </p:cTn>
                                        <p:tgtEl>
                                          <p:spTgt spid="1027"/>
                                        </p:tgtEl>
                                        <p:attrNameLst>
                                          <p:attrName>style.visibility</p:attrName>
                                        </p:attrNameLst>
                                      </p:cBhvr>
                                      <p:to>
                                        <p:strVal val="hidden"/>
                                      </p:to>
                                    </p:se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18">
                                            <p:txEl>
                                              <p:pRg st="1" end="1"/>
                                            </p:txEl>
                                          </p:spTgt>
                                        </p:tgtEl>
                                        <p:attrNameLst>
                                          <p:attrName>style.visibility</p:attrName>
                                        </p:attrNameLst>
                                      </p:cBhvr>
                                      <p:to>
                                        <p:strVal val="visible"/>
                                      </p:to>
                                    </p:set>
                                    <p:animEffect transition="in" filter="wipe(left)">
                                      <p:cBhvr>
                                        <p:cTn id="59" dur="1000"/>
                                        <p:tgtEl>
                                          <p:spTgt spid="18">
                                            <p:txEl>
                                              <p:pRg st="1" end="1"/>
                                            </p:txEl>
                                          </p:spTgt>
                                        </p:tgtEl>
                                      </p:cBhvr>
                                    </p:animEffect>
                                  </p:childTnLst>
                                </p:cTn>
                              </p:par>
                            </p:childTnLst>
                          </p:cTn>
                        </p:par>
                        <p:par>
                          <p:cTn id="60" fill="hold">
                            <p:stCondLst>
                              <p:cond delay="3000"/>
                            </p:stCondLst>
                            <p:childTnLst>
                              <p:par>
                                <p:cTn id="61" presetID="22" presetClass="entr" presetSubtype="2"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right)">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025"/>
                                        </p:tgtEl>
                                        <p:attrNameLst>
                                          <p:attrName>style.visibility</p:attrName>
                                        </p:attrNameLst>
                                      </p:cBhvr>
                                      <p:to>
                                        <p:strVal val="visible"/>
                                      </p:to>
                                    </p:set>
                                  </p:childTnLst>
                                </p:cTn>
                              </p:par>
                            </p:childTnLst>
                          </p:cTn>
                        </p:par>
                        <p:par>
                          <p:cTn id="68" fill="hold">
                            <p:stCondLst>
                              <p:cond delay="0"/>
                            </p:stCondLst>
                            <p:childTnLst>
                              <p:par>
                                <p:cTn id="69" presetID="63" presetClass="path" presetSubtype="0" accel="50000" decel="50000" fill="hold" nodeType="afterEffect">
                                  <p:stCondLst>
                                    <p:cond delay="0"/>
                                  </p:stCondLst>
                                  <p:childTnLst>
                                    <p:animMotion origin="layout" path="M 5E-6 -4.81481E-6 L 0.25001 -4.81481E-6 " pathEditMode="relative" rAng="0" ptsTypes="AA">
                                      <p:cBhvr>
                                        <p:cTn id="70" dur="2000" fill="hold"/>
                                        <p:tgtEl>
                                          <p:spTgt spid="1025"/>
                                        </p:tgtEl>
                                        <p:attrNameLst>
                                          <p:attrName>ppt_x</p:attrName>
                                          <p:attrName>ppt_y</p:attrName>
                                        </p:attrNameLst>
                                      </p:cBhvr>
                                      <p:rCtr x="12500" y="0"/>
                                    </p:animMotion>
                                  </p:childTnLst>
                                </p:cTn>
                              </p:par>
                            </p:childTnLst>
                          </p:cTn>
                        </p:par>
                        <p:par>
                          <p:cTn id="71" fill="hold">
                            <p:stCondLst>
                              <p:cond delay="2000"/>
                            </p:stCondLst>
                            <p:childTnLst>
                              <p:par>
                                <p:cTn id="72" presetID="1" presetClass="exit" presetSubtype="0" fill="hold" nodeType="afterEffect">
                                  <p:stCondLst>
                                    <p:cond delay="0"/>
                                  </p:stCondLst>
                                  <p:childTnLst>
                                    <p:set>
                                      <p:cBhvr>
                                        <p:cTn id="73" dur="1" fill="hold">
                                          <p:stCondLst>
                                            <p:cond delay="0"/>
                                          </p:stCondLst>
                                        </p:cTn>
                                        <p:tgtEl>
                                          <p:spTgt spid="1025"/>
                                        </p:tgtEl>
                                        <p:attrNameLst>
                                          <p:attrName>style.visibility</p:attrName>
                                        </p:attrNameLst>
                                      </p:cBhvr>
                                      <p:to>
                                        <p:strVal val="hidden"/>
                                      </p:to>
                                    </p:set>
                                  </p:childTnLst>
                                </p:cTn>
                              </p:par>
                            </p:childTnLst>
                          </p:cTn>
                        </p:par>
                        <p:par>
                          <p:cTn id="74" fill="hold">
                            <p:stCondLst>
                              <p:cond delay="2000"/>
                            </p:stCondLst>
                            <p:childTnLst>
                              <p:par>
                                <p:cTn id="75" presetID="22" presetClass="entr" presetSubtype="8" fill="hold" grpId="0" nodeType="afterEffect">
                                  <p:stCondLst>
                                    <p:cond delay="0"/>
                                  </p:stCondLst>
                                  <p:childTnLst>
                                    <p:set>
                                      <p:cBhvr>
                                        <p:cTn id="76" dur="1" fill="hold">
                                          <p:stCondLst>
                                            <p:cond delay="0"/>
                                          </p:stCondLst>
                                        </p:cTn>
                                        <p:tgtEl>
                                          <p:spTgt spid="18">
                                            <p:txEl>
                                              <p:pRg st="2" end="2"/>
                                            </p:txEl>
                                          </p:spTgt>
                                        </p:tgtEl>
                                        <p:attrNameLst>
                                          <p:attrName>style.visibility</p:attrName>
                                        </p:attrNameLst>
                                      </p:cBhvr>
                                      <p:to>
                                        <p:strVal val="visible"/>
                                      </p:to>
                                    </p:set>
                                    <p:animEffect transition="in" filter="wipe(left)">
                                      <p:cBhvr>
                                        <p:cTn id="77" dur="1000"/>
                                        <p:tgtEl>
                                          <p:spTgt spid="18">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uiExpand="1" build="p"/>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Free vector red carpet background in realistic style">
            <a:extLst>
              <a:ext uri="{FF2B5EF4-FFF2-40B4-BE49-F238E27FC236}">
                <a16:creationId xmlns:a16="http://schemas.microsoft.com/office/drawing/2014/main" id="{55588B76-4DC5-3955-7BE6-EFE58742E0A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44" b="99681" l="9744" r="89776">
                        <a14:foregroundMark x1="36581" y1="56709" x2="28275" y2="93930"/>
                        <a14:foregroundMark x1="28275" y1="93930" x2="28275" y2="93930"/>
                        <a14:foregroundMark x1="83706" y1="94089" x2="61821" y2="99681"/>
                        <a14:foregroundMark x1="61821" y1="99681" x2="61821" y2="99681"/>
                      </a14:backgroundRemoval>
                    </a14:imgEffect>
                  </a14:imgLayer>
                </a14:imgProps>
              </a:ext>
              <a:ext uri="{28A0092B-C50C-407E-A947-70E740481C1C}">
                <a14:useLocalDpi xmlns:a14="http://schemas.microsoft.com/office/drawing/2010/main" val="0"/>
              </a:ext>
            </a:extLst>
          </a:blip>
          <a:srcRect/>
          <a:stretch>
            <a:fillRect/>
          </a:stretch>
        </p:blipFill>
        <p:spPr bwMode="auto">
          <a:xfrm>
            <a:off x="345962" y="1173511"/>
            <a:ext cx="3452955" cy="4936273"/>
          </a:xfrm>
          <a:prstGeom prst="rect">
            <a:avLst/>
          </a:prstGeom>
          <a:noFill/>
          <a:extLst>
            <a:ext uri="{909E8E84-426E-40DD-AFC4-6F175D3DCCD1}">
              <a14:hiddenFill xmlns:a14="http://schemas.microsoft.com/office/drawing/2010/main">
                <a:solidFill>
                  <a:srgbClr val="FFFFFF"/>
                </a:solidFill>
              </a14:hiddenFill>
            </a:ext>
          </a:extLst>
        </p:spPr>
      </p:pic>
      <p:sp>
        <p:nvSpPr>
          <p:cNvPr id="4" name="Scroll: Horizontal 3">
            <a:extLst>
              <a:ext uri="{FF2B5EF4-FFF2-40B4-BE49-F238E27FC236}">
                <a16:creationId xmlns:a16="http://schemas.microsoft.com/office/drawing/2014/main" id="{A3E7A7EF-1BF1-DD9F-B2BC-D6487A29C47D}"/>
              </a:ext>
            </a:extLst>
          </p:cNvPr>
          <p:cNvSpPr/>
          <p:nvPr/>
        </p:nvSpPr>
        <p:spPr>
          <a:xfrm>
            <a:off x="981258" y="0"/>
            <a:ext cx="10015131" cy="818359"/>
          </a:xfrm>
          <a:prstGeom prst="horizontalScroll">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Google Shape;39;p2">
            <a:extLst>
              <a:ext uri="{FF2B5EF4-FFF2-40B4-BE49-F238E27FC236}">
                <a16:creationId xmlns:a16="http://schemas.microsoft.com/office/drawing/2014/main" id="{A23E7559-4B4C-7ADA-B5A3-C82B8031287E}"/>
              </a:ext>
            </a:extLst>
          </p:cNvPr>
          <p:cNvSpPr txBox="1">
            <a:spLocks noGrp="1"/>
          </p:cNvSpPr>
          <p:nvPr>
            <p:ph type="title"/>
          </p:nvPr>
        </p:nvSpPr>
        <p:spPr>
          <a:xfrm>
            <a:off x="2914517" y="82163"/>
            <a:ext cx="5680213" cy="65403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US" dirty="0">
                <a:solidFill>
                  <a:schemeClr val="bg1"/>
                </a:solidFill>
              </a:rPr>
              <a:t>Poem- Interrogative Adjective</a:t>
            </a:r>
            <a:endParaRPr dirty="0">
              <a:solidFill>
                <a:schemeClr val="bg1"/>
              </a:solidFill>
            </a:endParaRPr>
          </a:p>
        </p:txBody>
      </p:sp>
      <p:grpSp>
        <p:nvGrpSpPr>
          <p:cNvPr id="7" name="Group 6">
            <a:extLst>
              <a:ext uri="{FF2B5EF4-FFF2-40B4-BE49-F238E27FC236}">
                <a16:creationId xmlns:a16="http://schemas.microsoft.com/office/drawing/2014/main" id="{D74630C3-66DF-AE16-37FB-1A7F66A147C9}"/>
              </a:ext>
            </a:extLst>
          </p:cNvPr>
          <p:cNvGrpSpPr/>
          <p:nvPr/>
        </p:nvGrpSpPr>
        <p:grpSpPr>
          <a:xfrm>
            <a:off x="4000307" y="872324"/>
            <a:ext cx="7356133" cy="5775511"/>
            <a:chOff x="1292352" y="895350"/>
            <a:chExt cx="6437376" cy="5962650"/>
          </a:xfrm>
        </p:grpSpPr>
        <p:pic>
          <p:nvPicPr>
            <p:cNvPr id="1026" name="Picture 2" descr="Free vector torn paper on a floral background">
              <a:extLst>
                <a:ext uri="{FF2B5EF4-FFF2-40B4-BE49-F238E27FC236}">
                  <a16:creationId xmlns:a16="http://schemas.microsoft.com/office/drawing/2014/main" id="{1459D4B2-4CAB-6E7E-B920-798CAE102F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2352" y="895350"/>
              <a:ext cx="6437376" cy="5962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212D8B9-1F36-F7CC-A0CA-9497C09CCAE9}"/>
                </a:ext>
              </a:extLst>
            </p:cNvPr>
            <p:cNvSpPr/>
            <p:nvPr/>
          </p:nvSpPr>
          <p:spPr>
            <a:xfrm>
              <a:off x="1447307" y="1165474"/>
              <a:ext cx="6142656" cy="539833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Bef>
                  <a:spcPts val="1200"/>
                </a:spcBef>
                <a:spcAft>
                  <a:spcPts val="1200"/>
                </a:spcAft>
              </a:pPr>
              <a:r>
                <a:rPr lang="en-US" sz="18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rPr>
                <a:t> </a:t>
              </a:r>
            </a:p>
            <a:p>
              <a:pPr lvl="2" algn="ctr"/>
              <a:endParaRPr lang="en-US" sz="18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a:p>
              <a:pPr lvl="2" algn="ctr"/>
              <a:r>
                <a:rPr lang="en-US" sz="18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p>
            <a:p>
              <a:pPr lvl="2" algn="ctr"/>
              <a:r>
                <a:rPr lang="en-US" sz="18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br>
                <a:rPr lang="en-US"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br>
              <a:endParaRPr lang="en-IN"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9B1B24E1-A3A7-2D6F-BA63-2A592951F733}"/>
              </a:ext>
            </a:extLst>
          </p:cNvPr>
          <p:cNvSpPr txBox="1"/>
          <p:nvPr/>
        </p:nvSpPr>
        <p:spPr>
          <a:xfrm>
            <a:off x="3956638" y="1180446"/>
            <a:ext cx="7443471" cy="707886"/>
          </a:xfrm>
          <a:prstGeom prst="rect">
            <a:avLst/>
          </a:prstGeom>
          <a:noFill/>
        </p:spPr>
        <p:txBody>
          <a:bodyPr wrap="square" rtlCol="0" anchor="ctr">
            <a:spAutoFit/>
          </a:bodyPr>
          <a:lstStyle/>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rPr>
              <a:t>Interrogative adjectives - What, Which, Whose are the three musketeers.</a:t>
            </a:r>
          </a:p>
        </p:txBody>
      </p:sp>
      <p:sp>
        <p:nvSpPr>
          <p:cNvPr id="17" name="TextBox 16">
            <a:extLst>
              <a:ext uri="{FF2B5EF4-FFF2-40B4-BE49-F238E27FC236}">
                <a16:creationId xmlns:a16="http://schemas.microsoft.com/office/drawing/2014/main" id="{117D1B47-ED88-632B-B28D-AC7A5427B107}"/>
              </a:ext>
            </a:extLst>
          </p:cNvPr>
          <p:cNvSpPr txBox="1"/>
          <p:nvPr/>
        </p:nvSpPr>
        <p:spPr>
          <a:xfrm>
            <a:off x="4294977" y="2013162"/>
            <a:ext cx="6766792" cy="707886"/>
          </a:xfrm>
          <a:prstGeom prst="rect">
            <a:avLst/>
          </a:prstGeom>
          <a:noFill/>
        </p:spPr>
        <p:txBody>
          <a:bodyPr wrap="square" rtlCol="0" anchor="ctr">
            <a:spAutoFit/>
          </a:bodyPr>
          <a:lstStyle/>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Always Followed by nouns, modifying them, and shooting questions without fear, </a:t>
            </a:r>
          </a:p>
        </p:txBody>
      </p:sp>
      <p:sp>
        <p:nvSpPr>
          <p:cNvPr id="18" name="TextBox 17">
            <a:extLst>
              <a:ext uri="{FF2B5EF4-FFF2-40B4-BE49-F238E27FC236}">
                <a16:creationId xmlns:a16="http://schemas.microsoft.com/office/drawing/2014/main" id="{FE6A2AEE-EABD-69BF-F423-F9EA68256BD7}"/>
              </a:ext>
            </a:extLst>
          </p:cNvPr>
          <p:cNvSpPr txBox="1"/>
          <p:nvPr/>
        </p:nvSpPr>
        <p:spPr>
          <a:xfrm>
            <a:off x="4602559" y="2845878"/>
            <a:ext cx="6151629" cy="1015663"/>
          </a:xfrm>
          <a:prstGeom prst="rect">
            <a:avLst/>
          </a:prstGeom>
          <a:noFill/>
        </p:spPr>
        <p:txBody>
          <a:bodyPr wrap="square" rtlCol="0" anchor="ctr">
            <a:spAutoFit/>
          </a:bodyPr>
          <a:lstStyle/>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What dishes do you like? </a:t>
            </a:r>
          </a:p>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Which is your bike?</a:t>
            </a:r>
            <a:r>
              <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p>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Whose bag was found on the hike?</a:t>
            </a:r>
            <a:endPar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12B559B6-0427-04EB-9762-5A7CF5D53C0E}"/>
              </a:ext>
            </a:extLst>
          </p:cNvPr>
          <p:cNvSpPr txBox="1"/>
          <p:nvPr/>
        </p:nvSpPr>
        <p:spPr>
          <a:xfrm>
            <a:off x="5367468" y="3986372"/>
            <a:ext cx="4621810" cy="1012857"/>
          </a:xfrm>
          <a:prstGeom prst="rect">
            <a:avLst/>
          </a:prstGeom>
          <a:noFill/>
        </p:spPr>
        <p:txBody>
          <a:bodyPr wrap="square" rtlCol="0" anchor="ctr">
            <a:spAutoFit/>
          </a:bodyPr>
          <a:lstStyle/>
          <a:p>
            <a:pPr lvl="2" algn="ctr"/>
            <a:endPar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These are a few examples my dears.</a:t>
            </a:r>
            <a:endPar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This is my book, that is her purse.</a:t>
            </a:r>
            <a:endPar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a:p>
            <a:pPr lvl="2" algn="ctr"/>
            <a:r>
              <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He is our cook, and she is his nurse.</a:t>
            </a:r>
            <a:endPar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a:p>
            <a:pPr lvl="2" algn="ctr"/>
            <a:endParaRPr lang="en-US" sz="20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ndParaRPr>
          </a:p>
        </p:txBody>
      </p:sp>
      <p:pic>
        <p:nvPicPr>
          <p:cNvPr id="21" name="Picture 2" descr="Free vector hand drawn indian cuisine illustration">
            <a:extLst>
              <a:ext uri="{FF2B5EF4-FFF2-40B4-BE49-F238E27FC236}">
                <a16:creationId xmlns:a16="http://schemas.microsoft.com/office/drawing/2014/main" id="{E83C41CC-FB34-2502-232B-7C21469EEC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4770" y="2762484"/>
            <a:ext cx="1389564" cy="1195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Free vector various motorbikes flat item set. cartoon motorcycles, moto cycles, scooters and bikes isolated vector illustration collection. transportation and delivery concept">
            <a:extLst>
              <a:ext uri="{FF2B5EF4-FFF2-40B4-BE49-F238E27FC236}">
                <a16:creationId xmlns:a16="http://schemas.microsoft.com/office/drawing/2014/main" id="{59B6EA3B-6ADE-9421-0BA9-9DF6C9516D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3047" y="2888542"/>
            <a:ext cx="1263240" cy="1109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D38FBF11-07F8-1083-9680-762151A21D11}"/>
              </a:ext>
            </a:extLst>
          </p:cNvPr>
          <p:cNvSpPr txBox="1"/>
          <p:nvPr/>
        </p:nvSpPr>
        <p:spPr>
          <a:xfrm>
            <a:off x="5136378" y="5191450"/>
            <a:ext cx="5083991" cy="430740"/>
          </a:xfrm>
          <a:prstGeom prst="rect">
            <a:avLst/>
          </a:prstGeom>
          <a:noFill/>
        </p:spPr>
        <p:txBody>
          <a:bodyPr wrap="square" rtlCol="0" anchor="ctr">
            <a:spAutoFit/>
          </a:bodyPr>
          <a:lstStyle/>
          <a:p>
            <a:pPr lvl="2" algn="ctr"/>
            <a:endParaRPr lang="en-US" sz="2000" dirty="0">
              <a:ln w="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lvl="2"/>
            <a:r>
              <a:rPr lang="en-US" sz="2000" b="0" i="0" u="none" strike="noStrike" dirty="0">
                <a:solidFill>
                  <a:sysClr val="windowText" lastClr="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My, his, her, its, our, they are owned by nouns.</a:t>
            </a:r>
            <a:endParaRPr lang="en-US" sz="2000" dirty="0">
              <a:solidFill>
                <a:sysClr val="windowText" lastClr="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lvl="2" algn="ctr"/>
            <a:endParaRPr lang="en-US" sz="2000" i="0" u="none" strike="noStrike" dirty="0">
              <a:ln w="0"/>
              <a:solidFill>
                <a:schemeClr val="tx1"/>
              </a:solidFill>
              <a:effectLst>
                <a:outerShdw blurRad="38100" dist="38100" dir="2700000" algn="tl">
                  <a:srgbClr val="000000">
                    <a:alpha val="43137"/>
                  </a:srgbClr>
                </a:outerShdw>
              </a:effectLst>
              <a:latin typeface="Calibri" panose="020F0502020204030204" pitchFamily="34" charset="0"/>
            </a:endParaRPr>
          </a:p>
        </p:txBody>
      </p:sp>
      <p:pic>
        <p:nvPicPr>
          <p:cNvPr id="14" name="Picture 2" descr="Free vector flat guru gobind singh jayanti illustration">
            <a:extLst>
              <a:ext uri="{FF2B5EF4-FFF2-40B4-BE49-F238E27FC236}">
                <a16:creationId xmlns:a16="http://schemas.microsoft.com/office/drawing/2014/main" id="{9C06E6DE-8376-771A-C564-A44779EF0D8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18690" y1="77636" x2="18530" y2="88179"/>
                        <a14:foregroundMark x1="24920" y1="57508" x2="10383" y2="69489"/>
                        <a14:foregroundMark x1="10383" y1="69489" x2="10383" y2="69808"/>
                        <a14:foregroundMark x1="37380" y1="85304" x2="37380" y2="87859"/>
                        <a14:foregroundMark x1="36741" y1="84824" x2="36901" y2="84345"/>
                      </a14:backgroundRemoval>
                    </a14:imgEffect>
                  </a14:imgLayer>
                </a14:imgProps>
              </a:ext>
              <a:ext uri="{28A0092B-C50C-407E-A947-70E740481C1C}">
                <a14:useLocalDpi xmlns:a14="http://schemas.microsoft.com/office/drawing/2010/main" val="0"/>
              </a:ext>
            </a:extLst>
          </a:blip>
          <a:srcRect/>
          <a:stretch>
            <a:fillRect/>
          </a:stretch>
        </p:blipFill>
        <p:spPr bwMode="auto">
          <a:xfrm>
            <a:off x="1118485" y="1087158"/>
            <a:ext cx="2179586" cy="31158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2A964F8-4A26-0FEE-17AC-F32C90ACF97A}"/>
              </a:ext>
            </a:extLst>
          </p:cNvPr>
          <p:cNvSpPr txBox="1"/>
          <p:nvPr/>
        </p:nvSpPr>
        <p:spPr>
          <a:xfrm>
            <a:off x="5367468" y="5763870"/>
            <a:ext cx="4621810" cy="561267"/>
          </a:xfrm>
          <a:prstGeom prst="rect">
            <a:avLst/>
          </a:prstGeom>
          <a:noFill/>
        </p:spPr>
        <p:txBody>
          <a:bodyPr wrap="square" rtlCol="0" anchor="ctr">
            <a:spAutoFit/>
          </a:bodyPr>
          <a:lstStyle/>
          <a:p>
            <a:pPr lvl="2" algn="ctr"/>
            <a:endParaRPr lang="en-US" sz="2000" dirty="0">
              <a:ln w="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lvl="2" algn="ctr"/>
            <a:r>
              <a:rPr lang="en-US" sz="2000" b="0" i="0" u="none" strike="noStrike" dirty="0">
                <a:solidFill>
                  <a:sysClr val="windowText" lastClr="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Possessive Adjectives are the names by which they win renown.</a:t>
            </a:r>
            <a:endParaRPr lang="en-US" sz="2000" b="0" dirty="0">
              <a:solidFill>
                <a:sysClr val="windowText" lastClr="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lvl="2" algn="ctr"/>
            <a:endParaRPr lang="en-US" sz="2000" i="0" u="none" strike="noStrike" dirty="0">
              <a:ln w="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23" name="Oval 22">
            <a:extLst>
              <a:ext uri="{FF2B5EF4-FFF2-40B4-BE49-F238E27FC236}">
                <a16:creationId xmlns:a16="http://schemas.microsoft.com/office/drawing/2014/main" id="{06EFF323-4505-C685-AF0A-4B53F0FA900B}"/>
              </a:ext>
            </a:extLst>
          </p:cNvPr>
          <p:cNvSpPr/>
          <p:nvPr/>
        </p:nvSpPr>
        <p:spPr>
          <a:xfrm>
            <a:off x="1604774" y="826959"/>
            <a:ext cx="1207008" cy="5486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1800" dirty="0">
                <a:latin typeface="Calibri" panose="020F0502020204030204" pitchFamily="34" charset="0"/>
                <a:cs typeface="Calibri" panose="020F0502020204030204" pitchFamily="34" charset="0"/>
              </a:rPr>
              <a:t>NOUN</a:t>
            </a:r>
          </a:p>
        </p:txBody>
      </p:sp>
      <p:sp>
        <p:nvSpPr>
          <p:cNvPr id="26" name="Rectangle 25">
            <a:extLst>
              <a:ext uri="{FF2B5EF4-FFF2-40B4-BE49-F238E27FC236}">
                <a16:creationId xmlns:a16="http://schemas.microsoft.com/office/drawing/2014/main" id="{D3E199E6-14DA-E423-45AB-26F4301705B4}"/>
              </a:ext>
            </a:extLst>
          </p:cNvPr>
          <p:cNvSpPr/>
          <p:nvPr/>
        </p:nvSpPr>
        <p:spPr>
          <a:xfrm>
            <a:off x="1853178" y="5578617"/>
            <a:ext cx="489372" cy="168004"/>
          </a:xfrm>
          <a:prstGeom prst="rect">
            <a:avLst/>
          </a:prstGeom>
          <a:solidFill>
            <a:srgbClr val="D7020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a:latin typeface="Calibri" panose="020F0502020204030204" pitchFamily="34" charset="0"/>
                <a:cs typeface="Calibri" panose="020F0502020204030204" pitchFamily="34" charset="0"/>
              </a:rPr>
              <a:t>MY</a:t>
            </a:r>
          </a:p>
        </p:txBody>
      </p:sp>
      <p:sp>
        <p:nvSpPr>
          <p:cNvPr id="27" name="Rectangle 26">
            <a:extLst>
              <a:ext uri="{FF2B5EF4-FFF2-40B4-BE49-F238E27FC236}">
                <a16:creationId xmlns:a16="http://schemas.microsoft.com/office/drawing/2014/main" id="{5D154EB5-79C8-84C5-4E38-701088B31137}"/>
              </a:ext>
            </a:extLst>
          </p:cNvPr>
          <p:cNvSpPr/>
          <p:nvPr/>
        </p:nvSpPr>
        <p:spPr>
          <a:xfrm>
            <a:off x="1844034" y="4824061"/>
            <a:ext cx="586754" cy="143463"/>
          </a:xfrm>
          <a:prstGeom prst="rect">
            <a:avLst/>
          </a:prstGeom>
          <a:solidFill>
            <a:srgbClr val="D7020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a:latin typeface="Calibri" panose="020F0502020204030204" pitchFamily="34" charset="0"/>
                <a:cs typeface="Calibri" panose="020F0502020204030204" pitchFamily="34" charset="0"/>
              </a:rPr>
              <a:t>ITS</a:t>
            </a:r>
          </a:p>
        </p:txBody>
      </p:sp>
      <p:sp>
        <p:nvSpPr>
          <p:cNvPr id="28" name="Rectangle 27">
            <a:extLst>
              <a:ext uri="{FF2B5EF4-FFF2-40B4-BE49-F238E27FC236}">
                <a16:creationId xmlns:a16="http://schemas.microsoft.com/office/drawing/2014/main" id="{F91E3995-7602-5DD2-14BC-B586B6A0C0FD}"/>
              </a:ext>
            </a:extLst>
          </p:cNvPr>
          <p:cNvSpPr/>
          <p:nvPr/>
        </p:nvSpPr>
        <p:spPr>
          <a:xfrm>
            <a:off x="1844034" y="4967524"/>
            <a:ext cx="586755" cy="164541"/>
          </a:xfrm>
          <a:prstGeom prst="rect">
            <a:avLst/>
          </a:prstGeom>
          <a:solidFill>
            <a:srgbClr val="D7020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a:latin typeface="Calibri" panose="020F0502020204030204" pitchFamily="34" charset="0"/>
                <a:cs typeface="Calibri" panose="020F0502020204030204" pitchFamily="34" charset="0"/>
              </a:rPr>
              <a:t>HER</a:t>
            </a:r>
          </a:p>
        </p:txBody>
      </p:sp>
      <p:sp>
        <p:nvSpPr>
          <p:cNvPr id="29" name="Rectangle 28">
            <a:extLst>
              <a:ext uri="{FF2B5EF4-FFF2-40B4-BE49-F238E27FC236}">
                <a16:creationId xmlns:a16="http://schemas.microsoft.com/office/drawing/2014/main" id="{3A0A1E1F-6CC5-DFA4-119E-D0FE6804F24B}"/>
              </a:ext>
            </a:extLst>
          </p:cNvPr>
          <p:cNvSpPr/>
          <p:nvPr/>
        </p:nvSpPr>
        <p:spPr>
          <a:xfrm>
            <a:off x="1849442" y="5379403"/>
            <a:ext cx="489372" cy="164541"/>
          </a:xfrm>
          <a:prstGeom prst="rect">
            <a:avLst/>
          </a:prstGeom>
          <a:solidFill>
            <a:srgbClr val="D7020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a:latin typeface="Calibri" panose="020F0502020204030204" pitchFamily="34" charset="0"/>
                <a:cs typeface="Calibri" panose="020F0502020204030204" pitchFamily="34" charset="0"/>
              </a:rPr>
              <a:t>HIS</a:t>
            </a:r>
          </a:p>
        </p:txBody>
      </p:sp>
      <p:sp>
        <p:nvSpPr>
          <p:cNvPr id="30" name="Rectangle 29">
            <a:extLst>
              <a:ext uri="{FF2B5EF4-FFF2-40B4-BE49-F238E27FC236}">
                <a16:creationId xmlns:a16="http://schemas.microsoft.com/office/drawing/2014/main" id="{97CA5217-9BC9-6000-805C-9E5BB99CEFCE}"/>
              </a:ext>
            </a:extLst>
          </p:cNvPr>
          <p:cNvSpPr/>
          <p:nvPr/>
        </p:nvSpPr>
        <p:spPr>
          <a:xfrm>
            <a:off x="1798002" y="4168184"/>
            <a:ext cx="678817" cy="168004"/>
          </a:xfrm>
          <a:prstGeom prst="rect">
            <a:avLst/>
          </a:prstGeom>
          <a:solidFill>
            <a:srgbClr val="D7020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a:latin typeface="Calibri" panose="020F0502020204030204" pitchFamily="34" charset="0"/>
                <a:cs typeface="Calibri" panose="020F0502020204030204" pitchFamily="34" charset="0"/>
              </a:rPr>
              <a:t>THEY</a:t>
            </a:r>
          </a:p>
        </p:txBody>
      </p:sp>
      <p:sp>
        <p:nvSpPr>
          <p:cNvPr id="31" name="Rectangle 30">
            <a:extLst>
              <a:ext uri="{FF2B5EF4-FFF2-40B4-BE49-F238E27FC236}">
                <a16:creationId xmlns:a16="http://schemas.microsoft.com/office/drawing/2014/main" id="{1F865DA3-8DC0-9DA8-1F73-0044A3B41F76}"/>
              </a:ext>
            </a:extLst>
          </p:cNvPr>
          <p:cNvSpPr/>
          <p:nvPr/>
        </p:nvSpPr>
        <p:spPr>
          <a:xfrm>
            <a:off x="1798002" y="4366988"/>
            <a:ext cx="678817" cy="175673"/>
          </a:xfrm>
          <a:prstGeom prst="rect">
            <a:avLst/>
          </a:prstGeom>
          <a:solidFill>
            <a:srgbClr val="D7020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a:latin typeface="Calibri" panose="020F0502020204030204" pitchFamily="34" charset="0"/>
                <a:cs typeface="Calibri" panose="020F0502020204030204" pitchFamily="34" charset="0"/>
              </a:rPr>
              <a:t>OUR</a:t>
            </a:r>
          </a:p>
        </p:txBody>
      </p:sp>
      <p:sp>
        <p:nvSpPr>
          <p:cNvPr id="1030" name="TextBox 1029">
            <a:extLst>
              <a:ext uri="{FF2B5EF4-FFF2-40B4-BE49-F238E27FC236}">
                <a16:creationId xmlns:a16="http://schemas.microsoft.com/office/drawing/2014/main" id="{00F03DD4-44ED-5909-C14C-6FF4AB7F65C9}"/>
              </a:ext>
            </a:extLst>
          </p:cNvPr>
          <p:cNvSpPr txBox="1"/>
          <p:nvPr/>
        </p:nvSpPr>
        <p:spPr>
          <a:xfrm>
            <a:off x="1565400" y="5864058"/>
            <a:ext cx="1027087" cy="191105"/>
          </a:xfrm>
          <a:prstGeom prst="rect">
            <a:avLst/>
          </a:prstGeom>
          <a:solidFill>
            <a:srgbClr val="D20000"/>
          </a:solidFill>
        </p:spPr>
        <p:txBody>
          <a:bodyPr wrap="none" rtlCol="0">
            <a:spAutoFit/>
          </a:bodyPr>
          <a:lstStyle/>
          <a:p>
            <a:endParaRPr lang="en-US" dirty="0">
              <a:solidFill>
                <a:srgbClr val="FF0000"/>
              </a:solidFill>
              <a:highlight>
                <a:srgbClr val="FF0000"/>
              </a:highlight>
            </a:endParaRPr>
          </a:p>
        </p:txBody>
      </p:sp>
    </p:spTree>
    <p:extLst>
      <p:ext uri="{BB962C8B-B14F-4D97-AF65-F5344CB8AC3E}">
        <p14:creationId xmlns:p14="http://schemas.microsoft.com/office/powerpoint/2010/main" val="292598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grpId="0" nodeType="withEffect">
                                  <p:stCondLst>
                                    <p:cond delay="110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15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30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90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130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23" grpId="0" animBg="1"/>
      <p:bldP spid="26" grpId="0" animBg="1"/>
      <p:bldP spid="27" grpId="0" animBg="1"/>
      <p:bldP spid="28" grpId="0" animBg="1"/>
      <p:bldP spid="29" grpId="0" animBg="1"/>
      <p:bldP spid="30" grpId="0" animBg="1"/>
      <p:bldP spid="31" grpId="0" animBg="1"/>
      <p:bldP spid="10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extLst>
              <p:ext uri="{D42A27DB-BD31-4B8C-83A1-F6EECF244321}">
                <p14:modId xmlns:p14="http://schemas.microsoft.com/office/powerpoint/2010/main" val="3628910112"/>
              </p:ext>
            </p:extLst>
          </p:nvPr>
        </p:nvGraphicFramePr>
        <p:xfrm>
          <a:off x="1127450" y="574097"/>
          <a:ext cx="9937100" cy="2362230"/>
        </p:xfrm>
        <a:graphic>
          <a:graphicData uri="http://schemas.openxmlformats.org/drawingml/2006/table">
            <a:tbl>
              <a:tblPr firstRow="1" bandRow="1">
                <a:noFill/>
                <a:tableStyleId>{312082F0-36B5-40F3-B39F-2E6BD18259C1}</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832650">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val="10000"/>
                  </a:ext>
                </a:extLst>
              </a:tr>
              <a:tr h="834863">
                <a:tc>
                  <a:txBody>
                    <a:bodyPr/>
                    <a:lstStyle/>
                    <a:p>
                      <a:pPr marL="0" marR="0" lvl="0" indent="0" algn="l" rtl="0">
                        <a:spcBef>
                          <a:spcPts val="0"/>
                        </a:spcBef>
                        <a:spcAft>
                          <a:spcPts val="0"/>
                        </a:spcAft>
                        <a:buNone/>
                      </a:pPr>
                      <a:r>
                        <a:rPr lang="en-IN" sz="900" dirty="0"/>
                        <a:t>2</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Dish: https://www.freepik.com/free-vector/hand-drawn-indian-cuisine-illustration_24235552.htm</a:t>
                      </a:r>
                    </a:p>
                    <a:p>
                      <a:pPr marL="0" lvl="0" indent="0" algn="l" rtl="0">
                        <a:spcBef>
                          <a:spcPts val="0"/>
                        </a:spcBef>
                        <a:spcAft>
                          <a:spcPts val="0"/>
                        </a:spcAft>
                        <a:buNone/>
                      </a:pPr>
                      <a:r>
                        <a:rPr lang="en-IN" sz="900" b="0" dirty="0"/>
                        <a:t>Bikes: https://www.freepik.com/free-vector/various-motorbikes-flat-item-set-cartoon-motorcycles-moto-cycles-scooters-bikes-isolated-vector-illustration-collection-transportation-delivery-concept_11672041.htm</a:t>
                      </a:r>
                    </a:p>
                    <a:p>
                      <a:pPr marL="0" lvl="0" indent="0" algn="l" rtl="0">
                        <a:spcBef>
                          <a:spcPts val="0"/>
                        </a:spcBef>
                        <a:spcAft>
                          <a:spcPts val="0"/>
                        </a:spcAft>
                        <a:buNone/>
                      </a:pPr>
                      <a:r>
                        <a:rPr lang="en-IN" sz="900" dirty="0"/>
                        <a:t>Paper: https://www.freepik.com/free-vector/torn-paper-floral-background_16352116.htm</a:t>
                      </a:r>
                    </a:p>
                    <a:p>
                      <a:pPr marL="0" marR="0" lvl="0" indent="0" algn="l" rtl="0">
                        <a:spcBef>
                          <a:spcPts val="0"/>
                        </a:spcBef>
                        <a:spcAft>
                          <a:spcPts val="0"/>
                        </a:spcAft>
                        <a:buNone/>
                      </a:pPr>
                      <a:r>
                        <a:rPr lang="en-US" sz="900" dirty="0"/>
                        <a:t>Arrow1: https://www.freepik.com/free-vector/sporting-activity-people-white-background_18973418.htm</a:t>
                      </a:r>
                    </a:p>
                    <a:p>
                      <a:pPr marL="0" marR="0" lvl="0" indent="0" algn="l" rtl="0">
                        <a:spcBef>
                          <a:spcPts val="0"/>
                        </a:spcBef>
                        <a:spcAft>
                          <a:spcPts val="0"/>
                        </a:spcAft>
                        <a:buNone/>
                      </a:pPr>
                      <a:r>
                        <a:rPr lang="en-US" sz="900" dirty="0"/>
                        <a:t>Arrow2: https://www.freepik.com/free-vector/flat-design-warrior-background_28368612.htm</a:t>
                      </a:r>
                    </a:p>
                    <a:p>
                      <a:pPr marL="0" marR="0" lvl="0" indent="0" algn="l" rtl="0">
                        <a:spcBef>
                          <a:spcPts val="0"/>
                        </a:spcBef>
                        <a:spcAft>
                          <a:spcPts val="0"/>
                        </a:spcAft>
                        <a:buNone/>
                      </a:pPr>
                      <a:r>
                        <a:rPr lang="en-US" sz="900" dirty="0"/>
                        <a:t>Arrow3: https://pixabay.com/vectors/marksman-shoot-aim-archer-arrow-159536/</a:t>
                      </a:r>
                    </a:p>
                    <a:p>
                      <a:pPr marL="0" marR="0" lvl="0" indent="0" algn="l" rtl="0">
                        <a:spcBef>
                          <a:spcPts val="0"/>
                        </a:spcBef>
                        <a:spcAft>
                          <a:spcPts val="0"/>
                        </a:spcAft>
                        <a:buNone/>
                      </a:pPr>
                      <a:endParaRPr lang="en-US" sz="900" dirty="0"/>
                    </a:p>
                    <a:p>
                      <a:pPr marL="0" marR="0" lvl="0" indent="0" algn="l" rtl="0">
                        <a:spcBef>
                          <a:spcPts val="0"/>
                        </a:spcBef>
                        <a:spcAft>
                          <a:spcPts val="0"/>
                        </a:spcAft>
                        <a:buNone/>
                      </a:pPr>
                      <a:endParaRPr lang="en-US" sz="900" dirty="0"/>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US" sz="900" dirty="0" err="1"/>
                        <a:t>freepik</a:t>
                      </a:r>
                      <a:endParaRPr lang="en-US" sz="900" dirty="0"/>
                    </a:p>
                    <a:p>
                      <a:pPr marL="0" marR="0" lvl="0" indent="0" algn="l" rtl="0">
                        <a:spcBef>
                          <a:spcPts val="0"/>
                        </a:spcBef>
                        <a:spcAft>
                          <a:spcPts val="0"/>
                        </a:spcAft>
                        <a:buNone/>
                      </a:pPr>
                      <a:r>
                        <a:rPr lang="en-US" sz="900" dirty="0" err="1"/>
                        <a:t>pch.vector</a:t>
                      </a:r>
                      <a:endParaRPr lang="en-US" sz="900" dirty="0"/>
                    </a:p>
                    <a:p>
                      <a:pPr marL="0" marR="0" lvl="0" indent="0" algn="l" rtl="0">
                        <a:spcBef>
                          <a:spcPts val="0"/>
                        </a:spcBef>
                        <a:spcAft>
                          <a:spcPts val="0"/>
                        </a:spcAft>
                        <a:buNone/>
                      </a:pPr>
                      <a:endParaRPr lang="en-US" sz="900" dirty="0"/>
                    </a:p>
                    <a:p>
                      <a:pPr marL="0" marR="0" lvl="0" indent="0" algn="l" rtl="0">
                        <a:spcBef>
                          <a:spcPts val="0"/>
                        </a:spcBef>
                        <a:spcAft>
                          <a:spcPts val="0"/>
                        </a:spcAft>
                        <a:buNone/>
                      </a:pPr>
                      <a:r>
                        <a:rPr lang="en-US" sz="900" dirty="0"/>
                        <a:t>rawpixel.com</a:t>
                      </a:r>
                    </a:p>
                    <a:p>
                      <a:pPr marL="0" marR="0" lvl="0" indent="0" algn="l" rtl="0">
                        <a:spcBef>
                          <a:spcPts val="0"/>
                        </a:spcBef>
                        <a:spcAft>
                          <a:spcPts val="0"/>
                        </a:spcAft>
                        <a:buNone/>
                      </a:pPr>
                      <a:r>
                        <a:rPr lang="en-US" sz="900" dirty="0" err="1"/>
                        <a:t>brgfx</a:t>
                      </a:r>
                      <a:endParaRPr lang="en-US" sz="900" dirty="0"/>
                    </a:p>
                    <a:p>
                      <a:pPr marL="0" marR="0" lvl="0" indent="0" algn="l" rtl="0">
                        <a:spcBef>
                          <a:spcPts val="0"/>
                        </a:spcBef>
                        <a:spcAft>
                          <a:spcPts val="0"/>
                        </a:spcAft>
                        <a:buNone/>
                      </a:pPr>
                      <a:r>
                        <a:rPr lang="en-US" sz="900" dirty="0" err="1"/>
                        <a:t>pikisuperstar</a:t>
                      </a:r>
                      <a:endParaRPr lang="en-US" sz="900" dirty="0"/>
                    </a:p>
                    <a:p>
                      <a:pPr marL="0" marR="0" lvl="0" indent="0" algn="l" rtl="0">
                        <a:spcBef>
                          <a:spcPts val="0"/>
                        </a:spcBef>
                        <a:spcAft>
                          <a:spcPts val="0"/>
                        </a:spcAft>
                        <a:buNone/>
                      </a:pPr>
                      <a:r>
                        <a:rPr lang="en-US" sz="900" dirty="0" err="1"/>
                        <a:t>OpenClipart</a:t>
                      </a:r>
                      <a:r>
                        <a:rPr lang="en-US" sz="900" dirty="0"/>
                        <a:t>-Vectors</a:t>
                      </a:r>
                      <a:endParaRPr sz="900"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l" rtl="0">
                        <a:spcBef>
                          <a:spcPts val="0"/>
                        </a:spcBef>
                        <a:spcAft>
                          <a:spcPts val="0"/>
                        </a:spcAft>
                        <a:buNone/>
                      </a:pPr>
                      <a:r>
                        <a:rPr lang="en-IN" sz="900" dirty="0"/>
                        <a:t>3</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lvl="0" indent="0" algn="l" rtl="0">
                        <a:spcBef>
                          <a:spcPts val="0"/>
                        </a:spcBef>
                        <a:spcAft>
                          <a:spcPts val="0"/>
                        </a:spcAft>
                        <a:buNone/>
                      </a:pPr>
                      <a:r>
                        <a:rPr lang="en-US" sz="900" b="0" i="0" u="none" strike="noStrike" dirty="0">
                          <a:solidFill>
                            <a:schemeClr val="dk1"/>
                          </a:solidFill>
                          <a:latin typeface="Calibri"/>
                          <a:ea typeface="Calibri"/>
                          <a:cs typeface="Calibri"/>
                          <a:sym typeface="Calibri"/>
                        </a:rPr>
                        <a:t>https://www.freepik.com/free-vector/flat-guru-gobind-singh-jayanti-illustration_34074559.htm</a:t>
                      </a:r>
                    </a:p>
                    <a:p>
                      <a:pPr marL="0" lvl="0" indent="0" algn="l" rtl="0">
                        <a:spcBef>
                          <a:spcPts val="0"/>
                        </a:spcBef>
                        <a:spcAft>
                          <a:spcPts val="0"/>
                        </a:spcAft>
                        <a:buNone/>
                      </a:pPr>
                      <a:r>
                        <a:rPr lang="en-IN" sz="900" dirty="0"/>
                        <a:t>https://www.freepik.com/free-vector/red-carpet-background-realistic-style_1832077.htm</a:t>
                      </a:r>
                      <a:endParaRPr sz="900" dirty="0"/>
                    </a:p>
                  </a:txBody>
                  <a:tcPr marL="91450" marR="91450" marT="45725" marB="45725"/>
                </a:tc>
                <a:tc>
                  <a:txBody>
                    <a:bodyPr/>
                    <a:lstStyle/>
                    <a:p>
                      <a:pPr marL="0" marR="0" lvl="0" indent="0" algn="l" rtl="0">
                        <a:spcBef>
                          <a:spcPts val="0"/>
                        </a:spcBef>
                        <a:spcAft>
                          <a:spcPts val="0"/>
                        </a:spcAft>
                        <a:buNone/>
                      </a:pPr>
                      <a:r>
                        <a:rPr lang="en-US" sz="900" dirty="0" err="1"/>
                        <a:t>freepik</a:t>
                      </a:r>
                      <a:endParaRPr lang="en-US" sz="900" dirty="0"/>
                    </a:p>
                    <a:p>
                      <a:pPr marL="0" marR="0" lvl="0" indent="0" algn="l" rtl="0">
                        <a:spcBef>
                          <a:spcPts val="0"/>
                        </a:spcBef>
                        <a:spcAft>
                          <a:spcPts val="0"/>
                        </a:spcAft>
                        <a:buNone/>
                      </a:pPr>
                      <a:r>
                        <a:rPr lang="en-US" sz="900" dirty="0" err="1"/>
                        <a:t>Freepik</a:t>
                      </a:r>
                      <a:endParaRPr lang="en-US" sz="900"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2"/>
                  </a:ext>
                </a:extLst>
              </a:tr>
            </a:tbl>
          </a:graphicData>
        </a:graphic>
      </p:graphicFrame>
      <p:sp>
        <p:nvSpPr>
          <p:cNvPr id="47" name="Google Shape;47;p3"/>
          <p:cNvSpPr txBox="1"/>
          <p:nvPr/>
        </p:nvSpPr>
        <p:spPr>
          <a:xfrm>
            <a:off x="3549975" y="120646"/>
            <a:ext cx="5092048" cy="500042"/>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dk1"/>
              </a:buClr>
              <a:buSzPct val="100000"/>
              <a:buFont typeface="Calibri"/>
              <a:buNone/>
            </a:pPr>
            <a:r>
              <a:rPr lang="en-IN" sz="4400" b="0" i="0" u="none" strike="noStrike" cap="none" dirty="0">
                <a:solidFill>
                  <a:schemeClr val="dk1"/>
                </a:solidFill>
                <a:latin typeface="Calibri"/>
                <a:ea typeface="Calibri"/>
                <a:cs typeface="Calibri"/>
                <a:sym typeface="Calibri"/>
              </a:rPr>
              <a:t>Attribution / Citation</a:t>
            </a:r>
            <a:endParaRPr dirty="0"/>
          </a:p>
        </p:txBody>
      </p:sp>
      <p:sp>
        <p:nvSpPr>
          <p:cNvPr id="48" name="Google Shape;48;p3"/>
          <p:cNvSpPr txBox="1"/>
          <p:nvPr/>
        </p:nvSpPr>
        <p:spPr>
          <a:xfrm>
            <a:off x="1285827" y="5448685"/>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rgbClr val="000000"/>
                </a:solidFill>
                <a:latin typeface="Arial"/>
                <a:ea typeface="Arial"/>
                <a:cs typeface="Arial"/>
                <a:sym typeface="Arial"/>
              </a:rPr>
              <a:t>                                    </a:t>
            </a:r>
            <a:r>
              <a:rPr lang="en-IN" sz="800" b="1" i="0" u="sng" strike="noStrike" cap="none">
                <a:solidFill>
                  <a:srgbClr val="000000"/>
                </a:solidFill>
                <a:latin typeface="Arial"/>
                <a:ea typeface="Arial"/>
                <a:cs typeface="Arial"/>
                <a:sym typeface="Arial"/>
              </a:rPr>
              <a:t>COPYRIGHT Cum DISCLAIMER NOTICE</a:t>
            </a:r>
            <a:endParaRPr sz="800" b="1" i="0" u="sng"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Strictly not for Commercial Use, excluding content that falls in Public Domain or common knowledge facts.</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Clr>
                <a:srgbClr val="000000"/>
              </a:buClr>
              <a:buSzPts val="800"/>
              <a:buFont typeface="Noto Sans Symbols"/>
              <a:buNone/>
            </a:pPr>
            <a:endParaRPr sz="800" b="0" i="0" u="none" strike="noStrike" cap="none">
              <a:solidFill>
                <a:srgbClr val="000000"/>
              </a:solidFill>
              <a:latin typeface="Calibri"/>
              <a:ea typeface="Calibri"/>
              <a:cs typeface="Calibri"/>
              <a:sym typeface="Calibri"/>
            </a:endParaRPr>
          </a:p>
        </p:txBody>
      </p:sp>
      <p:pic>
        <p:nvPicPr>
          <p:cNvPr id="2" name="Picture 2" descr="Free vector hand drawn indian cuisine illustration">
            <a:extLst>
              <a:ext uri="{FF2B5EF4-FFF2-40B4-BE49-F238E27FC236}">
                <a16:creationId xmlns:a16="http://schemas.microsoft.com/office/drawing/2014/main" id="{35EEFE86-5E10-5782-6053-6ADD46D07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264" y="1084651"/>
            <a:ext cx="328829" cy="282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4" descr="Free vector various motorbikes flat item set. cartoon motorcycles, moto cycles, scooters and bikes isolated vector illustration collection. transportation and delivery concept">
            <a:extLst>
              <a:ext uri="{FF2B5EF4-FFF2-40B4-BE49-F238E27FC236}">
                <a16:creationId xmlns:a16="http://schemas.microsoft.com/office/drawing/2014/main" id="{3EFD08B4-A2CE-D43B-D41C-A97056B44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264" y="1454576"/>
            <a:ext cx="337934" cy="232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6" descr="Free vector red carpet background in realistic style">
            <a:extLst>
              <a:ext uri="{FF2B5EF4-FFF2-40B4-BE49-F238E27FC236}">
                <a16:creationId xmlns:a16="http://schemas.microsoft.com/office/drawing/2014/main" id="{05AD73E8-13F7-5CCD-B1AC-CC3ABC75300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44" b="99681" l="9744" r="89776">
                        <a14:foregroundMark x1="36581" y1="56709" x2="28275" y2="93930"/>
                        <a14:foregroundMark x1="28275" y1="93930" x2="28275" y2="93930"/>
                        <a14:foregroundMark x1="83706" y1="94089" x2="61821" y2="99681"/>
                        <a14:foregroundMark x1="61821" y1="99681" x2="61821" y2="99681"/>
                      </a14:backgroundRemoval>
                    </a14:imgEffect>
                  </a14:imgLayer>
                </a14:imgProps>
              </a:ext>
              <a:ext uri="{28A0092B-C50C-407E-A947-70E740481C1C}">
                <a14:useLocalDpi xmlns:a14="http://schemas.microsoft.com/office/drawing/2010/main" val="0"/>
              </a:ext>
            </a:extLst>
          </a:blip>
          <a:srcRect/>
          <a:stretch>
            <a:fillRect/>
          </a:stretch>
        </p:blipFill>
        <p:spPr bwMode="auto">
          <a:xfrm>
            <a:off x="2084327" y="2281511"/>
            <a:ext cx="792000" cy="4981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ree vector flat guru gobind singh jayanti illustration">
            <a:extLst>
              <a:ext uri="{FF2B5EF4-FFF2-40B4-BE49-F238E27FC236}">
                <a16:creationId xmlns:a16="http://schemas.microsoft.com/office/drawing/2014/main" id="{45BBA8C0-BEC7-DB7C-E1F6-3EBD14F867A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18690" y1="77636" x2="18530" y2="88179"/>
                        <a14:foregroundMark x1="24920" y1="57508" x2="10383" y2="69489"/>
                        <a14:foregroundMark x1="10383" y1="69489" x2="10383" y2="69808"/>
                        <a14:foregroundMark x1="37380" y1="85304" x2="37380" y2="87859"/>
                        <a14:foregroundMark x1="36741" y1="84824" x2="36901" y2="84345"/>
                      </a14:backgroundRemoval>
                    </a14:imgEffect>
                  </a14:imgLayer>
                </a14:imgProps>
              </a:ext>
              <a:ext uri="{28A0092B-C50C-407E-A947-70E740481C1C}">
                <a14:useLocalDpi xmlns:a14="http://schemas.microsoft.com/office/drawing/2010/main" val="0"/>
              </a:ext>
            </a:extLst>
          </a:blip>
          <a:srcRect/>
          <a:stretch>
            <a:fillRect/>
          </a:stretch>
        </p:blipFill>
        <p:spPr bwMode="auto">
          <a:xfrm>
            <a:off x="2933712" y="2459597"/>
            <a:ext cx="520184" cy="3607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ree vector torn paper on a floral background">
            <a:extLst>
              <a:ext uri="{FF2B5EF4-FFF2-40B4-BE49-F238E27FC236}">
                <a16:creationId xmlns:a16="http://schemas.microsoft.com/office/drawing/2014/main" id="{433130A9-DB75-D7E6-0206-2E0D210A02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1051" y="1201805"/>
            <a:ext cx="421369" cy="421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artoon of a person shooting a bow and arrow&#10;&#10;Description automatically generated with medium confidence">
            <a:extLst>
              <a:ext uri="{FF2B5EF4-FFF2-40B4-BE49-F238E27FC236}">
                <a16:creationId xmlns:a16="http://schemas.microsoft.com/office/drawing/2014/main" id="{948CAC54-74AA-0000-AD76-EAF6442C158D}"/>
              </a:ext>
            </a:extLst>
          </p:cNvPr>
          <p:cNvPicPr>
            <a:picLocks noChangeAspect="1"/>
          </p:cNvPicPr>
          <p:nvPr/>
        </p:nvPicPr>
        <p:blipFill>
          <a:blip r:embed="rId10"/>
          <a:stretch>
            <a:fillRect/>
          </a:stretch>
        </p:blipFill>
        <p:spPr>
          <a:xfrm>
            <a:off x="3218794" y="1080181"/>
            <a:ext cx="343905" cy="575423"/>
          </a:xfrm>
          <a:prstGeom prst="rect">
            <a:avLst/>
          </a:prstGeom>
        </p:spPr>
      </p:pic>
      <p:pic>
        <p:nvPicPr>
          <p:cNvPr id="8" name="Picture 7" descr="A group of people doing sports&#10;&#10;Description automatically generated with low confidence">
            <a:extLst>
              <a:ext uri="{FF2B5EF4-FFF2-40B4-BE49-F238E27FC236}">
                <a16:creationId xmlns:a16="http://schemas.microsoft.com/office/drawing/2014/main" id="{1E75F60F-55BB-6AB6-9AF4-332D37E97CBA}"/>
              </a:ext>
            </a:extLst>
          </p:cNvPr>
          <p:cNvPicPr>
            <a:picLocks noChangeAspect="1"/>
          </p:cNvPicPr>
          <p:nvPr/>
        </p:nvPicPr>
        <p:blipFill rotWithShape="1">
          <a:blip r:embed="rId11"/>
          <a:srcRect l="12763" t="2823" r="59238" b="50001"/>
          <a:stretch/>
        </p:blipFill>
        <p:spPr>
          <a:xfrm>
            <a:off x="3206623" y="1782127"/>
            <a:ext cx="361050" cy="528997"/>
          </a:xfrm>
          <a:prstGeom prst="rect">
            <a:avLst/>
          </a:prstGeom>
        </p:spPr>
      </p:pic>
      <p:pic>
        <p:nvPicPr>
          <p:cNvPr id="12" name="Picture 11" descr="A cartoon of a person shooting a bow and arrow&#10;&#10;Description automatically generated with medium confidence">
            <a:extLst>
              <a:ext uri="{FF2B5EF4-FFF2-40B4-BE49-F238E27FC236}">
                <a16:creationId xmlns:a16="http://schemas.microsoft.com/office/drawing/2014/main" id="{38F80D16-3281-0768-3F08-EE5083E5BF1B}"/>
              </a:ext>
            </a:extLst>
          </p:cNvPr>
          <p:cNvPicPr>
            <a:picLocks noChangeAspect="1"/>
          </p:cNvPicPr>
          <p:nvPr/>
        </p:nvPicPr>
        <p:blipFill rotWithShape="1">
          <a:blip r:embed="rId12"/>
          <a:srcRect l="24056"/>
          <a:stretch/>
        </p:blipFill>
        <p:spPr>
          <a:xfrm flipH="1">
            <a:off x="2461888" y="1817546"/>
            <a:ext cx="447715" cy="523112"/>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1234</Words>
  <Application>Microsoft Macintosh PowerPoint</Application>
  <PresentationFormat>Widescreen</PresentationFormat>
  <Paragraphs>101</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Noto Sans Symbols</vt:lpstr>
      <vt:lpstr>DD</vt:lpstr>
      <vt:lpstr>Poem - Interrogative and  Possessive Adjectives</vt:lpstr>
      <vt:lpstr>Poem- Interrogative Adjective</vt:lpstr>
      <vt:lpstr>Poem- Interrogative Adjective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19</cp:revision>
  <dcterms:created xsi:type="dcterms:W3CDTF">2020-08-28T09:38:22Z</dcterms:created>
  <dcterms:modified xsi:type="dcterms:W3CDTF">2023-06-19T21:58:42Z</dcterms:modified>
</cp:coreProperties>
</file>