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60" r:id="rId4"/>
    <p:sldId id="263" r:id="rId5"/>
    <p:sldId id="262" r:id="rId6"/>
    <p:sldId id="261" r:id="rId7"/>
    <p:sldId id="259" r:id="rId8"/>
    <p:sldId id="258"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99"/>
    <a:srgbClr val="F593F7"/>
    <a:srgbClr val="59A2C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44465" autoAdjust="0"/>
  </p:normalViewPr>
  <p:slideViewPr>
    <p:cSldViewPr snapToGrid="0">
      <p:cViewPr varScale="1">
        <p:scale>
          <a:sx n="52" d="100"/>
          <a:sy n="52" d="100"/>
        </p:scale>
        <p:origin x="-470" y="-86"/>
      </p:cViewPr>
      <p:guideLst>
        <p:guide orient="horz" pos="2160"/>
        <p:guide pos="384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1. The Moon: https://pixabay.com/photos/night-moon-mountains-alps-4702174/ (Attribution: </a:t>
            </a:r>
            <a:r>
              <a:rPr lang="en-IN" sz="1200" b="0" i="0" u="none" strike="noStrike" dirty="0" err="1">
                <a:solidFill>
                  <a:schemeClr val="dk1"/>
                </a:solidFill>
                <a:latin typeface="Calibri"/>
                <a:cs typeface="Calibri"/>
                <a:sym typeface="Calibri"/>
              </a:rPr>
              <a:t>jplenio</a:t>
            </a:r>
            <a:r>
              <a:rPr lang="en-IN" sz="1200" b="0" i="0" u="none" strike="noStrike" dirty="0">
                <a:solidFill>
                  <a:schemeClr val="dk1"/>
                </a:solidFill>
                <a:latin typeface="Calibri"/>
                <a:cs typeface="Calibri"/>
                <a:sym typeface="Calibri"/>
              </a:rPr>
              <a:t>)</a:t>
            </a:r>
            <a:endParaRPr/>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rtl="0"/>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p>
          <a:p>
            <a:pPr rtl="0"/>
            <a:r>
              <a:rPr lang="en-US" sz="1200" b="0" i="0" u="none" strike="noStrike" cap="none" dirty="0">
                <a:solidFill>
                  <a:schemeClr val="dk1"/>
                </a:solidFill>
                <a:latin typeface="Calibri"/>
                <a:ea typeface="Calibri"/>
                <a:cs typeface="Calibri"/>
                <a:sym typeface="Calibri"/>
              </a:rPr>
              <a:t>The teacher may elicit answers from the students first before giving the reason-when it is clear in the </a:t>
            </a:r>
          </a:p>
          <a:p>
            <a:pPr rtl="0"/>
            <a:r>
              <a:rPr lang="en-US" sz="1200" b="0" i="0" u="none" strike="noStrike" cap="none" dirty="0">
                <a:solidFill>
                  <a:schemeClr val="dk1"/>
                </a:solidFill>
                <a:latin typeface="Calibri"/>
                <a:ea typeface="Calibri"/>
                <a:cs typeface="Calibri"/>
                <a:sym typeface="Calibri"/>
              </a:rPr>
              <a:t>situation which thing we mean. Initially it was dosa, chutney, puris and channa masala. The second time, </a:t>
            </a:r>
          </a:p>
          <a:p>
            <a:pPr rtl="0"/>
            <a:r>
              <a:rPr lang="en-US" sz="1200" b="0" i="0" u="none" strike="noStrike" cap="none" dirty="0">
                <a:solidFill>
                  <a:schemeClr val="dk1"/>
                </a:solidFill>
                <a:latin typeface="Calibri"/>
                <a:ea typeface="Calibri"/>
                <a:cs typeface="Calibri"/>
                <a:sym typeface="Calibri"/>
              </a:rPr>
              <a:t>since we know what we are talking about, definite article ‘the’ is added.</a:t>
            </a:r>
          </a:p>
          <a:p>
            <a:pPr rtl="0"/>
            <a:endParaRPr lang="en-IN" sz="1200" b="1" i="0" u="none" strike="noStrike" dirty="0">
              <a:solidFill>
                <a:schemeClr val="dk1"/>
              </a:solidFill>
              <a:latin typeface="Calibri"/>
              <a:ea typeface="Calibri"/>
              <a:cs typeface="Calibri"/>
              <a:sym typeface="Calibri"/>
            </a:endParaRPr>
          </a:p>
          <a:p>
            <a:pPr rtl="0"/>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     Source of Multimedia used in this slide - </a:t>
            </a:r>
            <a:r>
              <a:rPr lang="en-IN"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en-IN" sz="1200" b="0" i="0" u="none" strike="noStrike" dirty="0">
                <a:solidFill>
                  <a:schemeClr val="dk1"/>
                </a:solidFill>
                <a:latin typeface="Calibri"/>
                <a:ea typeface="Calibri"/>
                <a:cs typeface="Calibri"/>
                <a:sym typeface="Calibri"/>
              </a:rPr>
              <a:t>Boy: https://www.freepik.com/free-vector/set-happy-children-doing-different-actions_5934375.htm#query=children&amp;position=44&amp;from_view=search&amp;track=sph (Attribution: </a:t>
            </a:r>
            <a:r>
              <a:rPr lang="en-IN" sz="1200" b="0" i="0" u="none" strike="noStrike" dirty="0" err="1">
                <a:solidFill>
                  <a:schemeClr val="dk1"/>
                </a:solidFill>
                <a:latin typeface="Calibri"/>
                <a:ea typeface="Calibri"/>
                <a:cs typeface="Calibri"/>
                <a:sym typeface="Calibri"/>
              </a:rPr>
              <a:t>brgfx</a:t>
            </a:r>
            <a:r>
              <a:rPr lang="en-IN" sz="1200" b="0" i="0" u="none" strike="noStrike" dirty="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en-IN" sz="1200" b="0" i="0" u="none" strike="noStrike" dirty="0">
                <a:solidFill>
                  <a:schemeClr val="dk1"/>
                </a:solidFill>
                <a:latin typeface="Calibri"/>
                <a:ea typeface="Calibri"/>
                <a:cs typeface="Calibri"/>
                <a:sym typeface="Calibri"/>
              </a:rPr>
              <a:t>Boy and girl:</a:t>
            </a:r>
            <a:r>
              <a:rPr lang="en-IN" sz="1200" b="0" i="0" u="none" strike="noStrike" baseline="0" dirty="0">
                <a:solidFill>
                  <a:schemeClr val="dk1"/>
                </a:solidFill>
                <a:latin typeface="Calibri"/>
                <a:ea typeface="Calibri"/>
                <a:cs typeface="Calibri"/>
                <a:sym typeface="Calibri"/>
              </a:rPr>
              <a:t> https://www.freepik.com/free-vector/boy-girl-school-uniform_6052413.htm#page=6&amp;query=children&amp;position=41&amp;from_view=search&amp;track=sph (Attribution: </a:t>
            </a:r>
            <a:r>
              <a:rPr lang="en-IN" sz="1200" b="0" i="0" u="none" strike="noStrike" baseline="0" dirty="0" err="1">
                <a:solidFill>
                  <a:schemeClr val="dk1"/>
                </a:solidFill>
                <a:latin typeface="Calibri"/>
                <a:ea typeface="Calibri"/>
                <a:cs typeface="Calibri"/>
                <a:sym typeface="Calibri"/>
              </a:rPr>
              <a:t>brgfx</a:t>
            </a:r>
            <a:r>
              <a:rPr lang="en-IN" sz="1200" b="0" i="0" u="none" strike="noStrike" baseline="0" dirty="0">
                <a:solidFill>
                  <a:schemeClr val="dk1"/>
                </a:solidFill>
                <a:latin typeface="Calibri"/>
                <a:ea typeface="Calibri"/>
                <a:cs typeface="Calibri"/>
                <a:sym typeface="Calibri"/>
              </a:rPr>
              <a:t>)</a:t>
            </a:r>
            <a:endParaRPr lang="en-IN" sz="1200" b="0" i="0" u="none" strike="noStrike" dirty="0">
              <a:solidFill>
                <a:schemeClr val="dk1"/>
              </a:solidFill>
              <a:latin typeface="Calibri"/>
              <a:ea typeface="Calibri"/>
              <a:cs typeface="Calibri"/>
              <a:sym typeface="Calibri"/>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en-IN" sz="1200" b="0" i="0" u="none" strike="noStrike" dirty="0">
                <a:solidFill>
                  <a:schemeClr val="dk1"/>
                </a:solidFill>
                <a:latin typeface="Calibri"/>
                <a:cs typeface="Calibri"/>
                <a:sym typeface="Calibri"/>
              </a:rPr>
              <a:t>School: https://pixabay.com/vectors/school-design-building-learning-1727586/ (Attribution: 200degrees)</a:t>
            </a:r>
          </a:p>
          <a:p>
            <a:pPr marL="228600" lvl="0" indent="-228600" algn="l" rtl="0">
              <a:spcBef>
                <a:spcPts val="0"/>
              </a:spcBef>
              <a:spcAft>
                <a:spcPts val="0"/>
              </a:spcAft>
              <a:buAutoNum type="arabicPeriod"/>
            </a:pPr>
            <a:r>
              <a:rPr lang="en-IN" sz="1200" b="0" i="0" u="none" strike="noStrike" dirty="0">
                <a:solidFill>
                  <a:schemeClr val="dk1"/>
                </a:solidFill>
                <a:latin typeface="Calibri"/>
                <a:cs typeface="Calibri"/>
                <a:sym typeface="Calibri"/>
              </a:rPr>
              <a:t>Sky: https://pixabay.com/photos/sea-horizon-sun-sunlight-sky-1836480/ (Attribution: </a:t>
            </a:r>
            <a:r>
              <a:rPr lang="en-IN" sz="1200" b="0" i="0" u="none" strike="noStrike" dirty="0" err="1">
                <a:solidFill>
                  <a:schemeClr val="dk1"/>
                </a:solidFill>
                <a:latin typeface="Calibri"/>
                <a:cs typeface="Calibri"/>
                <a:sym typeface="Calibri"/>
              </a:rPr>
              <a:t>Pexels</a:t>
            </a:r>
            <a:r>
              <a:rPr lang="en-IN" sz="1200" b="0" i="0" u="none" strike="noStrike" dirty="0">
                <a:solidFill>
                  <a:schemeClr val="dk1"/>
                </a:solidFill>
                <a:latin typeface="Calibri"/>
                <a:cs typeface="Calibri"/>
                <a:sym typeface="Calibri"/>
              </a:rPr>
              <a:t>)</a:t>
            </a:r>
          </a:p>
          <a:p>
            <a:pPr marL="228600" lvl="0" indent="-228600" algn="l" rtl="0">
              <a:spcBef>
                <a:spcPts val="0"/>
              </a:spcBef>
              <a:spcAft>
                <a:spcPts val="0"/>
              </a:spcAft>
              <a:buAutoNum type="arabicPeriod"/>
            </a:pPr>
            <a:r>
              <a:rPr lang="en-IN" sz="1200" b="0" i="0" u="none" strike="noStrike" dirty="0">
                <a:solidFill>
                  <a:schemeClr val="dk1"/>
                </a:solidFill>
                <a:latin typeface="Calibri"/>
                <a:cs typeface="Calibri"/>
                <a:sym typeface="Calibri"/>
              </a:rPr>
              <a:t>Army: https://pixabay.com/photos/uniform-army-war-republic-day-7406028/ (Attribution: 29458918)</a:t>
            </a: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IN" sz="1200" b="0" i="0" u="none" strike="noStrike" dirty="0">
                <a:solidFill>
                  <a:schemeClr val="dk1"/>
                </a:solidFill>
                <a:latin typeface="Calibri"/>
                <a:cs typeface="Calibri"/>
                <a:sym typeface="Calibri"/>
              </a:rPr>
              <a:t>India: </a:t>
            </a:r>
            <a:r>
              <a:rPr lang="en-IN" sz="1200" b="0" i="0" u="none" strike="noStrike" kern="1200" cap="none" dirty="0">
                <a:solidFill>
                  <a:schemeClr val="tx1"/>
                </a:solidFill>
                <a:latin typeface="Calibri"/>
                <a:ea typeface="Calibri"/>
                <a:cs typeface="Calibri"/>
                <a:sym typeface="Calibri"/>
              </a:rPr>
              <a:t>SSSVV gallery</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startAt="2"/>
              <a:tabLst/>
              <a:defRPr/>
            </a:pPr>
            <a:r>
              <a:rPr lang="en-IN" sz="1200" b="0" i="0" u="none" strike="noStrike" kern="1200" cap="none" dirty="0">
                <a:solidFill>
                  <a:schemeClr val="tx1"/>
                </a:solidFill>
                <a:latin typeface="Calibri"/>
                <a:ea typeface="Calibri"/>
                <a:cs typeface="Calibri"/>
                <a:sym typeface="Calibri"/>
              </a:rPr>
              <a:t>Children guitar: https://pixabay.com/photos/kids-school-trip-back-to-school-942513/ (Attribution: </a:t>
            </a:r>
            <a:r>
              <a:rPr lang="en-IN" sz="1200" b="0" i="0" u="none" strike="noStrike" kern="1200" cap="none" dirty="0" err="1">
                <a:solidFill>
                  <a:schemeClr val="tx1"/>
                </a:solidFill>
                <a:latin typeface="Calibri"/>
                <a:ea typeface="Calibri"/>
                <a:cs typeface="Calibri"/>
                <a:sym typeface="Calibri"/>
              </a:rPr>
              <a:t>rameshbh</a:t>
            </a:r>
            <a:r>
              <a:rPr lang="en-IN" sz="1200" b="0" i="0" u="none" strike="noStrike" kern="1200" cap="none" dirty="0">
                <a:solidFill>
                  <a:schemeClr val="tx1"/>
                </a:solidFill>
                <a:latin typeface="Calibri"/>
                <a:ea typeface="Calibri"/>
                <a:cs typeface="Calibri"/>
                <a:sym typeface="Calibri"/>
              </a:rPr>
              <a: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startAt="2"/>
              <a:tabLst/>
              <a:defRPr/>
            </a:pPr>
            <a:r>
              <a:rPr lang="en-IN" sz="1200" b="0" i="0" u="none" strike="noStrike" kern="1200" cap="none" dirty="0">
                <a:solidFill>
                  <a:schemeClr val="tx1"/>
                </a:solidFill>
                <a:latin typeface="Calibri"/>
                <a:ea typeface="Calibri"/>
                <a:cs typeface="Calibri"/>
                <a:sym typeface="Calibri"/>
              </a:rPr>
              <a:t>House: https://pixabay.com/photos/house-multicoloured-india-gate-1028456/ (Attribution: Peggy_Marco)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startAt="2"/>
              <a:tabLst/>
              <a:defRPr/>
            </a:pPr>
            <a:r>
              <a:rPr lang="en-IN" sz="1200" b="0" i="0" u="none" strike="noStrike" kern="1200" cap="none" dirty="0">
                <a:solidFill>
                  <a:schemeClr val="tx1"/>
                </a:solidFill>
                <a:latin typeface="Calibri"/>
                <a:ea typeface="Calibri"/>
                <a:cs typeface="Calibri"/>
                <a:sym typeface="Calibri"/>
              </a:rPr>
              <a:t>Bus: https://www.freepik.com/free-vector/double-decker-bus-concept-illustration_31385194.htm#query=bus&amp;position=6&amp;from_view=search&amp;track=sph (Attribution: </a:t>
            </a:r>
            <a:r>
              <a:rPr lang="en-IN" sz="1200" b="0" i="0" u="none" strike="noStrike" kern="1200" cap="none" dirty="0" err="1">
                <a:solidFill>
                  <a:schemeClr val="tx1"/>
                </a:solidFill>
                <a:latin typeface="Calibri"/>
                <a:ea typeface="Calibri"/>
                <a:cs typeface="Calibri"/>
                <a:sym typeface="Calibri"/>
              </a:rPr>
              <a:t>storyset</a:t>
            </a:r>
            <a:r>
              <a:rPr lang="en-IN" sz="1200" b="0" i="0" u="none" strike="noStrike" kern="1200" cap="none" dirty="0">
                <a:solidFill>
                  <a:schemeClr val="tx1"/>
                </a:solidFill>
                <a:latin typeface="Calibri"/>
                <a:ea typeface="Calibri"/>
                <a:cs typeface="Calibri"/>
                <a:sym typeface="Calibri"/>
              </a:rPr>
              <a:t>)</a:t>
            </a:r>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en-IN" sz="1200" b="0" i="0" u="none" strike="noStrike" dirty="0">
                <a:solidFill>
                  <a:schemeClr val="dk1"/>
                </a:solidFill>
                <a:latin typeface="Calibri"/>
                <a:ea typeface="Calibri"/>
                <a:cs typeface="Calibri"/>
                <a:sym typeface="Calibri"/>
              </a:rPr>
              <a:t>Map: SSSVV Gallery (Map)</a:t>
            </a:r>
          </a:p>
          <a:p>
            <a:pPr marL="228600" lvl="0" indent="-228600" algn="l" rtl="0">
              <a:spcBef>
                <a:spcPts val="0"/>
              </a:spcBef>
              <a:spcAft>
                <a:spcPts val="0"/>
              </a:spcAft>
              <a:buAutoNum type="arabicPeriod"/>
            </a:pPr>
            <a:r>
              <a:rPr lang="en-IN" sz="1200" b="0" i="0" u="none" strike="noStrike" dirty="0">
                <a:solidFill>
                  <a:schemeClr val="dk1"/>
                </a:solidFill>
                <a:latin typeface="Calibri"/>
                <a:ea typeface="Calibri"/>
                <a:cs typeface="Calibri"/>
                <a:sym typeface="Calibri"/>
              </a:rPr>
              <a:t>Great</a:t>
            </a:r>
            <a:r>
              <a:rPr lang="en-IN" sz="1200" b="0" i="0" u="none" strike="noStrike" baseline="0" dirty="0">
                <a:solidFill>
                  <a:schemeClr val="dk1"/>
                </a:solidFill>
                <a:latin typeface="Calibri"/>
                <a:ea typeface="Calibri"/>
                <a:cs typeface="Calibri"/>
                <a:sym typeface="Calibri"/>
              </a:rPr>
              <a:t> wall of China: https://pixabay.com/photos/great-wall-of-china-china-asia-3632971/ (Attribution: MaiBaum27)</a:t>
            </a:r>
          </a:p>
          <a:p>
            <a:pPr marL="228600" lvl="0" indent="-228600" algn="l" rtl="0">
              <a:spcBef>
                <a:spcPts val="0"/>
              </a:spcBef>
              <a:spcAft>
                <a:spcPts val="0"/>
              </a:spcAft>
              <a:buAutoNum type="arabicPeriod"/>
            </a:pPr>
            <a:r>
              <a:rPr lang="en-IN" sz="1200" b="0" i="0" u="none" strike="noStrike" baseline="0" dirty="0">
                <a:solidFill>
                  <a:schemeClr val="dk1"/>
                </a:solidFill>
                <a:latin typeface="Calibri"/>
                <a:ea typeface="Calibri"/>
                <a:cs typeface="Calibri"/>
                <a:sym typeface="Calibri"/>
              </a:rPr>
              <a:t>Animals: https://www.freepik.com/free-vector/many-cute-animals-bamboo-forest_5288851.htm#query=animals&amp;position=1&amp;from_view=search&amp;track=sph  (Attribution: </a:t>
            </a:r>
            <a:r>
              <a:rPr lang="en-IN" sz="1200" b="0" i="0" u="none" strike="noStrike" baseline="0" dirty="0" err="1">
                <a:solidFill>
                  <a:schemeClr val="dk1"/>
                </a:solidFill>
                <a:latin typeface="Calibri"/>
                <a:ea typeface="Calibri"/>
                <a:cs typeface="Calibri"/>
                <a:sym typeface="Calibri"/>
              </a:rPr>
              <a:t>brgfx</a:t>
            </a:r>
            <a:r>
              <a:rPr lang="en-IN" sz="1200" b="0" i="0" u="none" strike="noStrike" baseline="0" dirty="0">
                <a:solidFill>
                  <a:schemeClr val="dk1"/>
                </a:solidFill>
                <a:latin typeface="Calibri"/>
                <a:ea typeface="Calibri"/>
                <a:cs typeface="Calibri"/>
                <a:sym typeface="Calibri"/>
              </a:rPr>
              <a:t>)</a:t>
            </a:r>
            <a:endParaRPr lang="en-IN" sz="1200" b="0" i="0" u="none" strike="noStrike" dirty="0">
              <a:solidFill>
                <a:schemeClr val="dk1"/>
              </a:solidFill>
              <a:latin typeface="Calibri"/>
              <a:ea typeface="Calibri"/>
              <a:cs typeface="Calibri"/>
              <a:sym typeface="Calibri"/>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en-IN" sz="1200" b="0" i="0" u="none" strike="noStrike" dirty="0">
                <a:solidFill>
                  <a:schemeClr val="dk1"/>
                </a:solidFill>
                <a:latin typeface="Calibri"/>
                <a:ea typeface="Calibri"/>
                <a:cs typeface="Calibri"/>
                <a:sym typeface="Calibri"/>
              </a:rPr>
              <a:t>India : SSSVV Gallery (Map)</a:t>
            </a:r>
          </a:p>
          <a:p>
            <a:pPr marL="228600" lvl="0" indent="-228600" algn="l" rtl="0">
              <a:spcBef>
                <a:spcPts val="0"/>
              </a:spcBef>
              <a:spcAft>
                <a:spcPts val="0"/>
              </a:spcAft>
              <a:buAutoNum type="arabicPeriod"/>
            </a:pPr>
            <a:r>
              <a:rPr lang="en-IN" sz="1200" b="0" i="0" u="none" strike="noStrike" dirty="0">
                <a:solidFill>
                  <a:schemeClr val="dk1"/>
                </a:solidFill>
                <a:latin typeface="Calibri"/>
                <a:ea typeface="Calibri"/>
                <a:cs typeface="Calibri"/>
                <a:sym typeface="Calibri"/>
              </a:rPr>
              <a:t>USA: </a:t>
            </a:r>
            <a:r>
              <a:rPr lang="en-IN" sz="1200" b="0" i="0" u="none" strike="noStrike" kern="1200" cap="none" dirty="0">
                <a:solidFill>
                  <a:schemeClr val="tx1"/>
                </a:solidFill>
                <a:latin typeface="Calibri"/>
                <a:ea typeface="Calibri"/>
                <a:cs typeface="Calibri"/>
                <a:sym typeface="Calibri"/>
              </a:rPr>
              <a:t>https://pixabay.com/vectors/world-map-continents-africa-151576/ (Attribution:</a:t>
            </a:r>
            <a:r>
              <a:rPr lang="en-IN" sz="1200" b="0" i="0" u="none" strike="noStrike" kern="1200" cap="none" baseline="0" dirty="0">
                <a:solidFill>
                  <a:schemeClr val="tx1"/>
                </a:solidFill>
                <a:latin typeface="Calibri"/>
                <a:ea typeface="Calibri"/>
                <a:cs typeface="Calibri"/>
                <a:sym typeface="Calibri"/>
              </a:rPr>
              <a:t> </a:t>
            </a:r>
            <a:r>
              <a:rPr lang="en-IN" sz="1200" b="0" i="0" u="none" strike="noStrike" kern="1200" cap="none" baseline="0" dirty="0" err="1">
                <a:solidFill>
                  <a:schemeClr val="tx1"/>
                </a:solidFill>
                <a:latin typeface="Calibri"/>
                <a:ea typeface="Calibri"/>
                <a:cs typeface="Calibri"/>
                <a:sym typeface="Calibri"/>
              </a:rPr>
              <a:t>OpenClipart</a:t>
            </a:r>
            <a:r>
              <a:rPr lang="en-IN" sz="1200" b="0" i="0" u="none" strike="noStrike" kern="1200" cap="none" baseline="0" dirty="0">
                <a:solidFill>
                  <a:schemeClr val="tx1"/>
                </a:solidFill>
                <a:latin typeface="Calibri"/>
                <a:ea typeface="Calibri"/>
                <a:cs typeface="Calibri"/>
                <a:sym typeface="Calibri"/>
              </a:rPr>
              <a:t>-vectors)</a:t>
            </a:r>
          </a:p>
          <a:p>
            <a:pPr marL="228600" lvl="0" indent="-228600" algn="l" rtl="0">
              <a:spcBef>
                <a:spcPts val="0"/>
              </a:spcBef>
              <a:spcAft>
                <a:spcPts val="0"/>
              </a:spcAft>
              <a:buAutoNum type="arabicPeriod"/>
            </a:pPr>
            <a:r>
              <a:rPr lang="en-IN" sz="1200" b="0" i="0" u="none" strike="noStrike" kern="1200" cap="none" baseline="0" dirty="0">
                <a:solidFill>
                  <a:schemeClr val="tx1"/>
                </a:solidFill>
                <a:latin typeface="Calibri"/>
                <a:ea typeface="Calibri"/>
                <a:cs typeface="Calibri"/>
                <a:sym typeface="Calibri"/>
              </a:rPr>
              <a:t>The Shankars: SSSVV Gallery (Family)</a:t>
            </a:r>
            <a:endParaRPr lang="en-IN" sz="1200" b="0" i="0" u="none" strike="noStrike" dirty="0">
              <a:solidFill>
                <a:schemeClr val="dk1"/>
              </a:solidFill>
              <a:latin typeface="Calibri"/>
              <a:ea typeface="Calibri"/>
              <a:cs typeface="Calibri"/>
              <a:sym typeface="Calibri"/>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The teacher may ask the students the following questions before showing the ppt.</a:t>
            </a:r>
          </a:p>
          <a:p>
            <a:pPr marL="228600" lvl="0" indent="-228600" algn="l" rtl="0">
              <a:spcBef>
                <a:spcPts val="0"/>
              </a:spcBef>
              <a:spcAft>
                <a:spcPts val="0"/>
              </a:spcAft>
              <a:buAutoNum type="arabicPeriod"/>
            </a:pPr>
            <a:r>
              <a:rPr lang="en-US" sz="1200" b="0" i="1" u="none" strike="noStrike" cap="none" dirty="0">
                <a:solidFill>
                  <a:schemeClr val="dk1"/>
                </a:solidFill>
                <a:latin typeface="Calibri"/>
                <a:ea typeface="Calibri"/>
                <a:cs typeface="Calibri"/>
                <a:sym typeface="Calibri"/>
              </a:rPr>
              <a:t>Do all languages in India have the definite article ‘the’?</a:t>
            </a:r>
          </a:p>
          <a:p>
            <a:pPr marL="228600" lvl="0" indent="-228600" algn="l" rtl="0">
              <a:spcBef>
                <a:spcPts val="0"/>
              </a:spcBef>
              <a:spcAft>
                <a:spcPts val="0"/>
              </a:spcAft>
              <a:buAutoNum type="arabicPeriod"/>
            </a:pPr>
            <a:r>
              <a:rPr lang="en-US" sz="1200" b="0" i="1" u="none" strike="noStrike" cap="none" dirty="0">
                <a:solidFill>
                  <a:schemeClr val="dk1"/>
                </a:solidFill>
                <a:latin typeface="Calibri"/>
                <a:ea typeface="Calibri"/>
                <a:cs typeface="Calibri"/>
                <a:sym typeface="Calibri"/>
              </a:rPr>
              <a:t>Do all foreign languages other than English have ‘the’ in their grammar?</a:t>
            </a:r>
          </a:p>
          <a:p>
            <a:pPr marL="228600" lvl="0" indent="-22860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After eliciting some answers from the students, the teacher may show the slide and discuss further if time permits.</a:t>
            </a:r>
            <a:endParaRPr lang="en-IN" sz="1200" b="0" i="1" u="none" strike="noStrike" cap="none" dirty="0">
              <a:solidFill>
                <a:schemeClr val="dk1"/>
              </a:solidFill>
              <a:latin typeface="Calibri"/>
              <a:ea typeface="Calibri"/>
              <a:cs typeface="Calibri"/>
              <a:sym typeface="Calibri"/>
            </a:endParaRPr>
          </a:p>
          <a:p>
            <a:pPr marL="228600" lvl="0" indent="-228600" algn="l" rtl="0">
              <a:spcBef>
                <a:spcPts val="0"/>
              </a:spcBef>
              <a:spcAft>
                <a:spcPts val="0"/>
              </a:spcAft>
              <a:buNone/>
            </a:pPr>
            <a:endParaRPr lang="en-IN" sz="1200" b="0" i="1" u="none" strike="noStrike" cap="none" dirty="0">
              <a:solidFill>
                <a:schemeClr val="dk1"/>
              </a:solidFill>
              <a:latin typeface="Calibri"/>
              <a:ea typeface="Calibri"/>
              <a:cs typeface="Calibri"/>
              <a:sym typeface="Calibri"/>
            </a:endParaRPr>
          </a:p>
          <a:p>
            <a:pPr marL="228600" lvl="0" indent="-228600" algn="l" rtl="0">
              <a:spcBef>
                <a:spcPts val="0"/>
              </a:spcBef>
              <a:spcAft>
                <a:spcPts val="0"/>
              </a:spcAft>
              <a:buNone/>
            </a:pP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5.jpe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3.jpe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4" name="Google Shape;40;p2"/>
          <p:cNvSpPr txBox="1">
            <a:spLocks noGrp="1"/>
          </p:cNvSpPr>
          <p:nvPr>
            <p:ph type="ctrTitle"/>
          </p:nvPr>
        </p:nvSpPr>
        <p:spPr>
          <a:xfrm>
            <a:off x="1722000" y="630627"/>
            <a:ext cx="8748000" cy="1128192"/>
          </a:xfrm>
          <a:prstGeom prst="rect">
            <a:avLst/>
          </a:prstGeom>
          <a:solidFill>
            <a:schemeClr val="accent2">
              <a:lumMod val="40000"/>
              <a:lumOff val="60000"/>
            </a:schemeClr>
          </a:solidFill>
          <a:ln>
            <a:noFill/>
          </a:ln>
          <a:scene3d>
            <a:camera prst="orthographicFront"/>
            <a:lightRig rig="threePt" dir="t"/>
          </a:scene3d>
          <a:sp3d>
            <a:bevelT/>
          </a:sp3d>
        </p:spPr>
        <p:txBody>
          <a:bodyPr spcFirstLastPara="1" wrap="square" lIns="91425" tIns="45700" rIns="91425" bIns="45700" anchor="t" anchorCtr="0">
            <a:noAutofit/>
          </a:bodyPr>
          <a:lstStyle/>
          <a:p>
            <a:r>
              <a:rPr lang="en-IN" dirty="0"/>
              <a:t>Definite Article - The</a:t>
            </a:r>
            <a:endParaRPr lang="en-US" dirty="0"/>
          </a:p>
        </p:txBody>
      </p:sp>
      <p:pic>
        <p:nvPicPr>
          <p:cNvPr id="16386" name="Picture 2" descr="Free Night Moon photo and picture"/>
          <p:cNvPicPr>
            <a:picLocks noChangeAspect="1" noChangeArrowheads="1"/>
          </p:cNvPicPr>
          <p:nvPr/>
        </p:nvPicPr>
        <p:blipFill>
          <a:blip r:embed="rId3">
            <a:lum bright="10000" contrast="30000"/>
          </a:blip>
          <a:srcRect/>
          <a:stretch>
            <a:fillRect/>
          </a:stretch>
        </p:blipFill>
        <p:spPr bwMode="auto">
          <a:xfrm>
            <a:off x="3048000" y="1911612"/>
            <a:ext cx="6096000" cy="3429001"/>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47787" y="71414"/>
            <a:ext cx="9296427" cy="654032"/>
          </a:xfrm>
          <a:prstGeom prst="rect">
            <a:avLst/>
          </a:prstGeom>
          <a:solidFill>
            <a:schemeClr val="accent2">
              <a:lumMod val="20000"/>
              <a:lumOff val="80000"/>
            </a:schemeClr>
          </a:solidFill>
          <a:ln>
            <a:noFill/>
          </a:ln>
          <a:effectLst>
            <a:glow rad="63500">
              <a:schemeClr val="accent2">
                <a:satMod val="175000"/>
                <a:alpha val="40000"/>
              </a:schemeClr>
            </a:glow>
          </a:effectLst>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Introduction</a:t>
            </a:r>
            <a:endParaRPr/>
          </a:p>
        </p:txBody>
      </p:sp>
      <p:pic>
        <p:nvPicPr>
          <p:cNvPr id="4" name="Picture 2" descr="Free vector set of happy children doing different actions"/>
          <p:cNvPicPr>
            <a:picLocks noChangeAspect="1" noChangeArrowheads="1"/>
          </p:cNvPicPr>
          <p:nvPr/>
        </p:nvPicPr>
        <p:blipFill>
          <a:blip r:embed="rId3"/>
          <a:srcRect l="76212" b="50664"/>
          <a:stretch>
            <a:fillRect/>
          </a:stretch>
        </p:blipFill>
        <p:spPr bwMode="auto">
          <a:xfrm>
            <a:off x="4409769" y="4069305"/>
            <a:ext cx="1418406" cy="2316726"/>
          </a:xfrm>
          <a:prstGeom prst="rect">
            <a:avLst/>
          </a:prstGeom>
          <a:noFill/>
        </p:spPr>
      </p:pic>
      <p:pic>
        <p:nvPicPr>
          <p:cNvPr id="14344" name="Picture 8" descr="Free vector boy and girl in school uniform"/>
          <p:cNvPicPr>
            <a:picLocks noChangeAspect="1" noChangeArrowheads="1"/>
          </p:cNvPicPr>
          <p:nvPr/>
        </p:nvPicPr>
        <p:blipFill>
          <a:blip r:embed="rId4"/>
          <a:srcRect r="45752"/>
          <a:stretch>
            <a:fillRect/>
          </a:stretch>
        </p:blipFill>
        <p:spPr bwMode="auto">
          <a:xfrm>
            <a:off x="2586098" y="3177718"/>
            <a:ext cx="1224116" cy="2572989"/>
          </a:xfrm>
          <a:prstGeom prst="rect">
            <a:avLst/>
          </a:prstGeom>
          <a:noFill/>
        </p:spPr>
      </p:pic>
      <p:pic>
        <p:nvPicPr>
          <p:cNvPr id="8" name="Picture 8" descr="Free vector boy and girl in school uniform"/>
          <p:cNvPicPr>
            <a:picLocks noChangeAspect="1" noChangeArrowheads="1"/>
          </p:cNvPicPr>
          <p:nvPr/>
        </p:nvPicPr>
        <p:blipFill>
          <a:blip r:embed="rId4"/>
          <a:srcRect l="52941"/>
          <a:stretch>
            <a:fillRect/>
          </a:stretch>
        </p:blipFill>
        <p:spPr bwMode="auto">
          <a:xfrm>
            <a:off x="919543" y="3944633"/>
            <a:ext cx="1061884" cy="2572989"/>
          </a:xfrm>
          <a:prstGeom prst="rect">
            <a:avLst/>
          </a:prstGeom>
          <a:noFill/>
        </p:spPr>
      </p:pic>
      <p:grpSp>
        <p:nvGrpSpPr>
          <p:cNvPr id="24" name="Group 23"/>
          <p:cNvGrpSpPr/>
          <p:nvPr/>
        </p:nvGrpSpPr>
        <p:grpSpPr>
          <a:xfrm>
            <a:off x="65636" y="1994160"/>
            <a:ext cx="2094271" cy="1468055"/>
            <a:chOff x="31001" y="1356852"/>
            <a:chExt cx="2094271" cy="1468055"/>
          </a:xfrm>
        </p:grpSpPr>
        <p:sp>
          <p:nvSpPr>
            <p:cNvPr id="12" name="Oval Callout 11"/>
            <p:cNvSpPr/>
            <p:nvPr/>
          </p:nvSpPr>
          <p:spPr>
            <a:xfrm>
              <a:off x="31001" y="1356852"/>
              <a:ext cx="2094271" cy="1468055"/>
            </a:xfrm>
            <a:prstGeom prst="wedgeEllipseCallout">
              <a:avLst>
                <a:gd name="adj1" fmla="val 10454"/>
                <a:gd name="adj2" fmla="val 828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2239" y="1622324"/>
              <a:ext cx="1866217" cy="923330"/>
            </a:xfrm>
            <a:prstGeom prst="rect">
              <a:avLst/>
            </a:prstGeom>
            <a:noFill/>
          </p:spPr>
          <p:txBody>
            <a:bodyPr wrap="none" rtlCol="0">
              <a:spAutoFit/>
            </a:bodyPr>
            <a:lstStyle/>
            <a:p>
              <a:r>
                <a:rPr lang="en-IN" sz="1800" dirty="0">
                  <a:latin typeface="Calibri" pitchFamily="34" charset="0"/>
                  <a:cs typeface="Calibri" pitchFamily="34" charset="0"/>
                </a:rPr>
                <a:t>Geetha, What did</a:t>
              </a:r>
            </a:p>
            <a:p>
              <a:r>
                <a:rPr lang="en-IN" sz="1800" dirty="0">
                  <a:latin typeface="Calibri" pitchFamily="34" charset="0"/>
                  <a:cs typeface="Calibri" pitchFamily="34" charset="0"/>
                </a:rPr>
                <a:t> you have for</a:t>
              </a:r>
            </a:p>
            <a:p>
              <a:r>
                <a:rPr lang="en-IN" sz="1800" dirty="0">
                  <a:latin typeface="Calibri" pitchFamily="34" charset="0"/>
                  <a:cs typeface="Calibri" pitchFamily="34" charset="0"/>
                </a:rPr>
                <a:t> breakfast today?</a:t>
              </a:r>
              <a:endParaRPr lang="en-US" sz="1800" dirty="0">
                <a:latin typeface="Calibri" pitchFamily="34" charset="0"/>
                <a:cs typeface="Calibri" pitchFamily="34" charset="0"/>
              </a:endParaRPr>
            </a:p>
          </p:txBody>
        </p:sp>
      </p:grpSp>
      <p:grpSp>
        <p:nvGrpSpPr>
          <p:cNvPr id="25" name="Group 24"/>
          <p:cNvGrpSpPr/>
          <p:nvPr/>
        </p:nvGrpSpPr>
        <p:grpSpPr>
          <a:xfrm>
            <a:off x="2394377" y="1640198"/>
            <a:ext cx="2857194" cy="1232080"/>
            <a:chOff x="2359742" y="1002890"/>
            <a:chExt cx="2857194" cy="1232080"/>
          </a:xfrm>
        </p:grpSpPr>
        <p:sp>
          <p:nvSpPr>
            <p:cNvPr id="14" name="Rounded Rectangular Callout 13"/>
            <p:cNvSpPr/>
            <p:nvPr/>
          </p:nvSpPr>
          <p:spPr>
            <a:xfrm>
              <a:off x="2359742" y="1002890"/>
              <a:ext cx="2831689" cy="1232080"/>
            </a:xfrm>
            <a:prstGeom prst="wedgeRoundRectCallout">
              <a:avLst>
                <a:gd name="adj1" fmla="val -20861"/>
                <a:gd name="adj2" fmla="val 745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374491" y="1179870"/>
              <a:ext cx="2842445" cy="923330"/>
            </a:xfrm>
            <a:prstGeom prst="rect">
              <a:avLst/>
            </a:prstGeom>
            <a:noFill/>
          </p:spPr>
          <p:txBody>
            <a:bodyPr wrap="none" rtlCol="0">
              <a:spAutoFit/>
            </a:bodyPr>
            <a:lstStyle/>
            <a:p>
              <a:r>
                <a:rPr lang="en-US" sz="1800" dirty="0">
                  <a:latin typeface="Calibri" pitchFamily="34" charset="0"/>
                  <a:cs typeface="Calibri" pitchFamily="34" charset="0"/>
                </a:rPr>
                <a:t> I had dosa and chutney.</a:t>
              </a:r>
            </a:p>
            <a:p>
              <a:r>
                <a:rPr lang="en-US" sz="1800" dirty="0">
                  <a:latin typeface="Calibri" pitchFamily="34" charset="0"/>
                  <a:cs typeface="Calibri" pitchFamily="34" charset="0"/>
                </a:rPr>
                <a:t> The dosa was crispy but the</a:t>
              </a:r>
            </a:p>
            <a:p>
              <a:r>
                <a:rPr lang="en-US" sz="1800" dirty="0">
                  <a:latin typeface="Calibri" pitchFamily="34" charset="0"/>
                  <a:cs typeface="Calibri" pitchFamily="34" charset="0"/>
                </a:rPr>
                <a:t> chutney was spicy.</a:t>
              </a:r>
              <a:endParaRPr lang="en-US" sz="1800" dirty="0"/>
            </a:p>
          </p:txBody>
        </p:sp>
      </p:grpSp>
      <p:grpSp>
        <p:nvGrpSpPr>
          <p:cNvPr id="26" name="Group 25"/>
          <p:cNvGrpSpPr/>
          <p:nvPr/>
        </p:nvGrpSpPr>
        <p:grpSpPr>
          <a:xfrm>
            <a:off x="5078586" y="2997030"/>
            <a:ext cx="1946790" cy="996106"/>
            <a:chOff x="5043951" y="2359722"/>
            <a:chExt cx="1946790" cy="996106"/>
          </a:xfrm>
        </p:grpSpPr>
        <p:sp>
          <p:nvSpPr>
            <p:cNvPr id="13" name="Rectangular Callout 12"/>
            <p:cNvSpPr/>
            <p:nvPr/>
          </p:nvSpPr>
          <p:spPr>
            <a:xfrm>
              <a:off x="5043954" y="2359722"/>
              <a:ext cx="1946787" cy="996106"/>
            </a:xfrm>
            <a:prstGeom prst="wedgeRectCallout">
              <a:avLst>
                <a:gd name="adj1" fmla="val -28168"/>
                <a:gd name="adj2" fmla="val 768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43951" y="2403972"/>
              <a:ext cx="1944000" cy="900000"/>
            </a:xfrm>
            <a:prstGeom prst="rect">
              <a:avLst/>
            </a:prstGeom>
            <a:noFill/>
          </p:spPr>
          <p:txBody>
            <a:bodyPr wrap="square" rtlCol="0">
              <a:spAutoFit/>
            </a:bodyPr>
            <a:lstStyle/>
            <a:p>
              <a:r>
                <a:rPr lang="en-US" sz="1800" dirty="0">
                  <a:latin typeface="Calibri" pitchFamily="34" charset="0"/>
                  <a:cs typeface="Calibri" pitchFamily="34" charset="0"/>
                </a:rPr>
                <a:t>What did you have</a:t>
              </a:r>
            </a:p>
            <a:p>
              <a:r>
                <a:rPr lang="en-US" sz="1800" dirty="0">
                  <a:latin typeface="Calibri" pitchFamily="34" charset="0"/>
                  <a:cs typeface="Calibri" pitchFamily="34" charset="0"/>
                </a:rPr>
                <a:t> for breakfast </a:t>
              </a:r>
            </a:p>
            <a:p>
              <a:r>
                <a:rPr lang="en-US" sz="1800" dirty="0">
                  <a:latin typeface="Calibri" pitchFamily="34" charset="0"/>
                  <a:cs typeface="Calibri" pitchFamily="34" charset="0"/>
                </a:rPr>
                <a:t>Ramu?</a:t>
              </a:r>
            </a:p>
            <a:p>
              <a:r>
                <a:rPr lang="en-US" dirty="0"/>
                <a:t/>
              </a:r>
              <a:br>
                <a:rPr lang="en-US" dirty="0"/>
              </a:br>
              <a:endParaRPr lang="en-US" dirty="0"/>
            </a:p>
          </p:txBody>
        </p:sp>
      </p:grpSp>
      <p:pic>
        <p:nvPicPr>
          <p:cNvPr id="18" name="Picture 8" descr="Free vector boy and girl in school uniform"/>
          <p:cNvPicPr>
            <a:picLocks noChangeAspect="1" noChangeArrowheads="1"/>
          </p:cNvPicPr>
          <p:nvPr/>
        </p:nvPicPr>
        <p:blipFill>
          <a:blip r:embed="rId4"/>
          <a:srcRect l="52941"/>
          <a:stretch>
            <a:fillRect/>
          </a:stretch>
        </p:blipFill>
        <p:spPr bwMode="auto">
          <a:xfrm>
            <a:off x="7128609" y="3280956"/>
            <a:ext cx="1061884" cy="2572989"/>
          </a:xfrm>
          <a:prstGeom prst="rect">
            <a:avLst/>
          </a:prstGeom>
          <a:noFill/>
        </p:spPr>
      </p:pic>
      <p:grpSp>
        <p:nvGrpSpPr>
          <p:cNvPr id="27" name="Group 26"/>
          <p:cNvGrpSpPr/>
          <p:nvPr/>
        </p:nvGrpSpPr>
        <p:grpSpPr>
          <a:xfrm>
            <a:off x="7320338" y="1507462"/>
            <a:ext cx="3060000" cy="1640582"/>
            <a:chOff x="7285703" y="870154"/>
            <a:chExt cx="3060000" cy="1640582"/>
          </a:xfrm>
        </p:grpSpPr>
        <p:sp>
          <p:nvSpPr>
            <p:cNvPr id="19" name="Oval Callout 18"/>
            <p:cNvSpPr/>
            <p:nvPr/>
          </p:nvSpPr>
          <p:spPr>
            <a:xfrm>
              <a:off x="7285703" y="870154"/>
              <a:ext cx="3060000" cy="1620000"/>
            </a:xfrm>
            <a:prstGeom prst="wedgeEllipseCallout">
              <a:avLst>
                <a:gd name="adj1" fmla="val -21236"/>
                <a:gd name="adj2" fmla="val 758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70349" y="1070736"/>
              <a:ext cx="2736000" cy="1440000"/>
            </a:xfrm>
            <a:prstGeom prst="rect">
              <a:avLst/>
            </a:prstGeom>
            <a:noFill/>
          </p:spPr>
          <p:txBody>
            <a:bodyPr wrap="square" rtlCol="0">
              <a:spAutoFit/>
            </a:bodyPr>
            <a:lstStyle/>
            <a:p>
              <a:r>
                <a:rPr lang="en-US" sz="1800" dirty="0">
                  <a:latin typeface="Calibri" pitchFamily="34" charset="0"/>
                  <a:cs typeface="Calibri" pitchFamily="34" charset="0"/>
                </a:rPr>
                <a:t>I had puris and channa masala. The puris were soft and fluffy. The channa masala was yummy too!</a:t>
              </a:r>
            </a:p>
            <a:p>
              <a:r>
                <a:rPr lang="en-US" sz="1800" dirty="0"/>
                <a:t/>
              </a:r>
              <a:br>
                <a:rPr lang="en-US" sz="1800" dirty="0"/>
              </a:br>
              <a:endParaRPr lang="en-US" sz="1800" dirty="0">
                <a:latin typeface="Calibri" pitchFamily="34" charset="0"/>
                <a:cs typeface="Calibri" pitchFamily="34" charset="0"/>
              </a:endParaRPr>
            </a:p>
          </p:txBody>
        </p:sp>
      </p:grpSp>
      <p:pic>
        <p:nvPicPr>
          <p:cNvPr id="21" name="Picture 2" descr="Free vector set of happy children doing different actions"/>
          <p:cNvPicPr>
            <a:picLocks noChangeAspect="1" noChangeArrowheads="1"/>
          </p:cNvPicPr>
          <p:nvPr/>
        </p:nvPicPr>
        <p:blipFill>
          <a:blip r:embed="rId3"/>
          <a:srcRect l="76212" b="50664"/>
          <a:stretch>
            <a:fillRect/>
          </a:stretch>
        </p:blipFill>
        <p:spPr bwMode="auto">
          <a:xfrm>
            <a:off x="8584068" y="4541274"/>
            <a:ext cx="1291991" cy="2110249"/>
          </a:xfrm>
          <a:prstGeom prst="rect">
            <a:avLst/>
          </a:prstGeom>
          <a:noFill/>
        </p:spPr>
      </p:pic>
      <p:grpSp>
        <p:nvGrpSpPr>
          <p:cNvPr id="28" name="Group 27"/>
          <p:cNvGrpSpPr/>
          <p:nvPr/>
        </p:nvGrpSpPr>
        <p:grpSpPr>
          <a:xfrm>
            <a:off x="9327596" y="3138146"/>
            <a:ext cx="2592001" cy="1451686"/>
            <a:chOff x="9300799" y="2574578"/>
            <a:chExt cx="2788920" cy="1451686"/>
          </a:xfrm>
        </p:grpSpPr>
        <p:sp>
          <p:nvSpPr>
            <p:cNvPr id="22" name="Rectangular Callout 21"/>
            <p:cNvSpPr/>
            <p:nvPr/>
          </p:nvSpPr>
          <p:spPr>
            <a:xfrm>
              <a:off x="9300799" y="2622264"/>
              <a:ext cx="2788920" cy="1404000"/>
            </a:xfrm>
            <a:prstGeom prst="wedgeRectCallout">
              <a:avLst>
                <a:gd name="adj1" fmla="val -29596"/>
                <a:gd name="adj2" fmla="val 650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314559" y="2574578"/>
              <a:ext cx="2772000" cy="1404000"/>
            </a:xfrm>
            <a:prstGeom prst="rect">
              <a:avLst/>
            </a:prstGeom>
            <a:noFill/>
          </p:spPr>
          <p:txBody>
            <a:bodyPr wrap="none" rtlCol="0">
              <a:spAutoFit/>
            </a:bodyPr>
            <a:lstStyle/>
            <a:p>
              <a:r>
                <a:rPr lang="en-US" sz="1800" dirty="0">
                  <a:latin typeface="Calibri" pitchFamily="34" charset="0"/>
                  <a:cs typeface="Calibri" pitchFamily="34" charset="0"/>
                </a:rPr>
                <a:t>Ramu and Geetha, why</a:t>
              </a:r>
            </a:p>
            <a:p>
              <a:r>
                <a:rPr lang="en-US" sz="1800" dirty="0">
                  <a:latin typeface="Calibri" pitchFamily="34" charset="0"/>
                  <a:cs typeface="Calibri" pitchFamily="34" charset="0"/>
                </a:rPr>
                <a:t> did both of you use ‘the’</a:t>
              </a:r>
            </a:p>
            <a:p>
              <a:r>
                <a:rPr lang="en-US" sz="1800" dirty="0">
                  <a:latin typeface="Calibri" pitchFamily="34" charset="0"/>
                  <a:cs typeface="Calibri" pitchFamily="34" charset="0"/>
                </a:rPr>
                <a:t> before dosa, chutney,</a:t>
              </a:r>
            </a:p>
            <a:p>
              <a:r>
                <a:rPr lang="en-US" sz="1800" dirty="0">
                  <a:latin typeface="Calibri" pitchFamily="34" charset="0"/>
                  <a:cs typeface="Calibri" pitchFamily="34" charset="0"/>
                </a:rPr>
                <a:t> puris and channa masala</a:t>
              </a:r>
            </a:p>
            <a:p>
              <a:r>
                <a:rPr lang="en-US" sz="1800" dirty="0">
                  <a:latin typeface="Calibri" pitchFamily="34" charset="0"/>
                  <a:cs typeface="Calibri" pitchFamily="34" charset="0"/>
                </a:rPr>
                <a:t> the second time?</a:t>
              </a:r>
            </a:p>
            <a:p>
              <a:r>
                <a:rPr lang="en-US" sz="1800" dirty="0"/>
                <a:t/>
              </a:r>
              <a:br>
                <a:rPr lang="en-US" sz="1800" dirty="0"/>
              </a:br>
              <a:endParaRPr lang="en-US" sz="1800" dirty="0">
                <a:latin typeface="Calibri" pitchFamily="34" charset="0"/>
                <a:cs typeface="Calibri" pitchFamily="34" charset="0"/>
              </a:endParaRPr>
            </a:p>
          </p:txBody>
        </p:sp>
      </p:grpSp>
      <p:sp>
        <p:nvSpPr>
          <p:cNvPr id="29" name="Google Shape;39;p2"/>
          <p:cNvSpPr txBox="1">
            <a:spLocks/>
          </p:cNvSpPr>
          <p:nvPr/>
        </p:nvSpPr>
        <p:spPr>
          <a:xfrm>
            <a:off x="3810000" y="848197"/>
            <a:ext cx="4572000" cy="548640"/>
          </a:xfrm>
          <a:prstGeom prst="rect">
            <a:avLst/>
          </a:prstGeom>
          <a:solidFill>
            <a:schemeClr val="accent4">
              <a:lumMod val="20000"/>
              <a:lumOff val="80000"/>
            </a:schemeClr>
          </a:solidFill>
          <a:ln>
            <a:noFill/>
          </a:ln>
          <a:effectLst>
            <a:glow rad="63500">
              <a:schemeClr val="accent2">
                <a:satMod val="175000"/>
                <a:alpha val="40000"/>
              </a:schemeClr>
            </a:glow>
          </a:effectLst>
        </p:spPr>
        <p:txBody>
          <a:bodyPr spcFirstLastPara="1" wrap="square" lIns="91425" tIns="45700" rIns="91425" bIns="45700" anchor="t" anchorCtr="0">
            <a:normAutofit lnSpcReduction="10000"/>
          </a:bodyPr>
          <a:lstStyle/>
          <a:p>
            <a:pPr marL="0" marR="0" lvl="0" indent="0" algn="ctr" defTabSz="914400" eaLnBrk="1" fontAlgn="auto" latinLnBrk="0" hangingPunct="1">
              <a:lnSpc>
                <a:spcPct val="100000"/>
              </a:lnSpc>
              <a:spcBef>
                <a:spcPts val="0"/>
              </a:spcBef>
              <a:spcAft>
                <a:spcPts val="0"/>
              </a:spcAft>
              <a:buClr>
                <a:schemeClr val="dk1"/>
              </a:buClr>
              <a:buSzPts val="3600"/>
              <a:buFont typeface="Calibri"/>
              <a:buNone/>
              <a:tabLst/>
              <a:defRPr/>
            </a:pPr>
            <a:r>
              <a:rPr kumimoji="0" lang="en-IN" sz="3200" b="0" i="0" u="none" strike="noStrike" kern="0" cap="none" spc="0" normalizeH="0" baseline="0" noProof="0" dirty="0">
                <a:ln>
                  <a:noFill/>
                </a:ln>
                <a:solidFill>
                  <a:schemeClr val="dk1"/>
                </a:solidFill>
                <a:effectLst/>
                <a:uLnTx/>
                <a:uFillTx/>
                <a:latin typeface="Calibri"/>
                <a:ea typeface="Calibri"/>
                <a:cs typeface="Calibri"/>
                <a:sym typeface="Calibri"/>
              </a:rPr>
              <a:t>Definite Article THE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44"/>
                                        </p:tgtEl>
                                        <p:attrNameLst>
                                          <p:attrName>style.visibility</p:attrName>
                                        </p:attrNameLst>
                                      </p:cBhvr>
                                      <p:to>
                                        <p:strVal val="visible"/>
                                      </p:to>
                                    </p:set>
                                    <p:animEffect transition="in" filter="fade">
                                      <p:cBhvr>
                                        <p:cTn id="11" dur="500"/>
                                        <p:tgtEl>
                                          <p:spTgt spid="1434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1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1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10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1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solidFill>
            <a:schemeClr val="accent2">
              <a:lumMod val="20000"/>
              <a:lumOff val="80000"/>
            </a:schemeClr>
          </a:solidFill>
          <a:ln>
            <a:noFill/>
          </a:ln>
          <a:effectLst>
            <a:glow rad="63500">
              <a:schemeClr val="accent5">
                <a:satMod val="175000"/>
                <a:alpha val="40000"/>
              </a:schemeClr>
            </a:glow>
          </a:effectLst>
          <a:scene3d>
            <a:camera prst="orthographicFront"/>
            <a:lightRig rig="threePt" dir="t"/>
          </a:scene3d>
          <a:sp3d>
            <a:bevelT/>
          </a:sp3d>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Using Definite Article</a:t>
            </a:r>
            <a:endParaRPr/>
          </a:p>
        </p:txBody>
      </p:sp>
      <p:pic>
        <p:nvPicPr>
          <p:cNvPr id="12294" name="Picture 6" descr="Free Sea Horizon photo and picture"/>
          <p:cNvPicPr>
            <a:picLocks noChangeAspect="1" noChangeArrowheads="1"/>
          </p:cNvPicPr>
          <p:nvPr/>
        </p:nvPicPr>
        <p:blipFill>
          <a:blip r:embed="rId3"/>
          <a:srcRect/>
          <a:stretch>
            <a:fillRect/>
          </a:stretch>
        </p:blipFill>
        <p:spPr bwMode="auto">
          <a:xfrm>
            <a:off x="1725562" y="3323322"/>
            <a:ext cx="2284011" cy="1800000"/>
          </a:xfrm>
          <a:prstGeom prst="rect">
            <a:avLst/>
          </a:prstGeom>
          <a:noFill/>
          <a:effectLst>
            <a:outerShdw blurRad="50800" dist="38100" dir="5400000" algn="t" rotWithShape="0">
              <a:prstClr val="black">
                <a:alpha val="40000"/>
              </a:prstClr>
            </a:outerShdw>
          </a:effectLst>
        </p:spPr>
      </p:pic>
      <p:pic>
        <p:nvPicPr>
          <p:cNvPr id="12296" name="Picture 8" descr="Free Uniform Army photo and picture"/>
          <p:cNvPicPr>
            <a:picLocks noChangeAspect="1" noChangeArrowheads="1"/>
          </p:cNvPicPr>
          <p:nvPr/>
        </p:nvPicPr>
        <p:blipFill>
          <a:blip r:embed="rId4">
            <a:lum bright="20000" contrast="30000"/>
          </a:blip>
          <a:srcRect t="7522"/>
          <a:stretch>
            <a:fillRect/>
          </a:stretch>
        </p:blipFill>
        <p:spPr bwMode="auto">
          <a:xfrm>
            <a:off x="7598576" y="4778474"/>
            <a:ext cx="2152836" cy="1980000"/>
          </a:xfrm>
          <a:prstGeom prst="rect">
            <a:avLst/>
          </a:prstGeom>
          <a:noFill/>
          <a:effectLst>
            <a:outerShdw blurRad="50800" dist="38100" dir="5400000" algn="t" rotWithShape="0">
              <a:prstClr val="black">
                <a:alpha val="40000"/>
              </a:prstClr>
            </a:outerShdw>
          </a:effectLst>
        </p:spPr>
      </p:pic>
      <p:grpSp>
        <p:nvGrpSpPr>
          <p:cNvPr id="44" name="Group 43"/>
          <p:cNvGrpSpPr/>
          <p:nvPr/>
        </p:nvGrpSpPr>
        <p:grpSpPr>
          <a:xfrm>
            <a:off x="6415540" y="3312448"/>
            <a:ext cx="5580000" cy="1440000"/>
            <a:chOff x="142836" y="2670695"/>
            <a:chExt cx="5580000" cy="1440000"/>
          </a:xfrm>
        </p:grpSpPr>
        <p:grpSp>
          <p:nvGrpSpPr>
            <p:cNvPr id="18" name="Group 2">
              <a:extLst>
                <a:ext uri="{FF2B5EF4-FFF2-40B4-BE49-F238E27FC236}">
                  <a16:creationId xmlns="" xmlns:a16="http://schemas.microsoft.com/office/drawing/2014/main" id="{7EE631DD-843D-4B18-8482-1EF5C772B58E}"/>
                </a:ext>
              </a:extLst>
            </p:cNvPr>
            <p:cNvGrpSpPr/>
            <p:nvPr/>
          </p:nvGrpSpPr>
          <p:grpSpPr>
            <a:xfrm>
              <a:off x="142836" y="2670695"/>
              <a:ext cx="5580000" cy="1440000"/>
              <a:chOff x="4727848" y="2697823"/>
              <a:chExt cx="4032448" cy="1450252"/>
            </a:xfrm>
          </p:grpSpPr>
          <p:grpSp>
            <p:nvGrpSpPr>
              <p:cNvPr id="19" name="Group 23">
                <a:extLst>
                  <a:ext uri="{FF2B5EF4-FFF2-40B4-BE49-F238E27FC236}">
                    <a16:creationId xmlns="" xmlns:a16="http://schemas.microsoft.com/office/drawing/2014/main" id="{3C68C6E8-B673-47B9-B49C-8E8A06920241}"/>
                  </a:ext>
                </a:extLst>
              </p:cNvPr>
              <p:cNvGrpSpPr/>
              <p:nvPr/>
            </p:nvGrpSpPr>
            <p:grpSpPr>
              <a:xfrm>
                <a:off x="4727848" y="2697823"/>
                <a:ext cx="4032448" cy="1450252"/>
                <a:chOff x="4943872" y="3212975"/>
                <a:chExt cx="4032448" cy="1450252"/>
              </a:xfrm>
              <a:effectLst>
                <a:outerShdw blurRad="50800" dist="38100" dir="2700000" algn="tl" rotWithShape="0">
                  <a:prstClr val="black">
                    <a:alpha val="40000"/>
                  </a:prstClr>
                </a:outerShdw>
              </a:effectLst>
            </p:grpSpPr>
            <p:sp>
              <p:nvSpPr>
                <p:cNvPr id="22" name="Freeform 2">
                  <a:extLst>
                    <a:ext uri="{FF2B5EF4-FFF2-40B4-BE49-F238E27FC236}">
                      <a16:creationId xmlns="" xmlns:a16="http://schemas.microsoft.com/office/drawing/2014/main" id="{B8D9FF1E-7695-466B-A411-189AF9548703}"/>
                    </a:ext>
                  </a:extLst>
                </p:cNvPr>
                <p:cNvSpPr/>
                <p:nvPr/>
              </p:nvSpPr>
              <p:spPr>
                <a:xfrm>
                  <a:off x="4943872" y="3212975"/>
                  <a:ext cx="4032448" cy="1450252"/>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FD9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ed Rectangle 4">
                  <a:extLst>
                    <a:ext uri="{FF2B5EF4-FFF2-40B4-BE49-F238E27FC236}">
                      <a16:creationId xmlns="" xmlns:a16="http://schemas.microsoft.com/office/drawing/2014/main" id="{FF8E0B7E-B776-4BD6-BC23-343010732068}"/>
                    </a:ext>
                  </a:extLst>
                </p:cNvPr>
                <p:cNvSpPr/>
                <p:nvPr/>
              </p:nvSpPr>
              <p:spPr>
                <a:xfrm>
                  <a:off x="5231904" y="3602720"/>
                  <a:ext cx="3512132" cy="870151"/>
                </a:xfrm>
                <a:prstGeom prst="roundRect">
                  <a:avLst/>
                </a:prstGeom>
                <a:solidFill>
                  <a:schemeClr val="bg1"/>
                </a:solidFill>
                <a:ln>
                  <a:noFill/>
                </a:ln>
                <a:effectLst>
                  <a:outerShdw blurRad="177800" dist="38100" dir="5400000" algn="t" rotWithShape="0">
                    <a:srgbClr val="FF4D1D">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 Same Side Corner Rectangle 43">
                  <a:extLst>
                    <a:ext uri="{FF2B5EF4-FFF2-40B4-BE49-F238E27FC236}">
                      <a16:creationId xmlns="" xmlns:a16="http://schemas.microsoft.com/office/drawing/2014/main" id="{33274864-7528-42EF-A845-4FF581A32BF0}"/>
                    </a:ext>
                  </a:extLst>
                </p:cNvPr>
                <p:cNvSpPr/>
                <p:nvPr/>
              </p:nvSpPr>
              <p:spPr>
                <a:xfrm rot="5400000">
                  <a:off x="5577067" y="3388036"/>
                  <a:ext cx="128075" cy="386351"/>
                </a:xfrm>
                <a:prstGeom prst="round2SameRect">
                  <a:avLst>
                    <a:gd name="adj1" fmla="val 50000"/>
                    <a:gd name="adj2" fmla="val 0"/>
                  </a:avLst>
                </a:prstGeom>
                <a:solidFill>
                  <a:srgbClr val="FDC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Pentagon 47">
                  <a:extLst>
                    <a:ext uri="{FF2B5EF4-FFF2-40B4-BE49-F238E27FC236}">
                      <a16:creationId xmlns="" xmlns:a16="http://schemas.microsoft.com/office/drawing/2014/main" id="{EDF85B90-8E62-467C-A3FC-425AF7CFEE9B}"/>
                    </a:ext>
                  </a:extLst>
                </p:cNvPr>
                <p:cNvSpPr/>
                <p:nvPr/>
              </p:nvSpPr>
              <p:spPr>
                <a:xfrm rot="5400000">
                  <a:off x="5353072" y="3667876"/>
                  <a:ext cx="576065" cy="386350"/>
                </a:xfrm>
                <a:prstGeom prst="homePlate">
                  <a:avLst>
                    <a:gd name="adj" fmla="val 25842"/>
                  </a:avLst>
                </a:prstGeom>
                <a:solidFill>
                  <a:srgbClr val="FE9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ight Triangle 25">
                  <a:extLst>
                    <a:ext uri="{FF2B5EF4-FFF2-40B4-BE49-F238E27FC236}">
                      <a16:creationId xmlns="" xmlns:a16="http://schemas.microsoft.com/office/drawing/2014/main" id="{895CA112-ED1C-4994-84A5-7C54F8C98ED4}"/>
                    </a:ext>
                  </a:extLst>
                </p:cNvPr>
                <p:cNvSpPr/>
                <p:nvPr/>
              </p:nvSpPr>
              <p:spPr>
                <a:xfrm flipH="1">
                  <a:off x="5375920" y="3517174"/>
                  <a:ext cx="72008" cy="55842"/>
                </a:xfrm>
                <a:prstGeom prst="rtTriangle">
                  <a:avLst/>
                </a:prstGeom>
                <a:solidFill>
                  <a:srgbClr val="C87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ight Triangle 45">
                  <a:extLst>
                    <a:ext uri="{FF2B5EF4-FFF2-40B4-BE49-F238E27FC236}">
                      <a16:creationId xmlns="" xmlns:a16="http://schemas.microsoft.com/office/drawing/2014/main" id="{DA32E425-FD24-4882-9DA8-A71116B33A96}"/>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0" name="TextBox 76">
                <a:extLst>
                  <a:ext uri="{FF2B5EF4-FFF2-40B4-BE49-F238E27FC236}">
                    <a16:creationId xmlns="" xmlns:a16="http://schemas.microsoft.com/office/drawing/2014/main" id="{68FE58C6-0DCB-4BE3-94AB-9A47EC9AFE4B}"/>
                  </a:ext>
                </a:extLst>
              </p:cNvPr>
              <p:cNvSpPr txBox="1"/>
              <p:nvPr/>
            </p:nvSpPr>
            <p:spPr>
              <a:xfrm>
                <a:off x="5618256" y="3209870"/>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21" name="TextBox 80">
                <a:extLst>
                  <a:ext uri="{FF2B5EF4-FFF2-40B4-BE49-F238E27FC236}">
                    <a16:creationId xmlns="" xmlns:a16="http://schemas.microsoft.com/office/drawing/2014/main" id="{7653DF88-D1CB-4FBE-B189-B0FB1696433E}"/>
                  </a:ext>
                </a:extLst>
              </p:cNvPr>
              <p:cNvSpPr txBox="1"/>
              <p:nvPr/>
            </p:nvSpPr>
            <p:spPr>
              <a:xfrm>
                <a:off x="5245061" y="3063719"/>
                <a:ext cx="36004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2</a:t>
                </a:r>
              </a:p>
            </p:txBody>
          </p:sp>
        </p:grpSp>
        <p:sp>
          <p:nvSpPr>
            <p:cNvPr id="41" name="Rectangle 40"/>
            <p:cNvSpPr/>
            <p:nvPr/>
          </p:nvSpPr>
          <p:spPr>
            <a:xfrm>
              <a:off x="1322440" y="3019908"/>
              <a:ext cx="4212000" cy="923330"/>
            </a:xfrm>
            <a:prstGeom prst="rect">
              <a:avLst/>
            </a:prstGeom>
          </p:spPr>
          <p:txBody>
            <a:bodyPr wrap="square">
              <a:spAutoFit/>
            </a:bodyPr>
            <a:lstStyle/>
            <a:p>
              <a:r>
                <a:rPr lang="en-US" sz="1800" dirty="0">
                  <a:latin typeface="Calibri" pitchFamily="34" charset="0"/>
                  <a:cs typeface="Calibri" pitchFamily="34" charset="0"/>
                </a:rPr>
                <a:t>We say:</a:t>
              </a:r>
            </a:p>
            <a:p>
              <a:r>
                <a:rPr lang="en-US" sz="1800" dirty="0">
                  <a:latin typeface="Calibri" pitchFamily="34" charset="0"/>
                  <a:cs typeface="Calibri" pitchFamily="34" charset="0"/>
                </a:rPr>
                <a:t> The Moon/ the Sky/ the Sun</a:t>
              </a:r>
            </a:p>
            <a:p>
              <a:pPr fontAlgn="base"/>
              <a:r>
                <a:rPr lang="en-US" sz="1800" dirty="0">
                  <a:latin typeface="Calibri" pitchFamily="34" charset="0"/>
                  <a:cs typeface="Calibri" pitchFamily="34" charset="0"/>
                </a:rPr>
                <a:t> The sky is blue.</a:t>
              </a:r>
            </a:p>
          </p:txBody>
        </p:sp>
      </p:grpSp>
      <p:grpSp>
        <p:nvGrpSpPr>
          <p:cNvPr id="45" name="Group 44"/>
          <p:cNvGrpSpPr/>
          <p:nvPr/>
        </p:nvGrpSpPr>
        <p:grpSpPr>
          <a:xfrm>
            <a:off x="162228" y="5094954"/>
            <a:ext cx="5580000" cy="1377740"/>
            <a:chOff x="0" y="4917978"/>
            <a:chExt cx="5580000" cy="1377740"/>
          </a:xfrm>
        </p:grpSpPr>
        <p:grpSp>
          <p:nvGrpSpPr>
            <p:cNvPr id="28" name="Group 3">
              <a:extLst>
                <a:ext uri="{FF2B5EF4-FFF2-40B4-BE49-F238E27FC236}">
                  <a16:creationId xmlns="" xmlns:a16="http://schemas.microsoft.com/office/drawing/2014/main" id="{C07E1A2C-1EA8-4BF9-B10F-FE9A1961DB74}"/>
                </a:ext>
              </a:extLst>
            </p:cNvPr>
            <p:cNvGrpSpPr/>
            <p:nvPr/>
          </p:nvGrpSpPr>
          <p:grpSpPr>
            <a:xfrm>
              <a:off x="0" y="4917978"/>
              <a:ext cx="5580000" cy="1377740"/>
              <a:chOff x="3575720" y="4075564"/>
              <a:chExt cx="4032448" cy="1377740"/>
            </a:xfrm>
          </p:grpSpPr>
          <p:grpSp>
            <p:nvGrpSpPr>
              <p:cNvPr id="29" name="Group 14">
                <a:extLst>
                  <a:ext uri="{FF2B5EF4-FFF2-40B4-BE49-F238E27FC236}">
                    <a16:creationId xmlns="" xmlns:a16="http://schemas.microsoft.com/office/drawing/2014/main" id="{B95D5D0E-E3BD-475C-8B87-58210C98147E}"/>
                  </a:ext>
                </a:extLst>
              </p:cNvPr>
              <p:cNvGrpSpPr/>
              <p:nvPr/>
            </p:nvGrpSpPr>
            <p:grpSpPr>
              <a:xfrm>
                <a:off x="3575720" y="4075564"/>
                <a:ext cx="4032448" cy="1377740"/>
                <a:chOff x="4943872" y="3212976"/>
                <a:chExt cx="4032448" cy="1377740"/>
              </a:xfrm>
              <a:effectLst>
                <a:outerShdw blurRad="50800" dist="38100" dir="2700000" algn="tl" rotWithShape="0">
                  <a:prstClr val="black">
                    <a:alpha val="40000"/>
                  </a:prstClr>
                </a:outerShdw>
              </a:effectLst>
            </p:grpSpPr>
            <p:sp>
              <p:nvSpPr>
                <p:cNvPr id="32" name="Freeform 53">
                  <a:extLst>
                    <a:ext uri="{FF2B5EF4-FFF2-40B4-BE49-F238E27FC236}">
                      <a16:creationId xmlns="" xmlns:a16="http://schemas.microsoft.com/office/drawing/2014/main" id="{EB27582D-D8BB-4073-BA99-4BD08AD7BEBB}"/>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F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ounded Rectangle 54">
                  <a:extLst>
                    <a:ext uri="{FF2B5EF4-FFF2-40B4-BE49-F238E27FC236}">
                      <a16:creationId xmlns="" xmlns:a16="http://schemas.microsoft.com/office/drawing/2014/main" id="{28CFD63B-2869-4177-B3BF-52FD13477A7A}"/>
                    </a:ext>
                  </a:extLst>
                </p:cNvPr>
                <p:cNvSpPr/>
                <p:nvPr/>
              </p:nvSpPr>
              <p:spPr>
                <a:xfrm>
                  <a:off x="5231904" y="3573016"/>
                  <a:ext cx="3384376" cy="828000"/>
                </a:xfrm>
                <a:prstGeom prst="roundRect">
                  <a:avLst/>
                </a:prstGeom>
                <a:solidFill>
                  <a:schemeClr val="bg1"/>
                </a:solidFill>
                <a:ln>
                  <a:noFill/>
                </a:ln>
                <a:effectLst>
                  <a:outerShdw blurRad="177800" dist="38100" dir="5400000" algn="t" rotWithShape="0">
                    <a:srgbClr val="FA2C1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ound Same Side Corner Rectangle 55">
                  <a:extLst>
                    <a:ext uri="{FF2B5EF4-FFF2-40B4-BE49-F238E27FC236}">
                      <a16:creationId xmlns="" xmlns:a16="http://schemas.microsoft.com/office/drawing/2014/main" id="{8B254445-8D16-4D64-A0C9-64538BD3D49C}"/>
                    </a:ext>
                  </a:extLst>
                </p:cNvPr>
                <p:cNvSpPr/>
                <p:nvPr/>
              </p:nvSpPr>
              <p:spPr>
                <a:xfrm rot="5400000">
                  <a:off x="5577067" y="3388036"/>
                  <a:ext cx="128075" cy="386351"/>
                </a:xfrm>
                <a:prstGeom prst="round2SameRect">
                  <a:avLst>
                    <a:gd name="adj1" fmla="val 50000"/>
                    <a:gd name="adj2" fmla="val 0"/>
                  </a:avLst>
                </a:prstGeom>
                <a:solidFill>
                  <a:srgbClr val="FD9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Pentagon 56">
                  <a:extLst>
                    <a:ext uri="{FF2B5EF4-FFF2-40B4-BE49-F238E27FC236}">
                      <a16:creationId xmlns="" xmlns:a16="http://schemas.microsoft.com/office/drawing/2014/main" id="{C2A32637-97FF-4CBF-8FDC-E51DC3922753}"/>
                    </a:ext>
                  </a:extLst>
                </p:cNvPr>
                <p:cNvSpPr/>
                <p:nvPr/>
              </p:nvSpPr>
              <p:spPr>
                <a:xfrm rot="5400000">
                  <a:off x="5353072" y="3667876"/>
                  <a:ext cx="576065" cy="386350"/>
                </a:xfrm>
                <a:prstGeom prst="homePlate">
                  <a:avLst>
                    <a:gd name="adj" fmla="val 25842"/>
                  </a:avLst>
                </a:prstGeom>
                <a:solidFill>
                  <a:srgbClr val="F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ight Triangle 35">
                  <a:extLst>
                    <a:ext uri="{FF2B5EF4-FFF2-40B4-BE49-F238E27FC236}">
                      <a16:creationId xmlns="" xmlns:a16="http://schemas.microsoft.com/office/drawing/2014/main" id="{A6694E04-36CD-4B6E-B8F3-B2F6DAE2654E}"/>
                    </a:ext>
                  </a:extLst>
                </p:cNvPr>
                <p:cNvSpPr/>
                <p:nvPr/>
              </p:nvSpPr>
              <p:spPr>
                <a:xfrm flipH="1">
                  <a:off x="5375920" y="3517174"/>
                  <a:ext cx="72008" cy="55842"/>
                </a:xfrm>
                <a:prstGeom prst="rtTriangle">
                  <a:avLst/>
                </a:prstGeom>
                <a:solidFill>
                  <a:srgbClr val="7D2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ight Triangle 45">
                  <a:extLst>
                    <a:ext uri="{FF2B5EF4-FFF2-40B4-BE49-F238E27FC236}">
                      <a16:creationId xmlns="" xmlns:a16="http://schemas.microsoft.com/office/drawing/2014/main" id="{373AEC17-A4AB-46AE-9E56-E38D3F53DC68}"/>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FF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 name="TextBox 77">
                <a:extLst>
                  <a:ext uri="{FF2B5EF4-FFF2-40B4-BE49-F238E27FC236}">
                    <a16:creationId xmlns="" xmlns:a16="http://schemas.microsoft.com/office/drawing/2014/main" id="{659204BC-973F-4803-B0EA-3F6B6340CC47}"/>
                  </a:ext>
                </a:extLst>
              </p:cNvPr>
              <p:cNvSpPr txBox="1"/>
              <p:nvPr/>
            </p:nvSpPr>
            <p:spPr>
              <a:xfrm>
                <a:off x="4466128" y="4589356"/>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31" name="TextBox 81">
                <a:extLst>
                  <a:ext uri="{FF2B5EF4-FFF2-40B4-BE49-F238E27FC236}">
                    <a16:creationId xmlns="" xmlns:a16="http://schemas.microsoft.com/office/drawing/2014/main" id="{E6D40F5D-6199-408C-9F09-1AED4B131F36}"/>
                  </a:ext>
                </a:extLst>
              </p:cNvPr>
              <p:cNvSpPr txBox="1"/>
              <p:nvPr/>
            </p:nvSpPr>
            <p:spPr>
              <a:xfrm>
                <a:off x="4092650" y="4442937"/>
                <a:ext cx="36004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3</a:t>
                </a:r>
              </a:p>
            </p:txBody>
          </p:sp>
        </p:grpSp>
        <p:sp>
          <p:nvSpPr>
            <p:cNvPr id="42" name="Rectangle 41"/>
            <p:cNvSpPr/>
            <p:nvPr/>
          </p:nvSpPr>
          <p:spPr>
            <a:xfrm>
              <a:off x="1189696" y="5202663"/>
              <a:ext cx="4119716" cy="923330"/>
            </a:xfrm>
            <a:prstGeom prst="rect">
              <a:avLst/>
            </a:prstGeom>
          </p:spPr>
          <p:txBody>
            <a:bodyPr wrap="square">
              <a:spAutoFit/>
            </a:bodyPr>
            <a:lstStyle/>
            <a:p>
              <a:r>
                <a:rPr lang="en-US" sz="1800" dirty="0">
                  <a:latin typeface="Calibri" pitchFamily="34" charset="0"/>
                  <a:cs typeface="Calibri" pitchFamily="34" charset="0"/>
                </a:rPr>
                <a:t>We say: </a:t>
              </a:r>
            </a:p>
            <a:p>
              <a:r>
                <a:rPr lang="en-US" sz="1800" dirty="0">
                  <a:latin typeface="Calibri" pitchFamily="34" charset="0"/>
                  <a:cs typeface="Calibri" pitchFamily="34" charset="0"/>
                </a:rPr>
                <a:t>The army/ the police</a:t>
              </a:r>
            </a:p>
            <a:p>
              <a:pPr fontAlgn="base"/>
              <a:r>
                <a:rPr lang="en-US" sz="1800" dirty="0">
                  <a:latin typeface="Calibri" pitchFamily="34" charset="0"/>
                  <a:cs typeface="Calibri" pitchFamily="34" charset="0"/>
                </a:rPr>
                <a:t>My uncle is in the army.</a:t>
              </a:r>
            </a:p>
          </p:txBody>
        </p:sp>
      </p:grpSp>
      <p:grpSp>
        <p:nvGrpSpPr>
          <p:cNvPr id="52" name="Group 51"/>
          <p:cNvGrpSpPr/>
          <p:nvPr/>
        </p:nvGrpSpPr>
        <p:grpSpPr>
          <a:xfrm>
            <a:off x="162228" y="1867420"/>
            <a:ext cx="5581294" cy="1368000"/>
            <a:chOff x="155829" y="1616704"/>
            <a:chExt cx="5581294" cy="1368000"/>
          </a:xfrm>
        </p:grpSpPr>
        <p:grpSp>
          <p:nvGrpSpPr>
            <p:cNvPr id="8" name="Group 7">
              <a:extLst>
                <a:ext uri="{FF2B5EF4-FFF2-40B4-BE49-F238E27FC236}">
                  <a16:creationId xmlns="" xmlns:a16="http://schemas.microsoft.com/office/drawing/2014/main" id="{38F4C17D-321D-4373-8840-8117EFEC3447}"/>
                </a:ext>
              </a:extLst>
            </p:cNvPr>
            <p:cNvGrpSpPr/>
            <p:nvPr/>
          </p:nvGrpSpPr>
          <p:grpSpPr>
            <a:xfrm>
              <a:off x="155829" y="1616704"/>
              <a:ext cx="5581294" cy="1368000"/>
              <a:chOff x="3575720" y="1568616"/>
              <a:chExt cx="4032448" cy="1377740"/>
            </a:xfrm>
          </p:grpSpPr>
          <p:grpSp>
            <p:nvGrpSpPr>
              <p:cNvPr id="9" name="Group 32">
                <a:extLst>
                  <a:ext uri="{FF2B5EF4-FFF2-40B4-BE49-F238E27FC236}">
                    <a16:creationId xmlns="" xmlns:a16="http://schemas.microsoft.com/office/drawing/2014/main" id="{3D4EAC1D-71EC-4355-A57D-D8957B97805E}"/>
                  </a:ext>
                </a:extLst>
              </p:cNvPr>
              <p:cNvGrpSpPr/>
              <p:nvPr/>
            </p:nvGrpSpPr>
            <p:grpSpPr>
              <a:xfrm>
                <a:off x="3575720" y="1568616"/>
                <a:ext cx="4032448" cy="1377740"/>
                <a:chOff x="4943872" y="3212976"/>
                <a:chExt cx="4032448" cy="1377740"/>
              </a:xfrm>
              <a:effectLst>
                <a:outerShdw blurRad="50800" dist="38100" dir="2700000" algn="tl" rotWithShape="0">
                  <a:prstClr val="black">
                    <a:alpha val="40000"/>
                  </a:prstClr>
                </a:outerShdw>
              </a:effectLst>
            </p:grpSpPr>
            <p:sp>
              <p:nvSpPr>
                <p:cNvPr id="12" name="Freeform 60">
                  <a:extLst>
                    <a:ext uri="{FF2B5EF4-FFF2-40B4-BE49-F238E27FC236}">
                      <a16:creationId xmlns="" xmlns:a16="http://schemas.microsoft.com/office/drawing/2014/main" id="{B57EAB7D-99CB-43DC-A9ED-2DC799F58608}"/>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5CE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61">
                  <a:extLst>
                    <a:ext uri="{FF2B5EF4-FFF2-40B4-BE49-F238E27FC236}">
                      <a16:creationId xmlns="" xmlns:a16="http://schemas.microsoft.com/office/drawing/2014/main" id="{B5F3C6E7-188F-49CE-868F-DB47D9B500AD}"/>
                    </a:ext>
                  </a:extLst>
                </p:cNvPr>
                <p:cNvSpPr/>
                <p:nvPr/>
              </p:nvSpPr>
              <p:spPr>
                <a:xfrm>
                  <a:off x="5231904" y="3573016"/>
                  <a:ext cx="3485308" cy="870152"/>
                </a:xfrm>
                <a:prstGeom prst="roundRect">
                  <a:avLst/>
                </a:prstGeom>
                <a:solidFill>
                  <a:schemeClr val="bg1"/>
                </a:solidFill>
                <a:ln>
                  <a:noFill/>
                </a:ln>
                <a:effectLst>
                  <a:outerShdw blurRad="177800" dist="38100" dir="5400000" algn="t" rotWithShape="0">
                    <a:srgbClr val="00A48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ound Same Side Corner Rectangle 62">
                  <a:extLst>
                    <a:ext uri="{FF2B5EF4-FFF2-40B4-BE49-F238E27FC236}">
                      <a16:creationId xmlns="" xmlns:a16="http://schemas.microsoft.com/office/drawing/2014/main" id="{2C5A885D-463E-487F-8E59-3EB75C0526BC}"/>
                    </a:ext>
                  </a:extLst>
                </p:cNvPr>
                <p:cNvSpPr/>
                <p:nvPr/>
              </p:nvSpPr>
              <p:spPr>
                <a:xfrm rot="5400000">
                  <a:off x="5577067" y="3388036"/>
                  <a:ext cx="128075" cy="386351"/>
                </a:xfrm>
                <a:prstGeom prst="round2SameRect">
                  <a:avLst>
                    <a:gd name="adj1" fmla="val 50000"/>
                    <a:gd name="adj2" fmla="val 0"/>
                  </a:avLst>
                </a:prstGeom>
                <a:solidFill>
                  <a:srgbClr val="A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Pentagon 63">
                  <a:extLst>
                    <a:ext uri="{FF2B5EF4-FFF2-40B4-BE49-F238E27FC236}">
                      <a16:creationId xmlns="" xmlns:a16="http://schemas.microsoft.com/office/drawing/2014/main" id="{F5998DC4-81F7-4661-B34D-D59F25F24D6F}"/>
                    </a:ext>
                  </a:extLst>
                </p:cNvPr>
                <p:cNvSpPr/>
                <p:nvPr/>
              </p:nvSpPr>
              <p:spPr>
                <a:xfrm rot="5400000">
                  <a:off x="5353072" y="3667876"/>
                  <a:ext cx="576065" cy="386350"/>
                </a:xfrm>
                <a:prstGeom prst="homePlate">
                  <a:avLst>
                    <a:gd name="adj" fmla="val 25842"/>
                  </a:avLst>
                </a:prstGeom>
                <a:solidFill>
                  <a:srgbClr val="5DE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ight Triangle 15">
                  <a:extLst>
                    <a:ext uri="{FF2B5EF4-FFF2-40B4-BE49-F238E27FC236}">
                      <a16:creationId xmlns="" xmlns:a16="http://schemas.microsoft.com/office/drawing/2014/main" id="{50A0B538-F504-4F87-822C-98A6B08FC5EF}"/>
                    </a:ext>
                  </a:extLst>
                </p:cNvPr>
                <p:cNvSpPr/>
                <p:nvPr/>
              </p:nvSpPr>
              <p:spPr>
                <a:xfrm flipH="1">
                  <a:off x="5375920" y="3517174"/>
                  <a:ext cx="72008" cy="55842"/>
                </a:xfrm>
                <a:prstGeom prst="rtTriangle">
                  <a:avLst/>
                </a:prstGeom>
                <a:solidFill>
                  <a:srgbClr val="2F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ight Triangle 45">
                  <a:extLst>
                    <a:ext uri="{FF2B5EF4-FFF2-40B4-BE49-F238E27FC236}">
                      <a16:creationId xmlns="" xmlns:a16="http://schemas.microsoft.com/office/drawing/2014/main" id="{1B8F45BE-7DD7-403E-9FD5-8C360A45B87F}"/>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72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TextBox 50">
                <a:extLst>
                  <a:ext uri="{FF2B5EF4-FFF2-40B4-BE49-F238E27FC236}">
                    <a16:creationId xmlns="" xmlns:a16="http://schemas.microsoft.com/office/drawing/2014/main" id="{86BA3E73-2EB5-4ED4-BC03-1B6E8676466D}"/>
                  </a:ext>
                </a:extLst>
              </p:cNvPr>
              <p:cNvSpPr txBox="1"/>
              <p:nvPr/>
            </p:nvSpPr>
            <p:spPr>
              <a:xfrm>
                <a:off x="4466128" y="2082408"/>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11" name="TextBox 51">
                <a:extLst>
                  <a:ext uri="{FF2B5EF4-FFF2-40B4-BE49-F238E27FC236}">
                    <a16:creationId xmlns="" xmlns:a16="http://schemas.microsoft.com/office/drawing/2014/main" id="{884B1162-4371-49F2-ABAC-E5AEA6AD464B}"/>
                  </a:ext>
                </a:extLst>
              </p:cNvPr>
              <p:cNvSpPr txBox="1"/>
              <p:nvPr/>
            </p:nvSpPr>
            <p:spPr>
              <a:xfrm>
                <a:off x="4081995" y="1935197"/>
                <a:ext cx="36004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1</a:t>
                </a:r>
              </a:p>
            </p:txBody>
          </p:sp>
        </p:grpSp>
        <p:sp>
          <p:nvSpPr>
            <p:cNvPr id="46" name="Rectangle 45"/>
            <p:cNvSpPr/>
            <p:nvPr/>
          </p:nvSpPr>
          <p:spPr>
            <a:xfrm>
              <a:off x="1371602" y="1948187"/>
              <a:ext cx="4212000" cy="923330"/>
            </a:xfrm>
            <a:prstGeom prst="rect">
              <a:avLst/>
            </a:prstGeom>
          </p:spPr>
          <p:txBody>
            <a:bodyPr wrap="square">
              <a:spAutoFit/>
            </a:bodyPr>
            <a:lstStyle/>
            <a:p>
              <a:r>
                <a:rPr lang="en-US" sz="1800" dirty="0">
                  <a:latin typeface="Calibri" pitchFamily="34" charset="0"/>
                  <a:cs typeface="Calibri" pitchFamily="34" charset="0"/>
                </a:rPr>
                <a:t>We say:</a:t>
              </a:r>
            </a:p>
            <a:p>
              <a:r>
                <a:rPr lang="en-US" sz="1800" dirty="0">
                  <a:latin typeface="Calibri" pitchFamily="34" charset="0"/>
                  <a:cs typeface="Calibri" pitchFamily="34" charset="0"/>
                </a:rPr>
                <a:t> The door/ the dog/ the game/ the school</a:t>
              </a:r>
            </a:p>
            <a:p>
              <a:pPr fontAlgn="base"/>
              <a:r>
                <a:rPr lang="en-US" sz="1800" dirty="0">
                  <a:latin typeface="Calibri" pitchFamily="34" charset="0"/>
                  <a:cs typeface="Calibri" pitchFamily="34" charset="0"/>
                </a:rPr>
                <a:t>The school I go to has a big library.</a:t>
              </a:r>
            </a:p>
          </p:txBody>
        </p:sp>
      </p:grpSp>
      <p:grpSp>
        <p:nvGrpSpPr>
          <p:cNvPr id="47" name="Group 46">
            <a:extLst>
              <a:ext uri="{FF2B5EF4-FFF2-40B4-BE49-F238E27FC236}">
                <a16:creationId xmlns="" xmlns:a16="http://schemas.microsoft.com/office/drawing/2014/main" id="{E4212C4A-7A83-4720-B63A-0EA4969824A9}"/>
              </a:ext>
            </a:extLst>
          </p:cNvPr>
          <p:cNvGrpSpPr/>
          <p:nvPr/>
        </p:nvGrpSpPr>
        <p:grpSpPr>
          <a:xfrm>
            <a:off x="2460000" y="960989"/>
            <a:ext cx="7287021" cy="795117"/>
            <a:chOff x="1487488" y="1553196"/>
            <a:chExt cx="8926719" cy="917543"/>
          </a:xfrm>
        </p:grpSpPr>
        <p:sp>
          <p:nvSpPr>
            <p:cNvPr id="48" name="Rectangle 47">
              <a:extLst>
                <a:ext uri="{FF2B5EF4-FFF2-40B4-BE49-F238E27FC236}">
                  <a16:creationId xmlns="" xmlns:a16="http://schemas.microsoft.com/office/drawing/2014/main" id="{7D72F0AD-75B4-4F46-8CE4-88692EB2E5A9}"/>
                </a:ext>
              </a:extLst>
            </p:cNvPr>
            <p:cNvSpPr/>
            <p:nvPr/>
          </p:nvSpPr>
          <p:spPr>
            <a:xfrm>
              <a:off x="1487488" y="1556792"/>
              <a:ext cx="8908317" cy="913947"/>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9" name="Freeform: Shape 25">
              <a:extLst>
                <a:ext uri="{FF2B5EF4-FFF2-40B4-BE49-F238E27FC236}">
                  <a16:creationId xmlns="" xmlns:a16="http://schemas.microsoft.com/office/drawing/2014/main" id="{1B633B4B-91D8-4078-A153-2C4F99FD51EF}"/>
                </a:ext>
              </a:extLst>
            </p:cNvPr>
            <p:cNvSpPr/>
            <p:nvPr/>
          </p:nvSpPr>
          <p:spPr>
            <a:xfrm rot="16200000">
              <a:off x="9397025" y="1415500"/>
              <a:ext cx="623145" cy="1411219"/>
            </a:xfrm>
            <a:custGeom>
              <a:avLst/>
              <a:gdLst>
                <a:gd name="connsiteX0" fmla="*/ 1008112 w 1008112"/>
                <a:gd name="connsiteY0" fmla="*/ 576064 h 1656184"/>
                <a:gd name="connsiteX1" fmla="*/ 1008112 w 1008112"/>
                <a:gd name="connsiteY1" fmla="*/ 1656184 h 1656184"/>
                <a:gd name="connsiteX2" fmla="*/ 0 w 1008112"/>
                <a:gd name="connsiteY2" fmla="*/ 1656184 h 1656184"/>
                <a:gd name="connsiteX3" fmla="*/ 0 w 1008112"/>
                <a:gd name="connsiteY3" fmla="*/ 576064 h 1656184"/>
                <a:gd name="connsiteX4" fmla="*/ 0 w 1008112"/>
                <a:gd name="connsiteY4" fmla="*/ 0 h 165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12" h="1656184">
                  <a:moveTo>
                    <a:pt x="1008112" y="576064"/>
                  </a:moveTo>
                  <a:lnTo>
                    <a:pt x="1008112" y="1656184"/>
                  </a:lnTo>
                  <a:lnTo>
                    <a:pt x="0" y="1656184"/>
                  </a:lnTo>
                  <a:lnTo>
                    <a:pt x="0" y="576064"/>
                  </a:lnTo>
                  <a:lnTo>
                    <a:pt x="0" y="0"/>
                  </a:lnTo>
                  <a:close/>
                </a:path>
              </a:pathLst>
            </a:custGeom>
            <a:solidFill>
              <a:srgbClr val="D6282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400" dirty="0"/>
            </a:p>
          </p:txBody>
        </p:sp>
        <p:sp>
          <p:nvSpPr>
            <p:cNvPr id="50" name="TextBox 49">
              <a:extLst>
                <a:ext uri="{FF2B5EF4-FFF2-40B4-BE49-F238E27FC236}">
                  <a16:creationId xmlns="" xmlns:a16="http://schemas.microsoft.com/office/drawing/2014/main" id="{C6147F9C-7A8F-447C-B2B4-BF22A7260619}"/>
                </a:ext>
              </a:extLst>
            </p:cNvPr>
            <p:cNvSpPr txBox="1"/>
            <p:nvPr/>
          </p:nvSpPr>
          <p:spPr>
            <a:xfrm>
              <a:off x="1488186" y="1553196"/>
              <a:ext cx="7893526" cy="913946"/>
            </a:xfrm>
            <a:prstGeom prst="rect">
              <a:avLst/>
            </a:prstGeom>
            <a:noFill/>
          </p:spPr>
          <p:txBody>
            <a:bodyPr wrap="square" rtlCol="0">
              <a:spAutoFit/>
            </a:bodyPr>
            <a:lstStyle/>
            <a:p>
              <a:pPr lvl="0">
                <a:lnSpc>
                  <a:spcPct val="115000"/>
                </a:lnSpc>
              </a:pPr>
              <a:r>
                <a:rPr lang="en-GB" sz="2000" dirty="0">
                  <a:latin typeface="Calibri" panose="020F0502020204030204" pitchFamily="34" charset="0"/>
                  <a:ea typeface="Arial" panose="020B0604020202020204" pitchFamily="34" charset="0"/>
                </a:rPr>
                <a:t>Before a noun when the listener /reader knows exactly what we are referring to.</a:t>
              </a:r>
              <a:endParaRPr lang="en-IN" sz="2000" u="none" strike="noStrike" dirty="0">
                <a:effectLst/>
                <a:latin typeface="Arial" panose="020B0604020202020204" pitchFamily="34" charset="0"/>
                <a:ea typeface="Arial" panose="020B0604020202020204" pitchFamily="34" charset="0"/>
              </a:endParaRPr>
            </a:p>
          </p:txBody>
        </p:sp>
      </p:grpSp>
      <p:grpSp>
        <p:nvGrpSpPr>
          <p:cNvPr id="54" name="Group 53"/>
          <p:cNvGrpSpPr/>
          <p:nvPr/>
        </p:nvGrpSpPr>
        <p:grpSpPr>
          <a:xfrm>
            <a:off x="7161059" y="1944789"/>
            <a:ext cx="3600000" cy="1388343"/>
            <a:chOff x="7161059" y="1930041"/>
            <a:chExt cx="3600000" cy="1388343"/>
          </a:xfrm>
          <a:effectLst>
            <a:outerShdw blurRad="50800" dist="38100" dir="5400000" algn="t" rotWithShape="0">
              <a:prstClr val="black">
                <a:alpha val="40000"/>
              </a:prstClr>
            </a:outerShdw>
          </a:effectLst>
        </p:grpSpPr>
        <p:pic>
          <p:nvPicPr>
            <p:cNvPr id="14338" name="Picture 2" descr="Free School Design Building vector and picture"/>
            <p:cNvPicPr>
              <a:picLocks noChangeAspect="1" noChangeArrowheads="1"/>
            </p:cNvPicPr>
            <p:nvPr/>
          </p:nvPicPr>
          <p:blipFill>
            <a:blip r:embed="rId5"/>
            <a:srcRect t="11781" b="12838"/>
            <a:stretch>
              <a:fillRect/>
            </a:stretch>
          </p:blipFill>
          <p:spPr bwMode="auto">
            <a:xfrm>
              <a:off x="7161059" y="1961535"/>
              <a:ext cx="3600000" cy="1356849"/>
            </a:xfrm>
            <a:prstGeom prst="rect">
              <a:avLst/>
            </a:prstGeom>
            <a:noFill/>
          </p:spPr>
        </p:pic>
        <p:sp>
          <p:nvSpPr>
            <p:cNvPr id="53" name="TextBox 52"/>
            <p:cNvSpPr txBox="1"/>
            <p:nvPr/>
          </p:nvSpPr>
          <p:spPr>
            <a:xfrm>
              <a:off x="8422828" y="1930041"/>
              <a:ext cx="1144865" cy="369332"/>
            </a:xfrm>
            <a:prstGeom prst="rect">
              <a:avLst/>
            </a:prstGeom>
            <a:noFill/>
          </p:spPr>
          <p:txBody>
            <a:bodyPr wrap="none" rtlCol="0">
              <a:spAutoFit/>
            </a:bodyPr>
            <a:lstStyle/>
            <a:p>
              <a:r>
                <a:rPr lang="en-IN" sz="1800" dirty="0">
                  <a:latin typeface="Calibri" pitchFamily="34" charset="0"/>
                  <a:cs typeface="Calibri" pitchFamily="34" charset="0"/>
                </a:rPr>
                <a:t>My school</a:t>
              </a:r>
              <a:endParaRPr lang="en-US" sz="1800" dirty="0">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1000"/>
                                        <p:tgtEl>
                                          <p:spTgt spid="5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1000"/>
                                        <p:tgtEl>
                                          <p:spTgt spid="44"/>
                                        </p:tgtEl>
                                      </p:cBhvr>
                                    </p:animEffect>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12294"/>
                                        </p:tgtEl>
                                        <p:attrNameLst>
                                          <p:attrName>style.visibility</p:attrName>
                                        </p:attrNameLst>
                                      </p:cBhvr>
                                      <p:to>
                                        <p:strVal val="visible"/>
                                      </p:to>
                                    </p:set>
                                    <p:animEffect transition="in" filter="fade">
                                      <p:cBhvr>
                                        <p:cTn id="25" dur="500"/>
                                        <p:tgtEl>
                                          <p:spTgt spid="1229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1000"/>
                                        <p:tgtEl>
                                          <p:spTgt spid="45"/>
                                        </p:tgtEl>
                                      </p:cBhvr>
                                    </p:animEffect>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12296"/>
                                        </p:tgtEl>
                                        <p:attrNameLst>
                                          <p:attrName>style.visibility</p:attrName>
                                        </p:attrNameLst>
                                      </p:cBhvr>
                                      <p:to>
                                        <p:strVal val="visible"/>
                                      </p:to>
                                    </p:set>
                                    <p:animEffect transition="in" filter="fade">
                                      <p:cBhvr>
                                        <p:cTn id="34"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8307322" y="825948"/>
            <a:ext cx="1972305" cy="2059255"/>
          </a:xfrm>
          <a:prstGeom prst="rect">
            <a:avLst/>
          </a:prstGeom>
          <a:noFill/>
          <a:ln w="9525">
            <a:noFill/>
            <a:miter lim="800000"/>
            <a:headEnd/>
            <a:tailEnd/>
          </a:ln>
          <a:effectLst/>
        </p:spPr>
      </p:pic>
      <p:pic>
        <p:nvPicPr>
          <p:cNvPr id="10242" name="Picture 2" descr="Free Kids School Trip photo and picture"/>
          <p:cNvPicPr>
            <a:picLocks noChangeAspect="1" noChangeArrowheads="1"/>
          </p:cNvPicPr>
          <p:nvPr/>
        </p:nvPicPr>
        <p:blipFill>
          <a:blip r:embed="rId4">
            <a:lum bright="10000" contrast="10000"/>
          </a:blip>
          <a:srcRect l="5946" t="28649" r="6486" b="12272"/>
          <a:stretch>
            <a:fillRect/>
          </a:stretch>
        </p:blipFill>
        <p:spPr bwMode="auto">
          <a:xfrm>
            <a:off x="1224116" y="2285883"/>
            <a:ext cx="2816941" cy="2848542"/>
          </a:xfrm>
          <a:prstGeom prst="rect">
            <a:avLst/>
          </a:prstGeom>
          <a:ln>
            <a:noFill/>
          </a:ln>
          <a:effectLst>
            <a:outerShdw blurRad="190500" algn="tl" rotWithShape="0">
              <a:srgbClr val="000000">
                <a:alpha val="70000"/>
              </a:srgbClr>
            </a:outerShdw>
          </a:effectLst>
        </p:spPr>
      </p:pic>
      <p:grpSp>
        <p:nvGrpSpPr>
          <p:cNvPr id="6" name="Group 5"/>
          <p:cNvGrpSpPr/>
          <p:nvPr/>
        </p:nvGrpSpPr>
        <p:grpSpPr>
          <a:xfrm>
            <a:off x="5875512" y="2914249"/>
            <a:ext cx="6228000" cy="1440000"/>
            <a:chOff x="142836" y="2670695"/>
            <a:chExt cx="5580000" cy="1440000"/>
          </a:xfrm>
        </p:grpSpPr>
        <p:grpSp>
          <p:nvGrpSpPr>
            <p:cNvPr id="7" name="Group 6">
              <a:extLst>
                <a:ext uri="{FF2B5EF4-FFF2-40B4-BE49-F238E27FC236}">
                  <a16:creationId xmlns="" xmlns:a16="http://schemas.microsoft.com/office/drawing/2014/main" id="{7EE631DD-843D-4B18-8482-1EF5C772B58E}"/>
                </a:ext>
              </a:extLst>
            </p:cNvPr>
            <p:cNvGrpSpPr/>
            <p:nvPr/>
          </p:nvGrpSpPr>
          <p:grpSpPr>
            <a:xfrm>
              <a:off x="142836" y="2670695"/>
              <a:ext cx="5580000" cy="1440000"/>
              <a:chOff x="4727848" y="2697823"/>
              <a:chExt cx="4032448" cy="1450252"/>
            </a:xfrm>
          </p:grpSpPr>
          <p:grpSp>
            <p:nvGrpSpPr>
              <p:cNvPr id="9" name="Group 23">
                <a:extLst>
                  <a:ext uri="{FF2B5EF4-FFF2-40B4-BE49-F238E27FC236}">
                    <a16:creationId xmlns="" xmlns:a16="http://schemas.microsoft.com/office/drawing/2014/main" id="{3C68C6E8-B673-47B9-B49C-8E8A06920241}"/>
                  </a:ext>
                </a:extLst>
              </p:cNvPr>
              <p:cNvGrpSpPr/>
              <p:nvPr/>
            </p:nvGrpSpPr>
            <p:grpSpPr>
              <a:xfrm>
                <a:off x="4727848" y="2697823"/>
                <a:ext cx="4032448" cy="1450252"/>
                <a:chOff x="4943872" y="3212975"/>
                <a:chExt cx="4032448" cy="1450252"/>
              </a:xfrm>
              <a:effectLst>
                <a:outerShdw blurRad="50800" dist="38100" dir="2700000" algn="tl" rotWithShape="0">
                  <a:prstClr val="black">
                    <a:alpha val="40000"/>
                  </a:prstClr>
                </a:outerShdw>
              </a:effectLst>
            </p:grpSpPr>
            <p:sp>
              <p:nvSpPr>
                <p:cNvPr id="12" name="Freeform 2">
                  <a:extLst>
                    <a:ext uri="{FF2B5EF4-FFF2-40B4-BE49-F238E27FC236}">
                      <a16:creationId xmlns="" xmlns:a16="http://schemas.microsoft.com/office/drawing/2014/main" id="{B8D9FF1E-7695-466B-A411-189AF9548703}"/>
                    </a:ext>
                  </a:extLst>
                </p:cNvPr>
                <p:cNvSpPr/>
                <p:nvPr/>
              </p:nvSpPr>
              <p:spPr>
                <a:xfrm>
                  <a:off x="4943872" y="3212975"/>
                  <a:ext cx="4032448" cy="1450252"/>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4">
                  <a:extLst>
                    <a:ext uri="{FF2B5EF4-FFF2-40B4-BE49-F238E27FC236}">
                      <a16:creationId xmlns="" xmlns:a16="http://schemas.microsoft.com/office/drawing/2014/main" id="{FF8E0B7E-B776-4BD6-BC23-343010732068}"/>
                    </a:ext>
                  </a:extLst>
                </p:cNvPr>
                <p:cNvSpPr/>
                <p:nvPr/>
              </p:nvSpPr>
              <p:spPr>
                <a:xfrm>
                  <a:off x="5231904" y="3602720"/>
                  <a:ext cx="3512132" cy="87015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 Same Side Corner Rectangle 43">
                  <a:extLst>
                    <a:ext uri="{FF2B5EF4-FFF2-40B4-BE49-F238E27FC236}">
                      <a16:creationId xmlns="" xmlns:a16="http://schemas.microsoft.com/office/drawing/2014/main" id="{33274864-7528-42EF-A845-4FF581A32BF0}"/>
                    </a:ext>
                  </a:extLst>
                </p:cNvPr>
                <p:cNvSpPr/>
                <p:nvPr/>
              </p:nvSpPr>
              <p:spPr>
                <a:xfrm rot="5400000">
                  <a:off x="5577067" y="3388036"/>
                  <a:ext cx="128075" cy="386351"/>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Pentagon 47">
                  <a:extLst>
                    <a:ext uri="{FF2B5EF4-FFF2-40B4-BE49-F238E27FC236}">
                      <a16:creationId xmlns="" xmlns:a16="http://schemas.microsoft.com/office/drawing/2014/main" id="{EDF85B90-8E62-467C-A3FC-425AF7CFEE9B}"/>
                    </a:ext>
                  </a:extLst>
                </p:cNvPr>
                <p:cNvSpPr/>
                <p:nvPr/>
              </p:nvSpPr>
              <p:spPr>
                <a:xfrm rot="5400000">
                  <a:off x="5353072" y="3667876"/>
                  <a:ext cx="576065" cy="386350"/>
                </a:xfrm>
                <a:prstGeom prst="homePlate">
                  <a:avLst>
                    <a:gd name="adj" fmla="val 2584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ight Triangle 15">
                  <a:extLst>
                    <a:ext uri="{FF2B5EF4-FFF2-40B4-BE49-F238E27FC236}">
                      <a16:creationId xmlns="" xmlns:a16="http://schemas.microsoft.com/office/drawing/2014/main" id="{895CA112-ED1C-4994-84A5-7C54F8C98ED4}"/>
                    </a:ext>
                  </a:extLst>
                </p:cNvPr>
                <p:cNvSpPr/>
                <p:nvPr/>
              </p:nvSpPr>
              <p:spPr>
                <a:xfrm flipH="1">
                  <a:off x="5375920" y="3517174"/>
                  <a:ext cx="72008" cy="55842"/>
                </a:xfrm>
                <a:prstGeom prst="rtTriangle">
                  <a:avLst/>
                </a:prstGeom>
                <a:solidFill>
                  <a:srgbClr val="C87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ight Triangle 45">
                  <a:extLst>
                    <a:ext uri="{FF2B5EF4-FFF2-40B4-BE49-F238E27FC236}">
                      <a16:creationId xmlns="" xmlns:a16="http://schemas.microsoft.com/office/drawing/2014/main" id="{DA32E425-FD24-4882-9DA8-A71116B33A96}"/>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TextBox 76">
                <a:extLst>
                  <a:ext uri="{FF2B5EF4-FFF2-40B4-BE49-F238E27FC236}">
                    <a16:creationId xmlns="" xmlns:a16="http://schemas.microsoft.com/office/drawing/2014/main" id="{68FE58C6-0DCB-4BE3-94AB-9A47EC9AFE4B}"/>
                  </a:ext>
                </a:extLst>
              </p:cNvPr>
              <p:cNvSpPr txBox="1"/>
              <p:nvPr/>
            </p:nvSpPr>
            <p:spPr>
              <a:xfrm>
                <a:off x="5618256" y="3209870"/>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11" name="TextBox 80">
                <a:extLst>
                  <a:ext uri="{FF2B5EF4-FFF2-40B4-BE49-F238E27FC236}">
                    <a16:creationId xmlns="" xmlns:a16="http://schemas.microsoft.com/office/drawing/2014/main" id="{7653DF88-D1CB-4FBE-B189-B0FB1696433E}"/>
                  </a:ext>
                </a:extLst>
              </p:cNvPr>
              <p:cNvSpPr txBox="1"/>
              <p:nvPr/>
            </p:nvSpPr>
            <p:spPr>
              <a:xfrm>
                <a:off x="5245061" y="3063719"/>
                <a:ext cx="36004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5</a:t>
                </a:r>
              </a:p>
            </p:txBody>
          </p:sp>
        </p:grpSp>
        <p:sp>
          <p:nvSpPr>
            <p:cNvPr id="8" name="Rectangle 7"/>
            <p:cNvSpPr/>
            <p:nvPr/>
          </p:nvSpPr>
          <p:spPr>
            <a:xfrm>
              <a:off x="1322440" y="3019908"/>
              <a:ext cx="4212000" cy="923330"/>
            </a:xfrm>
            <a:prstGeom prst="rect">
              <a:avLst/>
            </a:prstGeom>
          </p:spPr>
          <p:txBody>
            <a:bodyPr wrap="square">
              <a:spAutoFit/>
            </a:bodyPr>
            <a:lstStyle/>
            <a:p>
              <a:r>
                <a:rPr lang="en-US" sz="1800" dirty="0">
                  <a:latin typeface="Calibri" pitchFamily="34" charset="0"/>
                  <a:cs typeface="Calibri" pitchFamily="34" charset="0"/>
                </a:rPr>
                <a:t>We say:</a:t>
              </a:r>
            </a:p>
            <a:p>
              <a:r>
                <a:rPr lang="en-US" sz="1800" dirty="0">
                  <a:latin typeface="Calibri" pitchFamily="34" charset="0"/>
                  <a:cs typeface="Calibri" pitchFamily="34" charset="0"/>
                </a:rPr>
                <a:t> The piano/ the guitar/ the </a:t>
              </a:r>
              <a:r>
                <a:rPr lang="en-US" sz="1800" dirty="0" err="1">
                  <a:latin typeface="Calibri" pitchFamily="34" charset="0"/>
                  <a:cs typeface="Calibri" pitchFamily="34" charset="0"/>
                </a:rPr>
                <a:t>veena</a:t>
              </a:r>
              <a:r>
                <a:rPr lang="en-US" sz="1800" dirty="0">
                  <a:latin typeface="Calibri" pitchFamily="34" charset="0"/>
                  <a:cs typeface="Calibri" pitchFamily="34" charset="0"/>
                </a:rPr>
                <a:t> (instruments)</a:t>
              </a:r>
            </a:p>
            <a:p>
              <a:pPr fontAlgn="base"/>
              <a:r>
                <a:rPr lang="en-US" sz="1800" dirty="0">
                  <a:latin typeface="Calibri" pitchFamily="34" charset="0"/>
                  <a:cs typeface="Calibri" pitchFamily="34" charset="0"/>
                </a:rPr>
                <a:t> Many children know how to play the guitar.</a:t>
              </a:r>
            </a:p>
          </p:txBody>
        </p:sp>
      </p:grpSp>
      <p:grpSp>
        <p:nvGrpSpPr>
          <p:cNvPr id="18" name="Group 17"/>
          <p:cNvGrpSpPr/>
          <p:nvPr/>
        </p:nvGrpSpPr>
        <p:grpSpPr>
          <a:xfrm>
            <a:off x="162228" y="5094954"/>
            <a:ext cx="6444000" cy="1377740"/>
            <a:chOff x="0" y="4917978"/>
            <a:chExt cx="5518342" cy="1377740"/>
          </a:xfrm>
        </p:grpSpPr>
        <p:grpSp>
          <p:nvGrpSpPr>
            <p:cNvPr id="19" name="Group 3">
              <a:extLst>
                <a:ext uri="{FF2B5EF4-FFF2-40B4-BE49-F238E27FC236}">
                  <a16:creationId xmlns="" xmlns:a16="http://schemas.microsoft.com/office/drawing/2014/main" id="{C07E1A2C-1EA8-4BF9-B10F-FE9A1961DB74}"/>
                </a:ext>
              </a:extLst>
            </p:cNvPr>
            <p:cNvGrpSpPr/>
            <p:nvPr/>
          </p:nvGrpSpPr>
          <p:grpSpPr>
            <a:xfrm>
              <a:off x="0" y="4917978"/>
              <a:ext cx="5518342" cy="1377740"/>
              <a:chOff x="3575720" y="4075564"/>
              <a:chExt cx="3987890" cy="1377740"/>
            </a:xfrm>
          </p:grpSpPr>
          <p:grpSp>
            <p:nvGrpSpPr>
              <p:cNvPr id="21" name="Group 14">
                <a:extLst>
                  <a:ext uri="{FF2B5EF4-FFF2-40B4-BE49-F238E27FC236}">
                    <a16:creationId xmlns="" xmlns:a16="http://schemas.microsoft.com/office/drawing/2014/main" id="{B95D5D0E-E3BD-475C-8B87-58210C98147E}"/>
                  </a:ext>
                </a:extLst>
              </p:cNvPr>
              <p:cNvGrpSpPr/>
              <p:nvPr/>
            </p:nvGrpSpPr>
            <p:grpSpPr>
              <a:xfrm>
                <a:off x="3575720" y="4075564"/>
                <a:ext cx="3987890" cy="1377740"/>
                <a:chOff x="4943872" y="3212976"/>
                <a:chExt cx="3987890" cy="1377740"/>
              </a:xfrm>
              <a:effectLst>
                <a:outerShdw blurRad="50800" dist="38100" dir="2700000" algn="tl" rotWithShape="0">
                  <a:prstClr val="black">
                    <a:alpha val="40000"/>
                  </a:prstClr>
                </a:outerShdw>
              </a:effectLst>
            </p:grpSpPr>
            <p:sp>
              <p:nvSpPr>
                <p:cNvPr id="24" name="Freeform 53">
                  <a:extLst>
                    <a:ext uri="{FF2B5EF4-FFF2-40B4-BE49-F238E27FC236}">
                      <a16:creationId xmlns="" xmlns:a16="http://schemas.microsoft.com/office/drawing/2014/main" id="{EB27582D-D8BB-4073-BA99-4BD08AD7BEBB}"/>
                    </a:ext>
                  </a:extLst>
                </p:cNvPr>
                <p:cNvSpPr/>
                <p:nvPr/>
              </p:nvSpPr>
              <p:spPr>
                <a:xfrm>
                  <a:off x="4943872" y="3212976"/>
                  <a:ext cx="3987890"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ounded Rectangle 54">
                  <a:extLst>
                    <a:ext uri="{FF2B5EF4-FFF2-40B4-BE49-F238E27FC236}">
                      <a16:creationId xmlns="" xmlns:a16="http://schemas.microsoft.com/office/drawing/2014/main" id="{28CFD63B-2869-4177-B3BF-52FD13477A7A}"/>
                    </a:ext>
                  </a:extLst>
                </p:cNvPr>
                <p:cNvSpPr/>
                <p:nvPr/>
              </p:nvSpPr>
              <p:spPr>
                <a:xfrm>
                  <a:off x="5231904" y="3573016"/>
                  <a:ext cx="3453201" cy="8280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ound Same Side Corner Rectangle 55">
                  <a:extLst>
                    <a:ext uri="{FF2B5EF4-FFF2-40B4-BE49-F238E27FC236}">
                      <a16:creationId xmlns="" xmlns:a16="http://schemas.microsoft.com/office/drawing/2014/main" id="{8B254445-8D16-4D64-A0C9-64538BD3D49C}"/>
                    </a:ext>
                  </a:extLst>
                </p:cNvPr>
                <p:cNvSpPr/>
                <p:nvPr/>
              </p:nvSpPr>
              <p:spPr>
                <a:xfrm rot="5400000">
                  <a:off x="5577067" y="3388036"/>
                  <a:ext cx="128075" cy="386351"/>
                </a:xfrm>
                <a:prstGeom prst="round2SameRect">
                  <a:avLst>
                    <a:gd name="adj1" fmla="val 5000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Pentagon 56">
                  <a:extLst>
                    <a:ext uri="{FF2B5EF4-FFF2-40B4-BE49-F238E27FC236}">
                      <a16:creationId xmlns="" xmlns:a16="http://schemas.microsoft.com/office/drawing/2014/main" id="{C2A32637-97FF-4CBF-8FDC-E51DC3922753}"/>
                    </a:ext>
                  </a:extLst>
                </p:cNvPr>
                <p:cNvSpPr/>
                <p:nvPr/>
              </p:nvSpPr>
              <p:spPr>
                <a:xfrm rot="5400000">
                  <a:off x="5353072" y="3667876"/>
                  <a:ext cx="576065" cy="386350"/>
                </a:xfrm>
                <a:prstGeom prst="homePlate">
                  <a:avLst>
                    <a:gd name="adj" fmla="val 2584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ight Triangle 27">
                  <a:extLst>
                    <a:ext uri="{FF2B5EF4-FFF2-40B4-BE49-F238E27FC236}">
                      <a16:creationId xmlns="" xmlns:a16="http://schemas.microsoft.com/office/drawing/2014/main" id="{A6694E04-36CD-4B6E-B8F3-B2F6DAE2654E}"/>
                    </a:ext>
                  </a:extLst>
                </p:cNvPr>
                <p:cNvSpPr/>
                <p:nvPr/>
              </p:nvSpPr>
              <p:spPr>
                <a:xfrm flipH="1">
                  <a:off x="5375920" y="3517174"/>
                  <a:ext cx="72008" cy="55842"/>
                </a:xfrm>
                <a:prstGeom prst="rtTriangle">
                  <a:avLst/>
                </a:prstGeom>
                <a:solidFill>
                  <a:srgbClr val="7D2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ight Triangle 45">
                  <a:extLst>
                    <a:ext uri="{FF2B5EF4-FFF2-40B4-BE49-F238E27FC236}">
                      <a16:creationId xmlns="" xmlns:a16="http://schemas.microsoft.com/office/drawing/2014/main" id="{373AEC17-A4AB-46AE-9E56-E38D3F53DC68}"/>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2" name="TextBox 77">
                <a:extLst>
                  <a:ext uri="{FF2B5EF4-FFF2-40B4-BE49-F238E27FC236}">
                    <a16:creationId xmlns="" xmlns:a16="http://schemas.microsoft.com/office/drawing/2014/main" id="{659204BC-973F-4803-B0EA-3F6B6340CC47}"/>
                  </a:ext>
                </a:extLst>
              </p:cNvPr>
              <p:cNvSpPr txBox="1"/>
              <p:nvPr/>
            </p:nvSpPr>
            <p:spPr>
              <a:xfrm>
                <a:off x="4466128" y="4589356"/>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23" name="TextBox 81">
                <a:extLst>
                  <a:ext uri="{FF2B5EF4-FFF2-40B4-BE49-F238E27FC236}">
                    <a16:creationId xmlns="" xmlns:a16="http://schemas.microsoft.com/office/drawing/2014/main" id="{E6D40F5D-6199-408C-9F09-1AED4B131F36}"/>
                  </a:ext>
                </a:extLst>
              </p:cNvPr>
              <p:cNvSpPr txBox="1"/>
              <p:nvPr/>
            </p:nvSpPr>
            <p:spPr>
              <a:xfrm>
                <a:off x="4092650" y="4442937"/>
                <a:ext cx="36004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6</a:t>
                </a:r>
              </a:p>
            </p:txBody>
          </p:sp>
        </p:grpSp>
        <p:sp>
          <p:nvSpPr>
            <p:cNvPr id="20" name="Rectangle 19"/>
            <p:cNvSpPr/>
            <p:nvPr/>
          </p:nvSpPr>
          <p:spPr>
            <a:xfrm>
              <a:off x="1189696" y="5202663"/>
              <a:ext cx="3976906" cy="923330"/>
            </a:xfrm>
            <a:prstGeom prst="rect">
              <a:avLst/>
            </a:prstGeom>
          </p:spPr>
          <p:txBody>
            <a:bodyPr wrap="square">
              <a:spAutoFit/>
            </a:bodyPr>
            <a:lstStyle/>
            <a:p>
              <a:r>
                <a:rPr lang="en-US" sz="1800" dirty="0">
                  <a:latin typeface="Calibri" pitchFamily="34" charset="0"/>
                  <a:cs typeface="Calibri" pitchFamily="34" charset="0"/>
                </a:rPr>
                <a:t>We say: </a:t>
              </a:r>
            </a:p>
            <a:p>
              <a:r>
                <a:rPr lang="en-US" sz="1800" dirty="0">
                  <a:latin typeface="Calibri" pitchFamily="34" charset="0"/>
                  <a:cs typeface="Calibri" pitchFamily="34" charset="0"/>
                </a:rPr>
                <a:t>The cinema/ the bank/ the doctor/ the bus stop</a:t>
              </a:r>
            </a:p>
            <a:p>
              <a:pPr fontAlgn="base"/>
              <a:r>
                <a:rPr lang="en-US" sz="1800" dirty="0">
                  <a:latin typeface="Calibri" pitchFamily="34" charset="0"/>
                  <a:cs typeface="Calibri" pitchFamily="34" charset="0"/>
                </a:rPr>
                <a:t>The bus stop is very near my house.</a:t>
              </a:r>
            </a:p>
          </p:txBody>
        </p:sp>
      </p:grpSp>
      <p:grpSp>
        <p:nvGrpSpPr>
          <p:cNvPr id="30" name="Group 29"/>
          <p:cNvGrpSpPr/>
          <p:nvPr/>
        </p:nvGrpSpPr>
        <p:grpSpPr>
          <a:xfrm>
            <a:off x="88488" y="820283"/>
            <a:ext cx="6624000" cy="1343810"/>
            <a:chOff x="155829" y="1616704"/>
            <a:chExt cx="5581294" cy="1368000"/>
          </a:xfrm>
        </p:grpSpPr>
        <p:grpSp>
          <p:nvGrpSpPr>
            <p:cNvPr id="31" name="Group 7">
              <a:extLst>
                <a:ext uri="{FF2B5EF4-FFF2-40B4-BE49-F238E27FC236}">
                  <a16:creationId xmlns="" xmlns:a16="http://schemas.microsoft.com/office/drawing/2014/main" id="{38F4C17D-321D-4373-8840-8117EFEC3447}"/>
                </a:ext>
              </a:extLst>
            </p:cNvPr>
            <p:cNvGrpSpPr/>
            <p:nvPr/>
          </p:nvGrpSpPr>
          <p:grpSpPr>
            <a:xfrm>
              <a:off x="155829" y="1616704"/>
              <a:ext cx="5581294" cy="1368000"/>
              <a:chOff x="3575720" y="1568616"/>
              <a:chExt cx="4032448" cy="1377740"/>
            </a:xfrm>
          </p:grpSpPr>
          <p:grpSp>
            <p:nvGrpSpPr>
              <p:cNvPr id="33" name="Group 32">
                <a:extLst>
                  <a:ext uri="{FF2B5EF4-FFF2-40B4-BE49-F238E27FC236}">
                    <a16:creationId xmlns="" xmlns:a16="http://schemas.microsoft.com/office/drawing/2014/main" id="{3D4EAC1D-71EC-4355-A57D-D8957B97805E}"/>
                  </a:ext>
                </a:extLst>
              </p:cNvPr>
              <p:cNvGrpSpPr/>
              <p:nvPr/>
            </p:nvGrpSpPr>
            <p:grpSpPr>
              <a:xfrm>
                <a:off x="3575720" y="1568616"/>
                <a:ext cx="4032448" cy="1377740"/>
                <a:chOff x="4943872" y="3212976"/>
                <a:chExt cx="4032448" cy="1377740"/>
              </a:xfrm>
              <a:effectLst>
                <a:outerShdw blurRad="50800" dist="38100" dir="2700000" algn="tl" rotWithShape="0">
                  <a:prstClr val="black">
                    <a:alpha val="40000"/>
                  </a:prstClr>
                </a:outerShdw>
              </a:effectLst>
            </p:grpSpPr>
            <p:sp>
              <p:nvSpPr>
                <p:cNvPr id="36" name="Freeform 60">
                  <a:extLst>
                    <a:ext uri="{FF2B5EF4-FFF2-40B4-BE49-F238E27FC236}">
                      <a16:creationId xmlns="" xmlns:a16="http://schemas.microsoft.com/office/drawing/2014/main" id="{B57EAB7D-99CB-43DC-A9ED-2DC799F58608}"/>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ounded Rectangle 61">
                  <a:extLst>
                    <a:ext uri="{FF2B5EF4-FFF2-40B4-BE49-F238E27FC236}">
                      <a16:creationId xmlns="" xmlns:a16="http://schemas.microsoft.com/office/drawing/2014/main" id="{B5F3C6E7-188F-49CE-868F-DB47D9B500AD}"/>
                    </a:ext>
                  </a:extLst>
                </p:cNvPr>
                <p:cNvSpPr/>
                <p:nvPr/>
              </p:nvSpPr>
              <p:spPr>
                <a:xfrm>
                  <a:off x="5231904" y="3573016"/>
                  <a:ext cx="3485308" cy="870152"/>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8" name="Round Same Side Corner Rectangle 62">
                  <a:extLst>
                    <a:ext uri="{FF2B5EF4-FFF2-40B4-BE49-F238E27FC236}">
                      <a16:creationId xmlns="" xmlns:a16="http://schemas.microsoft.com/office/drawing/2014/main" id="{2C5A885D-463E-487F-8E59-3EB75C0526BC}"/>
                    </a:ext>
                  </a:extLst>
                </p:cNvPr>
                <p:cNvSpPr/>
                <p:nvPr/>
              </p:nvSpPr>
              <p:spPr>
                <a:xfrm rot="5400000">
                  <a:off x="5577067" y="3388036"/>
                  <a:ext cx="128075" cy="386351"/>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Pentagon 63">
                  <a:extLst>
                    <a:ext uri="{FF2B5EF4-FFF2-40B4-BE49-F238E27FC236}">
                      <a16:creationId xmlns="" xmlns:a16="http://schemas.microsoft.com/office/drawing/2014/main" id="{F5998DC4-81F7-4661-B34D-D59F25F24D6F}"/>
                    </a:ext>
                  </a:extLst>
                </p:cNvPr>
                <p:cNvSpPr/>
                <p:nvPr/>
              </p:nvSpPr>
              <p:spPr>
                <a:xfrm rot="5400000">
                  <a:off x="5353072" y="3667876"/>
                  <a:ext cx="576065" cy="386350"/>
                </a:xfrm>
                <a:prstGeom prst="homePlate">
                  <a:avLst>
                    <a:gd name="adj" fmla="val 2584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ight Triangle 40">
                  <a:extLst>
                    <a:ext uri="{FF2B5EF4-FFF2-40B4-BE49-F238E27FC236}">
                      <a16:creationId xmlns="" xmlns:a16="http://schemas.microsoft.com/office/drawing/2014/main" id="{50A0B538-F504-4F87-822C-98A6B08FC5EF}"/>
                    </a:ext>
                  </a:extLst>
                </p:cNvPr>
                <p:cNvSpPr/>
                <p:nvPr/>
              </p:nvSpPr>
              <p:spPr>
                <a:xfrm flipH="1">
                  <a:off x="5375920" y="3517174"/>
                  <a:ext cx="72008" cy="55842"/>
                </a:xfrm>
                <a:prstGeom prst="rtTriangle">
                  <a:avLst/>
                </a:prstGeom>
                <a:solidFill>
                  <a:srgbClr val="2F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ight Triangle 45">
                  <a:extLst>
                    <a:ext uri="{FF2B5EF4-FFF2-40B4-BE49-F238E27FC236}">
                      <a16:creationId xmlns="" xmlns:a16="http://schemas.microsoft.com/office/drawing/2014/main" id="{1B8F45BE-7DD7-403E-9FD5-8C360A45B87F}"/>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4" name="TextBox 50">
                <a:extLst>
                  <a:ext uri="{FF2B5EF4-FFF2-40B4-BE49-F238E27FC236}">
                    <a16:creationId xmlns="" xmlns:a16="http://schemas.microsoft.com/office/drawing/2014/main" id="{86BA3E73-2EB5-4ED4-BC03-1B6E8676466D}"/>
                  </a:ext>
                </a:extLst>
              </p:cNvPr>
              <p:cNvSpPr txBox="1"/>
              <p:nvPr/>
            </p:nvSpPr>
            <p:spPr>
              <a:xfrm>
                <a:off x="4466128" y="2082408"/>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35" name="TextBox 51">
                <a:extLst>
                  <a:ext uri="{FF2B5EF4-FFF2-40B4-BE49-F238E27FC236}">
                    <a16:creationId xmlns="" xmlns:a16="http://schemas.microsoft.com/office/drawing/2014/main" id="{884B1162-4371-49F2-ABAC-E5AEA6AD464B}"/>
                  </a:ext>
                </a:extLst>
              </p:cNvPr>
              <p:cNvSpPr txBox="1"/>
              <p:nvPr/>
            </p:nvSpPr>
            <p:spPr>
              <a:xfrm>
                <a:off x="4081995" y="1935197"/>
                <a:ext cx="360040" cy="473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4</a:t>
                </a:r>
              </a:p>
            </p:txBody>
          </p:sp>
        </p:grpSp>
        <p:sp>
          <p:nvSpPr>
            <p:cNvPr id="32" name="Rectangle 31"/>
            <p:cNvSpPr/>
            <p:nvPr/>
          </p:nvSpPr>
          <p:spPr>
            <a:xfrm>
              <a:off x="1371602" y="1948186"/>
              <a:ext cx="4212000" cy="939951"/>
            </a:xfrm>
            <a:prstGeom prst="rect">
              <a:avLst/>
            </a:prstGeom>
          </p:spPr>
          <p:txBody>
            <a:bodyPr wrap="square">
              <a:spAutoFit/>
            </a:bodyPr>
            <a:lstStyle/>
            <a:p>
              <a:r>
                <a:rPr lang="en-US" sz="1800" dirty="0">
                  <a:latin typeface="Calibri" pitchFamily="34" charset="0"/>
                  <a:cs typeface="Calibri" pitchFamily="34" charset="0"/>
                </a:rPr>
                <a:t>We say:</a:t>
              </a:r>
            </a:p>
            <a:p>
              <a:r>
                <a:rPr lang="en-US" sz="1800" dirty="0">
                  <a:latin typeface="Calibri" pitchFamily="34" charset="0"/>
                  <a:cs typeface="Calibri" pitchFamily="34" charset="0"/>
                </a:rPr>
                <a:t> The top/ the end/ the right/ the north/ the west</a:t>
              </a:r>
            </a:p>
            <a:p>
              <a:pPr fontAlgn="base"/>
              <a:r>
                <a:rPr lang="en-US" sz="1800" dirty="0">
                  <a:latin typeface="Calibri" pitchFamily="34" charset="0"/>
                  <a:cs typeface="Calibri" pitchFamily="34" charset="0"/>
                </a:rPr>
                <a:t>I have been to the north but not the east of India.</a:t>
              </a:r>
            </a:p>
          </p:txBody>
        </p:sp>
      </p:grpSp>
      <p:sp>
        <p:nvSpPr>
          <p:cNvPr id="43" name="Google Shape;39;p2"/>
          <p:cNvSpPr txBox="1">
            <a:spLocks/>
          </p:cNvSpPr>
          <p:nvPr/>
        </p:nvSpPr>
        <p:spPr>
          <a:xfrm>
            <a:off x="1447787" y="99830"/>
            <a:ext cx="9296427" cy="654032"/>
          </a:xfrm>
          <a:prstGeom prst="rect">
            <a:avLst/>
          </a:prstGeom>
          <a:solidFill>
            <a:schemeClr val="accent2">
              <a:lumMod val="40000"/>
              <a:lumOff val="60000"/>
            </a:schemeClr>
          </a:solidFill>
          <a:ln>
            <a:noFill/>
          </a:ln>
          <a:effectLst>
            <a:glow rad="63500">
              <a:schemeClr val="accent5">
                <a:satMod val="175000"/>
                <a:alpha val="40000"/>
              </a:schemeClr>
            </a:glow>
          </a:effectLst>
          <a:scene3d>
            <a:camera prst="orthographicFront"/>
            <a:lightRig rig="threePt" dir="t"/>
          </a:scene3d>
          <a:sp3d>
            <a:bevelT/>
          </a:sp3d>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Calibri"/>
              <a:buNone/>
              <a:tabLst/>
              <a:defRPr/>
            </a:pPr>
            <a:r>
              <a:rPr kumimoji="0" lang="en-IN" sz="3600" b="0" i="0" u="none" strike="noStrike" kern="0" cap="none" spc="0" normalizeH="0" baseline="0" noProof="0">
                <a:ln>
                  <a:noFill/>
                </a:ln>
                <a:solidFill>
                  <a:schemeClr val="dk1"/>
                </a:solidFill>
                <a:effectLst/>
                <a:uLnTx/>
                <a:uFillTx/>
                <a:latin typeface="Calibri"/>
                <a:ea typeface="Calibri"/>
                <a:cs typeface="Calibri"/>
                <a:sym typeface="Calibri"/>
              </a:rPr>
              <a:t>Using Definite Article</a:t>
            </a:r>
          </a:p>
        </p:txBody>
      </p:sp>
      <p:pic>
        <p:nvPicPr>
          <p:cNvPr id="12290" name="Picture 2" descr="Free House Multicoloured photo and picture"/>
          <p:cNvPicPr>
            <a:picLocks noChangeAspect="1" noChangeArrowheads="1"/>
          </p:cNvPicPr>
          <p:nvPr/>
        </p:nvPicPr>
        <p:blipFill>
          <a:blip r:embed="rId5"/>
          <a:srcRect l="4821" r="6450"/>
          <a:stretch>
            <a:fillRect/>
          </a:stretch>
        </p:blipFill>
        <p:spPr bwMode="auto">
          <a:xfrm>
            <a:off x="8758068" y="4773478"/>
            <a:ext cx="2586694" cy="1945039"/>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a:sp3d>
        </p:spPr>
      </p:pic>
      <p:grpSp>
        <p:nvGrpSpPr>
          <p:cNvPr id="55" name="Group 54"/>
          <p:cNvGrpSpPr/>
          <p:nvPr/>
        </p:nvGrpSpPr>
        <p:grpSpPr>
          <a:xfrm>
            <a:off x="6819261" y="4572000"/>
            <a:ext cx="1018488" cy="2500963"/>
            <a:chOff x="6819261" y="4572000"/>
            <a:chExt cx="1018488" cy="2500963"/>
          </a:xfrm>
        </p:grpSpPr>
        <p:sp>
          <p:nvSpPr>
            <p:cNvPr id="44" name="Minus 43"/>
            <p:cNvSpPr/>
            <p:nvPr/>
          </p:nvSpPr>
          <p:spPr>
            <a:xfrm rot="5400000">
              <a:off x="6271749" y="5650963"/>
              <a:ext cx="2160000" cy="684000"/>
            </a:xfrm>
            <a:prstGeom prst="mathMinus">
              <a:avLst/>
            </a:prstGeom>
            <a:ln>
              <a:solidFill>
                <a:schemeClr val="tx1"/>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44"/>
            <p:cNvSpPr/>
            <p:nvPr/>
          </p:nvSpPr>
          <p:spPr>
            <a:xfrm>
              <a:off x="6865749" y="4572000"/>
              <a:ext cx="972000" cy="619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819261" y="4572004"/>
              <a:ext cx="936000" cy="307777"/>
            </a:xfrm>
            <a:prstGeom prst="rect">
              <a:avLst/>
            </a:prstGeom>
            <a:noFill/>
          </p:spPr>
          <p:txBody>
            <a:bodyPr wrap="none" rtlCol="0">
              <a:spAutoFit/>
            </a:bodyPr>
            <a:lstStyle/>
            <a:p>
              <a:r>
                <a:rPr lang="en-IN" dirty="0"/>
                <a:t>BUS STOP</a:t>
              </a:r>
              <a:endParaRPr lang="en-US" dirty="0"/>
            </a:p>
          </p:txBody>
        </p:sp>
        <p:pic>
          <p:nvPicPr>
            <p:cNvPr id="12292" name="Picture 4" descr="Free vector double decker bus concept illustration"/>
            <p:cNvPicPr>
              <a:picLocks noChangeAspect="1" noChangeArrowheads="1"/>
            </p:cNvPicPr>
            <p:nvPr/>
          </p:nvPicPr>
          <p:blipFill>
            <a:blip r:embed="rId6"/>
            <a:srcRect l="5968" t="43245" r="3578" b="14128"/>
            <a:stretch>
              <a:fillRect/>
            </a:stretch>
          </p:blipFill>
          <p:spPr bwMode="auto">
            <a:xfrm>
              <a:off x="7051727" y="4850970"/>
              <a:ext cx="612000" cy="288414"/>
            </a:xfrm>
            <a:prstGeom prst="rect">
              <a:avLst/>
            </a:prstGeom>
            <a:noFill/>
          </p:spPr>
        </p:pic>
      </p:grpSp>
      <p:grpSp>
        <p:nvGrpSpPr>
          <p:cNvPr id="54" name="Group 53"/>
          <p:cNvGrpSpPr/>
          <p:nvPr/>
        </p:nvGrpSpPr>
        <p:grpSpPr>
          <a:xfrm>
            <a:off x="10259877" y="821413"/>
            <a:ext cx="1574690" cy="1780113"/>
            <a:chOff x="10259877" y="821413"/>
            <a:chExt cx="1574690" cy="1780113"/>
          </a:xfrm>
        </p:grpSpPr>
        <p:sp>
          <p:nvSpPr>
            <p:cNvPr id="48" name="Up Arrow 47"/>
            <p:cNvSpPr/>
            <p:nvPr/>
          </p:nvSpPr>
          <p:spPr>
            <a:xfrm>
              <a:off x="10988295" y="1131376"/>
              <a:ext cx="108000" cy="11520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9" name="Up Arrow 48"/>
            <p:cNvSpPr/>
            <p:nvPr/>
          </p:nvSpPr>
          <p:spPr>
            <a:xfrm rot="5400000">
              <a:off x="11042782" y="1247372"/>
              <a:ext cx="108000" cy="98151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0" name="TextBox 49"/>
            <p:cNvSpPr txBox="1"/>
            <p:nvPr/>
          </p:nvSpPr>
          <p:spPr>
            <a:xfrm>
              <a:off x="10879810" y="821413"/>
              <a:ext cx="303288" cy="307777"/>
            </a:xfrm>
            <a:prstGeom prst="rect">
              <a:avLst/>
            </a:prstGeom>
            <a:noFill/>
          </p:spPr>
          <p:txBody>
            <a:bodyPr wrap="none" rtlCol="0">
              <a:spAutoFit/>
            </a:bodyPr>
            <a:lstStyle/>
            <a:p>
              <a:r>
                <a:rPr lang="en-IN" b="1" dirty="0">
                  <a:latin typeface="Calibri" pitchFamily="34" charset="0"/>
                  <a:cs typeface="Calibri" pitchFamily="34" charset="0"/>
                </a:rPr>
                <a:t>N</a:t>
              </a:r>
              <a:endParaRPr lang="en-US" b="1" dirty="0">
                <a:latin typeface="Calibri" pitchFamily="34" charset="0"/>
                <a:cs typeface="Calibri" pitchFamily="34" charset="0"/>
              </a:endParaRPr>
            </a:p>
          </p:txBody>
        </p:sp>
        <p:sp>
          <p:nvSpPr>
            <p:cNvPr id="51" name="TextBox 50"/>
            <p:cNvSpPr txBox="1"/>
            <p:nvPr/>
          </p:nvSpPr>
          <p:spPr>
            <a:xfrm>
              <a:off x="10259877" y="1580827"/>
              <a:ext cx="354584" cy="307777"/>
            </a:xfrm>
            <a:prstGeom prst="rect">
              <a:avLst/>
            </a:prstGeom>
            <a:noFill/>
          </p:spPr>
          <p:txBody>
            <a:bodyPr wrap="none" rtlCol="0">
              <a:spAutoFit/>
            </a:bodyPr>
            <a:lstStyle/>
            <a:p>
              <a:r>
                <a:rPr lang="en-IN" b="1" dirty="0">
                  <a:latin typeface="Calibri" pitchFamily="34" charset="0"/>
                  <a:cs typeface="Calibri" pitchFamily="34" charset="0"/>
                </a:rPr>
                <a:t>W</a:t>
              </a:r>
              <a:endParaRPr lang="en-US" b="1" dirty="0">
                <a:latin typeface="Calibri" pitchFamily="34" charset="0"/>
                <a:cs typeface="Calibri" pitchFamily="34" charset="0"/>
              </a:endParaRPr>
            </a:p>
          </p:txBody>
        </p:sp>
        <p:sp>
          <p:nvSpPr>
            <p:cNvPr id="52" name="TextBox 51"/>
            <p:cNvSpPr txBox="1"/>
            <p:nvPr/>
          </p:nvSpPr>
          <p:spPr>
            <a:xfrm>
              <a:off x="11561735" y="1580826"/>
              <a:ext cx="272832" cy="307777"/>
            </a:xfrm>
            <a:prstGeom prst="rect">
              <a:avLst/>
            </a:prstGeom>
            <a:noFill/>
          </p:spPr>
          <p:txBody>
            <a:bodyPr wrap="none" rtlCol="0">
              <a:spAutoFit/>
            </a:bodyPr>
            <a:lstStyle/>
            <a:p>
              <a:r>
                <a:rPr lang="en-IN" b="1" dirty="0">
                  <a:latin typeface="Calibri" pitchFamily="34" charset="0"/>
                  <a:cs typeface="Calibri" pitchFamily="34" charset="0"/>
                </a:rPr>
                <a:t>E</a:t>
              </a:r>
              <a:endParaRPr lang="en-US" b="1" dirty="0">
                <a:latin typeface="Calibri" pitchFamily="34" charset="0"/>
                <a:cs typeface="Calibri" pitchFamily="34" charset="0"/>
              </a:endParaRPr>
            </a:p>
          </p:txBody>
        </p:sp>
        <p:sp>
          <p:nvSpPr>
            <p:cNvPr id="53" name="TextBox 52"/>
            <p:cNvSpPr txBox="1"/>
            <p:nvPr/>
          </p:nvSpPr>
          <p:spPr>
            <a:xfrm>
              <a:off x="10895307" y="2293749"/>
              <a:ext cx="269626" cy="307777"/>
            </a:xfrm>
            <a:prstGeom prst="rect">
              <a:avLst/>
            </a:prstGeom>
            <a:noFill/>
          </p:spPr>
          <p:txBody>
            <a:bodyPr wrap="none" rtlCol="0">
              <a:spAutoFit/>
            </a:bodyPr>
            <a:lstStyle/>
            <a:p>
              <a:r>
                <a:rPr lang="en-IN" b="1" dirty="0">
                  <a:latin typeface="Calibri" pitchFamily="34" charset="0"/>
                  <a:cs typeface="Calibri" pitchFamily="34" charset="0"/>
                </a:rPr>
                <a:t>S</a:t>
              </a:r>
              <a:endParaRPr lang="en-US" b="1" dirty="0">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1000"/>
                                        <p:tgtEl>
                                          <p:spTgt spid="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fade">
                                      <p:cBhvr>
                                        <p:cTn id="24" dur="1000"/>
                                        <p:tgtEl>
                                          <p:spTgt spid="102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000"/>
                                        <p:tgtEl>
                                          <p:spTgt spid="18"/>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2290"/>
                                        </p:tgtEl>
                                        <p:attrNameLst>
                                          <p:attrName>style.visibility</p:attrName>
                                        </p:attrNameLst>
                                      </p:cBhvr>
                                      <p:to>
                                        <p:strVal val="visible"/>
                                      </p:to>
                                    </p:set>
                                    <p:animEffect transition="in" filter="fade">
                                      <p:cBhvr>
                                        <p:cTn id="37"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5" name="Group 4"/>
          <p:cNvGrpSpPr/>
          <p:nvPr/>
        </p:nvGrpSpPr>
        <p:grpSpPr>
          <a:xfrm>
            <a:off x="5875512" y="3150217"/>
            <a:ext cx="5904000" cy="1440000"/>
            <a:chOff x="142836" y="2670695"/>
            <a:chExt cx="5580000" cy="1440000"/>
          </a:xfrm>
        </p:grpSpPr>
        <p:grpSp>
          <p:nvGrpSpPr>
            <p:cNvPr id="6" name="Group 6">
              <a:extLst>
                <a:ext uri="{FF2B5EF4-FFF2-40B4-BE49-F238E27FC236}">
                  <a16:creationId xmlns="" xmlns:a16="http://schemas.microsoft.com/office/drawing/2014/main" id="{7EE631DD-843D-4B18-8482-1EF5C772B58E}"/>
                </a:ext>
              </a:extLst>
            </p:cNvPr>
            <p:cNvGrpSpPr/>
            <p:nvPr/>
          </p:nvGrpSpPr>
          <p:grpSpPr>
            <a:xfrm>
              <a:off x="142836" y="2670695"/>
              <a:ext cx="5580000" cy="1440000"/>
              <a:chOff x="4727848" y="2697823"/>
              <a:chExt cx="4032448" cy="1450252"/>
            </a:xfrm>
          </p:grpSpPr>
          <p:grpSp>
            <p:nvGrpSpPr>
              <p:cNvPr id="8" name="Group 23">
                <a:extLst>
                  <a:ext uri="{FF2B5EF4-FFF2-40B4-BE49-F238E27FC236}">
                    <a16:creationId xmlns="" xmlns:a16="http://schemas.microsoft.com/office/drawing/2014/main" id="{3C68C6E8-B673-47B9-B49C-8E8A06920241}"/>
                  </a:ext>
                </a:extLst>
              </p:cNvPr>
              <p:cNvGrpSpPr/>
              <p:nvPr/>
            </p:nvGrpSpPr>
            <p:grpSpPr>
              <a:xfrm>
                <a:off x="4727848" y="2697823"/>
                <a:ext cx="4032448" cy="1450252"/>
                <a:chOff x="4943872" y="3212975"/>
                <a:chExt cx="4032448" cy="1450252"/>
              </a:xfrm>
              <a:effectLst>
                <a:outerShdw blurRad="50800" dist="38100" dir="2700000" algn="tl" rotWithShape="0">
                  <a:prstClr val="black">
                    <a:alpha val="40000"/>
                  </a:prstClr>
                </a:outerShdw>
              </a:effectLst>
            </p:grpSpPr>
            <p:sp>
              <p:nvSpPr>
                <p:cNvPr id="11" name="Freeform 2">
                  <a:extLst>
                    <a:ext uri="{FF2B5EF4-FFF2-40B4-BE49-F238E27FC236}">
                      <a16:creationId xmlns="" xmlns:a16="http://schemas.microsoft.com/office/drawing/2014/main" id="{B8D9FF1E-7695-466B-A411-189AF9548703}"/>
                    </a:ext>
                  </a:extLst>
                </p:cNvPr>
                <p:cNvSpPr/>
                <p:nvPr/>
              </p:nvSpPr>
              <p:spPr>
                <a:xfrm>
                  <a:off x="4943872" y="3212975"/>
                  <a:ext cx="4032448" cy="1450252"/>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F59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4">
                  <a:extLst>
                    <a:ext uri="{FF2B5EF4-FFF2-40B4-BE49-F238E27FC236}">
                      <a16:creationId xmlns="" xmlns:a16="http://schemas.microsoft.com/office/drawing/2014/main" id="{FF8E0B7E-B776-4BD6-BC23-343010732068}"/>
                    </a:ext>
                  </a:extLst>
                </p:cNvPr>
                <p:cNvSpPr/>
                <p:nvPr/>
              </p:nvSpPr>
              <p:spPr>
                <a:xfrm>
                  <a:off x="5231904" y="3602720"/>
                  <a:ext cx="3512132" cy="870151"/>
                </a:xfrm>
                <a:prstGeom prst="roundRect">
                  <a:avLst/>
                </a:prstGeom>
                <a:solidFill>
                  <a:schemeClr val="bg1"/>
                </a:solidFill>
                <a:ln>
                  <a:noFill/>
                </a:ln>
                <a:effectLst>
                  <a:outerShdw blurRad="177800" dist="38100" dir="5400000" algn="t" rotWithShape="0">
                    <a:srgbClr val="FF4D1D">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 Same Side Corner Rectangle 43">
                  <a:extLst>
                    <a:ext uri="{FF2B5EF4-FFF2-40B4-BE49-F238E27FC236}">
                      <a16:creationId xmlns="" xmlns:a16="http://schemas.microsoft.com/office/drawing/2014/main" id="{33274864-7528-42EF-A845-4FF581A32BF0}"/>
                    </a:ext>
                  </a:extLst>
                </p:cNvPr>
                <p:cNvSpPr/>
                <p:nvPr/>
              </p:nvSpPr>
              <p:spPr>
                <a:xfrm rot="5400000">
                  <a:off x="5577067" y="3388036"/>
                  <a:ext cx="128075" cy="386351"/>
                </a:xfrm>
                <a:prstGeom prst="round2SameRect">
                  <a:avLst>
                    <a:gd name="adj1" fmla="val 50000"/>
                    <a:gd name="adj2" fmla="val 0"/>
                  </a:avLst>
                </a:prstGeom>
                <a:solidFill>
                  <a:srgbClr val="F59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Pentagon 47">
                  <a:extLst>
                    <a:ext uri="{FF2B5EF4-FFF2-40B4-BE49-F238E27FC236}">
                      <a16:creationId xmlns="" xmlns:a16="http://schemas.microsoft.com/office/drawing/2014/main" id="{EDF85B90-8E62-467C-A3FC-425AF7CFEE9B}"/>
                    </a:ext>
                  </a:extLst>
                </p:cNvPr>
                <p:cNvSpPr/>
                <p:nvPr/>
              </p:nvSpPr>
              <p:spPr>
                <a:xfrm rot="5400000">
                  <a:off x="5353072" y="3667876"/>
                  <a:ext cx="576065" cy="386350"/>
                </a:xfrm>
                <a:prstGeom prst="homePlate">
                  <a:avLst>
                    <a:gd name="adj" fmla="val 25842"/>
                  </a:avLst>
                </a:prstGeom>
                <a:solidFill>
                  <a:srgbClr val="F59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ight Triangle 14">
                  <a:extLst>
                    <a:ext uri="{FF2B5EF4-FFF2-40B4-BE49-F238E27FC236}">
                      <a16:creationId xmlns="" xmlns:a16="http://schemas.microsoft.com/office/drawing/2014/main" id="{895CA112-ED1C-4994-84A5-7C54F8C98ED4}"/>
                    </a:ext>
                  </a:extLst>
                </p:cNvPr>
                <p:cNvSpPr/>
                <p:nvPr/>
              </p:nvSpPr>
              <p:spPr>
                <a:xfrm flipH="1">
                  <a:off x="5375920" y="3517174"/>
                  <a:ext cx="72008" cy="55842"/>
                </a:xfrm>
                <a:prstGeom prst="rtTriangle">
                  <a:avLst/>
                </a:prstGeom>
                <a:solidFill>
                  <a:srgbClr val="C87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ight Triangle 45">
                  <a:extLst>
                    <a:ext uri="{FF2B5EF4-FFF2-40B4-BE49-F238E27FC236}">
                      <a16:creationId xmlns="" xmlns:a16="http://schemas.microsoft.com/office/drawing/2014/main" id="{DA32E425-FD24-4882-9DA8-A71116B33A96}"/>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TextBox 76">
                <a:extLst>
                  <a:ext uri="{FF2B5EF4-FFF2-40B4-BE49-F238E27FC236}">
                    <a16:creationId xmlns="" xmlns:a16="http://schemas.microsoft.com/office/drawing/2014/main" id="{68FE58C6-0DCB-4BE3-94AB-9A47EC9AFE4B}"/>
                  </a:ext>
                </a:extLst>
              </p:cNvPr>
              <p:cNvSpPr txBox="1"/>
              <p:nvPr/>
            </p:nvSpPr>
            <p:spPr>
              <a:xfrm>
                <a:off x="5618256" y="3209870"/>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10" name="TextBox 80">
                <a:extLst>
                  <a:ext uri="{FF2B5EF4-FFF2-40B4-BE49-F238E27FC236}">
                    <a16:creationId xmlns="" xmlns:a16="http://schemas.microsoft.com/office/drawing/2014/main" id="{7653DF88-D1CB-4FBE-B189-B0FB1696433E}"/>
                  </a:ext>
                </a:extLst>
              </p:cNvPr>
              <p:cNvSpPr txBox="1"/>
              <p:nvPr/>
            </p:nvSpPr>
            <p:spPr>
              <a:xfrm>
                <a:off x="5245061" y="3063719"/>
                <a:ext cx="360040" cy="461665"/>
              </a:xfrm>
              <a:prstGeom prst="rect">
                <a:avLst/>
              </a:prstGeom>
              <a:solidFill>
                <a:srgbClr val="F593F7"/>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8</a:t>
                </a:r>
              </a:p>
            </p:txBody>
          </p:sp>
        </p:grpSp>
        <p:sp>
          <p:nvSpPr>
            <p:cNvPr id="7" name="Rectangle 6"/>
            <p:cNvSpPr/>
            <p:nvPr/>
          </p:nvSpPr>
          <p:spPr>
            <a:xfrm>
              <a:off x="1322440" y="3019908"/>
              <a:ext cx="4212000" cy="923330"/>
            </a:xfrm>
            <a:prstGeom prst="rect">
              <a:avLst/>
            </a:prstGeom>
          </p:spPr>
          <p:txBody>
            <a:bodyPr wrap="square">
              <a:spAutoFit/>
            </a:bodyPr>
            <a:lstStyle/>
            <a:p>
              <a:r>
                <a:rPr lang="en-US" sz="1800" dirty="0">
                  <a:latin typeface="Calibri" pitchFamily="34" charset="0"/>
                  <a:cs typeface="Calibri" pitchFamily="34" charset="0"/>
                </a:rPr>
                <a:t>We say:</a:t>
              </a:r>
            </a:p>
            <a:p>
              <a:r>
                <a:rPr lang="en-US" sz="1800" dirty="0">
                  <a:latin typeface="Calibri" pitchFamily="34" charset="0"/>
                  <a:cs typeface="Calibri" pitchFamily="34" charset="0"/>
                </a:rPr>
                <a:t>The +_____ of_______</a:t>
              </a:r>
            </a:p>
            <a:p>
              <a:pPr fontAlgn="base"/>
              <a:r>
                <a:rPr lang="en-US" sz="1800" dirty="0">
                  <a:latin typeface="Calibri" pitchFamily="34" charset="0"/>
                  <a:cs typeface="Calibri" pitchFamily="34" charset="0"/>
                </a:rPr>
                <a:t>The great wall of China is man made .</a:t>
              </a:r>
            </a:p>
          </p:txBody>
        </p:sp>
      </p:grpSp>
      <p:grpSp>
        <p:nvGrpSpPr>
          <p:cNvPr id="17" name="Group 16"/>
          <p:cNvGrpSpPr/>
          <p:nvPr/>
        </p:nvGrpSpPr>
        <p:grpSpPr>
          <a:xfrm>
            <a:off x="162228" y="5094954"/>
            <a:ext cx="5904000" cy="1377740"/>
            <a:chOff x="0" y="4917978"/>
            <a:chExt cx="5580000" cy="1377740"/>
          </a:xfrm>
        </p:grpSpPr>
        <p:grpSp>
          <p:nvGrpSpPr>
            <p:cNvPr id="18" name="Group 3">
              <a:extLst>
                <a:ext uri="{FF2B5EF4-FFF2-40B4-BE49-F238E27FC236}">
                  <a16:creationId xmlns="" xmlns:a16="http://schemas.microsoft.com/office/drawing/2014/main" id="{C07E1A2C-1EA8-4BF9-B10F-FE9A1961DB74}"/>
                </a:ext>
              </a:extLst>
            </p:cNvPr>
            <p:cNvGrpSpPr/>
            <p:nvPr/>
          </p:nvGrpSpPr>
          <p:grpSpPr>
            <a:xfrm>
              <a:off x="0" y="4917978"/>
              <a:ext cx="5580000" cy="1377740"/>
              <a:chOff x="3575720" y="4075564"/>
              <a:chExt cx="4032448" cy="1377740"/>
            </a:xfrm>
          </p:grpSpPr>
          <p:grpSp>
            <p:nvGrpSpPr>
              <p:cNvPr id="20" name="Group 14">
                <a:extLst>
                  <a:ext uri="{FF2B5EF4-FFF2-40B4-BE49-F238E27FC236}">
                    <a16:creationId xmlns="" xmlns:a16="http://schemas.microsoft.com/office/drawing/2014/main" id="{B95D5D0E-E3BD-475C-8B87-58210C98147E}"/>
                  </a:ext>
                </a:extLst>
              </p:cNvPr>
              <p:cNvGrpSpPr/>
              <p:nvPr/>
            </p:nvGrpSpPr>
            <p:grpSpPr>
              <a:xfrm>
                <a:off x="3575720" y="4075564"/>
                <a:ext cx="4032448" cy="1377740"/>
                <a:chOff x="4943872" y="3212976"/>
                <a:chExt cx="4032448" cy="1377740"/>
              </a:xfrm>
              <a:effectLst>
                <a:outerShdw blurRad="50800" dist="38100" dir="2700000" algn="tl" rotWithShape="0">
                  <a:prstClr val="black">
                    <a:alpha val="40000"/>
                  </a:prstClr>
                </a:outerShdw>
              </a:effectLst>
            </p:grpSpPr>
            <p:sp>
              <p:nvSpPr>
                <p:cNvPr id="23" name="Freeform 53">
                  <a:extLst>
                    <a:ext uri="{FF2B5EF4-FFF2-40B4-BE49-F238E27FC236}">
                      <a16:creationId xmlns="" xmlns:a16="http://schemas.microsoft.com/office/drawing/2014/main" id="{EB27582D-D8BB-4073-BA99-4BD08AD7BEBB}"/>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F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ed Rectangle 54">
                  <a:extLst>
                    <a:ext uri="{FF2B5EF4-FFF2-40B4-BE49-F238E27FC236}">
                      <a16:creationId xmlns="" xmlns:a16="http://schemas.microsoft.com/office/drawing/2014/main" id="{28CFD63B-2869-4177-B3BF-52FD13477A7A}"/>
                    </a:ext>
                  </a:extLst>
                </p:cNvPr>
                <p:cNvSpPr/>
                <p:nvPr/>
              </p:nvSpPr>
              <p:spPr>
                <a:xfrm>
                  <a:off x="5231904" y="3573016"/>
                  <a:ext cx="3384376" cy="828000"/>
                </a:xfrm>
                <a:prstGeom prst="roundRect">
                  <a:avLst/>
                </a:prstGeom>
                <a:solidFill>
                  <a:schemeClr val="bg1"/>
                </a:solidFill>
                <a:ln>
                  <a:noFill/>
                </a:ln>
                <a:effectLst>
                  <a:outerShdw blurRad="177800" dist="38100" dir="5400000" algn="t" rotWithShape="0">
                    <a:srgbClr val="FA2C1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ound Same Side Corner Rectangle 55">
                  <a:extLst>
                    <a:ext uri="{FF2B5EF4-FFF2-40B4-BE49-F238E27FC236}">
                      <a16:creationId xmlns="" xmlns:a16="http://schemas.microsoft.com/office/drawing/2014/main" id="{8B254445-8D16-4D64-A0C9-64538BD3D49C}"/>
                    </a:ext>
                  </a:extLst>
                </p:cNvPr>
                <p:cNvSpPr/>
                <p:nvPr/>
              </p:nvSpPr>
              <p:spPr>
                <a:xfrm rot="5400000">
                  <a:off x="5577067" y="3388036"/>
                  <a:ext cx="128075" cy="386351"/>
                </a:xfrm>
                <a:prstGeom prst="round2SameRect">
                  <a:avLst>
                    <a:gd name="adj1" fmla="val 50000"/>
                    <a:gd name="adj2" fmla="val 0"/>
                  </a:avLst>
                </a:prstGeom>
                <a:solidFill>
                  <a:srgbClr val="FD9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Pentagon 56">
                  <a:extLst>
                    <a:ext uri="{FF2B5EF4-FFF2-40B4-BE49-F238E27FC236}">
                      <a16:creationId xmlns="" xmlns:a16="http://schemas.microsoft.com/office/drawing/2014/main" id="{C2A32637-97FF-4CBF-8FDC-E51DC3922753}"/>
                    </a:ext>
                  </a:extLst>
                </p:cNvPr>
                <p:cNvSpPr/>
                <p:nvPr/>
              </p:nvSpPr>
              <p:spPr>
                <a:xfrm rot="5400000">
                  <a:off x="5353072" y="3667876"/>
                  <a:ext cx="576065" cy="386350"/>
                </a:xfrm>
                <a:prstGeom prst="homePlate">
                  <a:avLst>
                    <a:gd name="adj" fmla="val 25842"/>
                  </a:avLst>
                </a:prstGeom>
                <a:solidFill>
                  <a:srgbClr val="F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ight Triangle 26">
                  <a:extLst>
                    <a:ext uri="{FF2B5EF4-FFF2-40B4-BE49-F238E27FC236}">
                      <a16:creationId xmlns="" xmlns:a16="http://schemas.microsoft.com/office/drawing/2014/main" id="{A6694E04-36CD-4B6E-B8F3-B2F6DAE2654E}"/>
                    </a:ext>
                  </a:extLst>
                </p:cNvPr>
                <p:cNvSpPr/>
                <p:nvPr/>
              </p:nvSpPr>
              <p:spPr>
                <a:xfrm flipH="1">
                  <a:off x="5375920" y="3517174"/>
                  <a:ext cx="72008" cy="55842"/>
                </a:xfrm>
                <a:prstGeom prst="rtTriangle">
                  <a:avLst/>
                </a:prstGeom>
                <a:solidFill>
                  <a:srgbClr val="7D2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ight Triangle 45">
                  <a:extLst>
                    <a:ext uri="{FF2B5EF4-FFF2-40B4-BE49-F238E27FC236}">
                      <a16:creationId xmlns="" xmlns:a16="http://schemas.microsoft.com/office/drawing/2014/main" id="{373AEC17-A4AB-46AE-9E56-E38D3F53DC68}"/>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FF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1" name="TextBox 77">
                <a:extLst>
                  <a:ext uri="{FF2B5EF4-FFF2-40B4-BE49-F238E27FC236}">
                    <a16:creationId xmlns="" xmlns:a16="http://schemas.microsoft.com/office/drawing/2014/main" id="{659204BC-973F-4803-B0EA-3F6B6340CC47}"/>
                  </a:ext>
                </a:extLst>
              </p:cNvPr>
              <p:cNvSpPr txBox="1"/>
              <p:nvPr/>
            </p:nvSpPr>
            <p:spPr>
              <a:xfrm>
                <a:off x="4466128" y="4589356"/>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22" name="TextBox 81">
                <a:extLst>
                  <a:ext uri="{FF2B5EF4-FFF2-40B4-BE49-F238E27FC236}">
                    <a16:creationId xmlns="" xmlns:a16="http://schemas.microsoft.com/office/drawing/2014/main" id="{E6D40F5D-6199-408C-9F09-1AED4B131F36}"/>
                  </a:ext>
                </a:extLst>
              </p:cNvPr>
              <p:cNvSpPr txBox="1"/>
              <p:nvPr/>
            </p:nvSpPr>
            <p:spPr>
              <a:xfrm>
                <a:off x="4092650" y="4442937"/>
                <a:ext cx="36004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2400" dirty="0"/>
                  <a:t>9</a:t>
                </a:r>
                <a:endParaRPr lang="en-US" sz="2400" dirty="0"/>
              </a:p>
            </p:txBody>
          </p:sp>
        </p:grpSp>
        <p:sp>
          <p:nvSpPr>
            <p:cNvPr id="19" name="Rectangle 18"/>
            <p:cNvSpPr/>
            <p:nvPr/>
          </p:nvSpPr>
          <p:spPr>
            <a:xfrm>
              <a:off x="1189696" y="5202663"/>
              <a:ext cx="4119716" cy="923330"/>
            </a:xfrm>
            <a:prstGeom prst="rect">
              <a:avLst/>
            </a:prstGeom>
          </p:spPr>
          <p:txBody>
            <a:bodyPr wrap="square">
              <a:spAutoFit/>
            </a:bodyPr>
            <a:lstStyle/>
            <a:p>
              <a:r>
                <a:rPr lang="en-US" sz="1800" dirty="0">
                  <a:latin typeface="Calibri" pitchFamily="34" charset="0"/>
                  <a:cs typeface="Calibri" pitchFamily="34" charset="0"/>
                </a:rPr>
                <a:t>We say: </a:t>
              </a:r>
            </a:p>
            <a:p>
              <a:r>
                <a:rPr lang="en-US" sz="1800" dirty="0">
                  <a:latin typeface="Calibri" pitchFamily="34" charset="0"/>
                  <a:cs typeface="Calibri" pitchFamily="34" charset="0"/>
                </a:rPr>
                <a:t>The + Superlative adjective</a:t>
              </a:r>
            </a:p>
            <a:p>
              <a:pPr fontAlgn="base"/>
              <a:r>
                <a:rPr lang="en-US" sz="1800" dirty="0">
                  <a:latin typeface="Calibri" pitchFamily="34" charset="0"/>
                  <a:cs typeface="Calibri" pitchFamily="34" charset="0"/>
                </a:rPr>
                <a:t>Which is the tallest animal?</a:t>
              </a:r>
            </a:p>
          </p:txBody>
        </p:sp>
      </p:grpSp>
      <p:grpSp>
        <p:nvGrpSpPr>
          <p:cNvPr id="29" name="Group 28"/>
          <p:cNvGrpSpPr/>
          <p:nvPr/>
        </p:nvGrpSpPr>
        <p:grpSpPr>
          <a:xfrm>
            <a:off x="88488" y="820283"/>
            <a:ext cx="5904000" cy="1343810"/>
            <a:chOff x="155829" y="1616704"/>
            <a:chExt cx="5581294" cy="1368000"/>
          </a:xfrm>
        </p:grpSpPr>
        <p:grpSp>
          <p:nvGrpSpPr>
            <p:cNvPr id="30" name="Group 7">
              <a:extLst>
                <a:ext uri="{FF2B5EF4-FFF2-40B4-BE49-F238E27FC236}">
                  <a16:creationId xmlns="" xmlns:a16="http://schemas.microsoft.com/office/drawing/2014/main" id="{38F4C17D-321D-4373-8840-8117EFEC3447}"/>
                </a:ext>
              </a:extLst>
            </p:cNvPr>
            <p:cNvGrpSpPr/>
            <p:nvPr/>
          </p:nvGrpSpPr>
          <p:grpSpPr>
            <a:xfrm>
              <a:off x="155829" y="1616704"/>
              <a:ext cx="5581294" cy="1368000"/>
              <a:chOff x="3575720" y="1568616"/>
              <a:chExt cx="4032448" cy="1377740"/>
            </a:xfrm>
          </p:grpSpPr>
          <p:grpSp>
            <p:nvGrpSpPr>
              <p:cNvPr id="32" name="Group 31">
                <a:extLst>
                  <a:ext uri="{FF2B5EF4-FFF2-40B4-BE49-F238E27FC236}">
                    <a16:creationId xmlns="" xmlns:a16="http://schemas.microsoft.com/office/drawing/2014/main" id="{3D4EAC1D-71EC-4355-A57D-D8957B97805E}"/>
                  </a:ext>
                </a:extLst>
              </p:cNvPr>
              <p:cNvGrpSpPr/>
              <p:nvPr/>
            </p:nvGrpSpPr>
            <p:grpSpPr>
              <a:xfrm>
                <a:off x="3575720" y="1568616"/>
                <a:ext cx="4032448" cy="1377740"/>
                <a:chOff x="4943872" y="3212976"/>
                <a:chExt cx="4032448" cy="1377740"/>
              </a:xfrm>
              <a:effectLst>
                <a:outerShdw blurRad="50800" dist="38100" dir="2700000" algn="tl" rotWithShape="0">
                  <a:prstClr val="black">
                    <a:alpha val="40000"/>
                  </a:prstClr>
                </a:outerShdw>
              </a:effectLst>
            </p:grpSpPr>
            <p:sp>
              <p:nvSpPr>
                <p:cNvPr id="35" name="Freeform 60">
                  <a:extLst>
                    <a:ext uri="{FF2B5EF4-FFF2-40B4-BE49-F238E27FC236}">
                      <a16:creationId xmlns="" xmlns:a16="http://schemas.microsoft.com/office/drawing/2014/main" id="{B57EAB7D-99CB-43DC-A9ED-2DC799F58608}"/>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59A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ounded Rectangle 61">
                  <a:extLst>
                    <a:ext uri="{FF2B5EF4-FFF2-40B4-BE49-F238E27FC236}">
                      <a16:creationId xmlns="" xmlns:a16="http://schemas.microsoft.com/office/drawing/2014/main" id="{B5F3C6E7-188F-49CE-868F-DB47D9B500AD}"/>
                    </a:ext>
                  </a:extLst>
                </p:cNvPr>
                <p:cNvSpPr/>
                <p:nvPr/>
              </p:nvSpPr>
              <p:spPr>
                <a:xfrm>
                  <a:off x="5231904" y="3573016"/>
                  <a:ext cx="3485308" cy="870152"/>
                </a:xfrm>
                <a:prstGeom prst="roundRect">
                  <a:avLst/>
                </a:prstGeom>
                <a:solidFill>
                  <a:schemeClr val="bg1"/>
                </a:solidFill>
                <a:ln>
                  <a:noFill/>
                </a:ln>
                <a:effectLst>
                  <a:outerShdw blurRad="177800" dist="38100" dir="5400000" algn="t" rotWithShape="0">
                    <a:srgbClr val="00A48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7" name="Round Same Side Corner Rectangle 62">
                  <a:extLst>
                    <a:ext uri="{FF2B5EF4-FFF2-40B4-BE49-F238E27FC236}">
                      <a16:creationId xmlns="" xmlns:a16="http://schemas.microsoft.com/office/drawing/2014/main" id="{2C5A885D-463E-487F-8E59-3EB75C0526BC}"/>
                    </a:ext>
                  </a:extLst>
                </p:cNvPr>
                <p:cNvSpPr/>
                <p:nvPr/>
              </p:nvSpPr>
              <p:spPr>
                <a:xfrm rot="5400000">
                  <a:off x="5577067" y="3388036"/>
                  <a:ext cx="128075" cy="386351"/>
                </a:xfrm>
                <a:prstGeom prst="round2SameRect">
                  <a:avLst>
                    <a:gd name="adj1" fmla="val 50000"/>
                    <a:gd name="adj2" fmla="val 0"/>
                  </a:avLst>
                </a:prstGeom>
                <a:solidFill>
                  <a:srgbClr val="59A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Pentagon 63">
                  <a:extLst>
                    <a:ext uri="{FF2B5EF4-FFF2-40B4-BE49-F238E27FC236}">
                      <a16:creationId xmlns="" xmlns:a16="http://schemas.microsoft.com/office/drawing/2014/main" id="{F5998DC4-81F7-4661-B34D-D59F25F24D6F}"/>
                    </a:ext>
                  </a:extLst>
                </p:cNvPr>
                <p:cNvSpPr/>
                <p:nvPr/>
              </p:nvSpPr>
              <p:spPr>
                <a:xfrm rot="5400000">
                  <a:off x="5353072" y="3667876"/>
                  <a:ext cx="576065" cy="386350"/>
                </a:xfrm>
                <a:prstGeom prst="homePlate">
                  <a:avLst>
                    <a:gd name="adj" fmla="val 25842"/>
                  </a:avLst>
                </a:prstGeom>
                <a:solidFill>
                  <a:srgbClr val="59A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ight Triangle 39">
                  <a:extLst>
                    <a:ext uri="{FF2B5EF4-FFF2-40B4-BE49-F238E27FC236}">
                      <a16:creationId xmlns="" xmlns:a16="http://schemas.microsoft.com/office/drawing/2014/main" id="{50A0B538-F504-4F87-822C-98A6B08FC5EF}"/>
                    </a:ext>
                  </a:extLst>
                </p:cNvPr>
                <p:cNvSpPr/>
                <p:nvPr/>
              </p:nvSpPr>
              <p:spPr>
                <a:xfrm flipH="1">
                  <a:off x="5375920" y="3517174"/>
                  <a:ext cx="72008" cy="55842"/>
                </a:xfrm>
                <a:prstGeom prst="rtTriangle">
                  <a:avLst/>
                </a:prstGeom>
                <a:solidFill>
                  <a:srgbClr val="2F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ight Triangle 45">
                  <a:extLst>
                    <a:ext uri="{FF2B5EF4-FFF2-40B4-BE49-F238E27FC236}">
                      <a16:creationId xmlns="" xmlns:a16="http://schemas.microsoft.com/office/drawing/2014/main" id="{1B8F45BE-7DD7-403E-9FD5-8C360A45B87F}"/>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59A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3" name="TextBox 50">
                <a:extLst>
                  <a:ext uri="{FF2B5EF4-FFF2-40B4-BE49-F238E27FC236}">
                    <a16:creationId xmlns="" xmlns:a16="http://schemas.microsoft.com/office/drawing/2014/main" id="{86BA3E73-2EB5-4ED4-BC03-1B6E8676466D}"/>
                  </a:ext>
                </a:extLst>
              </p:cNvPr>
              <p:cNvSpPr txBox="1"/>
              <p:nvPr/>
            </p:nvSpPr>
            <p:spPr>
              <a:xfrm>
                <a:off x="4466128" y="2082408"/>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34" name="TextBox 51">
                <a:extLst>
                  <a:ext uri="{FF2B5EF4-FFF2-40B4-BE49-F238E27FC236}">
                    <a16:creationId xmlns="" xmlns:a16="http://schemas.microsoft.com/office/drawing/2014/main" id="{884B1162-4371-49F2-ABAC-E5AEA6AD464B}"/>
                  </a:ext>
                </a:extLst>
              </p:cNvPr>
              <p:cNvSpPr txBox="1"/>
              <p:nvPr/>
            </p:nvSpPr>
            <p:spPr>
              <a:xfrm>
                <a:off x="4081995" y="1935198"/>
                <a:ext cx="360040" cy="473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7</a:t>
                </a:r>
              </a:p>
            </p:txBody>
          </p:sp>
        </p:grpSp>
        <p:sp>
          <p:nvSpPr>
            <p:cNvPr id="31" name="Rectangle 30"/>
            <p:cNvSpPr/>
            <p:nvPr/>
          </p:nvSpPr>
          <p:spPr>
            <a:xfrm>
              <a:off x="1371602" y="1933174"/>
              <a:ext cx="4212000" cy="939951"/>
            </a:xfrm>
            <a:prstGeom prst="rect">
              <a:avLst/>
            </a:prstGeom>
          </p:spPr>
          <p:txBody>
            <a:bodyPr wrap="square">
              <a:spAutoFit/>
            </a:bodyPr>
            <a:lstStyle/>
            <a:p>
              <a:r>
                <a:rPr lang="en-US" sz="1800" dirty="0">
                  <a:latin typeface="Calibri" pitchFamily="34" charset="0"/>
                  <a:cs typeface="Calibri" pitchFamily="34" charset="0"/>
                </a:rPr>
                <a:t>We say:</a:t>
              </a:r>
            </a:p>
            <a:p>
              <a:r>
                <a:rPr lang="en-US" sz="1800" dirty="0">
                  <a:latin typeface="Calibri" pitchFamily="34" charset="0"/>
                  <a:cs typeface="Calibri" pitchFamily="34" charset="0"/>
                </a:rPr>
                <a:t> The sea/ the river/ the ocean/ the desert</a:t>
              </a:r>
            </a:p>
            <a:p>
              <a:pPr fontAlgn="base"/>
              <a:r>
                <a:rPr lang="en-US" sz="1800" dirty="0">
                  <a:latin typeface="Calibri" pitchFamily="34" charset="0"/>
                  <a:cs typeface="Calibri" pitchFamily="34" charset="0"/>
                </a:rPr>
                <a:t>The River Ganges is in India.</a:t>
              </a:r>
            </a:p>
          </p:txBody>
        </p:sp>
      </p:grpSp>
      <p:sp>
        <p:nvSpPr>
          <p:cNvPr id="42" name="Google Shape;39;p2"/>
          <p:cNvSpPr txBox="1">
            <a:spLocks/>
          </p:cNvSpPr>
          <p:nvPr/>
        </p:nvSpPr>
        <p:spPr>
          <a:xfrm>
            <a:off x="1447787" y="99830"/>
            <a:ext cx="9296427" cy="654032"/>
          </a:xfrm>
          <a:prstGeom prst="rect">
            <a:avLst/>
          </a:prstGeom>
          <a:solidFill>
            <a:schemeClr val="accent2">
              <a:lumMod val="40000"/>
              <a:lumOff val="60000"/>
            </a:schemeClr>
          </a:solidFill>
          <a:ln>
            <a:noFill/>
          </a:ln>
          <a:effectLst>
            <a:glow rad="63500">
              <a:schemeClr val="accent5">
                <a:satMod val="175000"/>
                <a:alpha val="40000"/>
              </a:schemeClr>
            </a:glow>
          </a:effectLst>
          <a:scene3d>
            <a:camera prst="orthographicFront"/>
            <a:lightRig rig="threePt" dir="t"/>
          </a:scene3d>
          <a:sp3d>
            <a:bevelT/>
          </a:sp3d>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Calibri"/>
              <a:buNone/>
              <a:tabLst/>
              <a:defRPr/>
            </a:pPr>
            <a:r>
              <a:rPr kumimoji="0" lang="en-IN" sz="3600" b="0" i="0" u="none" strike="noStrike" kern="0" cap="none" spc="0" normalizeH="0" baseline="0" noProof="0" dirty="0">
                <a:ln>
                  <a:noFill/>
                </a:ln>
                <a:solidFill>
                  <a:schemeClr val="dk1"/>
                </a:solidFill>
                <a:effectLst/>
                <a:uLnTx/>
                <a:uFillTx/>
                <a:latin typeface="Calibri"/>
                <a:ea typeface="Calibri"/>
                <a:cs typeface="Calibri"/>
                <a:sym typeface="Calibri"/>
              </a:rPr>
              <a:t>Using Definite Article</a:t>
            </a:r>
          </a:p>
        </p:txBody>
      </p:sp>
      <p:pic>
        <p:nvPicPr>
          <p:cNvPr id="43" name="Picture 2"/>
          <p:cNvPicPr>
            <a:picLocks noChangeAspect="1" noChangeArrowheads="1"/>
          </p:cNvPicPr>
          <p:nvPr/>
        </p:nvPicPr>
        <p:blipFill>
          <a:blip r:embed="rId3" cstate="print"/>
          <a:srcRect/>
          <a:stretch>
            <a:fillRect/>
          </a:stretch>
        </p:blipFill>
        <p:spPr bwMode="auto">
          <a:xfrm>
            <a:off x="7674390" y="824448"/>
            <a:ext cx="2297895" cy="2399199"/>
          </a:xfrm>
          <a:prstGeom prst="rect">
            <a:avLst/>
          </a:prstGeom>
          <a:noFill/>
          <a:ln w="9525">
            <a:noFill/>
            <a:miter lim="800000"/>
            <a:headEnd/>
            <a:tailEnd/>
          </a:ln>
          <a:effectLst/>
        </p:spPr>
      </p:pic>
      <p:grpSp>
        <p:nvGrpSpPr>
          <p:cNvPr id="47" name="Group 11">
            <a:extLst>
              <a:ext uri="{FF2B5EF4-FFF2-40B4-BE49-F238E27FC236}">
                <a16:creationId xmlns="" xmlns:a16="http://schemas.microsoft.com/office/drawing/2014/main" id="{CAAC016D-2ECD-4069-89F5-1C2845C2E9A5}"/>
              </a:ext>
            </a:extLst>
          </p:cNvPr>
          <p:cNvGrpSpPr/>
          <p:nvPr/>
        </p:nvGrpSpPr>
        <p:grpSpPr>
          <a:xfrm>
            <a:off x="8965485" y="846893"/>
            <a:ext cx="180000" cy="827999"/>
            <a:chOff x="6528048" y="2348880"/>
            <a:chExt cx="230426" cy="916778"/>
          </a:xfrm>
          <a:effectLst>
            <a:outerShdw blurRad="50800" dist="38100" dir="13500000" algn="br" rotWithShape="0">
              <a:prstClr val="black">
                <a:alpha val="40000"/>
              </a:prstClr>
            </a:outerShdw>
          </a:effectLst>
        </p:grpSpPr>
        <p:grpSp>
          <p:nvGrpSpPr>
            <p:cNvPr id="48"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28048" y="2348880"/>
              <a:ext cx="230426" cy="230426"/>
              <a:chOff x="6485384" y="2840561"/>
              <a:chExt cx="288032" cy="288032"/>
            </a:xfrm>
          </p:grpSpPr>
          <p:sp>
            <p:nvSpPr>
              <p:cNvPr id="50" name="Teardrop 49">
                <a:extLst>
                  <a:ext uri="{FF2B5EF4-FFF2-40B4-BE49-F238E27FC236}">
                    <a16:creationId xmlns="" xmlns:a16="http://schemas.microsoft.com/office/drawing/2014/main" id="{D1C52B21-3779-41A4-95F2-FD5D39DC4613}"/>
                  </a:ext>
                </a:extLst>
              </p:cNvPr>
              <p:cNvSpPr/>
              <p:nvPr/>
            </p:nvSpPr>
            <p:spPr>
              <a:xfrm rot="8149007">
                <a:off x="6485384" y="2840561"/>
                <a:ext cx="288032" cy="288032"/>
              </a:xfrm>
              <a:prstGeom prst="teardrop">
                <a:avLst>
                  <a:gd name="adj" fmla="val 138453"/>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1" name="Oval 50">
                <a:extLst>
                  <a:ext uri="{FF2B5EF4-FFF2-40B4-BE49-F238E27FC236}">
                    <a16:creationId xmlns="" xmlns:a16="http://schemas.microsoft.com/office/drawing/2014/main" id="{42CEE566-BB60-40D5-B607-753729AB72B2}"/>
                  </a:ext>
                </a:extLst>
              </p:cNvPr>
              <p:cNvSpPr>
                <a:spLocks noChangeAspect="1"/>
              </p:cNvSpPr>
              <p:nvPr/>
            </p:nvSpPr>
            <p:spPr>
              <a:xfrm>
                <a:off x="6538126" y="2886412"/>
                <a:ext cx="182548" cy="182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a:extLst>
                <a:ext uri="{FF2B5EF4-FFF2-40B4-BE49-F238E27FC236}">
                  <a16:creationId xmlns="" xmlns:a16="http://schemas.microsoft.com/office/drawing/2014/main" id="{8A64674C-6961-49EC-A985-123098DA2D57}"/>
                </a:ext>
              </a:extLst>
            </p:cNvPr>
            <p:cNvCxnSpPr>
              <a:cxnSpLocks/>
              <a:stCxn id="50" idx="7"/>
            </p:cNvCxnSpPr>
            <p:nvPr/>
          </p:nvCxnSpPr>
          <p:spPr>
            <a:xfrm>
              <a:off x="6640045" y="2689660"/>
              <a:ext cx="0" cy="576000"/>
            </a:xfrm>
            <a:prstGeom prst="line">
              <a:avLst/>
            </a:prstGeom>
            <a:ln w="19050">
              <a:tailEnd type="oval" w="sm" len="sm"/>
            </a:ln>
          </p:spPr>
          <p:style>
            <a:lnRef idx="1">
              <a:schemeClr val="accent2"/>
            </a:lnRef>
            <a:fillRef idx="0">
              <a:schemeClr val="accent2"/>
            </a:fillRef>
            <a:effectRef idx="0">
              <a:schemeClr val="accent2"/>
            </a:effectRef>
            <a:fontRef idx="minor">
              <a:schemeClr val="tx1"/>
            </a:fontRef>
          </p:style>
        </p:cxnSp>
      </p:grpSp>
      <p:pic>
        <p:nvPicPr>
          <p:cNvPr id="10242" name="Picture 2" descr="Free Great Wall Of China China photo and picture"/>
          <p:cNvPicPr>
            <a:picLocks noChangeAspect="1" noChangeArrowheads="1"/>
          </p:cNvPicPr>
          <p:nvPr/>
        </p:nvPicPr>
        <p:blipFill>
          <a:blip r:embed="rId4"/>
          <a:srcRect/>
          <a:stretch>
            <a:fillRect/>
          </a:stretch>
        </p:blipFill>
        <p:spPr bwMode="auto">
          <a:xfrm>
            <a:off x="760007" y="2341992"/>
            <a:ext cx="4028968" cy="2688077"/>
          </a:xfrm>
          <a:prstGeom prst="rect">
            <a:avLst/>
          </a:prstGeom>
          <a:noFill/>
          <a:scene3d>
            <a:camera prst="orthographicFront"/>
            <a:lightRig rig="threePt" dir="t"/>
          </a:scene3d>
          <a:sp3d>
            <a:bevelT/>
          </a:sp3d>
        </p:spPr>
      </p:pic>
      <p:pic>
        <p:nvPicPr>
          <p:cNvPr id="10244" name="Picture 4" descr="Free vector many cute animals in bamboo forest"/>
          <p:cNvPicPr>
            <a:picLocks noChangeAspect="1" noChangeArrowheads="1"/>
          </p:cNvPicPr>
          <p:nvPr/>
        </p:nvPicPr>
        <p:blipFill>
          <a:blip r:embed="rId5"/>
          <a:srcRect/>
          <a:stretch>
            <a:fillRect/>
          </a:stretch>
        </p:blipFill>
        <p:spPr bwMode="auto">
          <a:xfrm>
            <a:off x="7220483" y="4632124"/>
            <a:ext cx="3258881" cy="21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2000"/>
                                        <p:tgtEl>
                                          <p:spTgt spid="47"/>
                                        </p:tgtEl>
                                      </p:cBhvr>
                                    </p:animEffect>
                                    <p:anim calcmode="lin" valueType="num">
                                      <p:cBhvr>
                                        <p:cTn id="16" dur="2000" fill="hold"/>
                                        <p:tgtEl>
                                          <p:spTgt spid="47"/>
                                        </p:tgtEl>
                                        <p:attrNameLst>
                                          <p:attrName>ppt_x</p:attrName>
                                        </p:attrNameLst>
                                      </p:cBhvr>
                                      <p:tavLst>
                                        <p:tav tm="0">
                                          <p:val>
                                            <p:strVal val="#ppt_x"/>
                                          </p:val>
                                        </p:tav>
                                        <p:tav tm="100000">
                                          <p:val>
                                            <p:strVal val="#ppt_x"/>
                                          </p:val>
                                        </p:tav>
                                      </p:tavLst>
                                    </p:anim>
                                    <p:anim calcmode="lin" valueType="num">
                                      <p:cBhvr>
                                        <p:cTn id="17" dur="2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1000"/>
                                        <p:tgtEl>
                                          <p:spTgt spid="5"/>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fade">
                                      <p:cBhvr>
                                        <p:cTn id="26" dur="1000"/>
                                        <p:tgtEl>
                                          <p:spTgt spid="102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0244"/>
                                        </p:tgtEl>
                                        <p:attrNameLst>
                                          <p:attrName>style.visibility</p:attrName>
                                        </p:attrNameLst>
                                      </p:cBhvr>
                                      <p:to>
                                        <p:strVal val="visible"/>
                                      </p:to>
                                    </p:set>
                                    <p:animEffect transition="in" filter="fade">
                                      <p:cBhvr>
                                        <p:cTn id="35"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5" name="Group 4"/>
          <p:cNvGrpSpPr/>
          <p:nvPr/>
        </p:nvGrpSpPr>
        <p:grpSpPr>
          <a:xfrm>
            <a:off x="5844516" y="3080977"/>
            <a:ext cx="6228000" cy="1440000"/>
            <a:chOff x="142836" y="2670695"/>
            <a:chExt cx="5580000" cy="1440000"/>
          </a:xfrm>
        </p:grpSpPr>
        <p:grpSp>
          <p:nvGrpSpPr>
            <p:cNvPr id="6" name="Group 6">
              <a:extLst>
                <a:ext uri="{FF2B5EF4-FFF2-40B4-BE49-F238E27FC236}">
                  <a16:creationId xmlns="" xmlns:a16="http://schemas.microsoft.com/office/drawing/2014/main" id="{7EE631DD-843D-4B18-8482-1EF5C772B58E}"/>
                </a:ext>
              </a:extLst>
            </p:cNvPr>
            <p:cNvGrpSpPr/>
            <p:nvPr/>
          </p:nvGrpSpPr>
          <p:grpSpPr>
            <a:xfrm>
              <a:off x="142836" y="2670695"/>
              <a:ext cx="5580000" cy="1440000"/>
              <a:chOff x="4727848" y="2697823"/>
              <a:chExt cx="4032448" cy="1450252"/>
            </a:xfrm>
          </p:grpSpPr>
          <p:grpSp>
            <p:nvGrpSpPr>
              <p:cNvPr id="8" name="Group 23">
                <a:extLst>
                  <a:ext uri="{FF2B5EF4-FFF2-40B4-BE49-F238E27FC236}">
                    <a16:creationId xmlns="" xmlns:a16="http://schemas.microsoft.com/office/drawing/2014/main" id="{3C68C6E8-B673-47B9-B49C-8E8A06920241}"/>
                  </a:ext>
                </a:extLst>
              </p:cNvPr>
              <p:cNvGrpSpPr/>
              <p:nvPr/>
            </p:nvGrpSpPr>
            <p:grpSpPr>
              <a:xfrm>
                <a:off x="4727848" y="2697823"/>
                <a:ext cx="4032448" cy="1450252"/>
                <a:chOff x="4943872" y="3212975"/>
                <a:chExt cx="4032448" cy="1450252"/>
              </a:xfrm>
              <a:effectLst>
                <a:outerShdw blurRad="50800" dist="38100" dir="2700000" algn="tl" rotWithShape="0">
                  <a:prstClr val="black">
                    <a:alpha val="40000"/>
                  </a:prstClr>
                </a:outerShdw>
              </a:effectLst>
            </p:grpSpPr>
            <p:sp>
              <p:nvSpPr>
                <p:cNvPr id="11" name="Freeform 2">
                  <a:extLst>
                    <a:ext uri="{FF2B5EF4-FFF2-40B4-BE49-F238E27FC236}">
                      <a16:creationId xmlns="" xmlns:a16="http://schemas.microsoft.com/office/drawing/2014/main" id="{B8D9FF1E-7695-466B-A411-189AF9548703}"/>
                    </a:ext>
                  </a:extLst>
                </p:cNvPr>
                <p:cNvSpPr/>
                <p:nvPr/>
              </p:nvSpPr>
              <p:spPr>
                <a:xfrm>
                  <a:off x="4943872" y="3212975"/>
                  <a:ext cx="4032448" cy="1450252"/>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4">
                  <a:extLst>
                    <a:ext uri="{FF2B5EF4-FFF2-40B4-BE49-F238E27FC236}">
                      <a16:creationId xmlns="" xmlns:a16="http://schemas.microsoft.com/office/drawing/2014/main" id="{FF8E0B7E-B776-4BD6-BC23-343010732068}"/>
                    </a:ext>
                  </a:extLst>
                </p:cNvPr>
                <p:cNvSpPr/>
                <p:nvPr/>
              </p:nvSpPr>
              <p:spPr>
                <a:xfrm>
                  <a:off x="5231904" y="3602720"/>
                  <a:ext cx="3512132" cy="87015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 Same Side Corner Rectangle 43">
                  <a:extLst>
                    <a:ext uri="{FF2B5EF4-FFF2-40B4-BE49-F238E27FC236}">
                      <a16:creationId xmlns="" xmlns:a16="http://schemas.microsoft.com/office/drawing/2014/main" id="{33274864-7528-42EF-A845-4FF581A32BF0}"/>
                    </a:ext>
                  </a:extLst>
                </p:cNvPr>
                <p:cNvSpPr/>
                <p:nvPr/>
              </p:nvSpPr>
              <p:spPr>
                <a:xfrm rot="5400000">
                  <a:off x="5577067" y="3388036"/>
                  <a:ext cx="128075" cy="386351"/>
                </a:xfrm>
                <a:prstGeom prst="round2SameRect">
                  <a:avLst>
                    <a:gd name="adj1" fmla="val 5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Pentagon 47">
                  <a:extLst>
                    <a:ext uri="{FF2B5EF4-FFF2-40B4-BE49-F238E27FC236}">
                      <a16:creationId xmlns="" xmlns:a16="http://schemas.microsoft.com/office/drawing/2014/main" id="{EDF85B90-8E62-467C-A3FC-425AF7CFEE9B}"/>
                    </a:ext>
                  </a:extLst>
                </p:cNvPr>
                <p:cNvSpPr/>
                <p:nvPr/>
              </p:nvSpPr>
              <p:spPr>
                <a:xfrm rot="5400000">
                  <a:off x="5353072" y="3667876"/>
                  <a:ext cx="576065" cy="386350"/>
                </a:xfrm>
                <a:prstGeom prst="homePlate">
                  <a:avLst>
                    <a:gd name="adj" fmla="val 2584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ight Triangle 14">
                  <a:extLst>
                    <a:ext uri="{FF2B5EF4-FFF2-40B4-BE49-F238E27FC236}">
                      <a16:creationId xmlns="" xmlns:a16="http://schemas.microsoft.com/office/drawing/2014/main" id="{895CA112-ED1C-4994-84A5-7C54F8C98ED4}"/>
                    </a:ext>
                  </a:extLst>
                </p:cNvPr>
                <p:cNvSpPr/>
                <p:nvPr/>
              </p:nvSpPr>
              <p:spPr>
                <a:xfrm flipH="1">
                  <a:off x="5375920" y="3517174"/>
                  <a:ext cx="72008" cy="55842"/>
                </a:xfrm>
                <a:prstGeom prst="rtTriangle">
                  <a:avLst/>
                </a:prstGeom>
                <a:solidFill>
                  <a:srgbClr val="C87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ight Triangle 45">
                  <a:extLst>
                    <a:ext uri="{FF2B5EF4-FFF2-40B4-BE49-F238E27FC236}">
                      <a16:creationId xmlns="" xmlns:a16="http://schemas.microsoft.com/office/drawing/2014/main" id="{DA32E425-FD24-4882-9DA8-A71116B33A96}"/>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FFA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TextBox 76">
                <a:extLst>
                  <a:ext uri="{FF2B5EF4-FFF2-40B4-BE49-F238E27FC236}">
                    <a16:creationId xmlns="" xmlns:a16="http://schemas.microsoft.com/office/drawing/2014/main" id="{68FE58C6-0DCB-4BE3-94AB-9A47EC9AFE4B}"/>
                  </a:ext>
                </a:extLst>
              </p:cNvPr>
              <p:cNvSpPr txBox="1"/>
              <p:nvPr/>
            </p:nvSpPr>
            <p:spPr>
              <a:xfrm>
                <a:off x="5618256" y="3209870"/>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10" name="TextBox 80">
                <a:extLst>
                  <a:ext uri="{FF2B5EF4-FFF2-40B4-BE49-F238E27FC236}">
                    <a16:creationId xmlns="" xmlns:a16="http://schemas.microsoft.com/office/drawing/2014/main" id="{7653DF88-D1CB-4FBE-B189-B0FB1696433E}"/>
                  </a:ext>
                </a:extLst>
              </p:cNvPr>
              <p:cNvSpPr txBox="1"/>
              <p:nvPr/>
            </p:nvSpPr>
            <p:spPr>
              <a:xfrm>
                <a:off x="5245061" y="3063719"/>
                <a:ext cx="360040" cy="461665"/>
              </a:xfrm>
              <a:prstGeom prst="rect">
                <a:avLst/>
              </a:prstGeom>
              <a:solidFill>
                <a:schemeClr val="tx2">
                  <a:lumMod val="5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11</a:t>
                </a:r>
              </a:p>
            </p:txBody>
          </p:sp>
        </p:grpSp>
        <p:sp>
          <p:nvSpPr>
            <p:cNvPr id="7" name="Rectangle 6"/>
            <p:cNvSpPr/>
            <p:nvPr/>
          </p:nvSpPr>
          <p:spPr>
            <a:xfrm>
              <a:off x="1322440" y="3019908"/>
              <a:ext cx="4212000" cy="923330"/>
            </a:xfrm>
            <a:prstGeom prst="rect">
              <a:avLst/>
            </a:prstGeom>
          </p:spPr>
          <p:txBody>
            <a:bodyPr wrap="square">
              <a:spAutoFit/>
            </a:bodyPr>
            <a:lstStyle/>
            <a:p>
              <a:r>
                <a:rPr lang="en-US" sz="1800" dirty="0">
                  <a:latin typeface="Calibri" pitchFamily="34" charset="0"/>
                  <a:cs typeface="Calibri" pitchFamily="34" charset="0"/>
                </a:rPr>
                <a:t>We say:</a:t>
              </a:r>
            </a:p>
            <a:p>
              <a:r>
                <a:rPr lang="en-US" sz="1800" dirty="0">
                  <a:latin typeface="Calibri" pitchFamily="34" charset="0"/>
                  <a:cs typeface="Calibri" pitchFamily="34" charset="0"/>
                </a:rPr>
                <a:t>The + kingdoms, states and republics</a:t>
              </a:r>
            </a:p>
            <a:p>
              <a:pPr fontAlgn="base"/>
              <a:r>
                <a:rPr lang="en-US" sz="1800" dirty="0">
                  <a:latin typeface="Calibri" pitchFamily="34" charset="0"/>
                  <a:cs typeface="Calibri" pitchFamily="34" charset="0"/>
                </a:rPr>
                <a:t>My aunt lives in the United States of America.</a:t>
              </a:r>
            </a:p>
          </p:txBody>
        </p:sp>
      </p:grpSp>
      <p:grpSp>
        <p:nvGrpSpPr>
          <p:cNvPr id="29" name="Group 28"/>
          <p:cNvGrpSpPr/>
          <p:nvPr/>
        </p:nvGrpSpPr>
        <p:grpSpPr>
          <a:xfrm>
            <a:off x="88488" y="820283"/>
            <a:ext cx="6696000" cy="1343810"/>
            <a:chOff x="155829" y="1616704"/>
            <a:chExt cx="5581294" cy="1368000"/>
          </a:xfrm>
        </p:grpSpPr>
        <p:grpSp>
          <p:nvGrpSpPr>
            <p:cNvPr id="30" name="Group 7">
              <a:extLst>
                <a:ext uri="{FF2B5EF4-FFF2-40B4-BE49-F238E27FC236}">
                  <a16:creationId xmlns="" xmlns:a16="http://schemas.microsoft.com/office/drawing/2014/main" id="{38F4C17D-321D-4373-8840-8117EFEC3447}"/>
                </a:ext>
              </a:extLst>
            </p:cNvPr>
            <p:cNvGrpSpPr/>
            <p:nvPr/>
          </p:nvGrpSpPr>
          <p:grpSpPr>
            <a:xfrm>
              <a:off x="155829" y="1616704"/>
              <a:ext cx="5581294" cy="1368000"/>
              <a:chOff x="3575720" y="1568616"/>
              <a:chExt cx="4032448" cy="1377740"/>
            </a:xfrm>
          </p:grpSpPr>
          <p:grpSp>
            <p:nvGrpSpPr>
              <p:cNvPr id="32" name="Group 31">
                <a:extLst>
                  <a:ext uri="{FF2B5EF4-FFF2-40B4-BE49-F238E27FC236}">
                    <a16:creationId xmlns="" xmlns:a16="http://schemas.microsoft.com/office/drawing/2014/main" id="{3D4EAC1D-71EC-4355-A57D-D8957B97805E}"/>
                  </a:ext>
                </a:extLst>
              </p:cNvPr>
              <p:cNvGrpSpPr/>
              <p:nvPr/>
            </p:nvGrpSpPr>
            <p:grpSpPr>
              <a:xfrm>
                <a:off x="3575720" y="1568616"/>
                <a:ext cx="4032448" cy="1377740"/>
                <a:chOff x="4943872" y="3212976"/>
                <a:chExt cx="4032448" cy="1377740"/>
              </a:xfrm>
              <a:effectLst>
                <a:outerShdw blurRad="50800" dist="38100" dir="2700000" algn="tl" rotWithShape="0">
                  <a:prstClr val="black">
                    <a:alpha val="40000"/>
                  </a:prstClr>
                </a:outerShdw>
              </a:effectLst>
            </p:grpSpPr>
            <p:sp>
              <p:nvSpPr>
                <p:cNvPr id="35" name="Freeform 60">
                  <a:extLst>
                    <a:ext uri="{FF2B5EF4-FFF2-40B4-BE49-F238E27FC236}">
                      <a16:creationId xmlns="" xmlns:a16="http://schemas.microsoft.com/office/drawing/2014/main" id="{B57EAB7D-99CB-43DC-A9ED-2DC799F58608}"/>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5CE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ounded Rectangle 61">
                  <a:extLst>
                    <a:ext uri="{FF2B5EF4-FFF2-40B4-BE49-F238E27FC236}">
                      <a16:creationId xmlns="" xmlns:a16="http://schemas.microsoft.com/office/drawing/2014/main" id="{B5F3C6E7-188F-49CE-868F-DB47D9B500AD}"/>
                    </a:ext>
                  </a:extLst>
                </p:cNvPr>
                <p:cNvSpPr/>
                <p:nvPr/>
              </p:nvSpPr>
              <p:spPr>
                <a:xfrm>
                  <a:off x="5231903" y="3573017"/>
                  <a:ext cx="3550307" cy="870152"/>
                </a:xfrm>
                <a:prstGeom prst="roundRect">
                  <a:avLst/>
                </a:prstGeom>
                <a:solidFill>
                  <a:schemeClr val="bg1"/>
                </a:solidFill>
                <a:ln>
                  <a:noFill/>
                </a:ln>
                <a:effectLst>
                  <a:outerShdw blurRad="177800" dist="38100" dir="5400000" algn="t" rotWithShape="0">
                    <a:srgbClr val="00A48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7" name="Round Same Side Corner Rectangle 62">
                  <a:extLst>
                    <a:ext uri="{FF2B5EF4-FFF2-40B4-BE49-F238E27FC236}">
                      <a16:creationId xmlns="" xmlns:a16="http://schemas.microsoft.com/office/drawing/2014/main" id="{2C5A885D-463E-487F-8E59-3EB75C0526BC}"/>
                    </a:ext>
                  </a:extLst>
                </p:cNvPr>
                <p:cNvSpPr/>
                <p:nvPr/>
              </p:nvSpPr>
              <p:spPr>
                <a:xfrm rot="5400000">
                  <a:off x="5577067" y="3388036"/>
                  <a:ext cx="128075" cy="386351"/>
                </a:xfrm>
                <a:prstGeom prst="round2SameRect">
                  <a:avLst>
                    <a:gd name="adj1" fmla="val 50000"/>
                    <a:gd name="adj2" fmla="val 0"/>
                  </a:avLst>
                </a:prstGeom>
                <a:solidFill>
                  <a:srgbClr val="A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Pentagon 63">
                  <a:extLst>
                    <a:ext uri="{FF2B5EF4-FFF2-40B4-BE49-F238E27FC236}">
                      <a16:creationId xmlns="" xmlns:a16="http://schemas.microsoft.com/office/drawing/2014/main" id="{F5998DC4-81F7-4661-B34D-D59F25F24D6F}"/>
                    </a:ext>
                  </a:extLst>
                </p:cNvPr>
                <p:cNvSpPr/>
                <p:nvPr/>
              </p:nvSpPr>
              <p:spPr>
                <a:xfrm rot="5400000">
                  <a:off x="5353072" y="3667876"/>
                  <a:ext cx="576065" cy="386350"/>
                </a:xfrm>
                <a:prstGeom prst="homePlate">
                  <a:avLst>
                    <a:gd name="adj" fmla="val 25842"/>
                  </a:avLst>
                </a:prstGeom>
                <a:solidFill>
                  <a:srgbClr val="5DE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ight Triangle 39">
                  <a:extLst>
                    <a:ext uri="{FF2B5EF4-FFF2-40B4-BE49-F238E27FC236}">
                      <a16:creationId xmlns="" xmlns:a16="http://schemas.microsoft.com/office/drawing/2014/main" id="{50A0B538-F504-4F87-822C-98A6B08FC5EF}"/>
                    </a:ext>
                  </a:extLst>
                </p:cNvPr>
                <p:cNvSpPr/>
                <p:nvPr/>
              </p:nvSpPr>
              <p:spPr>
                <a:xfrm flipH="1">
                  <a:off x="5375920" y="3517174"/>
                  <a:ext cx="72008" cy="55842"/>
                </a:xfrm>
                <a:prstGeom prst="rtTriangle">
                  <a:avLst/>
                </a:prstGeom>
                <a:solidFill>
                  <a:srgbClr val="2F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ight Triangle 45">
                  <a:extLst>
                    <a:ext uri="{FF2B5EF4-FFF2-40B4-BE49-F238E27FC236}">
                      <a16:creationId xmlns="" xmlns:a16="http://schemas.microsoft.com/office/drawing/2014/main" id="{1B8F45BE-7DD7-403E-9FD5-8C360A45B87F}"/>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72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3" name="TextBox 50">
                <a:extLst>
                  <a:ext uri="{FF2B5EF4-FFF2-40B4-BE49-F238E27FC236}">
                    <a16:creationId xmlns="" xmlns:a16="http://schemas.microsoft.com/office/drawing/2014/main" id="{86BA3E73-2EB5-4ED4-BC03-1B6E8676466D}"/>
                  </a:ext>
                </a:extLst>
              </p:cNvPr>
              <p:cNvSpPr txBox="1"/>
              <p:nvPr/>
            </p:nvSpPr>
            <p:spPr>
              <a:xfrm>
                <a:off x="4466128" y="2082408"/>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34" name="TextBox 51">
                <a:extLst>
                  <a:ext uri="{FF2B5EF4-FFF2-40B4-BE49-F238E27FC236}">
                    <a16:creationId xmlns="" xmlns:a16="http://schemas.microsoft.com/office/drawing/2014/main" id="{884B1162-4371-49F2-ABAC-E5AEA6AD464B}"/>
                  </a:ext>
                </a:extLst>
              </p:cNvPr>
              <p:cNvSpPr txBox="1"/>
              <p:nvPr/>
            </p:nvSpPr>
            <p:spPr>
              <a:xfrm>
                <a:off x="4081995" y="1935198"/>
                <a:ext cx="360040" cy="473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10</a:t>
                </a:r>
              </a:p>
            </p:txBody>
          </p:sp>
        </p:grpSp>
        <p:sp>
          <p:nvSpPr>
            <p:cNvPr id="31" name="Rectangle 30"/>
            <p:cNvSpPr/>
            <p:nvPr/>
          </p:nvSpPr>
          <p:spPr>
            <a:xfrm>
              <a:off x="1334323" y="1948188"/>
              <a:ext cx="4212000" cy="939951"/>
            </a:xfrm>
            <a:prstGeom prst="rect">
              <a:avLst/>
            </a:prstGeom>
          </p:spPr>
          <p:txBody>
            <a:bodyPr wrap="square">
              <a:spAutoFit/>
            </a:bodyPr>
            <a:lstStyle/>
            <a:p>
              <a:r>
                <a:rPr lang="en-US" sz="1800" dirty="0">
                  <a:latin typeface="Calibri" pitchFamily="34" charset="0"/>
                  <a:cs typeface="Calibri" pitchFamily="34" charset="0"/>
                </a:rPr>
                <a:t>We say:</a:t>
              </a:r>
            </a:p>
            <a:p>
              <a:r>
                <a:rPr lang="en-US" sz="1800" dirty="0">
                  <a:latin typeface="Calibri" pitchFamily="34" charset="0"/>
                  <a:cs typeface="Calibri" pitchFamily="34" charset="0"/>
                </a:rPr>
                <a:t> The + Plural names of countries, islands, mountains</a:t>
              </a:r>
            </a:p>
            <a:p>
              <a:r>
                <a:rPr lang="en-IN" sz="1800" dirty="0">
                  <a:latin typeface="Calibri" pitchFamily="34" charset="0"/>
                  <a:cs typeface="Calibri" pitchFamily="34" charset="0"/>
                </a:rPr>
                <a:t>The Andaman and Nicobar islands belong to India.</a:t>
              </a:r>
              <a:endParaRPr lang="en-US" sz="1800" dirty="0">
                <a:latin typeface="Calibri" pitchFamily="34" charset="0"/>
                <a:cs typeface="Calibri" pitchFamily="34" charset="0"/>
              </a:endParaRPr>
            </a:p>
          </p:txBody>
        </p:sp>
      </p:grpSp>
      <p:grpSp>
        <p:nvGrpSpPr>
          <p:cNvPr id="27" name="Group 26"/>
          <p:cNvGrpSpPr/>
          <p:nvPr/>
        </p:nvGrpSpPr>
        <p:grpSpPr>
          <a:xfrm>
            <a:off x="162228" y="5094954"/>
            <a:ext cx="6516000" cy="1377740"/>
            <a:chOff x="0" y="4917978"/>
            <a:chExt cx="5580000" cy="1377740"/>
          </a:xfrm>
        </p:grpSpPr>
        <p:grpSp>
          <p:nvGrpSpPr>
            <p:cNvPr id="28" name="Group 3">
              <a:extLst>
                <a:ext uri="{FF2B5EF4-FFF2-40B4-BE49-F238E27FC236}">
                  <a16:creationId xmlns="" xmlns:a16="http://schemas.microsoft.com/office/drawing/2014/main" id="{C07E1A2C-1EA8-4BF9-B10F-FE9A1961DB74}"/>
                </a:ext>
              </a:extLst>
            </p:cNvPr>
            <p:cNvGrpSpPr/>
            <p:nvPr/>
          </p:nvGrpSpPr>
          <p:grpSpPr>
            <a:xfrm>
              <a:off x="0" y="4917978"/>
              <a:ext cx="5580000" cy="1377740"/>
              <a:chOff x="3575720" y="4075564"/>
              <a:chExt cx="4032448" cy="1377740"/>
            </a:xfrm>
          </p:grpSpPr>
          <p:grpSp>
            <p:nvGrpSpPr>
              <p:cNvPr id="43" name="Group 14">
                <a:extLst>
                  <a:ext uri="{FF2B5EF4-FFF2-40B4-BE49-F238E27FC236}">
                    <a16:creationId xmlns="" xmlns:a16="http://schemas.microsoft.com/office/drawing/2014/main" id="{B95D5D0E-E3BD-475C-8B87-58210C98147E}"/>
                  </a:ext>
                </a:extLst>
              </p:cNvPr>
              <p:cNvGrpSpPr/>
              <p:nvPr/>
            </p:nvGrpSpPr>
            <p:grpSpPr>
              <a:xfrm>
                <a:off x="3575720" y="4075564"/>
                <a:ext cx="4032448" cy="1377740"/>
                <a:chOff x="4943872" y="3212976"/>
                <a:chExt cx="4032448" cy="1377740"/>
              </a:xfrm>
              <a:effectLst>
                <a:outerShdw blurRad="50800" dist="38100" dir="2700000" algn="tl" rotWithShape="0">
                  <a:prstClr val="black">
                    <a:alpha val="40000"/>
                  </a:prstClr>
                </a:outerShdw>
              </a:effectLst>
            </p:grpSpPr>
            <p:sp>
              <p:nvSpPr>
                <p:cNvPr id="46" name="Freeform 53">
                  <a:extLst>
                    <a:ext uri="{FF2B5EF4-FFF2-40B4-BE49-F238E27FC236}">
                      <a16:creationId xmlns="" xmlns:a16="http://schemas.microsoft.com/office/drawing/2014/main" id="{EB27582D-D8BB-4073-BA99-4BD08AD7BEBB}"/>
                    </a:ext>
                  </a:extLst>
                </p:cNvPr>
                <p:cNvSpPr/>
                <p:nvPr/>
              </p:nvSpPr>
              <p:spPr>
                <a:xfrm>
                  <a:off x="4943872" y="3212976"/>
                  <a:ext cx="4032448" cy="1377740"/>
                </a:xfrm>
                <a:custGeom>
                  <a:avLst/>
                  <a:gdLst>
                    <a:gd name="connsiteX0" fmla="*/ 61495 w 3072064"/>
                    <a:gd name="connsiteY0" fmla="*/ 481263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1263 h 1307432"/>
                    <a:gd name="connsiteX0" fmla="*/ 61495 w 3072064"/>
                    <a:gd name="connsiteY0" fmla="*/ 486610 h 1307432"/>
                    <a:gd name="connsiteX1" fmla="*/ 2935706 w 3072064"/>
                    <a:gd name="connsiteY1" fmla="*/ 8021 h 1307432"/>
                    <a:gd name="connsiteX2" fmla="*/ 2973137 w 3072064"/>
                    <a:gd name="connsiteY2" fmla="*/ 0 h 1307432"/>
                    <a:gd name="connsiteX3" fmla="*/ 3002548 w 3072064"/>
                    <a:gd name="connsiteY3" fmla="*/ 2674 h 1307432"/>
                    <a:gd name="connsiteX4" fmla="*/ 3026611 w 3072064"/>
                    <a:gd name="connsiteY4" fmla="*/ 16042 h 1307432"/>
                    <a:gd name="connsiteX5" fmla="*/ 3045327 w 3072064"/>
                    <a:gd name="connsiteY5" fmla="*/ 29411 h 1307432"/>
                    <a:gd name="connsiteX6" fmla="*/ 3072064 w 3072064"/>
                    <a:gd name="connsiteY6" fmla="*/ 69516 h 1307432"/>
                    <a:gd name="connsiteX7" fmla="*/ 3072064 w 3072064"/>
                    <a:gd name="connsiteY7" fmla="*/ 120316 h 1307432"/>
                    <a:gd name="connsiteX8" fmla="*/ 2935706 w 3072064"/>
                    <a:gd name="connsiteY8" fmla="*/ 1037390 h 1307432"/>
                    <a:gd name="connsiteX9" fmla="*/ 2925011 w 3072064"/>
                    <a:gd name="connsiteY9" fmla="*/ 1080169 h 1307432"/>
                    <a:gd name="connsiteX10" fmla="*/ 2914316 w 3072064"/>
                    <a:gd name="connsiteY10" fmla="*/ 1120274 h 1307432"/>
                    <a:gd name="connsiteX11" fmla="*/ 2892927 w 3072064"/>
                    <a:gd name="connsiteY11" fmla="*/ 1149684 h 1307432"/>
                    <a:gd name="connsiteX12" fmla="*/ 2858169 w 3072064"/>
                    <a:gd name="connsiteY12" fmla="*/ 1165727 h 1307432"/>
                    <a:gd name="connsiteX13" fmla="*/ 358274 w 3072064"/>
                    <a:gd name="connsiteY13" fmla="*/ 1307432 h 1307432"/>
                    <a:gd name="connsiteX14" fmla="*/ 312821 w 3072064"/>
                    <a:gd name="connsiteY14" fmla="*/ 1299411 h 1307432"/>
                    <a:gd name="connsiteX15" fmla="*/ 286085 w 3072064"/>
                    <a:gd name="connsiteY15" fmla="*/ 1288716 h 1307432"/>
                    <a:gd name="connsiteX16" fmla="*/ 254000 w 3072064"/>
                    <a:gd name="connsiteY16" fmla="*/ 1259305 h 1307432"/>
                    <a:gd name="connsiteX17" fmla="*/ 8021 w 3072064"/>
                    <a:gd name="connsiteY17" fmla="*/ 641684 h 1307432"/>
                    <a:gd name="connsiteX18" fmla="*/ 0 w 3072064"/>
                    <a:gd name="connsiteY18" fmla="*/ 606927 h 1307432"/>
                    <a:gd name="connsiteX19" fmla="*/ 0 w 3072064"/>
                    <a:gd name="connsiteY19" fmla="*/ 569495 h 1307432"/>
                    <a:gd name="connsiteX20" fmla="*/ 16043 w 3072064"/>
                    <a:gd name="connsiteY20" fmla="*/ 537411 h 1307432"/>
                    <a:gd name="connsiteX21" fmla="*/ 61495 w 3072064"/>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20098 w 3076119"/>
                    <a:gd name="connsiteY20" fmla="*/ 53741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4055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 name="connsiteX0" fmla="*/ 65550 w 3076119"/>
                    <a:gd name="connsiteY0" fmla="*/ 486610 h 1307432"/>
                    <a:gd name="connsiteX1" fmla="*/ 2939761 w 3076119"/>
                    <a:gd name="connsiteY1" fmla="*/ 8021 h 1307432"/>
                    <a:gd name="connsiteX2" fmla="*/ 2977192 w 3076119"/>
                    <a:gd name="connsiteY2" fmla="*/ 0 h 1307432"/>
                    <a:gd name="connsiteX3" fmla="*/ 3006603 w 3076119"/>
                    <a:gd name="connsiteY3" fmla="*/ 2674 h 1307432"/>
                    <a:gd name="connsiteX4" fmla="*/ 3030666 w 3076119"/>
                    <a:gd name="connsiteY4" fmla="*/ 16042 h 1307432"/>
                    <a:gd name="connsiteX5" fmla="*/ 3049382 w 3076119"/>
                    <a:gd name="connsiteY5" fmla="*/ 29411 h 1307432"/>
                    <a:gd name="connsiteX6" fmla="*/ 3076119 w 3076119"/>
                    <a:gd name="connsiteY6" fmla="*/ 69516 h 1307432"/>
                    <a:gd name="connsiteX7" fmla="*/ 3076119 w 3076119"/>
                    <a:gd name="connsiteY7" fmla="*/ 120316 h 1307432"/>
                    <a:gd name="connsiteX8" fmla="*/ 2939761 w 3076119"/>
                    <a:gd name="connsiteY8" fmla="*/ 1037390 h 1307432"/>
                    <a:gd name="connsiteX9" fmla="*/ 2929066 w 3076119"/>
                    <a:gd name="connsiteY9" fmla="*/ 1080169 h 1307432"/>
                    <a:gd name="connsiteX10" fmla="*/ 2918371 w 3076119"/>
                    <a:gd name="connsiteY10" fmla="*/ 1120274 h 1307432"/>
                    <a:gd name="connsiteX11" fmla="*/ 2896982 w 3076119"/>
                    <a:gd name="connsiteY11" fmla="*/ 1149684 h 1307432"/>
                    <a:gd name="connsiteX12" fmla="*/ 2862224 w 3076119"/>
                    <a:gd name="connsiteY12" fmla="*/ 1165727 h 1307432"/>
                    <a:gd name="connsiteX13" fmla="*/ 362329 w 3076119"/>
                    <a:gd name="connsiteY13" fmla="*/ 1307432 h 1307432"/>
                    <a:gd name="connsiteX14" fmla="*/ 316876 w 3076119"/>
                    <a:gd name="connsiteY14" fmla="*/ 1299411 h 1307432"/>
                    <a:gd name="connsiteX15" fmla="*/ 290140 w 3076119"/>
                    <a:gd name="connsiteY15" fmla="*/ 1288716 h 1307432"/>
                    <a:gd name="connsiteX16" fmla="*/ 258055 w 3076119"/>
                    <a:gd name="connsiteY16" fmla="*/ 1259305 h 1307432"/>
                    <a:gd name="connsiteX17" fmla="*/ 12076 w 3076119"/>
                    <a:gd name="connsiteY17" fmla="*/ 641684 h 1307432"/>
                    <a:gd name="connsiteX18" fmla="*/ 2028 w 3076119"/>
                    <a:gd name="connsiteY18" fmla="*/ 606927 h 1307432"/>
                    <a:gd name="connsiteX19" fmla="*/ 0 w 3076119"/>
                    <a:gd name="connsiteY19" fmla="*/ 567468 h 1307432"/>
                    <a:gd name="connsiteX20" fmla="*/ 16043 w 3076119"/>
                    <a:gd name="connsiteY20" fmla="*/ 529301 h 1307432"/>
                    <a:gd name="connsiteX21" fmla="*/ 65550 w 3076119"/>
                    <a:gd name="connsiteY21" fmla="*/ 486610 h 13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6119" h="1307432">
                      <a:moveTo>
                        <a:pt x="65550" y="486610"/>
                      </a:moveTo>
                      <a:lnTo>
                        <a:pt x="2939761" y="8021"/>
                      </a:lnTo>
                      <a:lnTo>
                        <a:pt x="2977192" y="0"/>
                      </a:lnTo>
                      <a:lnTo>
                        <a:pt x="3006603" y="2674"/>
                      </a:lnTo>
                      <a:lnTo>
                        <a:pt x="3030666" y="16042"/>
                      </a:lnTo>
                      <a:lnTo>
                        <a:pt x="3049382" y="29411"/>
                      </a:lnTo>
                      <a:lnTo>
                        <a:pt x="3076119" y="69516"/>
                      </a:lnTo>
                      <a:lnTo>
                        <a:pt x="3076119" y="120316"/>
                      </a:lnTo>
                      <a:lnTo>
                        <a:pt x="2939761" y="1037390"/>
                      </a:lnTo>
                      <a:lnTo>
                        <a:pt x="2929066" y="1080169"/>
                      </a:lnTo>
                      <a:lnTo>
                        <a:pt x="2918371" y="1120274"/>
                      </a:lnTo>
                      <a:lnTo>
                        <a:pt x="2896982" y="1149684"/>
                      </a:lnTo>
                      <a:lnTo>
                        <a:pt x="2862224" y="1165727"/>
                      </a:lnTo>
                      <a:lnTo>
                        <a:pt x="362329" y="1307432"/>
                      </a:lnTo>
                      <a:lnTo>
                        <a:pt x="316876" y="1299411"/>
                      </a:lnTo>
                      <a:lnTo>
                        <a:pt x="290140" y="1288716"/>
                      </a:lnTo>
                      <a:lnTo>
                        <a:pt x="258055" y="1259305"/>
                      </a:lnTo>
                      <a:lnTo>
                        <a:pt x="12076" y="641684"/>
                      </a:lnTo>
                      <a:lnTo>
                        <a:pt x="2028" y="606927"/>
                      </a:lnTo>
                      <a:lnTo>
                        <a:pt x="0" y="567468"/>
                      </a:lnTo>
                      <a:lnTo>
                        <a:pt x="16043" y="529301"/>
                      </a:lnTo>
                      <a:cubicBezTo>
                        <a:pt x="34572" y="511016"/>
                        <a:pt x="49048" y="500840"/>
                        <a:pt x="65550" y="486610"/>
                      </a:cubicBezTo>
                      <a:close/>
                    </a:path>
                  </a:pathLst>
                </a:custGeom>
                <a:solidFill>
                  <a:srgbClr val="F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ounded Rectangle 54">
                  <a:extLst>
                    <a:ext uri="{FF2B5EF4-FFF2-40B4-BE49-F238E27FC236}">
                      <a16:creationId xmlns="" xmlns:a16="http://schemas.microsoft.com/office/drawing/2014/main" id="{28CFD63B-2869-4177-B3BF-52FD13477A7A}"/>
                    </a:ext>
                  </a:extLst>
                </p:cNvPr>
                <p:cNvSpPr/>
                <p:nvPr/>
              </p:nvSpPr>
              <p:spPr>
                <a:xfrm>
                  <a:off x="5231904" y="3573016"/>
                  <a:ext cx="3384376" cy="828000"/>
                </a:xfrm>
                <a:prstGeom prst="roundRect">
                  <a:avLst/>
                </a:prstGeom>
                <a:solidFill>
                  <a:schemeClr val="bg1"/>
                </a:solidFill>
                <a:ln>
                  <a:noFill/>
                </a:ln>
                <a:effectLst>
                  <a:outerShdw blurRad="177800" dist="38100" dir="5400000" algn="t" rotWithShape="0">
                    <a:srgbClr val="FA2C1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ound Same Side Corner Rectangle 55">
                  <a:extLst>
                    <a:ext uri="{FF2B5EF4-FFF2-40B4-BE49-F238E27FC236}">
                      <a16:creationId xmlns="" xmlns:a16="http://schemas.microsoft.com/office/drawing/2014/main" id="{8B254445-8D16-4D64-A0C9-64538BD3D49C}"/>
                    </a:ext>
                  </a:extLst>
                </p:cNvPr>
                <p:cNvSpPr/>
                <p:nvPr/>
              </p:nvSpPr>
              <p:spPr>
                <a:xfrm rot="5400000">
                  <a:off x="5577067" y="3388036"/>
                  <a:ext cx="128075" cy="386351"/>
                </a:xfrm>
                <a:prstGeom prst="round2SameRect">
                  <a:avLst>
                    <a:gd name="adj1" fmla="val 50000"/>
                    <a:gd name="adj2" fmla="val 0"/>
                  </a:avLst>
                </a:prstGeom>
                <a:solidFill>
                  <a:srgbClr val="FD9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Pentagon 56">
                  <a:extLst>
                    <a:ext uri="{FF2B5EF4-FFF2-40B4-BE49-F238E27FC236}">
                      <a16:creationId xmlns="" xmlns:a16="http://schemas.microsoft.com/office/drawing/2014/main" id="{C2A32637-97FF-4CBF-8FDC-E51DC3922753}"/>
                    </a:ext>
                  </a:extLst>
                </p:cNvPr>
                <p:cNvSpPr/>
                <p:nvPr/>
              </p:nvSpPr>
              <p:spPr>
                <a:xfrm rot="5400000">
                  <a:off x="5353072" y="3667876"/>
                  <a:ext cx="576065" cy="386350"/>
                </a:xfrm>
                <a:prstGeom prst="homePlate">
                  <a:avLst>
                    <a:gd name="adj" fmla="val 25842"/>
                  </a:avLst>
                </a:prstGeom>
                <a:solidFill>
                  <a:srgbClr val="F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ight Triangle 49">
                  <a:extLst>
                    <a:ext uri="{FF2B5EF4-FFF2-40B4-BE49-F238E27FC236}">
                      <a16:creationId xmlns="" xmlns:a16="http://schemas.microsoft.com/office/drawing/2014/main" id="{A6694E04-36CD-4B6E-B8F3-B2F6DAE2654E}"/>
                    </a:ext>
                  </a:extLst>
                </p:cNvPr>
                <p:cNvSpPr/>
                <p:nvPr/>
              </p:nvSpPr>
              <p:spPr>
                <a:xfrm flipH="1">
                  <a:off x="5375920" y="3517174"/>
                  <a:ext cx="72008" cy="55842"/>
                </a:xfrm>
                <a:prstGeom prst="rtTriangle">
                  <a:avLst/>
                </a:prstGeom>
                <a:solidFill>
                  <a:srgbClr val="7D2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ight Triangle 45">
                  <a:extLst>
                    <a:ext uri="{FF2B5EF4-FFF2-40B4-BE49-F238E27FC236}">
                      <a16:creationId xmlns="" xmlns:a16="http://schemas.microsoft.com/office/drawing/2014/main" id="{373AEC17-A4AB-46AE-9E56-E38D3F53DC68}"/>
                    </a:ext>
                  </a:extLst>
                </p:cNvPr>
                <p:cNvSpPr/>
                <p:nvPr/>
              </p:nvSpPr>
              <p:spPr>
                <a:xfrm flipV="1">
                  <a:off x="5447364" y="3573016"/>
                  <a:ext cx="386916" cy="474748"/>
                </a:xfrm>
                <a:custGeom>
                  <a:avLst/>
                  <a:gdLst>
                    <a:gd name="connsiteX0" fmla="*/ 0 w 386352"/>
                    <a:gd name="connsiteY0" fmla="*/ 504056 h 504056"/>
                    <a:gd name="connsiteX1" fmla="*/ 0 w 386352"/>
                    <a:gd name="connsiteY1" fmla="*/ 0 h 504056"/>
                    <a:gd name="connsiteX2" fmla="*/ 386352 w 386352"/>
                    <a:gd name="connsiteY2" fmla="*/ 504056 h 504056"/>
                    <a:gd name="connsiteX3" fmla="*/ 0 w 386352"/>
                    <a:gd name="connsiteY3" fmla="*/ 504056 h 504056"/>
                    <a:gd name="connsiteX0" fmla="*/ 0 w 386352"/>
                    <a:gd name="connsiteY0" fmla="*/ 474748 h 474748"/>
                    <a:gd name="connsiteX1" fmla="*/ 5861 w 386352"/>
                    <a:gd name="connsiteY1" fmla="*/ 0 h 474748"/>
                    <a:gd name="connsiteX2" fmla="*/ 386352 w 386352"/>
                    <a:gd name="connsiteY2" fmla="*/ 474748 h 474748"/>
                    <a:gd name="connsiteX3" fmla="*/ 0 w 386352"/>
                    <a:gd name="connsiteY3" fmla="*/ 474748 h 474748"/>
                    <a:gd name="connsiteX0" fmla="*/ 564 w 386916"/>
                    <a:gd name="connsiteY0" fmla="*/ 474748 h 474748"/>
                    <a:gd name="connsiteX1" fmla="*/ 563 w 386916"/>
                    <a:gd name="connsiteY1" fmla="*/ 0 h 474748"/>
                    <a:gd name="connsiteX2" fmla="*/ 386916 w 386916"/>
                    <a:gd name="connsiteY2" fmla="*/ 474748 h 474748"/>
                    <a:gd name="connsiteX3" fmla="*/ 564 w 386916"/>
                    <a:gd name="connsiteY3" fmla="*/ 474748 h 474748"/>
                  </a:gdLst>
                  <a:ahLst/>
                  <a:cxnLst>
                    <a:cxn ang="0">
                      <a:pos x="connsiteX0" y="connsiteY0"/>
                    </a:cxn>
                    <a:cxn ang="0">
                      <a:pos x="connsiteX1" y="connsiteY1"/>
                    </a:cxn>
                    <a:cxn ang="0">
                      <a:pos x="connsiteX2" y="connsiteY2"/>
                    </a:cxn>
                    <a:cxn ang="0">
                      <a:pos x="connsiteX3" y="connsiteY3"/>
                    </a:cxn>
                  </a:cxnLst>
                  <a:rect l="l" t="t" r="r" b="b"/>
                  <a:pathLst>
                    <a:path w="386916" h="474748">
                      <a:moveTo>
                        <a:pt x="564" y="474748"/>
                      </a:moveTo>
                      <a:cubicBezTo>
                        <a:pt x="2518" y="316499"/>
                        <a:pt x="-1391" y="158249"/>
                        <a:pt x="563" y="0"/>
                      </a:cubicBezTo>
                      <a:lnTo>
                        <a:pt x="386916" y="474748"/>
                      </a:lnTo>
                      <a:lnTo>
                        <a:pt x="564" y="474748"/>
                      </a:lnTo>
                      <a:close/>
                    </a:path>
                  </a:pathLst>
                </a:custGeom>
                <a:solidFill>
                  <a:srgbClr val="FF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4" name="TextBox 77">
                <a:extLst>
                  <a:ext uri="{FF2B5EF4-FFF2-40B4-BE49-F238E27FC236}">
                    <a16:creationId xmlns="" xmlns:a16="http://schemas.microsoft.com/office/drawing/2014/main" id="{659204BC-973F-4803-B0EA-3F6B6340CC47}"/>
                  </a:ext>
                </a:extLst>
              </p:cNvPr>
              <p:cNvSpPr txBox="1"/>
              <p:nvPr/>
            </p:nvSpPr>
            <p:spPr>
              <a:xfrm>
                <a:off x="4466128" y="4589356"/>
                <a:ext cx="278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p>
            </p:txBody>
          </p:sp>
          <p:sp>
            <p:nvSpPr>
              <p:cNvPr id="45" name="TextBox 81">
                <a:extLst>
                  <a:ext uri="{FF2B5EF4-FFF2-40B4-BE49-F238E27FC236}">
                    <a16:creationId xmlns="" xmlns:a16="http://schemas.microsoft.com/office/drawing/2014/main" id="{E6D40F5D-6199-408C-9F09-1AED4B131F36}"/>
                  </a:ext>
                </a:extLst>
              </p:cNvPr>
              <p:cNvSpPr txBox="1"/>
              <p:nvPr/>
            </p:nvSpPr>
            <p:spPr>
              <a:xfrm>
                <a:off x="4092650" y="4442937"/>
                <a:ext cx="36004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2400" dirty="0"/>
                  <a:t>12</a:t>
                </a:r>
                <a:endParaRPr lang="en-US" sz="2400" dirty="0"/>
              </a:p>
            </p:txBody>
          </p:sp>
        </p:grpSp>
        <p:sp>
          <p:nvSpPr>
            <p:cNvPr id="42" name="Rectangle 41"/>
            <p:cNvSpPr/>
            <p:nvPr/>
          </p:nvSpPr>
          <p:spPr>
            <a:xfrm>
              <a:off x="1189696" y="5202663"/>
              <a:ext cx="4119716" cy="923330"/>
            </a:xfrm>
            <a:prstGeom prst="rect">
              <a:avLst/>
            </a:prstGeom>
          </p:spPr>
          <p:txBody>
            <a:bodyPr wrap="square">
              <a:spAutoFit/>
            </a:bodyPr>
            <a:lstStyle/>
            <a:p>
              <a:r>
                <a:rPr lang="en-US" sz="1800" dirty="0">
                  <a:latin typeface="Calibri" pitchFamily="34" charset="0"/>
                  <a:cs typeface="Calibri" pitchFamily="34" charset="0"/>
                </a:rPr>
                <a:t>We say: </a:t>
              </a:r>
            </a:p>
            <a:p>
              <a:r>
                <a:rPr lang="en-US" sz="1800" dirty="0">
                  <a:latin typeface="Calibri" pitchFamily="34" charset="0"/>
                  <a:cs typeface="Calibri" pitchFamily="34" charset="0"/>
                </a:rPr>
                <a:t>The + plural family name</a:t>
              </a:r>
            </a:p>
            <a:p>
              <a:pPr fontAlgn="base"/>
              <a:r>
                <a:rPr lang="en-US" sz="1800" dirty="0">
                  <a:latin typeface="Calibri" pitchFamily="34" charset="0"/>
                  <a:cs typeface="Calibri" pitchFamily="34" charset="0"/>
                </a:rPr>
                <a:t>The Shankars live near my house.</a:t>
              </a:r>
            </a:p>
          </p:txBody>
        </p:sp>
      </p:grpSp>
      <p:sp>
        <p:nvSpPr>
          <p:cNvPr id="52" name="Google Shape;39;p2"/>
          <p:cNvSpPr txBox="1">
            <a:spLocks/>
          </p:cNvSpPr>
          <p:nvPr/>
        </p:nvSpPr>
        <p:spPr>
          <a:xfrm>
            <a:off x="1447787" y="99830"/>
            <a:ext cx="9296427" cy="654032"/>
          </a:xfrm>
          <a:prstGeom prst="rect">
            <a:avLst/>
          </a:prstGeom>
          <a:solidFill>
            <a:schemeClr val="accent2">
              <a:lumMod val="40000"/>
              <a:lumOff val="60000"/>
            </a:schemeClr>
          </a:solidFill>
          <a:ln>
            <a:noFill/>
          </a:ln>
          <a:effectLst>
            <a:glow rad="63500">
              <a:schemeClr val="accent5">
                <a:satMod val="175000"/>
                <a:alpha val="40000"/>
              </a:schemeClr>
            </a:glow>
          </a:effectLst>
          <a:scene3d>
            <a:camera prst="orthographicFront"/>
            <a:lightRig rig="threePt" dir="t"/>
          </a:scene3d>
          <a:sp3d>
            <a:bevelT/>
          </a:sp3d>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Calibri"/>
              <a:buNone/>
              <a:tabLst/>
              <a:defRPr/>
            </a:pPr>
            <a:r>
              <a:rPr kumimoji="0" lang="en-IN" sz="3600" b="0" i="0" u="none" strike="noStrike" kern="0" cap="none" spc="0" normalizeH="0" baseline="0" noProof="0">
                <a:ln>
                  <a:noFill/>
                </a:ln>
                <a:solidFill>
                  <a:schemeClr val="dk1"/>
                </a:solidFill>
                <a:effectLst/>
                <a:uLnTx/>
                <a:uFillTx/>
                <a:latin typeface="Calibri"/>
                <a:ea typeface="Calibri"/>
                <a:cs typeface="Calibri"/>
                <a:sym typeface="Calibri"/>
              </a:rPr>
              <a:t>Using Definite Article</a:t>
            </a:r>
          </a:p>
        </p:txBody>
      </p:sp>
      <p:pic>
        <p:nvPicPr>
          <p:cNvPr id="53" name="Picture 2"/>
          <p:cNvPicPr>
            <a:picLocks noChangeAspect="1" noChangeArrowheads="1"/>
          </p:cNvPicPr>
          <p:nvPr/>
        </p:nvPicPr>
        <p:blipFill>
          <a:blip r:embed="rId3" cstate="print"/>
          <a:srcRect/>
          <a:stretch>
            <a:fillRect/>
          </a:stretch>
        </p:blipFill>
        <p:spPr bwMode="auto">
          <a:xfrm>
            <a:off x="7674390" y="824448"/>
            <a:ext cx="2297895" cy="2399199"/>
          </a:xfrm>
          <a:prstGeom prst="rect">
            <a:avLst/>
          </a:prstGeom>
          <a:noFill/>
          <a:ln w="9525">
            <a:noFill/>
            <a:miter lim="800000"/>
            <a:headEnd/>
            <a:tailEnd/>
          </a:ln>
          <a:effectLst/>
        </p:spPr>
      </p:pic>
      <p:grpSp>
        <p:nvGrpSpPr>
          <p:cNvPr id="54" name="Group 11">
            <a:extLst>
              <a:ext uri="{FF2B5EF4-FFF2-40B4-BE49-F238E27FC236}">
                <a16:creationId xmlns="" xmlns:a16="http://schemas.microsoft.com/office/drawing/2014/main" id="{CAAC016D-2ECD-4069-89F5-1C2845C2E9A5}"/>
              </a:ext>
            </a:extLst>
          </p:cNvPr>
          <p:cNvGrpSpPr/>
          <p:nvPr/>
        </p:nvGrpSpPr>
        <p:grpSpPr>
          <a:xfrm>
            <a:off x="9523424" y="1745794"/>
            <a:ext cx="180000" cy="827999"/>
            <a:chOff x="6528048" y="2348880"/>
            <a:chExt cx="230426" cy="916778"/>
          </a:xfrm>
          <a:effectLst>
            <a:outerShdw blurRad="50800" dist="38100" dir="13500000" algn="br" rotWithShape="0">
              <a:prstClr val="black">
                <a:alpha val="40000"/>
              </a:prstClr>
            </a:outerShdw>
          </a:effectLst>
        </p:grpSpPr>
        <p:grpSp>
          <p:nvGrpSpPr>
            <p:cNvPr id="55" name="Group 12">
              <a:extLst>
                <a:ext uri="{FF2B5EF4-FFF2-40B4-BE49-F238E27FC236}">
                  <a16:creationId xmlns="" xmlns:a16="http://schemas.microsoft.com/office/drawing/2014/main" id="{44703E79-55EF-4CB1-9A82-1A4F4A8252E2}"/>
                </a:ext>
              </a:extLst>
            </p:cNvPr>
            <p:cNvGrpSpPr>
              <a:grpSpLocks noChangeAspect="1"/>
            </p:cNvGrpSpPr>
            <p:nvPr/>
          </p:nvGrpSpPr>
          <p:grpSpPr>
            <a:xfrm>
              <a:off x="6528048" y="2348880"/>
              <a:ext cx="230426" cy="230426"/>
              <a:chOff x="6485384" y="2840561"/>
              <a:chExt cx="288032" cy="288032"/>
            </a:xfrm>
          </p:grpSpPr>
          <p:sp>
            <p:nvSpPr>
              <p:cNvPr id="57" name="Teardrop 56">
                <a:extLst>
                  <a:ext uri="{FF2B5EF4-FFF2-40B4-BE49-F238E27FC236}">
                    <a16:creationId xmlns="" xmlns:a16="http://schemas.microsoft.com/office/drawing/2014/main" id="{D1C52B21-3779-41A4-95F2-FD5D39DC4613}"/>
                  </a:ext>
                </a:extLst>
              </p:cNvPr>
              <p:cNvSpPr/>
              <p:nvPr/>
            </p:nvSpPr>
            <p:spPr>
              <a:xfrm rot="8149007">
                <a:off x="6485384" y="2840561"/>
                <a:ext cx="288032" cy="288032"/>
              </a:xfrm>
              <a:prstGeom prst="teardrop">
                <a:avLst>
                  <a:gd name="adj" fmla="val 138453"/>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8" name="Oval 57">
                <a:extLst>
                  <a:ext uri="{FF2B5EF4-FFF2-40B4-BE49-F238E27FC236}">
                    <a16:creationId xmlns="" xmlns:a16="http://schemas.microsoft.com/office/drawing/2014/main" id="{42CEE566-BB60-40D5-B607-753729AB72B2}"/>
                  </a:ext>
                </a:extLst>
              </p:cNvPr>
              <p:cNvSpPr>
                <a:spLocks noChangeAspect="1"/>
              </p:cNvSpPr>
              <p:nvPr/>
            </p:nvSpPr>
            <p:spPr>
              <a:xfrm>
                <a:off x="6538126" y="2886412"/>
                <a:ext cx="182548" cy="182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 xmlns:a16="http://schemas.microsoft.com/office/drawing/2014/main" id="{8A64674C-6961-49EC-A985-123098DA2D57}"/>
                </a:ext>
              </a:extLst>
            </p:cNvPr>
            <p:cNvCxnSpPr>
              <a:cxnSpLocks/>
              <a:stCxn id="57" idx="7"/>
            </p:cNvCxnSpPr>
            <p:nvPr/>
          </p:nvCxnSpPr>
          <p:spPr>
            <a:xfrm>
              <a:off x="6640045" y="2689660"/>
              <a:ext cx="0" cy="576000"/>
            </a:xfrm>
            <a:prstGeom prst="line">
              <a:avLst/>
            </a:prstGeom>
            <a:ln w="19050">
              <a:tailEnd type="oval" w="sm" len="sm"/>
            </a:ln>
          </p:spPr>
          <p:style>
            <a:lnRef idx="1">
              <a:schemeClr val="accent2"/>
            </a:lnRef>
            <a:fillRef idx="0">
              <a:schemeClr val="accent2"/>
            </a:fillRef>
            <a:effectRef idx="0">
              <a:schemeClr val="accent2"/>
            </a:effectRef>
            <a:fontRef idx="minor">
              <a:schemeClr val="tx1"/>
            </a:fontRef>
          </p:style>
        </p:cxnSp>
      </p:grpSp>
      <p:pic>
        <p:nvPicPr>
          <p:cNvPr id="59" name="Picture 2" descr="World Map, Continents, Africa"/>
          <p:cNvPicPr>
            <a:picLocks noChangeAspect="1" noChangeArrowheads="1"/>
          </p:cNvPicPr>
          <p:nvPr/>
        </p:nvPicPr>
        <p:blipFill>
          <a:blip r:embed="rId4"/>
          <a:srcRect l="13503" t="6962" r="58446" b="56855"/>
          <a:stretch>
            <a:fillRect/>
          </a:stretch>
        </p:blipFill>
        <p:spPr bwMode="auto">
          <a:xfrm>
            <a:off x="1428776" y="2309248"/>
            <a:ext cx="3561672" cy="2800184"/>
          </a:xfrm>
          <a:prstGeom prst="rect">
            <a:avLst/>
          </a:prstGeom>
          <a:noFill/>
        </p:spPr>
      </p:pic>
      <p:sp>
        <p:nvSpPr>
          <p:cNvPr id="60" name="TextBox 59"/>
          <p:cNvSpPr txBox="1"/>
          <p:nvPr/>
        </p:nvSpPr>
        <p:spPr>
          <a:xfrm>
            <a:off x="2123268" y="3487118"/>
            <a:ext cx="1667444" cy="523220"/>
          </a:xfrm>
          <a:prstGeom prst="rect">
            <a:avLst/>
          </a:prstGeom>
          <a:noFill/>
        </p:spPr>
        <p:txBody>
          <a:bodyPr wrap="none" rtlCol="0">
            <a:spAutoFit/>
          </a:bodyPr>
          <a:lstStyle/>
          <a:p>
            <a:r>
              <a:rPr lang="en-IN" dirty="0"/>
              <a:t>The United States </a:t>
            </a:r>
          </a:p>
          <a:p>
            <a:r>
              <a:rPr lang="en-IN" dirty="0"/>
              <a:t>of America</a:t>
            </a:r>
            <a:endParaRPr lang="en-US" dirty="0"/>
          </a:p>
        </p:txBody>
      </p:sp>
      <p:grpSp>
        <p:nvGrpSpPr>
          <p:cNvPr id="63" name="Group 62"/>
          <p:cNvGrpSpPr/>
          <p:nvPr/>
        </p:nvGrpSpPr>
        <p:grpSpPr>
          <a:xfrm>
            <a:off x="7919631" y="4665823"/>
            <a:ext cx="2542337" cy="2032531"/>
            <a:chOff x="7919631" y="4665823"/>
            <a:chExt cx="2542337" cy="2032531"/>
          </a:xfrm>
        </p:grpSpPr>
        <p:pic>
          <p:nvPicPr>
            <p:cNvPr id="61" name="Picture 2" descr="C:\Users\Madhumika\Desktop\Nuclear Family-2809202191003PM.jpg"/>
            <p:cNvPicPr preferRelativeResize="0">
              <a:picLocks noChangeAspect="1" noChangeArrowheads="1"/>
            </p:cNvPicPr>
            <p:nvPr/>
          </p:nvPicPr>
          <p:blipFill>
            <a:blip r:embed="rId5" cstate="print"/>
            <a:srcRect l="13078" r="2115"/>
            <a:stretch>
              <a:fillRect/>
            </a:stretch>
          </p:blipFill>
          <p:spPr bwMode="auto">
            <a:xfrm>
              <a:off x="7919631" y="4665823"/>
              <a:ext cx="2464230" cy="2032531"/>
            </a:xfrm>
            <a:prstGeom prst="rect">
              <a:avLst/>
            </a:prstGeom>
            <a:ln>
              <a:noFill/>
            </a:ln>
            <a:effectLst/>
          </p:spPr>
        </p:pic>
        <p:sp>
          <p:nvSpPr>
            <p:cNvPr id="62" name="TextBox 61"/>
            <p:cNvSpPr txBox="1"/>
            <p:nvPr/>
          </p:nvSpPr>
          <p:spPr>
            <a:xfrm>
              <a:off x="9004518" y="4695986"/>
              <a:ext cx="1457450" cy="369332"/>
            </a:xfrm>
            <a:prstGeom prst="rect">
              <a:avLst/>
            </a:prstGeom>
            <a:noFill/>
          </p:spPr>
          <p:txBody>
            <a:bodyPr wrap="none" rtlCol="0">
              <a:spAutoFit/>
            </a:bodyPr>
            <a:lstStyle/>
            <a:p>
              <a:r>
                <a:rPr lang="en-IN" sz="1800" b="1" dirty="0">
                  <a:latin typeface="Calibri" pitchFamily="34" charset="0"/>
                  <a:cs typeface="Calibri" pitchFamily="34" charset="0"/>
                </a:rPr>
                <a:t>The Shankars</a:t>
              </a:r>
              <a:endParaRPr lang="en-US" sz="1800" b="1" dirty="0">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1000"/>
                                        <p:tgtEl>
                                          <p:spTgt spid="5"/>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1000"/>
                                        <p:tgtEl>
                                          <p:spTgt spid="5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1000"/>
                                        <p:tgtEl>
                                          <p:spTgt spid="2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47787" y="148904"/>
            <a:ext cx="9296427" cy="654032"/>
          </a:xfrm>
          <a:prstGeom prst="rect">
            <a:avLst/>
          </a:prstGeom>
          <a:solidFill>
            <a:srgbClr val="FFCC99"/>
          </a:solidFill>
          <a:ln>
            <a:noFill/>
          </a:ln>
          <a:effectLst>
            <a:outerShdw blurRad="50800" dist="38100" dir="5400000" algn="t" rotWithShape="0">
              <a:prstClr val="black">
                <a:alpha val="40000"/>
              </a:prstClr>
            </a:outerShdw>
          </a:effectLst>
          <a:scene3d>
            <a:camera prst="orthographicFront"/>
            <a:lightRig rig="threePt" dir="t"/>
          </a:scene3d>
          <a:sp3d>
            <a:bevelT/>
          </a:sp3d>
        </p:spPr>
        <p:txBody>
          <a:bodyPr spcFirstLastPara="1" wrap="square" lIns="91425" tIns="45700" rIns="91425" bIns="45700" anchor="t" anchorCtr="0">
            <a:normAutofit/>
          </a:bodyPr>
          <a:lstStyle/>
          <a:p>
            <a:pPr marL="0" lvl="0" indent="0" rtl="0">
              <a:spcBef>
                <a:spcPts val="0"/>
              </a:spcBef>
              <a:spcAft>
                <a:spcPts val="0"/>
              </a:spcAft>
              <a:buClr>
                <a:schemeClr val="dk1"/>
              </a:buClr>
              <a:buSzPts val="3600"/>
              <a:buFont typeface="Calibri"/>
              <a:buNone/>
            </a:pPr>
            <a:r>
              <a:rPr lang="en-IN" dirty="0"/>
              <a:t>Other languages and definite Article ‘the’</a:t>
            </a:r>
            <a:endParaRPr/>
          </a:p>
        </p:txBody>
      </p:sp>
      <p:sp>
        <p:nvSpPr>
          <p:cNvPr id="69" name="TextBox 68"/>
          <p:cNvSpPr txBox="1"/>
          <p:nvPr/>
        </p:nvSpPr>
        <p:spPr>
          <a:xfrm>
            <a:off x="1131379" y="2386733"/>
            <a:ext cx="2105063" cy="400110"/>
          </a:xfrm>
          <a:prstGeom prst="rect">
            <a:avLst/>
          </a:prstGeom>
          <a:noFill/>
        </p:spPr>
        <p:txBody>
          <a:bodyPr wrap="none" rtlCol="0">
            <a:spAutoFit/>
          </a:bodyPr>
          <a:lstStyle/>
          <a:p>
            <a:r>
              <a:rPr lang="en-IN" sz="2000" b="1" dirty="0">
                <a:solidFill>
                  <a:schemeClr val="bg1"/>
                </a:solidFill>
                <a:latin typeface="Calibri" pitchFamily="34" charset="0"/>
                <a:cs typeface="Calibri" pitchFamily="34" charset="0"/>
              </a:rPr>
              <a:t>No definite article</a:t>
            </a:r>
            <a:endParaRPr lang="en-US" sz="2000" b="1" dirty="0">
              <a:solidFill>
                <a:schemeClr val="bg1"/>
              </a:solidFill>
              <a:latin typeface="Calibri" pitchFamily="34" charset="0"/>
              <a:cs typeface="Calibri" pitchFamily="34" charset="0"/>
            </a:endParaRPr>
          </a:p>
        </p:txBody>
      </p:sp>
      <p:grpSp>
        <p:nvGrpSpPr>
          <p:cNvPr id="70" name="Group 70"/>
          <p:cNvGrpSpPr/>
          <p:nvPr/>
        </p:nvGrpSpPr>
        <p:grpSpPr>
          <a:xfrm>
            <a:off x="1524000" y="3330357"/>
            <a:ext cx="9144000" cy="142875"/>
            <a:chOff x="0" y="2730836"/>
            <a:chExt cx="9144000" cy="142875"/>
          </a:xfrm>
        </p:grpSpPr>
        <p:sp>
          <p:nvSpPr>
            <p:cNvPr id="71" name="Rectangle 3"/>
            <p:cNvSpPr>
              <a:spLocks noChangeArrowheads="1"/>
            </p:cNvSpPr>
            <p:nvPr/>
          </p:nvSpPr>
          <p:spPr bwMode="gray">
            <a:xfrm>
              <a:off x="0" y="2775286"/>
              <a:ext cx="9144000" cy="53975"/>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dirty="0">
                <a:latin typeface="Calibri" pitchFamily="34" charset="0"/>
              </a:endParaRPr>
            </a:p>
          </p:txBody>
        </p:sp>
        <p:sp>
          <p:nvSpPr>
            <p:cNvPr id="72" name="Rectangle 4"/>
            <p:cNvSpPr>
              <a:spLocks noChangeArrowheads="1"/>
            </p:cNvSpPr>
            <p:nvPr/>
          </p:nvSpPr>
          <p:spPr bwMode="gray">
            <a:xfrm>
              <a:off x="0" y="2730836"/>
              <a:ext cx="9144000" cy="142875"/>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dirty="0">
                <a:latin typeface="Calibri" pitchFamily="34" charset="0"/>
              </a:endParaRPr>
            </a:p>
          </p:txBody>
        </p:sp>
      </p:grpSp>
      <p:grpSp>
        <p:nvGrpSpPr>
          <p:cNvPr id="73" name="Group 170"/>
          <p:cNvGrpSpPr/>
          <p:nvPr/>
        </p:nvGrpSpPr>
        <p:grpSpPr>
          <a:xfrm>
            <a:off x="1629228" y="2226426"/>
            <a:ext cx="2316480" cy="2350734"/>
            <a:chOff x="105228" y="1565946"/>
            <a:chExt cx="2316480" cy="2350734"/>
          </a:xfrm>
        </p:grpSpPr>
        <p:sp>
          <p:nvSpPr>
            <p:cNvPr id="74" name="Oval 73"/>
            <p:cNvSpPr/>
            <p:nvPr/>
          </p:nvSpPr>
          <p:spPr>
            <a:xfrm>
              <a:off x="105228" y="1600200"/>
              <a:ext cx="2316480" cy="2316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75" name="Pentagon 74"/>
            <p:cNvSpPr>
              <a:spLocks noChangeAspect="1"/>
            </p:cNvSpPr>
            <p:nvPr/>
          </p:nvSpPr>
          <p:spPr>
            <a:xfrm rot="16200000">
              <a:off x="999744" y="1633002"/>
              <a:ext cx="536448" cy="402336"/>
            </a:xfrm>
            <a:prstGeom prst="homePlate">
              <a:avLst/>
            </a:prstGeom>
            <a:gradFill flip="none" rotWithShape="1">
              <a:gsLst>
                <a:gs pos="0">
                  <a:schemeClr val="accent6">
                    <a:lumMod val="75000"/>
                  </a:schemeClr>
                </a:gs>
                <a:gs pos="50000">
                  <a:schemeClr val="accent6">
                    <a:lumMod val="50000"/>
                  </a:schemeClr>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grpSp>
      <p:grpSp>
        <p:nvGrpSpPr>
          <p:cNvPr id="76" name="Group 93"/>
          <p:cNvGrpSpPr/>
          <p:nvPr/>
        </p:nvGrpSpPr>
        <p:grpSpPr>
          <a:xfrm>
            <a:off x="2057400" y="2687400"/>
            <a:ext cx="1463040" cy="1463040"/>
            <a:chOff x="533400" y="2377440"/>
            <a:chExt cx="1463040" cy="1463040"/>
          </a:xfrm>
        </p:grpSpPr>
        <p:sp>
          <p:nvSpPr>
            <p:cNvPr id="77" name="Oval 76"/>
            <p:cNvSpPr/>
            <p:nvPr/>
          </p:nvSpPr>
          <p:spPr>
            <a:xfrm>
              <a:off x="533400" y="2377440"/>
              <a:ext cx="1463040" cy="146304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78" name="Oval 77"/>
            <p:cNvSpPr/>
            <p:nvPr/>
          </p:nvSpPr>
          <p:spPr>
            <a:xfrm>
              <a:off x="679704" y="2523744"/>
              <a:ext cx="1170432" cy="1170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79" name="Oval 78"/>
            <p:cNvSpPr/>
            <p:nvPr/>
          </p:nvSpPr>
          <p:spPr>
            <a:xfrm>
              <a:off x="714828" y="2560320"/>
              <a:ext cx="1097280" cy="1097280"/>
            </a:xfrm>
            <a:prstGeom prst="ellipse">
              <a:avLst/>
            </a:prstGeom>
            <a:gradFill flip="none" rotWithShape="1">
              <a:gsLst>
                <a:gs pos="0">
                  <a:schemeClr val="accent6">
                    <a:lumMod val="90000"/>
                  </a:schemeClr>
                </a:gs>
                <a:gs pos="50000">
                  <a:schemeClr val="accent6">
                    <a:lumMod val="50000"/>
                  </a:schemeClr>
                </a:gs>
                <a:gs pos="100000">
                  <a:schemeClr val="accent6">
                    <a:lumMod val="2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80" name="Ellipse 302"/>
            <p:cNvSpPr>
              <a:spLocks noChangeArrowheads="1"/>
            </p:cNvSpPr>
            <p:nvPr/>
          </p:nvSpPr>
          <p:spPr bwMode="auto">
            <a:xfrm>
              <a:off x="875938" y="262128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latin typeface="Calibri" charset="0"/>
                <a:ea typeface="ＭＳ Ｐゴシック" pitchFamily="34" charset="-128"/>
              </a:endParaRPr>
            </a:p>
          </p:txBody>
        </p:sp>
      </p:grpSp>
      <p:grpSp>
        <p:nvGrpSpPr>
          <p:cNvPr id="97" name="Group 170"/>
          <p:cNvGrpSpPr/>
          <p:nvPr/>
        </p:nvGrpSpPr>
        <p:grpSpPr>
          <a:xfrm>
            <a:off x="8229600" y="2226426"/>
            <a:ext cx="2316480" cy="2350734"/>
            <a:chOff x="105228" y="1565946"/>
            <a:chExt cx="2316480" cy="2350734"/>
          </a:xfrm>
        </p:grpSpPr>
        <p:sp>
          <p:nvSpPr>
            <p:cNvPr id="98" name="Oval 97"/>
            <p:cNvSpPr/>
            <p:nvPr/>
          </p:nvSpPr>
          <p:spPr>
            <a:xfrm>
              <a:off x="105228" y="1600200"/>
              <a:ext cx="2316480" cy="2316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99" name="Pentagon 98"/>
            <p:cNvSpPr>
              <a:spLocks noChangeAspect="1"/>
            </p:cNvSpPr>
            <p:nvPr/>
          </p:nvSpPr>
          <p:spPr>
            <a:xfrm rot="16200000">
              <a:off x="999744" y="1633002"/>
              <a:ext cx="536448" cy="402336"/>
            </a:xfrm>
            <a:prstGeom prst="homePlate">
              <a:avLst/>
            </a:prstGeom>
            <a:gradFill flip="none" rotWithShape="1">
              <a:gsLst>
                <a:gs pos="0">
                  <a:schemeClr val="bg2">
                    <a:lumMod val="50000"/>
                  </a:schemeClr>
                </a:gs>
                <a:gs pos="50000">
                  <a:schemeClr val="bg2">
                    <a:lumMod val="25000"/>
                  </a:schemeClr>
                </a:gs>
                <a:gs pos="100000">
                  <a:schemeClr val="bg2">
                    <a:lumMod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grpSp>
      <p:grpSp>
        <p:nvGrpSpPr>
          <p:cNvPr id="100" name="Group 96"/>
          <p:cNvGrpSpPr/>
          <p:nvPr/>
        </p:nvGrpSpPr>
        <p:grpSpPr>
          <a:xfrm>
            <a:off x="8657772" y="2687400"/>
            <a:ext cx="1463040" cy="1463040"/>
            <a:chOff x="7133772" y="2377440"/>
            <a:chExt cx="1463040" cy="1463040"/>
          </a:xfrm>
        </p:grpSpPr>
        <p:sp>
          <p:nvSpPr>
            <p:cNvPr id="101" name="Oval 100"/>
            <p:cNvSpPr/>
            <p:nvPr/>
          </p:nvSpPr>
          <p:spPr>
            <a:xfrm>
              <a:off x="7133772" y="2377440"/>
              <a:ext cx="1463040" cy="146304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02" name="Oval 101"/>
            <p:cNvSpPr/>
            <p:nvPr/>
          </p:nvSpPr>
          <p:spPr>
            <a:xfrm>
              <a:off x="7280076" y="2523744"/>
              <a:ext cx="1170432" cy="1170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03" name="Oval 102"/>
            <p:cNvSpPr/>
            <p:nvPr/>
          </p:nvSpPr>
          <p:spPr>
            <a:xfrm>
              <a:off x="7315200" y="2560320"/>
              <a:ext cx="1097280" cy="1097280"/>
            </a:xfrm>
            <a:prstGeom prst="ellipse">
              <a:avLst/>
            </a:prstGeom>
            <a:gradFill flip="none" rotWithShape="1">
              <a:gsLst>
                <a:gs pos="0">
                  <a:schemeClr val="bg2">
                    <a:lumMod val="75000"/>
                  </a:schemeClr>
                </a:gs>
                <a:gs pos="50000">
                  <a:schemeClr val="bg2">
                    <a:lumMod val="25000"/>
                  </a:schemeClr>
                </a:gs>
                <a:gs pos="100000">
                  <a:schemeClr val="bg2">
                    <a:lumMod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04" name="Ellipse 302"/>
            <p:cNvSpPr>
              <a:spLocks noChangeArrowheads="1"/>
            </p:cNvSpPr>
            <p:nvPr/>
          </p:nvSpPr>
          <p:spPr bwMode="auto">
            <a:xfrm>
              <a:off x="7476310" y="262128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latin typeface="Calibri" charset="0"/>
                <a:ea typeface="ＭＳ Ｐゴシック" pitchFamily="34" charset="-128"/>
              </a:endParaRPr>
            </a:p>
          </p:txBody>
        </p:sp>
      </p:grpSp>
      <p:sp>
        <p:nvSpPr>
          <p:cNvPr id="105" name="TextBox 104"/>
          <p:cNvSpPr txBox="1"/>
          <p:nvPr/>
        </p:nvSpPr>
        <p:spPr>
          <a:xfrm>
            <a:off x="1543375" y="1742521"/>
            <a:ext cx="2489784" cy="461665"/>
          </a:xfrm>
          <a:prstGeom prst="rect">
            <a:avLst/>
          </a:prstGeom>
          <a:noFill/>
        </p:spPr>
        <p:txBody>
          <a:bodyPr wrap="none" rtlCol="0">
            <a:spAutoFit/>
          </a:bodyPr>
          <a:lstStyle/>
          <a:p>
            <a:r>
              <a:rPr lang="en-US" sz="2400" dirty="0">
                <a:latin typeface="Calibri" pitchFamily="34" charset="0"/>
              </a:rPr>
              <a:t>No definite article</a:t>
            </a:r>
          </a:p>
        </p:txBody>
      </p:sp>
      <p:sp>
        <p:nvSpPr>
          <p:cNvPr id="106" name="TextBox 105"/>
          <p:cNvSpPr txBox="1"/>
          <p:nvPr/>
        </p:nvSpPr>
        <p:spPr>
          <a:xfrm>
            <a:off x="4947833" y="1773517"/>
            <a:ext cx="2401619" cy="461665"/>
          </a:xfrm>
          <a:prstGeom prst="rect">
            <a:avLst/>
          </a:prstGeom>
          <a:noFill/>
        </p:spPr>
        <p:txBody>
          <a:bodyPr wrap="none" rtlCol="0">
            <a:spAutoFit/>
          </a:bodyPr>
          <a:lstStyle/>
          <a:p>
            <a:r>
              <a:rPr lang="en-US" sz="2400" dirty="0">
                <a:latin typeface="Calibri" pitchFamily="34" charset="0"/>
              </a:rPr>
              <a:t>3 definite articles</a:t>
            </a:r>
          </a:p>
        </p:txBody>
      </p:sp>
      <p:sp>
        <p:nvSpPr>
          <p:cNvPr id="108" name="TextBox 107"/>
          <p:cNvSpPr txBox="1"/>
          <p:nvPr/>
        </p:nvSpPr>
        <p:spPr>
          <a:xfrm>
            <a:off x="8203770" y="1758019"/>
            <a:ext cx="2350323" cy="461665"/>
          </a:xfrm>
          <a:prstGeom prst="rect">
            <a:avLst/>
          </a:prstGeom>
          <a:noFill/>
        </p:spPr>
        <p:txBody>
          <a:bodyPr wrap="none" rtlCol="0">
            <a:spAutoFit/>
          </a:bodyPr>
          <a:lstStyle/>
          <a:p>
            <a:r>
              <a:rPr lang="en-US" sz="2400" dirty="0">
                <a:latin typeface="Calibri" pitchFamily="34" charset="0"/>
              </a:rPr>
              <a:t>4 definite articles</a:t>
            </a:r>
          </a:p>
        </p:txBody>
      </p:sp>
      <p:grpSp>
        <p:nvGrpSpPr>
          <p:cNvPr id="109" name="Group 83"/>
          <p:cNvGrpSpPr/>
          <p:nvPr/>
        </p:nvGrpSpPr>
        <p:grpSpPr>
          <a:xfrm>
            <a:off x="1752600" y="4653361"/>
            <a:ext cx="2057400" cy="1399639"/>
            <a:chOff x="228600" y="4343400"/>
            <a:chExt cx="2057400" cy="1399639"/>
          </a:xfrm>
        </p:grpSpPr>
        <p:cxnSp>
          <p:nvCxnSpPr>
            <p:cNvPr id="110" name="Straight Connector 109"/>
            <p:cNvCxnSpPr/>
            <p:nvPr/>
          </p:nvCxnSpPr>
          <p:spPr>
            <a:xfrm>
              <a:off x="228600" y="4343400"/>
              <a:ext cx="2057400"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04800" y="4419600"/>
              <a:ext cx="1944000" cy="1323439"/>
            </a:xfrm>
            <a:prstGeom prst="rect">
              <a:avLst/>
            </a:prstGeom>
            <a:noFill/>
          </p:spPr>
          <p:txBody>
            <a:bodyPr wrap="square" rtlCol="0">
              <a:spAutoFit/>
            </a:bodyPr>
            <a:lstStyle/>
            <a:p>
              <a:pPr algn="ctr"/>
              <a:r>
                <a:rPr lang="en-US" sz="2000" dirty="0">
                  <a:latin typeface="Calibri" pitchFamily="34" charset="0"/>
                </a:rPr>
                <a:t>Tamil, Sanskrit, Hindi, Japanese Korean, Chinese, Turkish</a:t>
              </a:r>
            </a:p>
          </p:txBody>
        </p:sp>
      </p:grpSp>
      <p:grpSp>
        <p:nvGrpSpPr>
          <p:cNvPr id="112" name="Group 84"/>
          <p:cNvGrpSpPr/>
          <p:nvPr/>
        </p:nvGrpSpPr>
        <p:grpSpPr>
          <a:xfrm>
            <a:off x="5160052" y="4653361"/>
            <a:ext cx="2057400" cy="1091863"/>
            <a:chOff x="228600" y="4343400"/>
            <a:chExt cx="2057400" cy="1091863"/>
          </a:xfrm>
        </p:grpSpPr>
        <p:cxnSp>
          <p:nvCxnSpPr>
            <p:cNvPr id="113" name="Straight Connector 112"/>
            <p:cNvCxnSpPr/>
            <p:nvPr/>
          </p:nvCxnSpPr>
          <p:spPr>
            <a:xfrm>
              <a:off x="228600" y="4343400"/>
              <a:ext cx="2057400"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04800" y="4419600"/>
              <a:ext cx="1944000" cy="1015663"/>
            </a:xfrm>
            <a:prstGeom prst="rect">
              <a:avLst/>
            </a:prstGeom>
            <a:noFill/>
          </p:spPr>
          <p:txBody>
            <a:bodyPr wrap="square" rtlCol="0">
              <a:spAutoFit/>
            </a:bodyPr>
            <a:lstStyle/>
            <a:p>
              <a:pPr algn="ctr"/>
              <a:r>
                <a:rPr lang="en-US" sz="2000" dirty="0">
                  <a:latin typeface="Calibri" pitchFamily="34" charset="0"/>
                </a:rPr>
                <a:t>German</a:t>
              </a:r>
            </a:p>
            <a:p>
              <a:r>
                <a:rPr lang="en-IN" sz="2000" dirty="0">
                  <a:latin typeface="Calibri" pitchFamily="34" charset="0"/>
                </a:rPr>
                <a:t>des, die, and das</a:t>
              </a:r>
              <a:endParaRPr lang="en-US" sz="2000" dirty="0">
                <a:latin typeface="Calibri" pitchFamily="34" charset="0"/>
              </a:endParaRPr>
            </a:p>
          </p:txBody>
        </p:sp>
      </p:grpSp>
      <p:grpSp>
        <p:nvGrpSpPr>
          <p:cNvPr id="118" name="Group 90"/>
          <p:cNvGrpSpPr/>
          <p:nvPr/>
        </p:nvGrpSpPr>
        <p:grpSpPr>
          <a:xfrm>
            <a:off x="8363922" y="4653361"/>
            <a:ext cx="2057400" cy="784086"/>
            <a:chOff x="228600" y="4343400"/>
            <a:chExt cx="2057400" cy="784086"/>
          </a:xfrm>
        </p:grpSpPr>
        <p:cxnSp>
          <p:nvCxnSpPr>
            <p:cNvPr id="119" name="Straight Connector 118"/>
            <p:cNvCxnSpPr/>
            <p:nvPr/>
          </p:nvCxnSpPr>
          <p:spPr>
            <a:xfrm>
              <a:off x="228600" y="4343400"/>
              <a:ext cx="2057400"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304800" y="4419600"/>
              <a:ext cx="1905000" cy="707886"/>
            </a:xfrm>
            <a:prstGeom prst="rect">
              <a:avLst/>
            </a:prstGeom>
            <a:noFill/>
          </p:spPr>
          <p:txBody>
            <a:bodyPr wrap="square" rtlCol="0">
              <a:spAutoFit/>
            </a:bodyPr>
            <a:lstStyle/>
            <a:p>
              <a:pPr algn="ctr"/>
              <a:r>
                <a:rPr lang="en-US" sz="2000" dirty="0">
                  <a:latin typeface="Calibri" pitchFamily="34" charset="0"/>
                </a:rPr>
                <a:t>French</a:t>
              </a:r>
            </a:p>
            <a:p>
              <a:r>
                <a:rPr lang="en-IN" sz="2000" dirty="0">
                  <a:latin typeface="Calibri" pitchFamily="34" charset="0"/>
                </a:rPr>
                <a:t>la, le, les and l’</a:t>
              </a:r>
              <a:endParaRPr lang="en-US" sz="2000" dirty="0">
                <a:latin typeface="Calibri" pitchFamily="34" charset="0"/>
              </a:endParaRPr>
            </a:p>
          </p:txBody>
        </p:sp>
      </p:grpSp>
      <p:grpSp>
        <p:nvGrpSpPr>
          <p:cNvPr id="133" name="Group 170"/>
          <p:cNvGrpSpPr/>
          <p:nvPr/>
        </p:nvGrpSpPr>
        <p:grpSpPr>
          <a:xfrm>
            <a:off x="4914869" y="2226426"/>
            <a:ext cx="2316480" cy="2350734"/>
            <a:chOff x="105228" y="1565946"/>
            <a:chExt cx="2316480" cy="2350734"/>
          </a:xfrm>
        </p:grpSpPr>
        <p:sp>
          <p:nvSpPr>
            <p:cNvPr id="134" name="Oval 133"/>
            <p:cNvSpPr/>
            <p:nvPr/>
          </p:nvSpPr>
          <p:spPr>
            <a:xfrm>
              <a:off x="105228" y="1600200"/>
              <a:ext cx="2316480" cy="2316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5" name="Pentagon 134"/>
            <p:cNvSpPr>
              <a:spLocks noChangeAspect="1"/>
            </p:cNvSpPr>
            <p:nvPr/>
          </p:nvSpPr>
          <p:spPr>
            <a:xfrm rot="16200000">
              <a:off x="999744" y="1633002"/>
              <a:ext cx="536448" cy="402336"/>
            </a:xfrm>
            <a:prstGeom prst="homePlate">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grpSp>
      <p:grpSp>
        <p:nvGrpSpPr>
          <p:cNvPr id="136" name="Group 93"/>
          <p:cNvGrpSpPr/>
          <p:nvPr/>
        </p:nvGrpSpPr>
        <p:grpSpPr>
          <a:xfrm>
            <a:off x="5343041" y="2687400"/>
            <a:ext cx="1463040" cy="1463040"/>
            <a:chOff x="533400" y="2377440"/>
            <a:chExt cx="1463040" cy="1463040"/>
          </a:xfrm>
        </p:grpSpPr>
        <p:sp>
          <p:nvSpPr>
            <p:cNvPr id="137" name="Oval 136"/>
            <p:cNvSpPr/>
            <p:nvPr/>
          </p:nvSpPr>
          <p:spPr>
            <a:xfrm>
              <a:off x="533400" y="2377440"/>
              <a:ext cx="1463040" cy="146304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8" name="Oval 137"/>
            <p:cNvSpPr/>
            <p:nvPr/>
          </p:nvSpPr>
          <p:spPr>
            <a:xfrm>
              <a:off x="679704" y="2523744"/>
              <a:ext cx="1170432" cy="1170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9" name="Oval 138"/>
            <p:cNvSpPr/>
            <p:nvPr/>
          </p:nvSpPr>
          <p:spPr>
            <a:xfrm>
              <a:off x="714828" y="2560320"/>
              <a:ext cx="1097280" cy="109728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40" name="Ellipse 302"/>
            <p:cNvSpPr>
              <a:spLocks noChangeArrowheads="1"/>
            </p:cNvSpPr>
            <p:nvPr/>
          </p:nvSpPr>
          <p:spPr bwMode="auto">
            <a:xfrm>
              <a:off x="875938" y="262128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latin typeface="Calibri" charset="0"/>
                <a:ea typeface="ＭＳ Ｐゴシック"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1000"/>
                                        <p:tgtEl>
                                          <p:spTgt spid="70"/>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1000" fill="hold"/>
                                        <p:tgtEl>
                                          <p:spTgt spid="100"/>
                                        </p:tgtEl>
                                        <p:attrNameLst>
                                          <p:attrName>ppt_x</p:attrName>
                                        </p:attrNameLst>
                                      </p:cBhvr>
                                      <p:tavLst>
                                        <p:tav tm="0">
                                          <p:val>
                                            <p:strVal val="0-#ppt_w/2"/>
                                          </p:val>
                                        </p:tav>
                                        <p:tav tm="100000">
                                          <p:val>
                                            <p:strVal val="#ppt_x"/>
                                          </p:val>
                                        </p:tav>
                                      </p:tavLst>
                                    </p:anim>
                                    <p:anim calcmode="lin" valueType="num">
                                      <p:cBhvr additive="base">
                                        <p:cTn id="12" dur="1000" fill="hold"/>
                                        <p:tgtEl>
                                          <p:spTgt spid="10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1000" fill="hold"/>
                                        <p:tgtEl>
                                          <p:spTgt spid="136"/>
                                        </p:tgtEl>
                                        <p:attrNameLst>
                                          <p:attrName>ppt_x</p:attrName>
                                        </p:attrNameLst>
                                      </p:cBhvr>
                                      <p:tavLst>
                                        <p:tav tm="0">
                                          <p:val>
                                            <p:strVal val="0-#ppt_w/2"/>
                                          </p:val>
                                        </p:tav>
                                        <p:tav tm="100000">
                                          <p:val>
                                            <p:strVal val="#ppt_x"/>
                                          </p:val>
                                        </p:tav>
                                      </p:tavLst>
                                    </p:anim>
                                    <p:anim calcmode="lin" valueType="num">
                                      <p:cBhvr additive="base">
                                        <p:cTn id="17" dur="1000" fill="hold"/>
                                        <p:tgtEl>
                                          <p:spTgt spid="136"/>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 calcmode="lin" valueType="num">
                                      <p:cBhvr additive="base">
                                        <p:cTn id="21" dur="1000" fill="hold"/>
                                        <p:tgtEl>
                                          <p:spTgt spid="76"/>
                                        </p:tgtEl>
                                        <p:attrNameLst>
                                          <p:attrName>ppt_x</p:attrName>
                                        </p:attrNameLst>
                                      </p:cBhvr>
                                      <p:tavLst>
                                        <p:tav tm="0">
                                          <p:val>
                                            <p:strVal val="0-#ppt_w/2"/>
                                          </p:val>
                                        </p:tav>
                                        <p:tav tm="100000">
                                          <p:val>
                                            <p:strVal val="#ppt_x"/>
                                          </p:val>
                                        </p:tav>
                                      </p:tavLst>
                                    </p:anim>
                                    <p:anim calcmode="lin" valueType="num">
                                      <p:cBhvr additive="base">
                                        <p:cTn id="22" dur="10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1000"/>
                                        <p:tgtEl>
                                          <p:spTgt spid="105"/>
                                        </p:tgtEl>
                                      </p:cBhvr>
                                    </p:animEffect>
                                    <p:anim calcmode="lin" valueType="num">
                                      <p:cBhvr>
                                        <p:cTn id="32" dur="1000" fill="hold"/>
                                        <p:tgtEl>
                                          <p:spTgt spid="105"/>
                                        </p:tgtEl>
                                        <p:attrNameLst>
                                          <p:attrName>ppt_x</p:attrName>
                                        </p:attrNameLst>
                                      </p:cBhvr>
                                      <p:tavLst>
                                        <p:tav tm="0">
                                          <p:val>
                                            <p:strVal val="#ppt_x"/>
                                          </p:val>
                                        </p:tav>
                                        <p:tav tm="100000">
                                          <p:val>
                                            <p:strVal val="#ppt_x"/>
                                          </p:val>
                                        </p:tav>
                                      </p:tavLst>
                                    </p:anim>
                                    <p:anim calcmode="lin" valueType="num">
                                      <p:cBhvr>
                                        <p:cTn id="33" dur="1000" fill="hold"/>
                                        <p:tgtEl>
                                          <p:spTgt spid="10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8" presetClass="emph" presetSubtype="0" fill="hold" nodeType="afterEffect">
                                  <p:stCondLst>
                                    <p:cond delay="0"/>
                                  </p:stCondLst>
                                  <p:childTnLst>
                                    <p:animRot by="10800000">
                                      <p:cBhvr>
                                        <p:cTn id="36" dur="1000" fill="hold"/>
                                        <p:tgtEl>
                                          <p:spTgt spid="73"/>
                                        </p:tgtEl>
                                        <p:attrNameLst>
                                          <p:attrName>r</p:attrName>
                                        </p:attrNameLst>
                                      </p:cBhvr>
                                    </p:animRo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wipe(up)">
                                      <p:cBhvr>
                                        <p:cTn id="40" dur="1000"/>
                                        <p:tgtEl>
                                          <p:spTgt spid="10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3"/>
                                        </p:tgtEl>
                                        <p:attrNameLst>
                                          <p:attrName>style.visibility</p:attrName>
                                        </p:attrNameLst>
                                      </p:cBhvr>
                                      <p:to>
                                        <p:strVal val="visible"/>
                                      </p:to>
                                    </p:set>
                                    <p:animEffect transition="in" filter="fade">
                                      <p:cBhvr>
                                        <p:cTn id="45" dur="1000"/>
                                        <p:tgtEl>
                                          <p:spTgt spid="133"/>
                                        </p:tgtEl>
                                      </p:cBhvr>
                                    </p:animEffect>
                                  </p:childTnLst>
                                </p:cTn>
                              </p:par>
                            </p:childTnLst>
                          </p:cTn>
                        </p:par>
                        <p:par>
                          <p:cTn id="46" fill="hold">
                            <p:stCondLst>
                              <p:cond delay="1000"/>
                            </p:stCondLst>
                            <p:childTnLst>
                              <p:par>
                                <p:cTn id="47" presetID="47" presetClass="entr" presetSubtype="0"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fade">
                                      <p:cBhvr>
                                        <p:cTn id="49" dur="1000"/>
                                        <p:tgtEl>
                                          <p:spTgt spid="106"/>
                                        </p:tgtEl>
                                      </p:cBhvr>
                                    </p:animEffect>
                                    <p:anim calcmode="lin" valueType="num">
                                      <p:cBhvr>
                                        <p:cTn id="50" dur="1000" fill="hold"/>
                                        <p:tgtEl>
                                          <p:spTgt spid="106"/>
                                        </p:tgtEl>
                                        <p:attrNameLst>
                                          <p:attrName>ppt_x</p:attrName>
                                        </p:attrNameLst>
                                      </p:cBhvr>
                                      <p:tavLst>
                                        <p:tav tm="0">
                                          <p:val>
                                            <p:strVal val="#ppt_x"/>
                                          </p:val>
                                        </p:tav>
                                        <p:tav tm="100000">
                                          <p:val>
                                            <p:strVal val="#ppt_x"/>
                                          </p:val>
                                        </p:tav>
                                      </p:tavLst>
                                    </p:anim>
                                    <p:anim calcmode="lin" valueType="num">
                                      <p:cBhvr>
                                        <p:cTn id="51" dur="1000" fill="hold"/>
                                        <p:tgtEl>
                                          <p:spTgt spid="106"/>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8" presetClass="emph" presetSubtype="0" fill="hold" nodeType="afterEffect">
                                  <p:stCondLst>
                                    <p:cond delay="0"/>
                                  </p:stCondLst>
                                  <p:childTnLst>
                                    <p:animRot by="10800000">
                                      <p:cBhvr>
                                        <p:cTn id="54" dur="1000" fill="hold"/>
                                        <p:tgtEl>
                                          <p:spTgt spid="133"/>
                                        </p:tgtEl>
                                        <p:attrNameLst>
                                          <p:attrName>r</p:attrName>
                                        </p:attrNameLst>
                                      </p:cBhvr>
                                    </p:animRot>
                                  </p:childTnLst>
                                </p:cTn>
                              </p:par>
                            </p:childTnLst>
                          </p:cTn>
                        </p:par>
                        <p:par>
                          <p:cTn id="55" fill="hold">
                            <p:stCondLst>
                              <p:cond delay="3000"/>
                            </p:stCondLst>
                            <p:childTnLst>
                              <p:par>
                                <p:cTn id="56" presetID="22" presetClass="entr" presetSubtype="1" fill="hold" nodeType="after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wipe(up)">
                                      <p:cBhvr>
                                        <p:cTn id="58" dur="1000"/>
                                        <p:tgtEl>
                                          <p:spTgt spid="1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fade">
                                      <p:cBhvr>
                                        <p:cTn id="63" dur="1000"/>
                                        <p:tgtEl>
                                          <p:spTgt spid="97"/>
                                        </p:tgtEl>
                                      </p:cBhvr>
                                    </p:animEffect>
                                  </p:childTnLst>
                                </p:cTn>
                              </p:par>
                            </p:childTnLst>
                          </p:cTn>
                        </p:par>
                        <p:par>
                          <p:cTn id="64" fill="hold">
                            <p:stCondLst>
                              <p:cond delay="1000"/>
                            </p:stCondLst>
                            <p:childTnLst>
                              <p:par>
                                <p:cTn id="65" presetID="47" presetClass="entr" presetSubtype="0" fill="hold" grpId="0" nodeType="after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8" presetClass="emph" presetSubtype="0" fill="hold" nodeType="afterEffect">
                                  <p:stCondLst>
                                    <p:cond delay="0"/>
                                  </p:stCondLst>
                                  <p:childTnLst>
                                    <p:animRot by="10800000">
                                      <p:cBhvr>
                                        <p:cTn id="72" dur="1000" fill="hold"/>
                                        <p:tgtEl>
                                          <p:spTgt spid="97"/>
                                        </p:tgtEl>
                                        <p:attrNameLst>
                                          <p:attrName>r</p:attrName>
                                        </p:attrNameLst>
                                      </p:cBhvr>
                                    </p:animRo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118"/>
                                        </p:tgtEl>
                                        <p:attrNameLst>
                                          <p:attrName>style.visibility</p:attrName>
                                        </p:attrNameLst>
                                      </p:cBhvr>
                                      <p:to>
                                        <p:strVal val="visible"/>
                                      </p:to>
                                    </p:set>
                                    <p:animEffect transition="in" filter="wipe(up)">
                                      <p:cBhvr>
                                        <p:cTn id="76"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nvGraphicFramePr>
        <p:xfrm>
          <a:off x="1127448" y="700345"/>
          <a:ext cx="9937100" cy="3987425"/>
        </p:xfrm>
        <a:graphic>
          <a:graphicData uri="http://schemas.openxmlformats.org/drawingml/2006/table">
            <a:tbl>
              <a:tblPr firstRow="1" bandRow="1">
                <a:noFill/>
                <a:tableStyleId>{0D4297A2-811B-47ED-8092-229EEA59F8F7}</a:tableStyleId>
              </a:tblPr>
              <a:tblGrid>
                <a:gridCol w="1008100">
                  <a:extLst>
                    <a:ext uri="{9D8B030D-6E8A-4147-A177-3AD203B41FA5}">
                      <a16:colId xmlns="" xmlns:a16="http://schemas.microsoft.com/office/drawing/2014/main" val="20000"/>
                    </a:ext>
                  </a:extLst>
                </a:gridCol>
                <a:gridCol w="1512175">
                  <a:extLst>
                    <a:ext uri="{9D8B030D-6E8A-4147-A177-3AD203B41FA5}">
                      <a16:colId xmlns="" xmlns:a16="http://schemas.microsoft.com/office/drawing/2014/main" val="20001"/>
                    </a:ext>
                  </a:extLst>
                </a:gridCol>
                <a:gridCol w="5832650">
                  <a:extLst>
                    <a:ext uri="{9D8B030D-6E8A-4147-A177-3AD203B41FA5}">
                      <a16:colId xmlns="" xmlns:a16="http://schemas.microsoft.com/office/drawing/2014/main" val="20002"/>
                    </a:ext>
                  </a:extLst>
                </a:gridCol>
                <a:gridCol w="1584175">
                  <a:extLst>
                    <a:ext uri="{9D8B030D-6E8A-4147-A177-3AD203B41FA5}">
                      <a16:colId xmlns=""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 xmlns:a16="http://schemas.microsoft.com/office/drawing/2014/main" val="10000"/>
                  </a:ext>
                </a:extLst>
              </a:tr>
              <a:tr h="389325">
                <a:tc>
                  <a:txBody>
                    <a:bodyPr/>
                    <a:lstStyle/>
                    <a:p>
                      <a:pPr marL="0" marR="0" lvl="0" indent="0" algn="l" rtl="0">
                        <a:spcBef>
                          <a:spcPts val="0"/>
                        </a:spcBef>
                        <a:spcAft>
                          <a:spcPts val="0"/>
                        </a:spcAft>
                        <a:buNone/>
                      </a:pPr>
                      <a:r>
                        <a:rPr lang="en-IN" sz="900" dirty="0"/>
                        <a:t>1</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cs typeface="Calibri"/>
                          <a:sym typeface="Calibri"/>
                        </a:rPr>
                        <a:t>1.    The Moon: https://pixabay.com/photos/night-moon-mountains-alps-4702174/ </a:t>
                      </a:r>
                      <a:endParaRPr sz="900"/>
                    </a:p>
                  </a:txBody>
                  <a:tcPr marL="91450" marR="91450" marT="45725" marB="45725"/>
                </a:tc>
                <a:tc>
                  <a:txBody>
                    <a:bodyPr/>
                    <a:lstStyle/>
                    <a:p>
                      <a:pPr marL="0" marR="0" lvl="0" indent="0" algn="l" rtl="0">
                        <a:spcBef>
                          <a:spcPts val="0"/>
                        </a:spcBef>
                        <a:spcAft>
                          <a:spcPts val="0"/>
                        </a:spcAft>
                        <a:buNone/>
                      </a:pPr>
                      <a:r>
                        <a:rPr lang="en-IN" sz="900" dirty="0" err="1"/>
                        <a:t>jplenio</a:t>
                      </a:r>
                      <a:endParaRPr sz="900"/>
                    </a:p>
                  </a:txBody>
                  <a:tcPr marL="91450" marR="91450" marT="45725" marB="45725"/>
                </a:tc>
                <a:extLst>
                  <a:ext uri="{0D108BD9-81ED-4DB2-BD59-A6C34878D82A}">
                    <a16:rowId xmlns="" xmlns:a16="http://schemas.microsoft.com/office/drawing/2014/main" val="10001"/>
                  </a:ext>
                </a:extLst>
              </a:tr>
              <a:tr h="389325">
                <a:tc>
                  <a:txBody>
                    <a:bodyPr/>
                    <a:lstStyle/>
                    <a:p>
                      <a:pPr marL="0" marR="0" lvl="0" indent="0" algn="l" rtl="0">
                        <a:spcBef>
                          <a:spcPts val="0"/>
                        </a:spcBef>
                        <a:spcAft>
                          <a:spcPts val="0"/>
                        </a:spcAft>
                        <a:buNone/>
                      </a:pPr>
                      <a:r>
                        <a:rPr lang="en-IN" sz="900" dirty="0"/>
                        <a:t>2</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AutoNum type="arabicPeriod"/>
                      </a:pPr>
                      <a:r>
                        <a:rPr lang="en-IN" sz="900" b="0" i="0" u="none" strike="noStrike" dirty="0">
                          <a:solidFill>
                            <a:schemeClr val="dk1"/>
                          </a:solidFill>
                          <a:latin typeface="Calibri"/>
                          <a:ea typeface="Calibri"/>
                          <a:cs typeface="Calibri"/>
                          <a:sym typeface="Calibri"/>
                        </a:rPr>
                        <a:t>Boy: https://www.freepik.com/free-vector/set-happy-children-doing-different-actions_5934375.htm#query=children&amp;position=44&amp;from_view=search&amp;track=sph (Attribution: </a:t>
                      </a:r>
                      <a:r>
                        <a:rPr lang="en-IN" sz="900" b="0" i="0" u="none" strike="noStrike" dirty="0" err="1">
                          <a:solidFill>
                            <a:schemeClr val="dk1"/>
                          </a:solidFill>
                          <a:latin typeface="Calibri"/>
                          <a:ea typeface="Calibri"/>
                          <a:cs typeface="Calibri"/>
                          <a:sym typeface="Calibri"/>
                        </a:rPr>
                        <a:t>brgfx</a:t>
                      </a:r>
                      <a:r>
                        <a:rPr lang="en-IN" sz="900" b="0" i="0" u="none" strike="noStrike" dirty="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en-IN" sz="900" b="0" i="0" u="none" strike="noStrike" dirty="0">
                          <a:solidFill>
                            <a:schemeClr val="dk1"/>
                          </a:solidFill>
                          <a:latin typeface="Calibri"/>
                          <a:ea typeface="Calibri"/>
                          <a:cs typeface="Calibri"/>
                          <a:sym typeface="Calibri"/>
                        </a:rPr>
                        <a:t>Boy and girl:</a:t>
                      </a:r>
                      <a:r>
                        <a:rPr lang="en-IN" sz="900" b="0" i="0" u="none" strike="noStrike" baseline="0" dirty="0">
                          <a:solidFill>
                            <a:schemeClr val="dk1"/>
                          </a:solidFill>
                          <a:latin typeface="Calibri"/>
                          <a:ea typeface="Calibri"/>
                          <a:cs typeface="Calibri"/>
                          <a:sym typeface="Calibri"/>
                        </a:rPr>
                        <a:t> https://www.freepik.com/free-vector/boy-girl-school-uniform_6052413.htm#page=6&amp;query=children&amp;position=41&amp;from_view=search&amp;track=sph (Attribution: </a:t>
                      </a:r>
                      <a:r>
                        <a:rPr lang="en-IN" sz="900" b="0" i="0" u="none" strike="noStrike" baseline="0" dirty="0" err="1">
                          <a:solidFill>
                            <a:schemeClr val="dk1"/>
                          </a:solidFill>
                          <a:latin typeface="Calibri"/>
                          <a:ea typeface="Calibri"/>
                          <a:cs typeface="Calibri"/>
                          <a:sym typeface="Calibri"/>
                        </a:rPr>
                        <a:t>brgfx</a:t>
                      </a:r>
                      <a:r>
                        <a:rPr lang="en-IN" sz="900" b="0" i="0" u="none" strike="noStrike" baseline="0" dirty="0">
                          <a:solidFill>
                            <a:schemeClr val="dk1"/>
                          </a:solidFill>
                          <a:latin typeface="Calibri"/>
                          <a:ea typeface="Calibri"/>
                          <a:cs typeface="Calibri"/>
                          <a:sym typeface="Calibri"/>
                        </a:rPr>
                        <a:t>)</a:t>
                      </a:r>
                      <a:endParaRPr lang="en-IN" sz="900" b="0" i="0" u="none" strike="noStrike"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IN" sz="900" dirty="0" err="1"/>
                        <a:t>Brgfx</a:t>
                      </a:r>
                      <a:endParaRPr lang="en-IN" sz="900" dirty="0"/>
                    </a:p>
                    <a:p>
                      <a:pPr marL="0" marR="0" lvl="0" indent="0" algn="l" rtl="0">
                        <a:spcBef>
                          <a:spcPts val="0"/>
                        </a:spcBef>
                        <a:spcAft>
                          <a:spcPts val="0"/>
                        </a:spcAft>
                        <a:buNone/>
                      </a:pPr>
                      <a:endParaRPr lang="en-IN" sz="900" dirty="0"/>
                    </a:p>
                    <a:p>
                      <a:pPr marL="0" marR="0" lvl="0" indent="0" algn="l" rtl="0">
                        <a:spcBef>
                          <a:spcPts val="0"/>
                        </a:spcBef>
                        <a:spcAft>
                          <a:spcPts val="0"/>
                        </a:spcAft>
                        <a:buNone/>
                      </a:pPr>
                      <a:endParaRPr lang="en-IN" sz="900" dirty="0"/>
                    </a:p>
                    <a:p>
                      <a:pPr marL="0" marR="0" lvl="0" indent="0" algn="l" rtl="0">
                        <a:spcBef>
                          <a:spcPts val="0"/>
                        </a:spcBef>
                        <a:spcAft>
                          <a:spcPts val="0"/>
                        </a:spcAft>
                        <a:buNone/>
                      </a:pPr>
                      <a:r>
                        <a:rPr lang="en-IN" sz="900" dirty="0" err="1"/>
                        <a:t>brgfx</a:t>
                      </a:r>
                      <a:endParaRPr sz="900"/>
                    </a:p>
                  </a:txBody>
                  <a:tcPr marL="91450" marR="91450" marT="45725" marB="45725"/>
                </a:tc>
                <a:extLst>
                  <a:ext uri="{0D108BD9-81ED-4DB2-BD59-A6C34878D82A}">
                    <a16:rowId xmlns="" xmlns:a16="http://schemas.microsoft.com/office/drawing/2014/main" val="10002"/>
                  </a:ext>
                </a:extLst>
              </a:tr>
              <a:tr h="389325">
                <a:tc>
                  <a:txBody>
                    <a:bodyPr/>
                    <a:lstStyle/>
                    <a:p>
                      <a:pPr marL="0" marR="0" lvl="0" indent="0" algn="l" rtl="0">
                        <a:spcBef>
                          <a:spcPts val="0"/>
                        </a:spcBef>
                        <a:spcAft>
                          <a:spcPts val="0"/>
                        </a:spcAft>
                        <a:buNone/>
                      </a:pPr>
                      <a:r>
                        <a:rPr lang="en-IN" sz="900" dirty="0"/>
                        <a:t>3</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dirty="0">
                          <a:solidFill>
                            <a:schemeClr val="dk1"/>
                          </a:solidFill>
                          <a:latin typeface="Calibri"/>
                          <a:cs typeface="Calibri"/>
                          <a:sym typeface="Calibri"/>
                        </a:rPr>
                        <a:t>1.    School</a:t>
                      </a:r>
                      <a:r>
                        <a:rPr lang="en-US" sz="900" b="0" i="0" u="none" strike="noStrike" dirty="0" smtClean="0">
                          <a:solidFill>
                            <a:schemeClr val="dk1"/>
                          </a:solidFill>
                          <a:latin typeface="Calibri"/>
                          <a:cs typeface="Calibri"/>
                          <a:sym typeface="Calibri"/>
                        </a:rPr>
                        <a:t>: </a:t>
                      </a:r>
                      <a:r>
                        <a:rPr lang="en-IN" sz="900" b="0" i="0" u="none" strike="noStrike" dirty="0" smtClean="0">
                          <a:solidFill>
                            <a:schemeClr val="dk1"/>
                          </a:solidFill>
                          <a:latin typeface="Calibri"/>
                          <a:cs typeface="Calibri"/>
                          <a:sym typeface="Calibri"/>
                        </a:rPr>
                        <a:t>https://pixabay.com/vectors/school-design-building-learning-1727586/ (Attribution: 200degrees)</a:t>
                      </a:r>
                      <a:endParaRPr lang="en-US" sz="900" b="0" i="0" u="none" strike="noStrike" dirty="0">
                        <a:solidFill>
                          <a:schemeClr val="dk1"/>
                        </a:solidFill>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dirty="0">
                          <a:solidFill>
                            <a:schemeClr val="dk1"/>
                          </a:solidFill>
                          <a:latin typeface="Calibri"/>
                          <a:cs typeface="Calibri"/>
                          <a:sym typeface="Calibri"/>
                        </a:rPr>
                        <a:t>        1727586/ (Attribution: 200degrees)</a:t>
                      </a:r>
                    </a:p>
                    <a:p>
                      <a:pPr marL="228600" lvl="0" indent="-228600" algn="l" rtl="0">
                        <a:spcBef>
                          <a:spcPts val="0"/>
                        </a:spcBef>
                        <a:spcAft>
                          <a:spcPts val="0"/>
                        </a:spcAft>
                        <a:buNone/>
                      </a:pPr>
                      <a:r>
                        <a:rPr lang="en-US" sz="900" b="0" i="0" u="none" strike="noStrike" dirty="0">
                          <a:solidFill>
                            <a:schemeClr val="dk1"/>
                          </a:solidFill>
                          <a:latin typeface="Calibri"/>
                          <a:cs typeface="Calibri"/>
                          <a:sym typeface="Calibri"/>
                        </a:rPr>
                        <a:t>2.     Sky: https://pixabay.com/photos/sea-horizon-sun-sunlight-sky-1836480/ (Attribution: </a:t>
                      </a:r>
                      <a:r>
                        <a:rPr lang="en-US" sz="900" b="0" i="0" u="none" strike="noStrike" dirty="0" err="1">
                          <a:solidFill>
                            <a:schemeClr val="dk1"/>
                          </a:solidFill>
                          <a:latin typeface="Calibri"/>
                          <a:cs typeface="Calibri"/>
                          <a:sym typeface="Calibri"/>
                        </a:rPr>
                        <a:t>pexels</a:t>
                      </a:r>
                      <a:r>
                        <a:rPr lang="en-US" sz="900" b="0" i="0" u="none" strike="noStrike" dirty="0">
                          <a:solidFill>
                            <a:schemeClr val="dk1"/>
                          </a:solidFill>
                          <a:latin typeface="Calibri"/>
                          <a:cs typeface="Calibri"/>
                          <a:sym typeface="Calibri"/>
                        </a:rPr>
                        <a:t>)</a:t>
                      </a:r>
                    </a:p>
                    <a:p>
                      <a:pPr marL="228600" lvl="0" indent="-228600" algn="l" rtl="0">
                        <a:spcBef>
                          <a:spcPts val="0"/>
                        </a:spcBef>
                        <a:spcAft>
                          <a:spcPts val="0"/>
                        </a:spcAft>
                        <a:buNone/>
                      </a:pPr>
                      <a:r>
                        <a:rPr lang="en-US" sz="900" b="0" i="0" u="none" strike="noStrike" dirty="0">
                          <a:solidFill>
                            <a:schemeClr val="dk1"/>
                          </a:solidFill>
                          <a:latin typeface="Calibri"/>
                          <a:cs typeface="Calibri"/>
                          <a:sym typeface="Calibri"/>
                        </a:rPr>
                        <a:t>3.     Army: https://pixabay.com/photos/uniform-army-war-republic-day-7406028/ (Attribution: 29458918)</a:t>
                      </a:r>
                      <a:endParaRPr lang="en-US" sz="900" dirty="0"/>
                    </a:p>
                  </a:txBody>
                  <a:tcPr marL="91450" marR="91450" marT="45725" marB="45725"/>
                </a:tc>
                <a:tc>
                  <a:txBody>
                    <a:bodyPr/>
                    <a:lstStyle/>
                    <a:p>
                      <a:pPr marL="0" marR="0" lvl="0" indent="0" algn="l" rtl="0">
                        <a:spcBef>
                          <a:spcPts val="0"/>
                        </a:spcBef>
                        <a:spcAft>
                          <a:spcPts val="0"/>
                        </a:spcAft>
                        <a:buNone/>
                      </a:pPr>
                      <a:endParaRPr lang="en-IN" sz="900" dirty="0"/>
                    </a:p>
                    <a:p>
                      <a:pPr marL="0" marR="0" lvl="0" indent="0" algn="l" rtl="0">
                        <a:spcBef>
                          <a:spcPts val="0"/>
                        </a:spcBef>
                        <a:spcAft>
                          <a:spcPts val="0"/>
                        </a:spcAft>
                        <a:buNone/>
                      </a:pPr>
                      <a:r>
                        <a:rPr lang="en-IN" sz="900" dirty="0"/>
                        <a:t>200degrees</a:t>
                      </a:r>
                    </a:p>
                    <a:p>
                      <a:pPr marL="0" marR="0" lvl="0" indent="0" algn="l" rtl="0">
                        <a:spcBef>
                          <a:spcPts val="0"/>
                        </a:spcBef>
                        <a:spcAft>
                          <a:spcPts val="0"/>
                        </a:spcAft>
                        <a:buNone/>
                      </a:pPr>
                      <a:r>
                        <a:rPr lang="en-IN" sz="900" dirty="0" err="1"/>
                        <a:t>Pexels</a:t>
                      </a:r>
                      <a:endParaRPr lang="en-IN" sz="900" dirty="0"/>
                    </a:p>
                    <a:p>
                      <a:pPr marL="0" marR="0" lvl="0" indent="0" algn="l" rtl="0">
                        <a:spcBef>
                          <a:spcPts val="0"/>
                        </a:spcBef>
                        <a:spcAft>
                          <a:spcPts val="0"/>
                        </a:spcAft>
                        <a:buNone/>
                      </a:pPr>
                      <a:r>
                        <a:rPr lang="en-IN" sz="900" dirty="0"/>
                        <a:t>29458918</a:t>
                      </a:r>
                      <a:endParaRPr sz="900"/>
                    </a:p>
                  </a:txBody>
                  <a:tcPr marL="91450" marR="91450" marT="45725" marB="45725"/>
                </a:tc>
                <a:extLst>
                  <a:ext uri="{0D108BD9-81ED-4DB2-BD59-A6C34878D82A}">
                    <a16:rowId xmlns="" xmlns:a16="http://schemas.microsoft.com/office/drawing/2014/main" val="10003"/>
                  </a:ext>
                </a:extLst>
              </a:tr>
              <a:tr h="389325">
                <a:tc>
                  <a:txBody>
                    <a:bodyPr/>
                    <a:lstStyle/>
                    <a:p>
                      <a:pPr marL="0" marR="0" lvl="0" indent="0" algn="l" rtl="0">
                        <a:spcBef>
                          <a:spcPts val="0"/>
                        </a:spcBef>
                        <a:spcAft>
                          <a:spcPts val="0"/>
                        </a:spcAft>
                        <a:buNone/>
                      </a:pPr>
                      <a:r>
                        <a:rPr lang="en-IN" sz="900" dirty="0"/>
                        <a:t>4</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kern="1200" cap="none" dirty="0">
                          <a:solidFill>
                            <a:schemeClr val="tx1"/>
                          </a:solidFill>
                          <a:latin typeface="Calibri"/>
                          <a:ea typeface="Calibri"/>
                          <a:cs typeface="Calibri"/>
                          <a:sym typeface="Calibri"/>
                        </a:rPr>
                        <a:t>1.     Children guitar: https://pixabay.com/photos/kids-school-trip-back-to-school-942513/ (Attribution: </a:t>
                      </a:r>
                      <a:r>
                        <a:rPr lang="en-IN" sz="900" b="0" i="0" u="none" strike="noStrike" kern="1200" cap="none" dirty="0" err="1">
                          <a:solidFill>
                            <a:schemeClr val="tx1"/>
                          </a:solidFill>
                          <a:latin typeface="Calibri"/>
                          <a:ea typeface="Calibri"/>
                          <a:cs typeface="Calibri"/>
                          <a:sym typeface="Calibri"/>
                        </a:rPr>
                        <a:t>rameshbh</a:t>
                      </a:r>
                      <a:r>
                        <a:rPr lang="en-IN" sz="900" b="0" i="0" u="none" strike="noStrike" kern="1200" cap="none" dirty="0">
                          <a:solidFill>
                            <a:schemeClr val="tx1"/>
                          </a:solidFill>
                          <a:latin typeface="Calibri"/>
                          <a:ea typeface="Calibri"/>
                          <a:cs typeface="Calibri"/>
                          <a:sym typeface="Calibri"/>
                        </a:rPr>
                        <a: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kern="1200" cap="none" dirty="0">
                          <a:solidFill>
                            <a:schemeClr val="tx1"/>
                          </a:solidFill>
                          <a:latin typeface="Calibri"/>
                          <a:ea typeface="Calibri"/>
                          <a:cs typeface="Calibri"/>
                          <a:sym typeface="Calibri"/>
                        </a:rPr>
                        <a:t>2.    House: https://pixabay.com/photos/house-multicoloured-india-gate-1028456/ (Attribution: Peggy_Marco)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kern="1200" cap="none" dirty="0">
                          <a:solidFill>
                            <a:schemeClr val="tx1"/>
                          </a:solidFill>
                          <a:latin typeface="Calibri"/>
                          <a:ea typeface="Calibri"/>
                          <a:cs typeface="Calibri"/>
                          <a:sym typeface="Calibri"/>
                        </a:rPr>
                        <a:t>3.    Bus: https://www.freepik.com/free-vector/double-decker-bus-concept-illustration_31385194.htm#query=bus&amp;position=6&amp;from_view=search&amp;track=sph (Attribution: </a:t>
                      </a:r>
                      <a:r>
                        <a:rPr lang="en-IN" sz="900" b="0" i="0" u="none" strike="noStrike" kern="1200" cap="none" dirty="0" err="1">
                          <a:solidFill>
                            <a:schemeClr val="tx1"/>
                          </a:solidFill>
                          <a:latin typeface="Calibri"/>
                          <a:ea typeface="Calibri"/>
                          <a:cs typeface="Calibri"/>
                          <a:sym typeface="Calibri"/>
                        </a:rPr>
                        <a:t>storyset</a:t>
                      </a:r>
                      <a:r>
                        <a:rPr lang="en-IN" sz="900" b="0" i="0" u="none" strike="noStrike" kern="1200" cap="none" dirty="0">
                          <a:solidFill>
                            <a:schemeClr val="tx1"/>
                          </a:solidFill>
                          <a:latin typeface="Calibri"/>
                          <a:ea typeface="Calibri"/>
                          <a:cs typeface="Calibri"/>
                          <a:sym typeface="Calibri"/>
                        </a:rPr>
                        <a:t>)</a:t>
                      </a:r>
                    </a:p>
                  </a:txBody>
                  <a:tcPr marL="91450" marR="91450" marT="45725" marB="45725"/>
                </a:tc>
                <a:tc>
                  <a:txBody>
                    <a:bodyPr/>
                    <a:lstStyle/>
                    <a:p>
                      <a:pPr marL="0" marR="0" lvl="0" indent="0" algn="l" rtl="0">
                        <a:spcBef>
                          <a:spcPts val="0"/>
                        </a:spcBef>
                        <a:spcAft>
                          <a:spcPts val="0"/>
                        </a:spcAft>
                        <a:buNone/>
                      </a:pPr>
                      <a:r>
                        <a:rPr lang="en-IN" sz="900" dirty="0" err="1"/>
                        <a:t>Rameshbh</a:t>
                      </a:r>
                      <a:endParaRPr lang="en-IN" sz="900" dirty="0"/>
                    </a:p>
                    <a:p>
                      <a:pPr marL="0" marR="0" lvl="0" indent="0" algn="l" rtl="0">
                        <a:spcBef>
                          <a:spcPts val="0"/>
                        </a:spcBef>
                        <a:spcAft>
                          <a:spcPts val="0"/>
                        </a:spcAft>
                        <a:buNone/>
                      </a:pPr>
                      <a:r>
                        <a:rPr lang="en-IN" sz="900" dirty="0"/>
                        <a:t>Peggy_Marco</a:t>
                      </a:r>
                    </a:p>
                    <a:p>
                      <a:pPr marL="0" marR="0" lvl="0" indent="0" algn="l" rtl="0">
                        <a:spcBef>
                          <a:spcPts val="0"/>
                        </a:spcBef>
                        <a:spcAft>
                          <a:spcPts val="0"/>
                        </a:spcAft>
                        <a:buNone/>
                      </a:pPr>
                      <a:r>
                        <a:rPr lang="en-IN" sz="900" dirty="0" err="1"/>
                        <a:t>storyset</a:t>
                      </a:r>
                      <a:endParaRPr sz="900"/>
                    </a:p>
                  </a:txBody>
                  <a:tcPr marL="91450" marR="91450" marT="45725" marB="45725"/>
                </a:tc>
                <a:extLst>
                  <a:ext uri="{0D108BD9-81ED-4DB2-BD59-A6C34878D82A}">
                    <a16:rowId xmlns="" xmlns:a16="http://schemas.microsoft.com/office/drawing/2014/main" val="10004"/>
                  </a:ext>
                </a:extLst>
              </a:tr>
              <a:tr h="389325">
                <a:tc>
                  <a:txBody>
                    <a:bodyPr/>
                    <a:lstStyle/>
                    <a:p>
                      <a:pPr marL="0" marR="0" lvl="0" indent="0" algn="l" rtl="0">
                        <a:spcBef>
                          <a:spcPts val="0"/>
                        </a:spcBef>
                        <a:spcAft>
                          <a:spcPts val="0"/>
                        </a:spcAft>
                        <a:buNone/>
                      </a:pPr>
                      <a:r>
                        <a:rPr lang="en-IN" sz="900" dirty="0"/>
                        <a:t>5</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AutoNum type="arabicPeriod"/>
                      </a:pPr>
                      <a:r>
                        <a:rPr lang="en-IN" sz="900" b="0" i="0" u="none" strike="noStrike" dirty="0">
                          <a:solidFill>
                            <a:schemeClr val="dk1"/>
                          </a:solidFill>
                          <a:latin typeface="Calibri"/>
                          <a:ea typeface="Calibri"/>
                          <a:cs typeface="Calibri"/>
                          <a:sym typeface="Calibri"/>
                        </a:rPr>
                        <a:t>Great</a:t>
                      </a:r>
                      <a:r>
                        <a:rPr lang="en-IN" sz="900" b="0" i="0" u="none" strike="noStrike" baseline="0" dirty="0">
                          <a:solidFill>
                            <a:schemeClr val="dk1"/>
                          </a:solidFill>
                          <a:latin typeface="Calibri"/>
                          <a:ea typeface="Calibri"/>
                          <a:cs typeface="Calibri"/>
                          <a:sym typeface="Calibri"/>
                        </a:rPr>
                        <a:t> wall of China: https://pixabay.com/photos/great-wall-of-china-china-asia-3632971/ (Attribution: MaiBaum27)</a:t>
                      </a:r>
                    </a:p>
                    <a:p>
                      <a:pPr marL="228600" lvl="0" indent="-228600" algn="l" rtl="0">
                        <a:spcBef>
                          <a:spcPts val="0"/>
                        </a:spcBef>
                        <a:spcAft>
                          <a:spcPts val="0"/>
                        </a:spcAft>
                        <a:buAutoNum type="arabicPeriod"/>
                      </a:pPr>
                      <a:r>
                        <a:rPr lang="en-IN" sz="900" b="0" i="0" u="none" strike="noStrike" baseline="0" dirty="0">
                          <a:solidFill>
                            <a:schemeClr val="dk1"/>
                          </a:solidFill>
                          <a:latin typeface="Calibri"/>
                          <a:ea typeface="Calibri"/>
                          <a:cs typeface="Calibri"/>
                          <a:sym typeface="Calibri"/>
                        </a:rPr>
                        <a:t>Animals: https://www.freepik.com/free-vector/many-cute-animals-bamboo-forest_5288851.htm#query=animals&amp;position=1&amp;from_view=search&amp;track=sph  (Attribution: </a:t>
                      </a:r>
                      <a:r>
                        <a:rPr lang="en-IN" sz="900" b="0" i="0" u="none" strike="noStrike" baseline="0" dirty="0" err="1">
                          <a:solidFill>
                            <a:schemeClr val="dk1"/>
                          </a:solidFill>
                          <a:latin typeface="Calibri"/>
                          <a:ea typeface="Calibri"/>
                          <a:cs typeface="Calibri"/>
                          <a:sym typeface="Calibri"/>
                        </a:rPr>
                        <a:t>brgfx</a:t>
                      </a:r>
                      <a:r>
                        <a:rPr lang="en-IN" sz="900" b="0" i="0" u="none" strike="noStrike" baseline="0" dirty="0">
                          <a:solidFill>
                            <a:schemeClr val="dk1"/>
                          </a:solidFill>
                          <a:latin typeface="Calibri"/>
                          <a:ea typeface="Calibri"/>
                          <a:cs typeface="Calibri"/>
                          <a:sym typeface="Calibri"/>
                        </a:rPr>
                        <a:t>)</a:t>
                      </a:r>
                      <a:endParaRPr lang="en-IN" sz="900" b="0" i="0" u="none" strike="noStrike"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IN" sz="900" dirty="0"/>
                        <a:t>MaiBaum27</a:t>
                      </a:r>
                    </a:p>
                    <a:p>
                      <a:pPr marL="0" marR="0" lvl="0" indent="0" algn="l" rtl="0">
                        <a:spcBef>
                          <a:spcPts val="0"/>
                        </a:spcBef>
                        <a:spcAft>
                          <a:spcPts val="0"/>
                        </a:spcAft>
                        <a:buNone/>
                      </a:pPr>
                      <a:r>
                        <a:rPr lang="en-IN" sz="900" dirty="0" err="1"/>
                        <a:t>brgfx</a:t>
                      </a:r>
                      <a:endParaRPr sz="900"/>
                    </a:p>
                  </a:txBody>
                  <a:tcPr marL="91450" marR="91450" marT="45725" marB="45725"/>
                </a:tc>
                <a:extLst>
                  <a:ext uri="{0D108BD9-81ED-4DB2-BD59-A6C34878D82A}">
                    <a16:rowId xmlns="" xmlns:a16="http://schemas.microsoft.com/office/drawing/2014/main" val="10005"/>
                  </a:ext>
                </a:extLst>
              </a:tr>
              <a:tr h="389325">
                <a:tc>
                  <a:txBody>
                    <a:bodyPr/>
                    <a:lstStyle/>
                    <a:p>
                      <a:pPr marL="0" marR="0" lvl="0" indent="0" algn="l" rtl="0">
                        <a:spcBef>
                          <a:spcPts val="0"/>
                        </a:spcBef>
                        <a:spcAft>
                          <a:spcPts val="0"/>
                        </a:spcAft>
                        <a:buNone/>
                      </a:pPr>
                      <a:r>
                        <a:rPr lang="en-IN" sz="900" dirty="0"/>
                        <a:t>6</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dirty="0">
                          <a:solidFill>
                            <a:schemeClr val="dk1"/>
                          </a:solidFill>
                          <a:latin typeface="Calibri"/>
                          <a:ea typeface="Calibri"/>
                          <a:cs typeface="Calibri"/>
                          <a:sym typeface="Calibri"/>
                        </a:rPr>
                        <a:t>1.     USA: </a:t>
                      </a:r>
                      <a:r>
                        <a:rPr lang="en-IN" sz="900" b="0" i="0" u="none" strike="noStrike" kern="1200" cap="none" dirty="0">
                          <a:solidFill>
                            <a:schemeClr val="tx1"/>
                          </a:solidFill>
                          <a:latin typeface="Calibri"/>
                          <a:ea typeface="Calibri"/>
                          <a:cs typeface="Calibri"/>
                          <a:sym typeface="Calibri"/>
                        </a:rPr>
                        <a:t>https://pixabay.com/vectors/world-map-continents-africa-151576/ (Attribution:</a:t>
                      </a:r>
                      <a:r>
                        <a:rPr lang="en-IN" sz="900" b="0" i="0" u="none" strike="noStrike" kern="1200" cap="none" baseline="0" dirty="0">
                          <a:solidFill>
                            <a:schemeClr val="tx1"/>
                          </a:solidFill>
                          <a:latin typeface="Calibri"/>
                          <a:ea typeface="Calibri"/>
                          <a:cs typeface="Calibri"/>
                          <a:sym typeface="Calibri"/>
                        </a:rPr>
                        <a:t> </a:t>
                      </a:r>
                      <a:r>
                        <a:rPr lang="en-IN" sz="900" b="0" i="0" u="none" strike="noStrike" kern="1200" cap="none" baseline="0" dirty="0" err="1">
                          <a:solidFill>
                            <a:schemeClr val="tx1"/>
                          </a:solidFill>
                          <a:latin typeface="Calibri"/>
                          <a:ea typeface="Calibri"/>
                          <a:cs typeface="Calibri"/>
                          <a:sym typeface="Calibri"/>
                        </a:rPr>
                        <a:t>OpenClipart</a:t>
                      </a:r>
                      <a:r>
                        <a:rPr lang="en-IN" sz="900" b="0" i="0" u="none" strike="noStrike" kern="1200" cap="none" baseline="0" dirty="0">
                          <a:solidFill>
                            <a:schemeClr val="tx1"/>
                          </a:solidFill>
                          <a:latin typeface="Calibri"/>
                          <a:ea typeface="Calibri"/>
                          <a:cs typeface="Calibri"/>
                          <a:sym typeface="Calibri"/>
                        </a:rPr>
                        <a:t>-vectors)</a:t>
                      </a:r>
                    </a:p>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dirty="0" err="1"/>
                        <a:t>OpenClipart</a:t>
                      </a:r>
                      <a:r>
                        <a:rPr lang="en-IN" sz="900" dirty="0"/>
                        <a:t>-Vectors</a:t>
                      </a:r>
                      <a:endParaRPr sz="900"/>
                    </a:p>
                  </a:txBody>
                  <a:tcPr marL="91450" marR="91450" marT="45725" marB="45725"/>
                </a:tc>
                <a:extLst>
                  <a:ext uri="{0D108BD9-81ED-4DB2-BD59-A6C34878D82A}">
                    <a16:rowId xmlns="" xmlns:a16="http://schemas.microsoft.com/office/drawing/2014/main" val="10006"/>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 xmlns:a16="http://schemas.microsoft.com/office/drawing/2014/main" val="10007"/>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pic>
        <p:nvPicPr>
          <p:cNvPr id="5" name="Picture 2" descr="Free Night Moon photo and picture"/>
          <p:cNvPicPr>
            <a:picLocks noChangeAspect="1" noChangeArrowheads="1"/>
          </p:cNvPicPr>
          <p:nvPr/>
        </p:nvPicPr>
        <p:blipFill>
          <a:blip r:embed="rId3">
            <a:lum bright="10000" contrast="30000"/>
          </a:blip>
          <a:srcRect/>
          <a:stretch>
            <a:fillRect/>
          </a:stretch>
        </p:blipFill>
        <p:spPr bwMode="auto">
          <a:xfrm>
            <a:off x="2679291" y="1191190"/>
            <a:ext cx="252000" cy="141750"/>
          </a:xfrm>
          <a:prstGeom prst="rect">
            <a:avLst/>
          </a:prstGeom>
          <a:noFill/>
          <a:scene3d>
            <a:camera prst="orthographicFront"/>
            <a:lightRig rig="threePt" dir="t"/>
          </a:scene3d>
          <a:sp3d>
            <a:bevelT/>
          </a:sp3d>
        </p:spPr>
      </p:pic>
      <p:pic>
        <p:nvPicPr>
          <p:cNvPr id="6" name="Picture 2" descr="Free vector set of happy children doing different actions"/>
          <p:cNvPicPr>
            <a:picLocks noChangeAspect="1" noChangeArrowheads="1"/>
          </p:cNvPicPr>
          <p:nvPr/>
        </p:nvPicPr>
        <p:blipFill>
          <a:blip r:embed="rId4"/>
          <a:srcRect l="76212" b="50664"/>
          <a:stretch>
            <a:fillRect/>
          </a:stretch>
        </p:blipFill>
        <p:spPr bwMode="auto">
          <a:xfrm>
            <a:off x="3318387" y="1532603"/>
            <a:ext cx="252000" cy="411600"/>
          </a:xfrm>
          <a:prstGeom prst="rect">
            <a:avLst/>
          </a:prstGeom>
          <a:noFill/>
        </p:spPr>
      </p:pic>
      <p:pic>
        <p:nvPicPr>
          <p:cNvPr id="7" name="Picture 8" descr="Free vector boy and girl in school uniform"/>
          <p:cNvPicPr>
            <a:picLocks noChangeAspect="1" noChangeArrowheads="1"/>
          </p:cNvPicPr>
          <p:nvPr/>
        </p:nvPicPr>
        <p:blipFill>
          <a:blip r:embed="rId5"/>
          <a:srcRect r="45752"/>
          <a:stretch>
            <a:fillRect/>
          </a:stretch>
        </p:blipFill>
        <p:spPr bwMode="auto">
          <a:xfrm>
            <a:off x="2875937" y="1493276"/>
            <a:ext cx="252000" cy="529685"/>
          </a:xfrm>
          <a:prstGeom prst="rect">
            <a:avLst/>
          </a:prstGeom>
          <a:noFill/>
        </p:spPr>
      </p:pic>
      <p:pic>
        <p:nvPicPr>
          <p:cNvPr id="8" name="Picture 8" descr="Free vector boy and girl in school uniform"/>
          <p:cNvPicPr>
            <a:picLocks noChangeAspect="1" noChangeArrowheads="1"/>
          </p:cNvPicPr>
          <p:nvPr/>
        </p:nvPicPr>
        <p:blipFill>
          <a:blip r:embed="rId5"/>
          <a:srcRect l="52941"/>
          <a:stretch>
            <a:fillRect/>
          </a:stretch>
        </p:blipFill>
        <p:spPr bwMode="auto">
          <a:xfrm>
            <a:off x="2374489" y="1508026"/>
            <a:ext cx="252000" cy="529200"/>
          </a:xfrm>
          <a:prstGeom prst="rect">
            <a:avLst/>
          </a:prstGeom>
          <a:noFill/>
        </p:spPr>
      </p:pic>
      <p:pic>
        <p:nvPicPr>
          <p:cNvPr id="9" name="Picture 2" descr="Free Cricket Sports photo and picture"/>
          <p:cNvPicPr>
            <a:picLocks noChangeAspect="1" noChangeArrowheads="1"/>
          </p:cNvPicPr>
          <p:nvPr/>
        </p:nvPicPr>
        <p:blipFill>
          <a:blip r:embed="rId6"/>
          <a:srcRect/>
          <a:stretch>
            <a:fillRect/>
          </a:stretch>
        </p:blipFill>
        <p:spPr bwMode="auto">
          <a:xfrm>
            <a:off x="2279343" y="2240425"/>
            <a:ext cx="252000" cy="163013"/>
          </a:xfrm>
          <a:prstGeom prst="rect">
            <a:avLst/>
          </a:prstGeom>
          <a:noFill/>
        </p:spPr>
      </p:pic>
      <p:pic>
        <p:nvPicPr>
          <p:cNvPr id="10" name="Picture 6" descr="Free Sea Horizon photo and picture"/>
          <p:cNvPicPr>
            <a:picLocks noChangeAspect="1" noChangeArrowheads="1"/>
          </p:cNvPicPr>
          <p:nvPr/>
        </p:nvPicPr>
        <p:blipFill>
          <a:blip r:embed="rId7"/>
          <a:srcRect/>
          <a:stretch>
            <a:fillRect/>
          </a:stretch>
        </p:blipFill>
        <p:spPr bwMode="auto">
          <a:xfrm>
            <a:off x="2633304" y="2193259"/>
            <a:ext cx="323747" cy="216000"/>
          </a:xfrm>
          <a:prstGeom prst="rect">
            <a:avLst/>
          </a:prstGeom>
          <a:noFill/>
        </p:spPr>
      </p:pic>
      <p:pic>
        <p:nvPicPr>
          <p:cNvPr id="12" name="Picture 8" descr="Free Uniform Army photo and picture"/>
          <p:cNvPicPr>
            <a:picLocks noChangeAspect="1" noChangeArrowheads="1"/>
          </p:cNvPicPr>
          <p:nvPr/>
        </p:nvPicPr>
        <p:blipFill>
          <a:blip r:embed="rId8"/>
          <a:srcRect/>
          <a:stretch>
            <a:fillRect/>
          </a:stretch>
        </p:blipFill>
        <p:spPr bwMode="auto">
          <a:xfrm>
            <a:off x="3178994" y="2206677"/>
            <a:ext cx="172800" cy="216000"/>
          </a:xfrm>
          <a:prstGeom prst="rect">
            <a:avLst/>
          </a:prstGeom>
          <a:noFill/>
        </p:spPr>
      </p:pic>
      <p:pic>
        <p:nvPicPr>
          <p:cNvPr id="17" name="Picture 4" descr="Free vector double decker bus concept illustration"/>
          <p:cNvPicPr>
            <a:picLocks noChangeAspect="1" noChangeArrowheads="1"/>
          </p:cNvPicPr>
          <p:nvPr/>
        </p:nvPicPr>
        <p:blipFill>
          <a:blip r:embed="rId9"/>
          <a:srcRect l="5968" t="43245" r="3578" b="14128"/>
          <a:stretch>
            <a:fillRect/>
          </a:stretch>
        </p:blipFill>
        <p:spPr bwMode="auto">
          <a:xfrm>
            <a:off x="2712201" y="2836191"/>
            <a:ext cx="305562" cy="144000"/>
          </a:xfrm>
          <a:prstGeom prst="rect">
            <a:avLst/>
          </a:prstGeom>
          <a:noFill/>
        </p:spPr>
      </p:pic>
      <p:pic>
        <p:nvPicPr>
          <p:cNvPr id="18" name="Picture 2" descr="Free Kids School Trip photo and picture"/>
          <p:cNvPicPr>
            <a:picLocks noChangeAspect="1" noChangeArrowheads="1"/>
          </p:cNvPicPr>
          <p:nvPr/>
        </p:nvPicPr>
        <p:blipFill>
          <a:blip r:embed="rId10">
            <a:lum bright="10000" contrast="10000"/>
          </a:blip>
          <a:srcRect l="5946" t="28649" r="6486" b="12272"/>
          <a:stretch>
            <a:fillRect/>
          </a:stretch>
        </p:blipFill>
        <p:spPr bwMode="auto">
          <a:xfrm>
            <a:off x="2231506" y="2812825"/>
            <a:ext cx="252000" cy="254827"/>
          </a:xfrm>
          <a:prstGeom prst="rect">
            <a:avLst/>
          </a:prstGeom>
          <a:ln>
            <a:noFill/>
          </a:ln>
          <a:effectLst/>
        </p:spPr>
      </p:pic>
      <p:pic>
        <p:nvPicPr>
          <p:cNvPr id="19" name="Picture 2" descr="Free House Multicoloured photo and picture"/>
          <p:cNvPicPr>
            <a:picLocks noChangeAspect="1" noChangeArrowheads="1"/>
          </p:cNvPicPr>
          <p:nvPr/>
        </p:nvPicPr>
        <p:blipFill>
          <a:blip r:embed="rId11"/>
          <a:srcRect l="4821" r="6450"/>
          <a:stretch>
            <a:fillRect/>
          </a:stretch>
        </p:blipFill>
        <p:spPr bwMode="auto">
          <a:xfrm>
            <a:off x="3225173" y="2867187"/>
            <a:ext cx="252000" cy="189489"/>
          </a:xfrm>
          <a:prstGeom prst="rect">
            <a:avLst/>
          </a:prstGeom>
          <a:noFill/>
          <a:effectLst/>
          <a:scene3d>
            <a:camera prst="orthographicFront"/>
            <a:lightRig rig="threePt" dir="t"/>
          </a:scene3d>
          <a:sp3d>
            <a:bevelT/>
          </a:sp3d>
        </p:spPr>
      </p:pic>
      <p:pic>
        <p:nvPicPr>
          <p:cNvPr id="20" name="Picture 2" descr="Free Great Wall Of China China photo and picture"/>
          <p:cNvPicPr>
            <a:picLocks noChangeAspect="1" noChangeArrowheads="1"/>
          </p:cNvPicPr>
          <p:nvPr/>
        </p:nvPicPr>
        <p:blipFill>
          <a:blip r:embed="rId12"/>
          <a:srcRect/>
          <a:stretch>
            <a:fillRect/>
          </a:stretch>
        </p:blipFill>
        <p:spPr bwMode="auto">
          <a:xfrm>
            <a:off x="2449323" y="3550861"/>
            <a:ext cx="216000" cy="144113"/>
          </a:xfrm>
          <a:prstGeom prst="rect">
            <a:avLst/>
          </a:prstGeom>
          <a:noFill/>
          <a:scene3d>
            <a:camera prst="orthographicFront"/>
            <a:lightRig rig="threePt" dir="t"/>
          </a:scene3d>
          <a:sp3d>
            <a:bevelT/>
          </a:sp3d>
        </p:spPr>
      </p:pic>
      <p:pic>
        <p:nvPicPr>
          <p:cNvPr id="21" name="Picture 4" descr="Free vector many cute animals in bamboo forest"/>
          <p:cNvPicPr>
            <a:picLocks noChangeAspect="1" noChangeArrowheads="1"/>
          </p:cNvPicPr>
          <p:nvPr/>
        </p:nvPicPr>
        <p:blipFill>
          <a:blip r:embed="rId13"/>
          <a:srcRect/>
          <a:stretch>
            <a:fillRect/>
          </a:stretch>
        </p:blipFill>
        <p:spPr bwMode="auto">
          <a:xfrm>
            <a:off x="3237418" y="3547242"/>
            <a:ext cx="216000" cy="140780"/>
          </a:xfrm>
          <a:prstGeom prst="rect">
            <a:avLst/>
          </a:prstGeom>
          <a:noFill/>
        </p:spPr>
      </p:pic>
      <p:pic>
        <p:nvPicPr>
          <p:cNvPr id="22" name="Picture 2" descr="World Map, Continents, Africa"/>
          <p:cNvPicPr>
            <a:picLocks noChangeAspect="1" noChangeArrowheads="1"/>
          </p:cNvPicPr>
          <p:nvPr/>
        </p:nvPicPr>
        <p:blipFill>
          <a:blip r:embed="rId14"/>
          <a:srcRect l="13503" t="6962" r="58446" b="56855"/>
          <a:stretch>
            <a:fillRect/>
          </a:stretch>
        </p:blipFill>
        <p:spPr bwMode="auto">
          <a:xfrm>
            <a:off x="2606647" y="3967567"/>
            <a:ext cx="295693" cy="23247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1000</Words>
  <Application>Microsoft Office PowerPoint</Application>
  <PresentationFormat>Custom</PresentationFormat>
  <Paragraphs>193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DD</vt:lpstr>
      <vt:lpstr>Definite Article - The</vt:lpstr>
      <vt:lpstr>Introduction</vt:lpstr>
      <vt:lpstr>Using Definite Article</vt:lpstr>
      <vt:lpstr>Slide 4</vt:lpstr>
      <vt:lpstr>Slide 5</vt:lpstr>
      <vt:lpstr>Slide 6</vt:lpstr>
      <vt:lpstr>Other languages and definite Article ‘the’</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67</cp:revision>
  <dcterms:created xsi:type="dcterms:W3CDTF">2020-08-28T09:38:22Z</dcterms:created>
  <dcterms:modified xsi:type="dcterms:W3CDTF">2023-06-09T14:17:16Z</dcterms:modified>
</cp:coreProperties>
</file>