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61" r:id="rId4"/>
    <p:sldId id="262" r:id="rId5"/>
    <p:sldId id="265" r:id="rId6"/>
    <p:sldId id="263" r:id="rId7"/>
    <p:sldId id="264" r:id="rId8"/>
    <p:sldId id="258"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hEwf4zKoSrI9VK0InNJqL5fYjn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4297A2-811B-47ED-8092-229EEA59F8F7}">
  <a:tblStyle styleId="{0D4297A2-811B-47ED-8092-229EEA59F8F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71"/>
    <p:restoredTop sz="95846"/>
  </p:normalViewPr>
  <p:slideViewPr>
    <p:cSldViewPr snapToGrid="0">
      <p:cViewPr varScale="1">
        <p:scale>
          <a:sx n="55" d="100"/>
          <a:sy n="55" d="100"/>
        </p:scale>
        <p:origin x="40" y="120"/>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&lt;elephant&gt; &lt;https://</a:t>
            </a:r>
            <a:r>
              <a:rPr lang="en-US" dirty="0" err="1"/>
              <a:t>pixabay.com</a:t>
            </a:r>
            <a:r>
              <a:rPr lang="en-US" dirty="0"/>
              <a:t>/vectors/elephant-wild-animal-mammal-trunk-24421/&gt;</a:t>
            </a:r>
            <a:endParaRPr dirty="0"/>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&lt;animals in a forest&gt; &lt;https://</a:t>
            </a:r>
            <a:r>
              <a:rPr lang="en-US" dirty="0" err="1"/>
              <a:t>www.vecteezy.com</a:t>
            </a:r>
            <a:r>
              <a:rPr lang="en-US" dirty="0"/>
              <a:t>/vector-art/1929087-many-different-animals-in-the-forest-scene&gt;</a:t>
            </a:r>
          </a:p>
          <a:p>
            <a:pPr marL="0" lvl="0" indent="0" algn="l" rtl="0">
              <a:spcBef>
                <a:spcPts val="0"/>
              </a:spcBef>
              <a:spcAft>
                <a:spcPts val="0"/>
              </a:spcAft>
              <a:buNone/>
            </a:pPr>
            <a:r>
              <a:rPr lang="en-US" dirty="0"/>
              <a:t>&lt;tiger&gt; &lt;https://</a:t>
            </a:r>
            <a:r>
              <a:rPr lang="en-US" dirty="0" err="1"/>
              <a:t>pixabay.com</a:t>
            </a:r>
            <a:r>
              <a:rPr lang="en-US" dirty="0"/>
              <a:t>/vectors/tiger-stripes-standing-animal-tail-48303/&gt;</a:t>
            </a: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a:t>
            </a:r>
            <a:r>
              <a:rPr lang="en-US" dirty="0" err="1"/>
              <a:t>bumbleebee</a:t>
            </a:r>
            <a:r>
              <a:rPr lang="en-US" dirty="0"/>
              <a:t>&gt; &lt;SSSVV-</a:t>
            </a:r>
            <a:r>
              <a:rPr lang="en-IN" b="0" i="0" dirty="0">
                <a:solidFill>
                  <a:srgbClr val="000000"/>
                </a:solidFill>
                <a:effectLst/>
                <a:latin typeface="Times" pitchFamily="2" charset="0"/>
              </a:rPr>
              <a:t>Bumble bee bumble-bee-7821 Bumble bee</a:t>
            </a:r>
            <a:r>
              <a:rPr lang="en-US" dirty="0"/>
              <a:t>&gt;</a:t>
            </a:r>
          </a:p>
          <a:p>
            <a:pPr marL="0" lvl="0" indent="0" algn="l" rtl="0">
              <a:spcBef>
                <a:spcPts val="0"/>
              </a:spcBef>
              <a:spcAft>
                <a:spcPts val="0"/>
              </a:spcAft>
              <a:buNone/>
            </a:pPr>
            <a:r>
              <a:rPr lang="en-US" dirty="0"/>
              <a:t>&lt;elephant&gt; &lt;https://</a:t>
            </a:r>
            <a:r>
              <a:rPr lang="en-US" dirty="0" err="1"/>
              <a:t>pixabay.com</a:t>
            </a:r>
            <a:r>
              <a:rPr lang="en-US" dirty="0"/>
              <a:t>/vectors/elephant-wild-animal-mammal-trunk-24421/&gt;</a:t>
            </a:r>
          </a:p>
          <a:p>
            <a:pPr marL="0" lvl="0" indent="0" algn="l" rtl="0">
              <a:spcBef>
                <a:spcPts val="0"/>
              </a:spcBef>
              <a:spcAft>
                <a:spcPts val="0"/>
              </a:spcAft>
              <a:buNone/>
            </a:pPr>
            <a:r>
              <a:rPr lang="en-US" dirty="0"/>
              <a:t>&lt;cave&gt; &lt;https://</a:t>
            </a:r>
            <a:r>
              <a:rPr lang="en-US" dirty="0" err="1"/>
              <a:t>pixabay.com</a:t>
            </a:r>
            <a:r>
              <a:rPr lang="en-US" dirty="0"/>
              <a:t>/vectors/cave-stone-rock-fern-paleozoic-era-3167206/&gt;</a:t>
            </a: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3</a:t>
            </a:fld>
            <a:endParaRPr/>
          </a:p>
        </p:txBody>
      </p:sp>
    </p:spTree>
    <p:extLst>
      <p:ext uri="{BB962C8B-B14F-4D97-AF65-F5344CB8AC3E}">
        <p14:creationId xmlns:p14="http://schemas.microsoft.com/office/powerpoint/2010/main" val="348504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a:t>
            </a:r>
            <a:r>
              <a:rPr lang="en-US" dirty="0" err="1"/>
              <a:t>bumbleebee</a:t>
            </a:r>
            <a:r>
              <a:rPr lang="en-US" dirty="0"/>
              <a:t>&gt; &lt;SSSVV-</a:t>
            </a:r>
            <a:r>
              <a:rPr lang="en-IN" b="0" i="0" dirty="0">
                <a:solidFill>
                  <a:srgbClr val="000000"/>
                </a:solidFill>
                <a:effectLst/>
                <a:latin typeface="Times" pitchFamily="2" charset="0"/>
              </a:rPr>
              <a:t>Bumble bee bumble-bee-7821 Bumble bee</a:t>
            </a:r>
            <a:r>
              <a:rPr lang="en-US" dirty="0"/>
              <a:t>&gt;</a:t>
            </a:r>
          </a:p>
          <a:p>
            <a:pPr marL="0" lvl="0" indent="0" algn="l" rtl="0">
              <a:spcBef>
                <a:spcPts val="0"/>
              </a:spcBef>
              <a:spcAft>
                <a:spcPts val="0"/>
              </a:spcAft>
              <a:buNone/>
            </a:pPr>
            <a:r>
              <a:rPr lang="en-US" dirty="0"/>
              <a:t>&lt;cave&gt; &lt;https://</a:t>
            </a:r>
            <a:r>
              <a:rPr lang="en-US" dirty="0" err="1"/>
              <a:t>pixabay.com</a:t>
            </a:r>
            <a:r>
              <a:rPr lang="en-US" dirty="0"/>
              <a:t>/vectors/cave-stone-rock-fern-paleozoic-era-3167206/&gt;</a:t>
            </a:r>
          </a:p>
          <a:p>
            <a:pPr marL="0" lvl="0" indent="0" algn="l" rtl="0">
              <a:spcBef>
                <a:spcPts val="0"/>
              </a:spcBef>
              <a:spcAft>
                <a:spcPts val="0"/>
              </a:spcAft>
              <a:buNone/>
            </a:pPr>
            <a:r>
              <a:rPr lang="en-US" dirty="0"/>
              <a:t>&lt;boulder&gt; &lt;https://</a:t>
            </a:r>
            <a:r>
              <a:rPr lang="en-US" dirty="0" err="1"/>
              <a:t>pixabay.com</a:t>
            </a:r>
            <a:r>
              <a:rPr lang="en-US" dirty="0"/>
              <a:t>/vectors/rock-hard-stone-rough-boulder-35522/&gt;</a:t>
            </a: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4</a:t>
            </a:fld>
            <a:endParaRPr/>
          </a:p>
        </p:txBody>
      </p:sp>
    </p:spTree>
    <p:extLst>
      <p:ext uri="{BB962C8B-B14F-4D97-AF65-F5344CB8AC3E}">
        <p14:creationId xmlns:p14="http://schemas.microsoft.com/office/powerpoint/2010/main" val="2310675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a:t>
            </a:r>
            <a:r>
              <a:rPr lang="en-US" dirty="0" err="1"/>
              <a:t>bumbleebee</a:t>
            </a:r>
            <a:r>
              <a:rPr lang="en-US" dirty="0"/>
              <a:t>&gt; &lt;SSSVV-</a:t>
            </a:r>
            <a:r>
              <a:rPr lang="en-IN" b="0" i="0" dirty="0">
                <a:solidFill>
                  <a:srgbClr val="000000"/>
                </a:solidFill>
                <a:effectLst/>
                <a:latin typeface="Times" pitchFamily="2" charset="0"/>
              </a:rPr>
              <a:t>Bumble bee bumble-bee-7821 Bumble bee</a:t>
            </a:r>
            <a:r>
              <a:rPr lang="en-US" dirty="0"/>
              <a:t>&gt;</a:t>
            </a:r>
          </a:p>
          <a:p>
            <a:pPr marL="0" lvl="0" indent="0" algn="l" rtl="0">
              <a:spcBef>
                <a:spcPts val="0"/>
              </a:spcBef>
              <a:spcAft>
                <a:spcPts val="0"/>
              </a:spcAft>
              <a:buNone/>
            </a:pPr>
            <a:r>
              <a:rPr lang="en-US" dirty="0"/>
              <a:t>&lt;cave&gt; &lt;https://</a:t>
            </a:r>
            <a:r>
              <a:rPr lang="en-US" dirty="0" err="1"/>
              <a:t>pixabay.com</a:t>
            </a:r>
            <a:r>
              <a:rPr lang="en-US" dirty="0"/>
              <a:t>/vectors/cave-stone-rock-fern-paleozoic-era-3167206/&gt;</a:t>
            </a:r>
          </a:p>
          <a:p>
            <a:pPr marL="0" lvl="0" indent="0" algn="l" rtl="0">
              <a:spcBef>
                <a:spcPts val="0"/>
              </a:spcBef>
              <a:spcAft>
                <a:spcPts val="0"/>
              </a:spcAft>
              <a:buNone/>
            </a:pPr>
            <a:r>
              <a:rPr lang="en-US" dirty="0"/>
              <a:t>&lt;boulder&gt; &lt;https://</a:t>
            </a:r>
            <a:r>
              <a:rPr lang="en-US" dirty="0" err="1"/>
              <a:t>pixabay.com</a:t>
            </a:r>
            <a:r>
              <a:rPr lang="en-US" dirty="0"/>
              <a:t>/vectors/rock-hard-stone-rough-boulder-35522/&gt;</a:t>
            </a: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5</a:t>
            </a:fld>
            <a:endParaRPr/>
          </a:p>
        </p:txBody>
      </p:sp>
    </p:spTree>
    <p:extLst>
      <p:ext uri="{BB962C8B-B14F-4D97-AF65-F5344CB8AC3E}">
        <p14:creationId xmlns:p14="http://schemas.microsoft.com/office/powerpoint/2010/main" val="1495475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a:t>
            </a:r>
            <a:r>
              <a:rPr lang="en-US" dirty="0" err="1"/>
              <a:t>bumbleebee</a:t>
            </a:r>
            <a:r>
              <a:rPr lang="en-US" dirty="0"/>
              <a:t>&gt; &lt;SSSVV-</a:t>
            </a:r>
            <a:r>
              <a:rPr lang="en-IN" b="0" i="0" dirty="0">
                <a:solidFill>
                  <a:srgbClr val="000000"/>
                </a:solidFill>
                <a:effectLst/>
                <a:latin typeface="Times" pitchFamily="2" charset="0"/>
              </a:rPr>
              <a:t>Bumble bee bumble-bee-7821 Bumble bee</a:t>
            </a:r>
            <a:r>
              <a:rPr lang="en-US" dirty="0"/>
              <a:t>&gt;</a:t>
            </a:r>
          </a:p>
          <a:p>
            <a:pPr marL="0" lvl="0" indent="0" algn="l" rtl="0">
              <a:spcBef>
                <a:spcPts val="0"/>
              </a:spcBef>
              <a:spcAft>
                <a:spcPts val="0"/>
              </a:spcAft>
              <a:buNone/>
            </a:pPr>
            <a:r>
              <a:rPr lang="en-US" dirty="0"/>
              <a:t>&lt;cave&gt; &lt;https://</a:t>
            </a:r>
            <a:r>
              <a:rPr lang="en-US" dirty="0" err="1"/>
              <a:t>pixabay.com</a:t>
            </a:r>
            <a:r>
              <a:rPr lang="en-US" dirty="0"/>
              <a:t>/vectors/cave-stone-rock-fern-paleozoic-era-3167206/&gt;</a:t>
            </a:r>
          </a:p>
          <a:p>
            <a:pPr marL="0" lvl="0" indent="0" algn="l" rtl="0">
              <a:spcBef>
                <a:spcPts val="0"/>
              </a:spcBef>
              <a:spcAft>
                <a:spcPts val="0"/>
              </a:spcAft>
              <a:buNone/>
            </a:pPr>
            <a:r>
              <a:rPr lang="en-US" dirty="0"/>
              <a:t>&lt;boulder&gt; &lt;https://</a:t>
            </a:r>
            <a:r>
              <a:rPr lang="en-US" dirty="0" err="1"/>
              <a:t>pixabay.com</a:t>
            </a:r>
            <a:r>
              <a:rPr lang="en-US" dirty="0"/>
              <a:t>/vectors/rock-hard-stone-rough-boulder-35522/&gt;</a:t>
            </a:r>
          </a:p>
          <a:p>
            <a:pPr marL="0" lvl="0" indent="0" algn="l" rtl="0">
              <a:spcBef>
                <a:spcPts val="0"/>
              </a:spcBef>
              <a:spcAft>
                <a:spcPts val="0"/>
              </a:spcAft>
              <a:buNone/>
            </a:pPr>
            <a:r>
              <a:rPr lang="en-US" dirty="0"/>
              <a:t>&lt;elephant pushing&gt; &lt;https://</a:t>
            </a:r>
            <a:r>
              <a:rPr lang="en-US" dirty="0" err="1"/>
              <a:t>pixabay.com</a:t>
            </a:r>
            <a:r>
              <a:rPr lang="en-US" dirty="0"/>
              <a:t>/vectors/elephant-animal-mammal-wild-3298569/&gt;</a:t>
            </a: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6</a:t>
            </a:fld>
            <a:endParaRPr/>
          </a:p>
        </p:txBody>
      </p:sp>
    </p:spTree>
    <p:extLst>
      <p:ext uri="{BB962C8B-B14F-4D97-AF65-F5344CB8AC3E}">
        <p14:creationId xmlns:p14="http://schemas.microsoft.com/office/powerpoint/2010/main" val="755777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a:t>
            </a:r>
            <a:r>
              <a:rPr lang="en-US" dirty="0" err="1"/>
              <a:t>bumbleebee</a:t>
            </a:r>
            <a:r>
              <a:rPr lang="en-US" dirty="0"/>
              <a:t>&gt; &lt;SSSVV-</a:t>
            </a:r>
            <a:r>
              <a:rPr lang="en-IN" b="0" i="0" dirty="0">
                <a:solidFill>
                  <a:srgbClr val="000000"/>
                </a:solidFill>
                <a:effectLst/>
                <a:latin typeface="Times" pitchFamily="2" charset="0"/>
              </a:rPr>
              <a:t>Bumble bee bumble-bee-7821 Bumble bee</a:t>
            </a:r>
            <a:r>
              <a:rPr lang="en-US" dirty="0"/>
              <a:t>&gt;</a:t>
            </a:r>
          </a:p>
          <a:p>
            <a:pPr marL="0" lvl="0" indent="0" algn="l" rtl="0">
              <a:spcBef>
                <a:spcPts val="0"/>
              </a:spcBef>
              <a:spcAft>
                <a:spcPts val="0"/>
              </a:spcAft>
              <a:buNone/>
            </a:pPr>
            <a:r>
              <a:rPr lang="en-US" dirty="0"/>
              <a:t>&lt;cave&gt; &lt;https://</a:t>
            </a:r>
            <a:r>
              <a:rPr lang="en-US" dirty="0" err="1"/>
              <a:t>pixabay.com</a:t>
            </a:r>
            <a:r>
              <a:rPr lang="en-US" dirty="0"/>
              <a:t>/vectors/cave-stone-rock-fern-paleozoic-era-3167206/&gt;</a:t>
            </a:r>
          </a:p>
          <a:p>
            <a:pPr marL="0" lvl="0" indent="0" algn="l" rtl="0">
              <a:spcBef>
                <a:spcPts val="0"/>
              </a:spcBef>
              <a:spcAft>
                <a:spcPts val="0"/>
              </a:spcAft>
              <a:buNone/>
            </a:pPr>
            <a:r>
              <a:rPr lang="en-US" dirty="0"/>
              <a:t>&lt;boulder&gt; &lt;https://</a:t>
            </a:r>
            <a:r>
              <a:rPr lang="en-US" dirty="0" err="1"/>
              <a:t>pixabay.com</a:t>
            </a:r>
            <a:r>
              <a:rPr lang="en-US" dirty="0"/>
              <a:t>/vectors/rock-hard-stone-rough-boulder-35522/&gt;</a:t>
            </a:r>
          </a:p>
          <a:p>
            <a:pPr marL="0" lvl="0" indent="0" algn="l" rtl="0">
              <a:spcBef>
                <a:spcPts val="0"/>
              </a:spcBef>
              <a:spcAft>
                <a:spcPts val="0"/>
              </a:spcAft>
              <a:buNone/>
            </a:pPr>
            <a:r>
              <a:rPr lang="en-US" dirty="0"/>
              <a:t>&lt;elephant pushing&gt; &lt;https://</a:t>
            </a:r>
            <a:r>
              <a:rPr lang="en-US" dirty="0" err="1"/>
              <a:t>pixabay.com</a:t>
            </a:r>
            <a:r>
              <a:rPr lang="en-US" dirty="0"/>
              <a:t>/vectors/elephant-animal-mammal-wild-3298569/&gt;</a:t>
            </a: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7</a:t>
            </a:fld>
            <a:endParaRPr/>
          </a:p>
        </p:txBody>
      </p:sp>
    </p:spTree>
    <p:extLst>
      <p:ext uri="{BB962C8B-B14F-4D97-AF65-F5344CB8AC3E}">
        <p14:creationId xmlns:p14="http://schemas.microsoft.com/office/powerpoint/2010/main" val="1376090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2">
            <a:alphaModFix/>
          </a:blip>
          <a:srcRect/>
          <a:stretch/>
        </p:blipFill>
        <p:spPr>
          <a:xfrm>
            <a:off x="105522" y="95208"/>
            <a:ext cx="678726" cy="720000"/>
          </a:xfrm>
          <a:prstGeom prst="rect">
            <a:avLst/>
          </a:prstGeom>
          <a:noFill/>
          <a:ln>
            <a:noFill/>
          </a:ln>
        </p:spPr>
      </p:pic>
      <p:pic>
        <p:nvPicPr>
          <p:cNvPr id="16" name="Google Shape;16;p5" descr="A picture containing text, light&#10;&#10;Description automatically generated"/>
          <p:cNvPicPr preferRelativeResize="0"/>
          <p:nvPr/>
        </p:nvPicPr>
        <p:blipFill rotWithShape="1">
          <a:blip r:embed="rId3">
            <a:alphaModFix/>
          </a:blip>
          <a:srcRect/>
          <a:stretch/>
        </p:blipFill>
        <p:spPr>
          <a:xfrm>
            <a:off x="11311473" y="6064332"/>
            <a:ext cx="720000" cy="720000"/>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4">
            <a:alphaModFix/>
          </a:blip>
          <a:srcRect/>
          <a:stretch/>
        </p:blipFill>
        <p:spPr>
          <a:xfrm>
            <a:off x="11338052" y="95208"/>
            <a:ext cx="738701" cy="720000"/>
          </a:xfrm>
          <a:prstGeom prst="rect">
            <a:avLst/>
          </a:prstGeom>
          <a:noFill/>
          <a:ln>
            <a:noFill/>
          </a:ln>
        </p:spPr>
      </p:pic>
      <p:sp>
        <p:nvSpPr>
          <p:cNvPr id="18" name="Google Shape;18;p5"/>
          <p:cNvSpPr txBox="1"/>
          <p:nvPr/>
        </p:nvSpPr>
        <p:spPr>
          <a:xfrm>
            <a:off x="1285827" y="5448685"/>
            <a:ext cx="9620345" cy="95410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chemeClr val="dk1"/>
                </a:solidFill>
                <a:latin typeface="Arial"/>
                <a:ea typeface="Arial"/>
                <a:cs typeface="Arial"/>
                <a:sym typeface="Arial"/>
              </a:rPr>
              <a:t>                                    </a:t>
            </a:r>
            <a:r>
              <a:rPr lang="en-IN" sz="800" b="1" i="0" u="sng" strike="noStrike" cap="none">
                <a:solidFill>
                  <a:schemeClr val="dk1"/>
                </a:solidFill>
                <a:latin typeface="Arial"/>
                <a:ea typeface="Arial"/>
                <a:cs typeface="Arial"/>
                <a:sym typeface="Arial"/>
              </a:rPr>
              <a:t>COPYRIGHT Cum DISCLAIMER NOTICE</a:t>
            </a:r>
            <a:endParaRPr sz="800" b="1" i="0" u="sng"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6" name="Google Shape;26;p7"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a:hlinkClick r:id="rId5"/>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 Sri Sathya Sai Central Trust</a:t>
            </a:r>
            <a:endParaRPr sz="1100" b="1" i="0" u="none" strike="noStrike" cap="none">
              <a:solidFill>
                <a:srgbClr val="0000C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a:spLocks noGrp="1"/>
          </p:cNvSpPr>
          <p:nvPr>
            <p:ph type="ctrTitle"/>
          </p:nvPr>
        </p:nvSpPr>
        <p:spPr>
          <a:xfrm>
            <a:off x="2743200" y="1030321"/>
            <a:ext cx="7025640" cy="1203253"/>
          </a:xfrm>
          <a:prstGeom prst="rect">
            <a:avLst/>
          </a:prstGeom>
          <a:ln>
            <a:solidFill>
              <a:schemeClr val="bg1"/>
            </a:solidFill>
          </a:ln>
        </p:spPr>
        <p:style>
          <a:lnRef idx="0">
            <a:schemeClr val="dk1"/>
          </a:lnRef>
          <a:fillRef idx="3">
            <a:schemeClr val="dk1"/>
          </a:fillRef>
          <a:effectRef idx="3">
            <a:schemeClr val="dk1"/>
          </a:effectRef>
          <a:fontRef idx="minor">
            <a:schemeClr val="lt1"/>
          </a:fontRef>
        </p:style>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US" b="1" dirty="0">
                <a:solidFill>
                  <a:schemeClr val="bg1"/>
                </a:solidFill>
              </a:rPr>
              <a:t>The Helpful Elephant</a:t>
            </a:r>
            <a:endParaRPr b="1" dirty="0">
              <a:solidFill>
                <a:schemeClr val="bg1"/>
              </a:solidFill>
            </a:endParaRPr>
          </a:p>
        </p:txBody>
      </p:sp>
      <p:pic>
        <p:nvPicPr>
          <p:cNvPr id="3" name="Picture 2" descr="A cartoon of an elephant&#10;&#10;Description automatically generated with low confidence">
            <a:extLst>
              <a:ext uri="{FF2B5EF4-FFF2-40B4-BE49-F238E27FC236}">
                <a16:creationId xmlns:a16="http://schemas.microsoft.com/office/drawing/2014/main" id="{E9A52AEC-DFA2-D220-FD7E-A9E8157B1252}"/>
              </a:ext>
            </a:extLst>
          </p:cNvPr>
          <p:cNvPicPr>
            <a:picLocks noChangeAspect="1"/>
          </p:cNvPicPr>
          <p:nvPr/>
        </p:nvPicPr>
        <p:blipFill>
          <a:blip r:embed="rId3"/>
          <a:stretch>
            <a:fillRect/>
          </a:stretch>
        </p:blipFill>
        <p:spPr>
          <a:xfrm>
            <a:off x="4064000" y="2621280"/>
            <a:ext cx="4064000" cy="2711450"/>
          </a:xfrm>
          <a:prstGeom prst="rect">
            <a:avLst/>
          </a:prstGeom>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0" name="Google Shape;40;p2"/>
          <p:cNvSpPr txBox="1">
            <a:spLocks noGrp="1"/>
          </p:cNvSpPr>
          <p:nvPr>
            <p:ph type="body" idx="1"/>
          </p:nvPr>
        </p:nvSpPr>
        <p:spPr>
          <a:xfrm>
            <a:off x="561976" y="4336598"/>
            <a:ext cx="5139688" cy="2031682"/>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Autofit/>
          </a:bodyPr>
          <a:lstStyle/>
          <a:p>
            <a:pPr marL="203200" indent="0" algn="ctr">
              <a:spcBef>
                <a:spcPts val="0"/>
              </a:spcBef>
              <a:buNone/>
            </a:pPr>
            <a:r>
              <a:rPr lang="en-US" sz="2400" dirty="0"/>
              <a:t>In a jungle, there were many animals. They lived in different parts of the forest. All of them were wild. The larger animals preyed on the smaller ones for their food.</a:t>
            </a:r>
          </a:p>
        </p:txBody>
      </p:sp>
      <p:sp>
        <p:nvSpPr>
          <p:cNvPr id="2" name="Rounded Rectangle 1">
            <a:extLst>
              <a:ext uri="{FF2B5EF4-FFF2-40B4-BE49-F238E27FC236}">
                <a16:creationId xmlns:a16="http://schemas.microsoft.com/office/drawing/2014/main" id="{F85CFAA4-18C1-7C12-8C61-2185F027D7A5}"/>
              </a:ext>
            </a:extLst>
          </p:cNvPr>
          <p:cNvSpPr/>
          <p:nvPr/>
        </p:nvSpPr>
        <p:spPr>
          <a:xfrm>
            <a:off x="4560553" y="267176"/>
            <a:ext cx="3070893" cy="67008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Story</a:t>
            </a:r>
            <a:endParaRPr lang="en-US" sz="3600" dirty="0">
              <a:latin typeface="Calibri" panose="020F0502020204030204" pitchFamily="34" charset="0"/>
              <a:cs typeface="Calibri" panose="020F0502020204030204" pitchFamily="34" charset="0"/>
            </a:endParaRPr>
          </a:p>
        </p:txBody>
      </p:sp>
      <p:pic>
        <p:nvPicPr>
          <p:cNvPr id="4" name="Picture 3" descr="A group of animals in the forest&#10;&#10;Description automatically generated with medium confidence">
            <a:extLst>
              <a:ext uri="{FF2B5EF4-FFF2-40B4-BE49-F238E27FC236}">
                <a16:creationId xmlns:a16="http://schemas.microsoft.com/office/drawing/2014/main" id="{80EB6F5E-A1D6-C013-864E-D9FCE063A4A4}"/>
              </a:ext>
            </a:extLst>
          </p:cNvPr>
          <p:cNvPicPr>
            <a:picLocks noChangeAspect="1"/>
          </p:cNvPicPr>
          <p:nvPr/>
        </p:nvPicPr>
        <p:blipFill>
          <a:blip r:embed="rId3"/>
          <a:stretch>
            <a:fillRect/>
          </a:stretch>
        </p:blipFill>
        <p:spPr>
          <a:xfrm>
            <a:off x="857250" y="1508581"/>
            <a:ext cx="4549140" cy="2487810"/>
          </a:xfrm>
          <a:prstGeom prst="rect">
            <a:avLst/>
          </a:prstGeom>
        </p:spPr>
      </p:pic>
      <p:sp>
        <p:nvSpPr>
          <p:cNvPr id="7" name="Google Shape;40;p2">
            <a:extLst>
              <a:ext uri="{FF2B5EF4-FFF2-40B4-BE49-F238E27FC236}">
                <a16:creationId xmlns:a16="http://schemas.microsoft.com/office/drawing/2014/main" id="{FEA03B88-CCA0-86B5-DC7C-F253FEF2CA97}"/>
              </a:ext>
            </a:extLst>
          </p:cNvPr>
          <p:cNvSpPr txBox="1">
            <a:spLocks/>
          </p:cNvSpPr>
          <p:nvPr/>
        </p:nvSpPr>
        <p:spPr>
          <a:xfrm>
            <a:off x="6741296" y="4336598"/>
            <a:ext cx="4949133" cy="2023110"/>
          </a:xfrm>
          <a:prstGeom prst="rect">
            <a:avLst/>
          </a:prstGeom>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42900" indent="-139700" algn="ctr">
              <a:spcBef>
                <a:spcPts val="0"/>
              </a:spcBef>
              <a:buFont typeface="Arial"/>
              <a:buNone/>
            </a:pPr>
            <a:r>
              <a:rPr lang="en-US" sz="2400" dirty="0"/>
              <a:t>A tiger was one of them. He was very clever and was proud of his</a:t>
            </a:r>
          </a:p>
          <a:p>
            <a:pPr marL="342900" indent="-139700" algn="ctr">
              <a:spcBef>
                <a:spcPts val="0"/>
              </a:spcBef>
              <a:buFont typeface="Arial"/>
              <a:buNone/>
            </a:pPr>
            <a:r>
              <a:rPr lang="en-US" sz="2400" dirty="0"/>
              <a:t>strength. He made fun of the other animals. No one went near him.</a:t>
            </a:r>
          </a:p>
        </p:txBody>
      </p:sp>
      <p:pic>
        <p:nvPicPr>
          <p:cNvPr id="6" name="Picture 5" descr="A picture containing big cat, mammal, tiger, bengal tiger&#10;&#10;Description automatically generated">
            <a:extLst>
              <a:ext uri="{FF2B5EF4-FFF2-40B4-BE49-F238E27FC236}">
                <a16:creationId xmlns:a16="http://schemas.microsoft.com/office/drawing/2014/main" id="{09E98F0B-14A0-2578-1307-46070C0C2FD1}"/>
              </a:ext>
            </a:extLst>
          </p:cNvPr>
          <p:cNvPicPr>
            <a:picLocks noChangeAspect="1"/>
          </p:cNvPicPr>
          <p:nvPr/>
        </p:nvPicPr>
        <p:blipFill>
          <a:blip r:embed="rId4"/>
          <a:stretch>
            <a:fillRect/>
          </a:stretch>
        </p:blipFill>
        <p:spPr>
          <a:xfrm>
            <a:off x="7744120" y="1299472"/>
            <a:ext cx="2578783" cy="267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0" name="Google Shape;40;p2"/>
          <p:cNvSpPr txBox="1">
            <a:spLocks noGrp="1"/>
          </p:cNvSpPr>
          <p:nvPr>
            <p:ph type="body" idx="1"/>
          </p:nvPr>
        </p:nvSpPr>
        <p:spPr>
          <a:xfrm>
            <a:off x="516095" y="4667617"/>
            <a:ext cx="5066558" cy="1516011"/>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Autofit/>
          </a:bodyPr>
          <a:lstStyle/>
          <a:p>
            <a:pPr marL="25400" indent="0" algn="ctr">
              <a:buNone/>
            </a:pPr>
            <a:r>
              <a:rPr lang="en-IE" sz="2400" dirty="0"/>
              <a:t>He teased the tiny bumblebee and the mighty elephant which moved slowly</a:t>
            </a:r>
            <a:r>
              <a:rPr lang="en-IN" sz="2400" dirty="0"/>
              <a:t> </a:t>
            </a:r>
            <a:r>
              <a:rPr lang="en-IE" sz="2400" dirty="0"/>
              <a:t>swaying from side to side.</a:t>
            </a:r>
            <a:endParaRPr lang="en-IN" sz="2400" dirty="0"/>
          </a:p>
        </p:txBody>
      </p:sp>
      <p:sp>
        <p:nvSpPr>
          <p:cNvPr id="2" name="Rounded Rectangle 1">
            <a:extLst>
              <a:ext uri="{FF2B5EF4-FFF2-40B4-BE49-F238E27FC236}">
                <a16:creationId xmlns:a16="http://schemas.microsoft.com/office/drawing/2014/main" id="{F85CFAA4-18C1-7C12-8C61-2185F027D7A5}"/>
              </a:ext>
            </a:extLst>
          </p:cNvPr>
          <p:cNvSpPr/>
          <p:nvPr/>
        </p:nvSpPr>
        <p:spPr>
          <a:xfrm>
            <a:off x="4560553" y="267176"/>
            <a:ext cx="3070893" cy="67008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Story</a:t>
            </a:r>
            <a:endParaRPr lang="en-US" sz="3600" dirty="0">
              <a:latin typeface="Calibri" panose="020F0502020204030204" pitchFamily="34" charset="0"/>
              <a:cs typeface="Calibri" panose="020F0502020204030204" pitchFamily="34" charset="0"/>
            </a:endParaRPr>
          </a:p>
        </p:txBody>
      </p:sp>
      <p:sp>
        <p:nvSpPr>
          <p:cNvPr id="7" name="Google Shape;40;p2">
            <a:extLst>
              <a:ext uri="{FF2B5EF4-FFF2-40B4-BE49-F238E27FC236}">
                <a16:creationId xmlns:a16="http://schemas.microsoft.com/office/drawing/2014/main" id="{FEA03B88-CCA0-86B5-DC7C-F253FEF2CA97}"/>
              </a:ext>
            </a:extLst>
          </p:cNvPr>
          <p:cNvSpPr txBox="1">
            <a:spLocks/>
          </p:cNvSpPr>
          <p:nvPr/>
        </p:nvSpPr>
        <p:spPr>
          <a:xfrm>
            <a:off x="6789423" y="4567713"/>
            <a:ext cx="4600066" cy="2053006"/>
          </a:xfrm>
          <a:prstGeom prst="rect">
            <a:avLst/>
          </a:prstGeom>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42900" indent="-139700" algn="ctr">
              <a:spcBef>
                <a:spcPts val="0"/>
              </a:spcBef>
              <a:buFont typeface="Arial"/>
              <a:buNone/>
            </a:pPr>
            <a:r>
              <a:rPr lang="en-US" sz="2600" dirty="0"/>
              <a:t>One day, there was a huge storm with thunder and lightning. All the animals hurried to a big cave to protect themselves.</a:t>
            </a:r>
          </a:p>
        </p:txBody>
      </p:sp>
      <p:pic>
        <p:nvPicPr>
          <p:cNvPr id="5" name="Picture 4" descr="A close-up of a bee&#10;&#10;Description automatically generated with medium confidence">
            <a:extLst>
              <a:ext uri="{FF2B5EF4-FFF2-40B4-BE49-F238E27FC236}">
                <a16:creationId xmlns:a16="http://schemas.microsoft.com/office/drawing/2014/main" id="{6E09C498-4952-A0E6-44D9-D3690CCA7759}"/>
              </a:ext>
            </a:extLst>
          </p:cNvPr>
          <p:cNvPicPr>
            <a:picLocks noChangeAspect="1"/>
          </p:cNvPicPr>
          <p:nvPr/>
        </p:nvPicPr>
        <p:blipFill>
          <a:blip r:embed="rId3"/>
          <a:stretch>
            <a:fillRect/>
          </a:stretch>
        </p:blipFill>
        <p:spPr>
          <a:xfrm>
            <a:off x="4673983" y="2444398"/>
            <a:ext cx="1117732" cy="903246"/>
          </a:xfrm>
          <a:prstGeom prst="rect">
            <a:avLst/>
          </a:prstGeom>
          <a:ln>
            <a:solidFill>
              <a:schemeClr val="tx1"/>
            </a:solidFill>
          </a:ln>
        </p:spPr>
      </p:pic>
      <p:pic>
        <p:nvPicPr>
          <p:cNvPr id="9" name="Picture 8" descr="A cartoon of an elephant&#10;&#10;Description automatically generated with low confidence">
            <a:extLst>
              <a:ext uri="{FF2B5EF4-FFF2-40B4-BE49-F238E27FC236}">
                <a16:creationId xmlns:a16="http://schemas.microsoft.com/office/drawing/2014/main" id="{E43E5D15-BC8A-E04F-92F8-D8C64BDC529B}"/>
              </a:ext>
            </a:extLst>
          </p:cNvPr>
          <p:cNvPicPr>
            <a:picLocks noChangeAspect="1"/>
          </p:cNvPicPr>
          <p:nvPr/>
        </p:nvPicPr>
        <p:blipFill>
          <a:blip r:embed="rId4"/>
          <a:stretch>
            <a:fillRect/>
          </a:stretch>
        </p:blipFill>
        <p:spPr>
          <a:xfrm>
            <a:off x="773430" y="1892367"/>
            <a:ext cx="3676332" cy="2452803"/>
          </a:xfrm>
          <a:prstGeom prst="rect">
            <a:avLst/>
          </a:prstGeom>
          <a:ln>
            <a:solidFill>
              <a:schemeClr val="tx1"/>
            </a:solidFill>
          </a:ln>
        </p:spPr>
      </p:pic>
      <p:pic>
        <p:nvPicPr>
          <p:cNvPr id="13" name="Picture 12" descr="A cartoon of a cave with a palm tree&#10;&#10;Description automatically generated with low confidence">
            <a:extLst>
              <a:ext uri="{FF2B5EF4-FFF2-40B4-BE49-F238E27FC236}">
                <a16:creationId xmlns:a16="http://schemas.microsoft.com/office/drawing/2014/main" id="{03717FE2-69D9-02E2-CAB8-B3C53F2238E4}"/>
              </a:ext>
            </a:extLst>
          </p:cNvPr>
          <p:cNvPicPr>
            <a:picLocks noChangeAspect="1"/>
          </p:cNvPicPr>
          <p:nvPr/>
        </p:nvPicPr>
        <p:blipFill>
          <a:blip r:embed="rId5"/>
          <a:stretch>
            <a:fillRect/>
          </a:stretch>
        </p:blipFill>
        <p:spPr>
          <a:xfrm>
            <a:off x="7376478" y="1354696"/>
            <a:ext cx="3676331" cy="3279975"/>
          </a:xfrm>
          <a:prstGeom prst="rect">
            <a:avLst/>
          </a:prstGeom>
        </p:spPr>
      </p:pic>
    </p:spTree>
    <p:extLst>
      <p:ext uri="{BB962C8B-B14F-4D97-AF65-F5344CB8AC3E}">
        <p14:creationId xmlns:p14="http://schemas.microsoft.com/office/powerpoint/2010/main" val="222276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0">
                                            <p:bg/>
                                          </p:spTgt>
                                        </p:tgtEl>
                                        <p:attrNameLst>
                                          <p:attrName>style.visibility</p:attrName>
                                        </p:attrNameLst>
                                      </p:cBhvr>
                                      <p:to>
                                        <p:strVal val="visible"/>
                                      </p:to>
                                    </p:set>
                                    <p:animEffect transition="in" filter="checkerboard(across)">
                                      <p:cBhvr>
                                        <p:cTn id="13" dur="500"/>
                                        <p:tgtEl>
                                          <p:spTgt spid="40">
                                            <p:bg/>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0">
                                            <p:txEl>
                                              <p:pRg st="0" end="0"/>
                                            </p:txEl>
                                          </p:spTgt>
                                        </p:tgtEl>
                                        <p:attrNameLst>
                                          <p:attrName>style.visibility</p:attrName>
                                        </p:attrNameLst>
                                      </p:cBhvr>
                                      <p:to>
                                        <p:strVal val="visible"/>
                                      </p:to>
                                    </p:set>
                                    <p:animEffect transition="in" filter="checkerboard(across)">
                                      <p:cBhvr>
                                        <p:cTn id="16" dur="500"/>
                                        <p:tgtEl>
                                          <p:spTgt spid="4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0" name="Google Shape;40;p2"/>
          <p:cNvSpPr txBox="1">
            <a:spLocks noGrp="1"/>
          </p:cNvSpPr>
          <p:nvPr>
            <p:ph type="body" idx="1"/>
          </p:nvPr>
        </p:nvSpPr>
        <p:spPr>
          <a:xfrm>
            <a:off x="6003169" y="1722162"/>
            <a:ext cx="5867990" cy="3411312"/>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Autofit/>
          </a:bodyPr>
          <a:lstStyle/>
          <a:p>
            <a:pPr marL="25400" indent="0" algn="ctr">
              <a:buNone/>
            </a:pPr>
            <a:r>
              <a:rPr lang="en-IE" sz="2400" dirty="0"/>
              <a:t>Thud, thud! Down came a huge rock which sealed the entrance of the cave.</a:t>
            </a:r>
            <a:r>
              <a:rPr lang="en-IN" sz="2400" dirty="0"/>
              <a:t> </a:t>
            </a:r>
          </a:p>
          <a:p>
            <a:pPr marL="25400" indent="0" algn="ctr">
              <a:buNone/>
            </a:pPr>
            <a:r>
              <a:rPr lang="en-IE" sz="2400" dirty="0"/>
              <a:t>They all tried with all their might to push  away the huge boulder and unblock the entrance. Alas, it was</a:t>
            </a:r>
            <a:r>
              <a:rPr lang="en-IN" sz="2400" dirty="0"/>
              <a:t> </a:t>
            </a:r>
            <a:r>
              <a:rPr lang="en-IE" sz="2400" dirty="0"/>
              <a:t>too heavy for them. The tiger tried his hand and came back disappointed. The boulder was too</a:t>
            </a:r>
            <a:r>
              <a:rPr lang="en-IN" sz="2400" dirty="0"/>
              <a:t> </a:t>
            </a:r>
            <a:r>
              <a:rPr lang="en-IE" sz="2400" dirty="0"/>
              <a:t>heavy for him so he could not push it. The animals became frightened.</a:t>
            </a:r>
            <a:r>
              <a:rPr lang="en-IN" sz="2400" dirty="0"/>
              <a:t> </a:t>
            </a:r>
            <a:endParaRPr sz="2400" dirty="0"/>
          </a:p>
        </p:txBody>
      </p:sp>
      <p:sp>
        <p:nvSpPr>
          <p:cNvPr id="2" name="Rounded Rectangle 1">
            <a:extLst>
              <a:ext uri="{FF2B5EF4-FFF2-40B4-BE49-F238E27FC236}">
                <a16:creationId xmlns:a16="http://schemas.microsoft.com/office/drawing/2014/main" id="{F85CFAA4-18C1-7C12-8C61-2185F027D7A5}"/>
              </a:ext>
            </a:extLst>
          </p:cNvPr>
          <p:cNvSpPr/>
          <p:nvPr/>
        </p:nvSpPr>
        <p:spPr>
          <a:xfrm>
            <a:off x="4560553" y="267176"/>
            <a:ext cx="3070893" cy="67008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Story</a:t>
            </a:r>
            <a:endParaRPr lang="en-US" sz="3600" dirty="0">
              <a:latin typeface="Calibri" panose="020F0502020204030204" pitchFamily="34" charset="0"/>
              <a:cs typeface="Calibri" panose="020F0502020204030204" pitchFamily="34" charset="0"/>
            </a:endParaRPr>
          </a:p>
        </p:txBody>
      </p:sp>
      <p:pic>
        <p:nvPicPr>
          <p:cNvPr id="13" name="Picture 12" descr="A cartoon of a cave with a palm tree&#10;&#10;Description automatically generated with low confidence">
            <a:extLst>
              <a:ext uri="{FF2B5EF4-FFF2-40B4-BE49-F238E27FC236}">
                <a16:creationId xmlns:a16="http://schemas.microsoft.com/office/drawing/2014/main" id="{03717FE2-69D9-02E2-CAB8-B3C53F2238E4}"/>
              </a:ext>
            </a:extLst>
          </p:cNvPr>
          <p:cNvPicPr>
            <a:picLocks noChangeAspect="1"/>
          </p:cNvPicPr>
          <p:nvPr/>
        </p:nvPicPr>
        <p:blipFill>
          <a:blip r:embed="rId3"/>
          <a:stretch>
            <a:fillRect/>
          </a:stretch>
        </p:blipFill>
        <p:spPr>
          <a:xfrm>
            <a:off x="511974" y="1421891"/>
            <a:ext cx="4596173" cy="4100646"/>
          </a:xfrm>
          <a:prstGeom prst="rect">
            <a:avLst/>
          </a:prstGeom>
        </p:spPr>
      </p:pic>
      <p:pic>
        <p:nvPicPr>
          <p:cNvPr id="4" name="Picture 3" descr="A picture containing sketch, art, black and white&#10;&#10;Description automatically generated">
            <a:extLst>
              <a:ext uri="{FF2B5EF4-FFF2-40B4-BE49-F238E27FC236}">
                <a16:creationId xmlns:a16="http://schemas.microsoft.com/office/drawing/2014/main" id="{B5FC3A33-DFA1-F66A-0CD7-AFB6B7B3A71A}"/>
              </a:ext>
            </a:extLst>
          </p:cNvPr>
          <p:cNvPicPr>
            <a:picLocks noChangeAspect="1"/>
          </p:cNvPicPr>
          <p:nvPr/>
        </p:nvPicPr>
        <p:blipFill>
          <a:blip r:embed="rId4"/>
          <a:stretch>
            <a:fillRect/>
          </a:stretch>
        </p:blipFill>
        <p:spPr>
          <a:xfrm>
            <a:off x="2284512" y="1844142"/>
            <a:ext cx="2625328" cy="3678395"/>
          </a:xfrm>
          <a:prstGeom prst="rect">
            <a:avLst/>
          </a:prstGeom>
        </p:spPr>
      </p:pic>
    </p:spTree>
    <p:extLst>
      <p:ext uri="{BB962C8B-B14F-4D97-AF65-F5344CB8AC3E}">
        <p14:creationId xmlns:p14="http://schemas.microsoft.com/office/powerpoint/2010/main" val="240432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
                                            <p:bg/>
                                          </p:spTgt>
                                        </p:tgtEl>
                                        <p:attrNameLst>
                                          <p:attrName>style.visibility</p:attrName>
                                        </p:attrNameLst>
                                      </p:cBhvr>
                                      <p:to>
                                        <p:strVal val="visible"/>
                                      </p:to>
                                    </p:set>
                                    <p:animEffect transition="in" filter="dissolve">
                                      <p:cBhvr>
                                        <p:cTn id="7" dur="500"/>
                                        <p:tgtEl>
                                          <p:spTgt spid="40">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dissolve">
                                      <p:cBhvr>
                                        <p:cTn id="10" dur="500"/>
                                        <p:tgtEl>
                                          <p:spTgt spid="40">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
                                            <p:txEl>
                                              <p:pRg st="1" end="1"/>
                                            </p:txEl>
                                          </p:spTgt>
                                        </p:tgtEl>
                                        <p:attrNameLst>
                                          <p:attrName>style.visibility</p:attrName>
                                        </p:attrNameLst>
                                      </p:cBhvr>
                                      <p:to>
                                        <p:strVal val="visible"/>
                                      </p:to>
                                    </p:set>
                                    <p:animEffect transition="in" filter="dissolve">
                                      <p:cBhvr>
                                        <p:cTn id="13"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Rounded Rectangle 1">
            <a:extLst>
              <a:ext uri="{FF2B5EF4-FFF2-40B4-BE49-F238E27FC236}">
                <a16:creationId xmlns:a16="http://schemas.microsoft.com/office/drawing/2014/main" id="{F85CFAA4-18C1-7C12-8C61-2185F027D7A5}"/>
              </a:ext>
            </a:extLst>
          </p:cNvPr>
          <p:cNvSpPr/>
          <p:nvPr/>
        </p:nvSpPr>
        <p:spPr>
          <a:xfrm>
            <a:off x="4560553" y="267176"/>
            <a:ext cx="3070893" cy="67008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Story</a:t>
            </a:r>
            <a:endParaRPr lang="en-US" sz="3600" dirty="0">
              <a:latin typeface="Calibri" panose="020F0502020204030204" pitchFamily="34" charset="0"/>
              <a:cs typeface="Calibri" panose="020F0502020204030204" pitchFamily="34" charset="0"/>
            </a:endParaRPr>
          </a:p>
        </p:txBody>
      </p:sp>
      <p:sp>
        <p:nvSpPr>
          <p:cNvPr id="7" name="Google Shape;40;p2">
            <a:extLst>
              <a:ext uri="{FF2B5EF4-FFF2-40B4-BE49-F238E27FC236}">
                <a16:creationId xmlns:a16="http://schemas.microsoft.com/office/drawing/2014/main" id="{FEA03B88-CCA0-86B5-DC7C-F253FEF2CA97}"/>
              </a:ext>
            </a:extLst>
          </p:cNvPr>
          <p:cNvSpPr txBox="1">
            <a:spLocks/>
          </p:cNvSpPr>
          <p:nvPr/>
        </p:nvSpPr>
        <p:spPr>
          <a:xfrm>
            <a:off x="962076" y="2225700"/>
            <a:ext cx="4579618" cy="2135438"/>
          </a:xfrm>
          <a:prstGeom prst="rect">
            <a:avLst/>
          </a:prstGeom>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lgn="ctr">
              <a:buNone/>
            </a:pPr>
            <a:r>
              <a:rPr lang="en-IE" sz="2400" dirty="0"/>
              <a:t>Suddenly, the tiny bumblebee spotted a small gap between the rock and the entrance. “Wait for me</a:t>
            </a:r>
            <a:r>
              <a:rPr lang="en-IN" sz="2400" dirty="0"/>
              <a:t> </a:t>
            </a:r>
            <a:r>
              <a:rPr lang="en-IE" sz="2400" dirty="0"/>
              <a:t>friends, I shall bring help,” he screamed and flew away.</a:t>
            </a:r>
            <a:endParaRPr lang="en-IN" sz="2400" dirty="0"/>
          </a:p>
        </p:txBody>
      </p:sp>
      <p:pic>
        <p:nvPicPr>
          <p:cNvPr id="11" name="Picture 10" descr="A cartoon of a cave with a palm tree&#10;&#10;Description automatically generated with low confidence">
            <a:extLst>
              <a:ext uri="{FF2B5EF4-FFF2-40B4-BE49-F238E27FC236}">
                <a16:creationId xmlns:a16="http://schemas.microsoft.com/office/drawing/2014/main" id="{F27CEFDB-FB07-BC9D-66A5-5482FA1F5660}"/>
              </a:ext>
            </a:extLst>
          </p:cNvPr>
          <p:cNvPicPr>
            <a:picLocks noChangeAspect="1"/>
          </p:cNvPicPr>
          <p:nvPr/>
        </p:nvPicPr>
        <p:blipFill>
          <a:blip r:embed="rId3"/>
          <a:stretch>
            <a:fillRect/>
          </a:stretch>
        </p:blipFill>
        <p:spPr>
          <a:xfrm>
            <a:off x="6446203" y="1349516"/>
            <a:ext cx="4901845" cy="4373363"/>
          </a:xfrm>
          <a:prstGeom prst="rect">
            <a:avLst/>
          </a:prstGeom>
        </p:spPr>
      </p:pic>
      <p:pic>
        <p:nvPicPr>
          <p:cNvPr id="12" name="Picture 11" descr="A picture containing sketch, art, black and white&#10;&#10;Description automatically generated">
            <a:extLst>
              <a:ext uri="{FF2B5EF4-FFF2-40B4-BE49-F238E27FC236}">
                <a16:creationId xmlns:a16="http://schemas.microsoft.com/office/drawing/2014/main" id="{CE7D4A43-85E0-EB73-17A9-7E8F3A192359}"/>
              </a:ext>
            </a:extLst>
          </p:cNvPr>
          <p:cNvPicPr>
            <a:picLocks noChangeAspect="1"/>
          </p:cNvPicPr>
          <p:nvPr/>
        </p:nvPicPr>
        <p:blipFill>
          <a:blip r:embed="rId4"/>
          <a:stretch>
            <a:fillRect/>
          </a:stretch>
        </p:blipFill>
        <p:spPr>
          <a:xfrm>
            <a:off x="8299917" y="2034188"/>
            <a:ext cx="2625328" cy="3429000"/>
          </a:xfrm>
          <a:prstGeom prst="rect">
            <a:avLst/>
          </a:prstGeom>
        </p:spPr>
      </p:pic>
      <p:pic>
        <p:nvPicPr>
          <p:cNvPr id="5" name="Picture 4" descr="A close-up of a bee&#10;&#10;Description automatically generated with medium confidence">
            <a:extLst>
              <a:ext uri="{FF2B5EF4-FFF2-40B4-BE49-F238E27FC236}">
                <a16:creationId xmlns:a16="http://schemas.microsoft.com/office/drawing/2014/main" id="{6E09C498-4952-A0E6-44D9-D3690CCA7759}"/>
              </a:ext>
            </a:extLst>
          </p:cNvPr>
          <p:cNvPicPr>
            <a:picLocks noChangeAspect="1"/>
          </p:cNvPicPr>
          <p:nvPr/>
        </p:nvPicPr>
        <p:blipFill rotWithShape="1">
          <a:blip r:embed="rId5">
            <a:alphaModFix amt="60000"/>
          </a:blip>
          <a:srcRect l="24977" t="17268" r="15030" b="21992"/>
          <a:stretch/>
        </p:blipFill>
        <p:spPr>
          <a:xfrm>
            <a:off x="7813386" y="4011697"/>
            <a:ext cx="854186" cy="698881"/>
          </a:xfrm>
          <a:prstGeom prst="rect">
            <a:avLst/>
          </a:prstGeom>
          <a:ln>
            <a:solidFill>
              <a:schemeClr val="bg1"/>
            </a:solidFill>
          </a:ln>
        </p:spPr>
      </p:pic>
    </p:spTree>
    <p:extLst>
      <p:ext uri="{BB962C8B-B14F-4D97-AF65-F5344CB8AC3E}">
        <p14:creationId xmlns:p14="http://schemas.microsoft.com/office/powerpoint/2010/main" val="114763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094 -0.01065 L -0.2431 -0.43912 " pathEditMode="relative" rAng="0" ptsTypes="AA">
                                      <p:cBhvr>
                                        <p:cTn id="6" dur="2000" fill="hold"/>
                                        <p:tgtEl>
                                          <p:spTgt spid="5"/>
                                        </p:tgtEl>
                                        <p:attrNameLst>
                                          <p:attrName>ppt_x</p:attrName>
                                          <p:attrName>ppt_y</p:attrName>
                                        </p:attrNameLst>
                                      </p:cBhvr>
                                      <p:rCtr x="-11615" y="-2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0" name="Google Shape;40;p2"/>
          <p:cNvSpPr txBox="1">
            <a:spLocks noGrp="1"/>
          </p:cNvSpPr>
          <p:nvPr>
            <p:ph type="body" idx="1"/>
          </p:nvPr>
        </p:nvSpPr>
        <p:spPr>
          <a:xfrm>
            <a:off x="3115185" y="4710896"/>
            <a:ext cx="6086687" cy="2002420"/>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Autofit/>
          </a:bodyPr>
          <a:lstStyle/>
          <a:p>
            <a:pPr marL="25400" indent="0" algn="ctr">
              <a:buNone/>
              <a:tabLst>
                <a:tab pos="1885950" algn="l"/>
              </a:tabLst>
            </a:pPr>
            <a:r>
              <a:rPr lang="en-US" sz="2600" dirty="0"/>
              <a:t>He went in search of the gentle giant; the friendly elephant. At the request of the bumblebee, the elephant came there with his friends and together they pushed the huge boulder away.</a:t>
            </a:r>
            <a:endParaRPr sz="2600" dirty="0"/>
          </a:p>
        </p:txBody>
      </p:sp>
      <p:sp>
        <p:nvSpPr>
          <p:cNvPr id="2" name="Rounded Rectangle 1">
            <a:extLst>
              <a:ext uri="{FF2B5EF4-FFF2-40B4-BE49-F238E27FC236}">
                <a16:creationId xmlns:a16="http://schemas.microsoft.com/office/drawing/2014/main" id="{F85CFAA4-18C1-7C12-8C61-2185F027D7A5}"/>
              </a:ext>
            </a:extLst>
          </p:cNvPr>
          <p:cNvSpPr/>
          <p:nvPr/>
        </p:nvSpPr>
        <p:spPr>
          <a:xfrm>
            <a:off x="4560553" y="267176"/>
            <a:ext cx="3070893" cy="67008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Story</a:t>
            </a:r>
            <a:endParaRPr lang="en-US" sz="3600" dirty="0">
              <a:latin typeface="Calibri" panose="020F0502020204030204" pitchFamily="34" charset="0"/>
              <a:cs typeface="Calibri" panose="020F0502020204030204" pitchFamily="34" charset="0"/>
            </a:endParaRPr>
          </a:p>
        </p:txBody>
      </p:sp>
      <p:pic>
        <p:nvPicPr>
          <p:cNvPr id="11" name="Picture 10" descr="A cartoon of a cave with a palm tree&#10;&#10;Description automatically generated with low confidence">
            <a:extLst>
              <a:ext uri="{FF2B5EF4-FFF2-40B4-BE49-F238E27FC236}">
                <a16:creationId xmlns:a16="http://schemas.microsoft.com/office/drawing/2014/main" id="{F27CEFDB-FB07-BC9D-66A5-5482FA1F5660}"/>
              </a:ext>
            </a:extLst>
          </p:cNvPr>
          <p:cNvPicPr>
            <a:picLocks noChangeAspect="1"/>
          </p:cNvPicPr>
          <p:nvPr/>
        </p:nvPicPr>
        <p:blipFill>
          <a:blip r:embed="rId3"/>
          <a:stretch>
            <a:fillRect/>
          </a:stretch>
        </p:blipFill>
        <p:spPr>
          <a:xfrm>
            <a:off x="3938534" y="1209291"/>
            <a:ext cx="3676331" cy="3279975"/>
          </a:xfrm>
          <a:prstGeom prst="rect">
            <a:avLst/>
          </a:prstGeom>
        </p:spPr>
      </p:pic>
      <p:pic>
        <p:nvPicPr>
          <p:cNvPr id="12" name="Picture 11" descr="A picture containing sketch, art, black and white&#10;&#10;Description automatically generated">
            <a:extLst>
              <a:ext uri="{FF2B5EF4-FFF2-40B4-BE49-F238E27FC236}">
                <a16:creationId xmlns:a16="http://schemas.microsoft.com/office/drawing/2014/main" id="{CE7D4A43-85E0-EB73-17A9-7E8F3A192359}"/>
              </a:ext>
            </a:extLst>
          </p:cNvPr>
          <p:cNvPicPr>
            <a:picLocks noChangeAspect="1"/>
          </p:cNvPicPr>
          <p:nvPr/>
        </p:nvPicPr>
        <p:blipFill>
          <a:blip r:embed="rId4"/>
          <a:stretch>
            <a:fillRect/>
          </a:stretch>
        </p:blipFill>
        <p:spPr>
          <a:xfrm>
            <a:off x="5375463" y="1205004"/>
            <a:ext cx="2625328" cy="3429000"/>
          </a:xfrm>
          <a:prstGeom prst="rect">
            <a:avLst/>
          </a:prstGeom>
        </p:spPr>
      </p:pic>
      <p:pic>
        <p:nvPicPr>
          <p:cNvPr id="14" name="Picture 13" descr="A close-up of a bee&#10;&#10;Description automatically generated with medium confidence">
            <a:extLst>
              <a:ext uri="{FF2B5EF4-FFF2-40B4-BE49-F238E27FC236}">
                <a16:creationId xmlns:a16="http://schemas.microsoft.com/office/drawing/2014/main" id="{FD3D7E17-50F4-DA27-33F1-7F508012E852}"/>
              </a:ext>
            </a:extLst>
          </p:cNvPr>
          <p:cNvPicPr>
            <a:picLocks noChangeAspect="1"/>
          </p:cNvPicPr>
          <p:nvPr/>
        </p:nvPicPr>
        <p:blipFill rotWithShape="1">
          <a:blip r:embed="rId5">
            <a:alphaModFix amt="60000"/>
          </a:blip>
          <a:srcRect l="24977" t="17268" r="15030" b="21992"/>
          <a:stretch/>
        </p:blipFill>
        <p:spPr>
          <a:xfrm>
            <a:off x="3052590" y="1525578"/>
            <a:ext cx="380844" cy="311600"/>
          </a:xfrm>
          <a:prstGeom prst="rect">
            <a:avLst/>
          </a:prstGeom>
          <a:ln>
            <a:solidFill>
              <a:schemeClr val="tx1"/>
            </a:solidFill>
          </a:ln>
        </p:spPr>
      </p:pic>
      <p:pic>
        <p:nvPicPr>
          <p:cNvPr id="15" name="Picture 14" descr="A cartoon of an elephant&#10;&#10;Description automatically generated with low confidence">
            <a:extLst>
              <a:ext uri="{FF2B5EF4-FFF2-40B4-BE49-F238E27FC236}">
                <a16:creationId xmlns:a16="http://schemas.microsoft.com/office/drawing/2014/main" id="{EA48CD54-1C4D-8BDC-9C1A-D9AD8FC67869}"/>
              </a:ext>
            </a:extLst>
          </p:cNvPr>
          <p:cNvPicPr>
            <a:picLocks noChangeAspect="1"/>
          </p:cNvPicPr>
          <p:nvPr/>
        </p:nvPicPr>
        <p:blipFill>
          <a:blip r:embed="rId6"/>
          <a:stretch>
            <a:fillRect/>
          </a:stretch>
        </p:blipFill>
        <p:spPr>
          <a:xfrm>
            <a:off x="3631941" y="3191969"/>
            <a:ext cx="2062005" cy="1375744"/>
          </a:xfrm>
          <a:prstGeom prst="rect">
            <a:avLst/>
          </a:prstGeom>
        </p:spPr>
      </p:pic>
      <p:pic>
        <p:nvPicPr>
          <p:cNvPr id="16" name="Picture 15" descr="A picture containing black, darkness&#10;&#10;Description automatically generated">
            <a:extLst>
              <a:ext uri="{FF2B5EF4-FFF2-40B4-BE49-F238E27FC236}">
                <a16:creationId xmlns:a16="http://schemas.microsoft.com/office/drawing/2014/main" id="{5C9F21A1-4D52-1F77-B2B9-D3B795A5275B}"/>
              </a:ext>
            </a:extLst>
          </p:cNvPr>
          <p:cNvPicPr>
            <a:picLocks noChangeAspect="1"/>
          </p:cNvPicPr>
          <p:nvPr/>
        </p:nvPicPr>
        <p:blipFill>
          <a:blip r:embed="rId7"/>
          <a:stretch>
            <a:fillRect/>
          </a:stretch>
        </p:blipFill>
        <p:spPr>
          <a:xfrm>
            <a:off x="5693946" y="2919504"/>
            <a:ext cx="1490737" cy="1744190"/>
          </a:xfrm>
          <a:prstGeom prst="rect">
            <a:avLst/>
          </a:prstGeom>
        </p:spPr>
      </p:pic>
    </p:spTree>
    <p:extLst>
      <p:ext uri="{BB962C8B-B14F-4D97-AF65-F5344CB8AC3E}">
        <p14:creationId xmlns:p14="http://schemas.microsoft.com/office/powerpoint/2010/main" val="153133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par>
                          <p:cTn id="11" fill="hold">
                            <p:stCondLst>
                              <p:cond delay="500"/>
                            </p:stCondLst>
                            <p:childTnLst>
                              <p:par>
                                <p:cTn id="12" presetID="0" presetClass="path" presetSubtype="0" accel="50000" decel="50000" fill="hold" nodeType="afterEffect">
                                  <p:stCondLst>
                                    <p:cond delay="1500"/>
                                  </p:stCondLst>
                                  <p:childTnLst>
                                    <p:animMotion origin="layout" path="M 0 0 L 0.203 0 " pathEditMode="relative" ptsTypes="AA">
                                      <p:cBhvr>
                                        <p:cTn id="13" dur="2000" fill="hold"/>
                                        <p:tgtEl>
                                          <p:spTgt spid="12"/>
                                        </p:tgtEl>
                                        <p:attrNameLst>
                                          <p:attrName>ppt_x</p:attrName>
                                          <p:attrName>ppt_y</p:attrName>
                                        </p:attrNameLst>
                                      </p:cBhvr>
                                    </p:animMotion>
                                  </p:childTnLst>
                                </p:cTn>
                              </p:par>
                              <p:par>
                                <p:cTn id="14" presetID="0" presetClass="path" presetSubtype="0" accel="50000" decel="50000" fill="hold" nodeType="withEffect">
                                  <p:stCondLst>
                                    <p:cond delay="1500"/>
                                  </p:stCondLst>
                                  <p:childTnLst>
                                    <p:animMotion origin="layout" path="M 0 0 L 0.203 0 " pathEditMode="relative" ptsTypes="AA">
                                      <p:cBhvr>
                                        <p:cTn id="15" dur="2000" fill="hold"/>
                                        <p:tgtEl>
                                          <p:spTgt spid="15"/>
                                        </p:tgtEl>
                                        <p:attrNameLst>
                                          <p:attrName>ppt_x</p:attrName>
                                          <p:attrName>ppt_y</p:attrName>
                                        </p:attrNameLst>
                                      </p:cBhvr>
                                    </p:animMotion>
                                  </p:childTnLst>
                                </p:cTn>
                              </p:par>
                              <p:par>
                                <p:cTn id="16" presetID="0" presetClass="path" presetSubtype="0" accel="50000" decel="50000" fill="hold" nodeType="withEffect">
                                  <p:stCondLst>
                                    <p:cond delay="1500"/>
                                  </p:stCondLst>
                                  <p:childTnLst>
                                    <p:animMotion origin="layout" path="M 0 0 L 0.203 0 " pathEditMode="relative" ptsTypes="AA">
                                      <p:cBhvr>
                                        <p:cTn id="17"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Rounded Rectangle 1">
            <a:extLst>
              <a:ext uri="{FF2B5EF4-FFF2-40B4-BE49-F238E27FC236}">
                <a16:creationId xmlns:a16="http://schemas.microsoft.com/office/drawing/2014/main" id="{F85CFAA4-18C1-7C12-8C61-2185F027D7A5}"/>
              </a:ext>
            </a:extLst>
          </p:cNvPr>
          <p:cNvSpPr/>
          <p:nvPr/>
        </p:nvSpPr>
        <p:spPr>
          <a:xfrm>
            <a:off x="4560553" y="267176"/>
            <a:ext cx="3070893" cy="67008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Story</a:t>
            </a:r>
            <a:endParaRPr lang="en-US" sz="3600" dirty="0">
              <a:latin typeface="Calibri" panose="020F0502020204030204" pitchFamily="34" charset="0"/>
              <a:cs typeface="Calibri" panose="020F0502020204030204" pitchFamily="34" charset="0"/>
            </a:endParaRPr>
          </a:p>
        </p:txBody>
      </p:sp>
      <p:pic>
        <p:nvPicPr>
          <p:cNvPr id="15" name="Picture 14" descr="A cartoon of an elephant&#10;&#10;Description automatically generated with low confidence">
            <a:extLst>
              <a:ext uri="{FF2B5EF4-FFF2-40B4-BE49-F238E27FC236}">
                <a16:creationId xmlns:a16="http://schemas.microsoft.com/office/drawing/2014/main" id="{EA48CD54-1C4D-8BDC-9C1A-D9AD8FC67869}"/>
              </a:ext>
            </a:extLst>
          </p:cNvPr>
          <p:cNvPicPr>
            <a:picLocks noChangeAspect="1"/>
          </p:cNvPicPr>
          <p:nvPr/>
        </p:nvPicPr>
        <p:blipFill>
          <a:blip r:embed="rId3"/>
          <a:stretch>
            <a:fillRect/>
          </a:stretch>
        </p:blipFill>
        <p:spPr>
          <a:xfrm>
            <a:off x="665657" y="2617249"/>
            <a:ext cx="1874551" cy="1250676"/>
          </a:xfrm>
          <a:prstGeom prst="rect">
            <a:avLst/>
          </a:prstGeom>
        </p:spPr>
      </p:pic>
      <p:sp>
        <p:nvSpPr>
          <p:cNvPr id="7" name="Text Placeholder 6">
            <a:extLst>
              <a:ext uri="{FF2B5EF4-FFF2-40B4-BE49-F238E27FC236}">
                <a16:creationId xmlns:a16="http://schemas.microsoft.com/office/drawing/2014/main" id="{28EC16E6-787C-8380-F33B-F1274C17CEF0}"/>
              </a:ext>
            </a:extLst>
          </p:cNvPr>
          <p:cNvSpPr>
            <a:spLocks noGrp="1"/>
          </p:cNvSpPr>
          <p:nvPr>
            <p:ph type="body" idx="1"/>
          </p:nvPr>
        </p:nvSpPr>
        <p:spPr>
          <a:xfrm>
            <a:off x="1964615" y="4514127"/>
            <a:ext cx="8603071" cy="1446835"/>
          </a:xfrm>
        </p:spPr>
        <p:style>
          <a:lnRef idx="1">
            <a:schemeClr val="accent5"/>
          </a:lnRef>
          <a:fillRef idx="2">
            <a:schemeClr val="accent5"/>
          </a:fillRef>
          <a:effectRef idx="1">
            <a:schemeClr val="accent5"/>
          </a:effectRef>
          <a:fontRef idx="minor">
            <a:schemeClr val="dk1"/>
          </a:fontRef>
        </p:style>
        <p:txBody>
          <a:bodyPr anchor="ctr"/>
          <a:lstStyle/>
          <a:p>
            <a:pPr marL="25400" indent="0" algn="ctr">
              <a:buNone/>
              <a:tabLst>
                <a:tab pos="1885950" algn="l"/>
              </a:tabLst>
            </a:pPr>
            <a:r>
              <a:rPr lang="en-IN" sz="2600" dirty="0">
                <a:effectLst/>
                <a:latin typeface="Calibri" panose="020F0502020204030204" pitchFamily="34" charset="0"/>
                <a:ea typeface="Calibri" panose="020F0502020204030204" pitchFamily="34" charset="0"/>
              </a:rPr>
              <a:t>The animals ran out thanking the elephant. The tiger was ashamed and vowed never to trouble the other animals again.</a:t>
            </a:r>
          </a:p>
        </p:txBody>
      </p:sp>
      <p:pic>
        <p:nvPicPr>
          <p:cNvPr id="17" name="Picture 16" descr="A group of animals in the forest&#10;&#10;Description automatically generated with medium confidence">
            <a:extLst>
              <a:ext uri="{FF2B5EF4-FFF2-40B4-BE49-F238E27FC236}">
                <a16:creationId xmlns:a16="http://schemas.microsoft.com/office/drawing/2014/main" id="{50C6E6D2-6703-4504-263A-E09454C64864}"/>
              </a:ext>
            </a:extLst>
          </p:cNvPr>
          <p:cNvPicPr>
            <a:picLocks noChangeAspect="1"/>
          </p:cNvPicPr>
          <p:nvPr/>
        </p:nvPicPr>
        <p:blipFill>
          <a:blip r:embed="rId4"/>
          <a:stretch>
            <a:fillRect/>
          </a:stretch>
        </p:blipFill>
        <p:spPr>
          <a:xfrm>
            <a:off x="3154709" y="1008731"/>
            <a:ext cx="5882580" cy="3217037"/>
          </a:xfrm>
          <a:prstGeom prst="rect">
            <a:avLst/>
          </a:prstGeom>
        </p:spPr>
      </p:pic>
      <p:pic>
        <p:nvPicPr>
          <p:cNvPr id="18" name="Picture 17" descr="A close-up of a bee&#10;&#10;Description automatically generated with medium confidence">
            <a:extLst>
              <a:ext uri="{FF2B5EF4-FFF2-40B4-BE49-F238E27FC236}">
                <a16:creationId xmlns:a16="http://schemas.microsoft.com/office/drawing/2014/main" id="{B58B28C3-86F8-BB06-3703-980611C785E7}"/>
              </a:ext>
            </a:extLst>
          </p:cNvPr>
          <p:cNvPicPr>
            <a:picLocks noChangeAspect="1"/>
          </p:cNvPicPr>
          <p:nvPr/>
        </p:nvPicPr>
        <p:blipFill rotWithShape="1">
          <a:blip r:embed="rId5">
            <a:alphaModFix amt="60000"/>
          </a:blip>
          <a:srcRect l="24977" t="17268" r="15030" b="21992"/>
          <a:stretch/>
        </p:blipFill>
        <p:spPr>
          <a:xfrm>
            <a:off x="2159364" y="2305296"/>
            <a:ext cx="380844" cy="311600"/>
          </a:xfrm>
          <a:prstGeom prst="rect">
            <a:avLst/>
          </a:prstGeom>
          <a:ln>
            <a:solidFill>
              <a:schemeClr val="tx1"/>
            </a:solidFill>
          </a:ln>
        </p:spPr>
      </p:pic>
      <p:pic>
        <p:nvPicPr>
          <p:cNvPr id="19" name="Picture 18" descr="A picture containing big cat, mammal, tiger, bengal tiger&#10;&#10;Description automatically generated">
            <a:extLst>
              <a:ext uri="{FF2B5EF4-FFF2-40B4-BE49-F238E27FC236}">
                <a16:creationId xmlns:a16="http://schemas.microsoft.com/office/drawing/2014/main" id="{59DC9B26-B469-4B5D-8AA9-1311A396A512}"/>
              </a:ext>
            </a:extLst>
          </p:cNvPr>
          <p:cNvPicPr>
            <a:picLocks noChangeAspect="1"/>
          </p:cNvPicPr>
          <p:nvPr/>
        </p:nvPicPr>
        <p:blipFill>
          <a:blip r:embed="rId6"/>
          <a:stretch>
            <a:fillRect/>
          </a:stretch>
        </p:blipFill>
        <p:spPr>
          <a:xfrm>
            <a:off x="10032636" y="2616896"/>
            <a:ext cx="1364463" cy="1415325"/>
          </a:xfrm>
          <a:prstGeom prst="rect">
            <a:avLst/>
          </a:prstGeom>
        </p:spPr>
      </p:pic>
    </p:spTree>
    <p:extLst>
      <p:ext uri="{BB962C8B-B14F-4D97-AF65-F5344CB8AC3E}">
        <p14:creationId xmlns:p14="http://schemas.microsoft.com/office/powerpoint/2010/main" val="138059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46" name="Google Shape;46;p3"/>
          <p:cNvGraphicFramePr/>
          <p:nvPr>
            <p:extLst>
              <p:ext uri="{D42A27DB-BD31-4B8C-83A1-F6EECF244321}">
                <p14:modId xmlns:p14="http://schemas.microsoft.com/office/powerpoint/2010/main" val="180403860"/>
              </p:ext>
            </p:extLst>
          </p:nvPr>
        </p:nvGraphicFramePr>
        <p:xfrm>
          <a:off x="1127448" y="700345"/>
          <a:ext cx="9937100" cy="4332440"/>
        </p:xfrm>
        <a:graphic>
          <a:graphicData uri="http://schemas.openxmlformats.org/drawingml/2006/table">
            <a:tbl>
              <a:tblPr firstRow="1" bandRow="1">
                <a:noFill/>
                <a:tableStyleId>{0D4297A2-811B-47ED-8092-229EEA59F8F7}</a:tableStyleId>
              </a:tblPr>
              <a:tblGrid>
                <a:gridCol w="10081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5832650">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2000" u="none" strike="noStrike" cap="none" dirty="0"/>
                        <a:t>Slide #</a:t>
                      </a:r>
                      <a:endParaRPr sz="2000" u="none" strike="noStrike" cap="none" dirty="0"/>
                    </a:p>
                  </a:txBody>
                  <a:tcPr marL="91450" marR="91450" marT="45725" marB="45725"/>
                </a:tc>
                <a:tc>
                  <a:txBody>
                    <a:bodyPr/>
                    <a:lstStyle/>
                    <a:p>
                      <a:pPr marL="0" marR="0" lvl="0" indent="0" algn="ctr" rtl="0">
                        <a:spcBef>
                          <a:spcPts val="0"/>
                        </a:spcBef>
                        <a:spcAft>
                          <a:spcPts val="0"/>
                        </a:spcAft>
                        <a:buNone/>
                      </a:pPr>
                      <a:r>
                        <a:rPr lang="en-IN" sz="2000" u="none" strike="noStrike" cap="none" dirty="0"/>
                        <a:t>Thumbnail</a:t>
                      </a:r>
                      <a:endParaRPr dirty="0"/>
                    </a:p>
                  </a:txBody>
                  <a:tcPr marL="91450" marR="91450" marT="45725" marB="45725"/>
                </a:tc>
                <a:tc>
                  <a:txBody>
                    <a:bodyPr/>
                    <a:lstStyle/>
                    <a:p>
                      <a:pPr marL="0" marR="0" lvl="0" indent="0" algn="ctr" rtl="0">
                        <a:spcBef>
                          <a:spcPts val="0"/>
                        </a:spcBef>
                        <a:spcAft>
                          <a:spcPts val="0"/>
                        </a:spcAft>
                        <a:buNone/>
                      </a:pPr>
                      <a:r>
                        <a:rPr lang="en-IN" sz="2000" u="none" strike="noStrike" cap="none" dirty="0"/>
                        <a:t>Source link</a:t>
                      </a:r>
                      <a:endParaRPr dirty="0"/>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r>
                        <a:rPr lang="en-US" sz="900" dirty="0"/>
                        <a:t>1,3,5,6,7</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IN" sz="900" b="0" dirty="0"/>
                        <a:t>https://</a:t>
                      </a:r>
                      <a:r>
                        <a:rPr lang="en-IN" sz="900" b="0" dirty="0" err="1"/>
                        <a:t>pixabay.com</a:t>
                      </a:r>
                      <a:r>
                        <a:rPr lang="en-IN" sz="900" b="0" dirty="0"/>
                        <a:t>/vectors/elephant-wild-animal-mammal-trunk-24421/</a:t>
                      </a:r>
                      <a:endParaRPr sz="900" b="0" dirty="0"/>
                    </a:p>
                  </a:txBody>
                  <a:tcPr marL="91450" marR="91450" marT="45725" marB="45725"/>
                </a:tc>
                <a:tc>
                  <a:txBody>
                    <a:bodyPr/>
                    <a:lstStyle/>
                    <a:p>
                      <a:r>
                        <a:rPr lang="en-IN" sz="900" b="0" i="0" u="none" strike="noStrike" cap="none" dirty="0">
                          <a:solidFill>
                            <a:schemeClr val="dk1"/>
                          </a:solidFill>
                          <a:effectLst/>
                          <a:latin typeface="Calibri"/>
                          <a:ea typeface="Calibri"/>
                          <a:cs typeface="Calibri"/>
                          <a:sym typeface="Arial"/>
                        </a:rPr>
                        <a:t>Clker-Free-Vector-I</a:t>
                      </a:r>
                    </a:p>
                    <a:p>
                      <a:endParaRPr sz="900" b="0" dirty="0"/>
                    </a:p>
                  </a:txBody>
                  <a:tcPr marL="91450" marR="91450" marT="45725" marB="45725"/>
                </a:tc>
                <a:extLst>
                  <a:ext uri="{0D108BD9-81ED-4DB2-BD59-A6C34878D82A}">
                    <a16:rowId xmlns:a16="http://schemas.microsoft.com/office/drawing/2014/main" val="10001"/>
                  </a:ext>
                </a:extLst>
              </a:tr>
              <a:tr h="389325">
                <a:tc>
                  <a:txBody>
                    <a:bodyPr/>
                    <a:lstStyle/>
                    <a:p>
                      <a:pPr marL="0" marR="0" lvl="0" indent="0" algn="l" rtl="0">
                        <a:spcBef>
                          <a:spcPts val="0"/>
                        </a:spcBef>
                        <a:spcAft>
                          <a:spcPts val="0"/>
                        </a:spcAft>
                        <a:buNone/>
                      </a:pPr>
                      <a:r>
                        <a:rPr lang="en-US" sz="900" dirty="0"/>
                        <a:t>2,6,7</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&lt;animals in a forest&gt; &lt;https://</a:t>
                      </a:r>
                      <a:r>
                        <a:rPr lang="en-US" sz="900" dirty="0" err="1"/>
                        <a:t>www.vecteezy.com</a:t>
                      </a:r>
                      <a:r>
                        <a:rPr lang="en-US" sz="900" dirty="0"/>
                        <a:t>/vector-art/1929087-many-different-animals-in-the-forest-scene&gt;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&lt;tiger&gt; &lt;https://</a:t>
                      </a:r>
                      <a:r>
                        <a:rPr lang="en-US" sz="900" dirty="0" err="1"/>
                        <a:t>pixabay.com</a:t>
                      </a:r>
                      <a:r>
                        <a:rPr lang="en-US" sz="900" dirty="0"/>
                        <a:t>/vectors/tiger-stripes-standing-animal-tail-48303/&gt;</a:t>
                      </a:r>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US" sz="900" dirty="0"/>
                        <a:t>www.vecteezy.com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cap="none" dirty="0" err="1">
                          <a:solidFill>
                            <a:schemeClr val="dk1"/>
                          </a:solidFill>
                          <a:effectLst/>
                          <a:latin typeface="Calibri"/>
                          <a:ea typeface="Calibri"/>
                          <a:cs typeface="Calibri"/>
                          <a:sym typeface="Arial"/>
                        </a:rPr>
                        <a:t>Clker</a:t>
                      </a:r>
                      <a:r>
                        <a:rPr lang="en-IN" sz="900" b="0" i="0" u="none" strike="noStrike" cap="none" dirty="0">
                          <a:solidFill>
                            <a:schemeClr val="dk1"/>
                          </a:solidFill>
                          <a:effectLst/>
                          <a:latin typeface="Calibri"/>
                          <a:ea typeface="Calibri"/>
                          <a:cs typeface="Calibri"/>
                          <a:sym typeface="Arial"/>
                        </a:rPr>
                        <a:t>-Free-Vector-I</a:t>
                      </a:r>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2"/>
                  </a:ext>
                </a:extLst>
              </a:tr>
              <a:tr h="389325">
                <a:tc>
                  <a:txBody>
                    <a:bodyPr/>
                    <a:lstStyle/>
                    <a:p>
                      <a:pPr marL="0" marR="0" lvl="0" indent="0" algn="l" rtl="0">
                        <a:spcBef>
                          <a:spcPts val="0"/>
                        </a:spcBef>
                        <a:spcAft>
                          <a:spcPts val="0"/>
                        </a:spcAft>
                        <a:buNone/>
                      </a:pPr>
                      <a:r>
                        <a:rPr lang="en-US" sz="900" dirty="0"/>
                        <a:t>3</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&lt;cave&gt; &lt;https://</a:t>
                      </a:r>
                      <a:r>
                        <a:rPr lang="en-US" sz="900" dirty="0" err="1"/>
                        <a:t>pixabay.com</a:t>
                      </a:r>
                      <a:r>
                        <a:rPr lang="en-US" sz="900" dirty="0"/>
                        <a:t>/vectors/cave-stone-rock-fern-paleozoic-era-3167206/&gt;</a:t>
                      </a:r>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US" sz="900" dirty="0" err="1"/>
                        <a:t>creozavr</a:t>
                      </a:r>
                      <a:endParaRPr sz="900" dirty="0"/>
                    </a:p>
                  </a:txBody>
                  <a:tcPr marL="91450" marR="91450" marT="45725" marB="45725"/>
                </a:tc>
                <a:extLst>
                  <a:ext uri="{0D108BD9-81ED-4DB2-BD59-A6C34878D82A}">
                    <a16:rowId xmlns:a16="http://schemas.microsoft.com/office/drawing/2014/main" val="10003"/>
                  </a:ext>
                </a:extLst>
              </a:tr>
              <a:tr h="204076">
                <a:tc>
                  <a:txBody>
                    <a:bodyPr/>
                    <a:lstStyle/>
                    <a:p>
                      <a:pPr marL="0" marR="0" lvl="0" indent="0" algn="l" rtl="0">
                        <a:spcBef>
                          <a:spcPts val="0"/>
                        </a:spcBef>
                        <a:spcAft>
                          <a:spcPts val="0"/>
                        </a:spcAft>
                        <a:buNone/>
                      </a:pPr>
                      <a:r>
                        <a:rPr lang="en-US" sz="900" dirty="0"/>
                        <a:t>4,5,6</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lvl="0" indent="0" algn="l" rtl="0">
                        <a:spcBef>
                          <a:spcPts val="0"/>
                        </a:spcBef>
                        <a:spcAft>
                          <a:spcPts val="0"/>
                        </a:spcAft>
                        <a:buNone/>
                      </a:pPr>
                      <a:r>
                        <a:rPr lang="en-US" sz="900" dirty="0"/>
                        <a:t>&lt;cave&gt; &lt;https://</a:t>
                      </a:r>
                      <a:r>
                        <a:rPr lang="en-US" sz="900" dirty="0" err="1"/>
                        <a:t>pixabay.com</a:t>
                      </a:r>
                      <a:r>
                        <a:rPr lang="en-US" sz="900" dirty="0"/>
                        <a:t>/vectors/cave-stone-rock-fern-paleozoic-era-3167206/&gt;</a:t>
                      </a:r>
                    </a:p>
                    <a:p>
                      <a:pPr marL="0" lvl="0" indent="0" algn="l" rtl="0">
                        <a:spcBef>
                          <a:spcPts val="0"/>
                        </a:spcBef>
                        <a:spcAft>
                          <a:spcPts val="0"/>
                        </a:spcAft>
                        <a:buNone/>
                      </a:pPr>
                      <a:r>
                        <a:rPr lang="en-US" sz="900" dirty="0"/>
                        <a:t>&lt;boulder&gt; &lt;https://</a:t>
                      </a:r>
                      <a:r>
                        <a:rPr lang="en-US" sz="900" dirty="0" err="1"/>
                        <a:t>pixabay.com</a:t>
                      </a:r>
                      <a:r>
                        <a:rPr lang="en-US" sz="900" dirty="0"/>
                        <a:t>/vectors/rock-hard-stone-rough-boulder-35522/&gt;</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err="1"/>
                        <a:t>Creozavr</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cap="none" dirty="0" err="1">
                          <a:solidFill>
                            <a:schemeClr val="dk1"/>
                          </a:solidFill>
                          <a:effectLst/>
                          <a:latin typeface="Calibri"/>
                          <a:ea typeface="Calibri"/>
                          <a:cs typeface="Calibri"/>
                          <a:sym typeface="Arial"/>
                        </a:rPr>
                        <a:t>Clker</a:t>
                      </a:r>
                      <a:r>
                        <a:rPr lang="en-IN" sz="900" b="0" i="0" u="none" strike="noStrike" cap="none" dirty="0">
                          <a:solidFill>
                            <a:schemeClr val="dk1"/>
                          </a:solidFill>
                          <a:effectLst/>
                          <a:latin typeface="Calibri"/>
                          <a:ea typeface="Calibri"/>
                          <a:cs typeface="Calibri"/>
                          <a:sym typeface="Arial"/>
                        </a:rPr>
                        <a:t>-Free-Vector-Images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900" dirty="0"/>
                    </a:p>
                  </a:txBody>
                  <a:tcPr marL="91450" marR="91450" marT="45725" marB="45725"/>
                </a:tc>
                <a:extLst>
                  <a:ext uri="{0D108BD9-81ED-4DB2-BD59-A6C34878D82A}">
                    <a16:rowId xmlns:a16="http://schemas.microsoft.com/office/drawing/2014/main" val="10004"/>
                  </a:ext>
                </a:extLst>
              </a:tr>
              <a:tr h="389325">
                <a:tc>
                  <a:txBody>
                    <a:bodyPr/>
                    <a:lstStyle/>
                    <a:p>
                      <a:pPr marL="0" marR="0" lvl="0" indent="0" algn="l" rtl="0">
                        <a:spcBef>
                          <a:spcPts val="0"/>
                        </a:spcBef>
                        <a:spcAft>
                          <a:spcPts val="0"/>
                        </a:spcAft>
                        <a:buNone/>
                      </a:pPr>
                      <a:r>
                        <a:rPr lang="en-US" sz="900" dirty="0"/>
                        <a:t>6</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&lt;elephant pushing&gt; &lt;https://</a:t>
                      </a:r>
                      <a:r>
                        <a:rPr lang="en-US" sz="900" dirty="0" err="1"/>
                        <a:t>pixabay.com</a:t>
                      </a:r>
                      <a:r>
                        <a:rPr lang="en-US" sz="900" dirty="0"/>
                        <a:t>/vectors/elephant-animal-mammal-wild-3298569/&gt;</a:t>
                      </a:r>
                    </a:p>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err="1"/>
                        <a:t>mohamed_hassan</a:t>
                      </a:r>
                      <a:endParaRPr lang="en-US" sz="900" dirty="0"/>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5"/>
                  </a:ext>
                </a:extLst>
              </a:tr>
              <a:tr h="0">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900" b="0" i="0" u="none" strike="noStrike" cap="none" dirty="0">
                        <a:solidFill>
                          <a:schemeClr val="dk1"/>
                        </a:solidFill>
                        <a:effectLst/>
                        <a:latin typeface="Calibri"/>
                        <a:ea typeface="Calibri"/>
                        <a:cs typeface="Calibri"/>
                        <a:sym typeface="Arial"/>
                      </a:endParaRPr>
                    </a:p>
                  </a:txBody>
                  <a:tcPr marL="91450" marR="91450" marT="45725" marB="45725"/>
                </a:tc>
                <a:extLst>
                  <a:ext uri="{0D108BD9-81ED-4DB2-BD59-A6C34878D82A}">
                    <a16:rowId xmlns:a16="http://schemas.microsoft.com/office/drawing/2014/main" val="10006"/>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extLst>
                  <a:ext uri="{0D108BD9-81ED-4DB2-BD59-A6C34878D82A}">
                    <a16:rowId xmlns:a16="http://schemas.microsoft.com/office/drawing/2014/main" val="10007"/>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extLst>
                  <a:ext uri="{0D108BD9-81ED-4DB2-BD59-A6C34878D82A}">
                    <a16:rowId xmlns:a16="http://schemas.microsoft.com/office/drawing/2014/main" val="10008"/>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extLst>
                  <a:ext uri="{0D108BD9-81ED-4DB2-BD59-A6C34878D82A}">
                    <a16:rowId xmlns:a16="http://schemas.microsoft.com/office/drawing/2014/main" val="10009"/>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10"/>
                  </a:ext>
                </a:extLst>
              </a:tr>
            </a:tbl>
          </a:graphicData>
        </a:graphic>
      </p:graphicFrame>
      <p:sp>
        <p:nvSpPr>
          <p:cNvPr id="47" name="Google Shape;47;p3"/>
          <p:cNvSpPr txBox="1"/>
          <p:nvPr/>
        </p:nvSpPr>
        <p:spPr>
          <a:xfrm>
            <a:off x="3549975" y="116632"/>
            <a:ext cx="5092048" cy="500042"/>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spcBef>
                <a:spcPts val="0"/>
              </a:spcBef>
              <a:spcAft>
                <a:spcPts val="0"/>
              </a:spcAft>
              <a:buClr>
                <a:schemeClr val="dk1"/>
              </a:buClr>
              <a:buSzPct val="100000"/>
              <a:buFont typeface="Calibri"/>
              <a:buNone/>
            </a:pPr>
            <a:r>
              <a:rPr lang="en-IN" sz="4400" b="0" i="0" u="none" strike="noStrike" cap="none">
                <a:solidFill>
                  <a:schemeClr val="dk1"/>
                </a:solidFill>
                <a:latin typeface="Calibri"/>
                <a:ea typeface="Calibri"/>
                <a:cs typeface="Calibri"/>
                <a:sym typeface="Calibri"/>
              </a:rPr>
              <a:t>Attribution / Citation</a:t>
            </a:r>
            <a:endParaRPr sz="4400" b="0" i="0" u="none" strike="noStrike" cap="none">
              <a:solidFill>
                <a:schemeClr val="dk1"/>
              </a:solidFill>
              <a:latin typeface="Calibri"/>
              <a:ea typeface="Calibri"/>
              <a:cs typeface="Calibri"/>
              <a:sym typeface="Calibri"/>
            </a:endParaRPr>
          </a:p>
        </p:txBody>
      </p:sp>
      <p:sp>
        <p:nvSpPr>
          <p:cNvPr id="48" name="Google Shape;48;p3"/>
          <p:cNvSpPr txBox="1"/>
          <p:nvPr/>
        </p:nvSpPr>
        <p:spPr>
          <a:xfrm>
            <a:off x="1285827" y="5448685"/>
            <a:ext cx="9620400" cy="9543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rgbClr val="000000"/>
                </a:solidFill>
                <a:latin typeface="Arial"/>
                <a:ea typeface="Arial"/>
                <a:cs typeface="Arial"/>
                <a:sym typeface="Arial"/>
              </a:rPr>
              <a:t>                                    </a:t>
            </a:r>
            <a:r>
              <a:rPr lang="en-IN" sz="800" b="1" i="0" u="sng" strike="noStrike" cap="none">
                <a:solidFill>
                  <a:srgbClr val="000000"/>
                </a:solidFill>
                <a:latin typeface="Arial"/>
                <a:ea typeface="Arial"/>
                <a:cs typeface="Arial"/>
                <a:sym typeface="Arial"/>
              </a:rPr>
              <a:t>COPYRIGHT Cum DISCLAIMER NOTICE</a:t>
            </a:r>
            <a:endParaRPr sz="800" b="1" i="0" u="sng"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Strictly not for Commercial Use, excluding content that falls in Public Domain or common knowledge facts.</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Clr>
                <a:srgbClr val="000000"/>
              </a:buClr>
              <a:buSzPts val="800"/>
              <a:buFont typeface="Noto Sans Symbols"/>
              <a:buNone/>
            </a:pPr>
            <a:endParaRPr sz="800" b="0" i="0" u="none" strike="noStrike" cap="none">
              <a:solidFill>
                <a:srgbClr val="000000"/>
              </a:solidFill>
              <a:latin typeface="Calibri"/>
              <a:ea typeface="Calibri"/>
              <a:cs typeface="Calibri"/>
              <a:sym typeface="Calibri"/>
            </a:endParaRPr>
          </a:p>
        </p:txBody>
      </p:sp>
      <p:pic>
        <p:nvPicPr>
          <p:cNvPr id="3" name="Picture 2" descr="A cartoon of an elephant&#10;&#10;Description automatically generated with low confidence">
            <a:extLst>
              <a:ext uri="{FF2B5EF4-FFF2-40B4-BE49-F238E27FC236}">
                <a16:creationId xmlns:a16="http://schemas.microsoft.com/office/drawing/2014/main" id="{095AC300-018B-0560-1174-059885015119}"/>
              </a:ext>
            </a:extLst>
          </p:cNvPr>
          <p:cNvPicPr>
            <a:picLocks noChangeAspect="1"/>
          </p:cNvPicPr>
          <p:nvPr/>
        </p:nvPicPr>
        <p:blipFill>
          <a:blip r:embed="rId3"/>
          <a:stretch>
            <a:fillRect/>
          </a:stretch>
        </p:blipFill>
        <p:spPr>
          <a:xfrm>
            <a:off x="2670034" y="1158240"/>
            <a:ext cx="319790" cy="213360"/>
          </a:xfrm>
          <a:prstGeom prst="rect">
            <a:avLst/>
          </a:prstGeom>
        </p:spPr>
      </p:pic>
      <p:pic>
        <p:nvPicPr>
          <p:cNvPr id="5" name="Picture 4" descr="A group of animals in the forest&#10;&#10;Description automatically generated with medium confidence">
            <a:extLst>
              <a:ext uri="{FF2B5EF4-FFF2-40B4-BE49-F238E27FC236}">
                <a16:creationId xmlns:a16="http://schemas.microsoft.com/office/drawing/2014/main" id="{FB2A3B15-681A-B875-90C8-5EE5CCBCB346}"/>
              </a:ext>
            </a:extLst>
          </p:cNvPr>
          <p:cNvPicPr>
            <a:picLocks noChangeAspect="1"/>
          </p:cNvPicPr>
          <p:nvPr/>
        </p:nvPicPr>
        <p:blipFill>
          <a:blip r:embed="rId4"/>
          <a:stretch>
            <a:fillRect/>
          </a:stretch>
        </p:blipFill>
        <p:spPr>
          <a:xfrm>
            <a:off x="2292843" y="1526413"/>
            <a:ext cx="390145" cy="213360"/>
          </a:xfrm>
          <a:prstGeom prst="rect">
            <a:avLst/>
          </a:prstGeom>
        </p:spPr>
      </p:pic>
      <p:pic>
        <p:nvPicPr>
          <p:cNvPr id="7" name="Picture 6" descr="A picture containing big cat, mammal, tiger, bengal tiger&#10;&#10;Description automatically generated">
            <a:extLst>
              <a:ext uri="{FF2B5EF4-FFF2-40B4-BE49-F238E27FC236}">
                <a16:creationId xmlns:a16="http://schemas.microsoft.com/office/drawing/2014/main" id="{C15D109F-696F-08B6-3640-61FF4C6440F8}"/>
              </a:ext>
            </a:extLst>
          </p:cNvPr>
          <p:cNvPicPr>
            <a:picLocks noChangeAspect="1"/>
          </p:cNvPicPr>
          <p:nvPr/>
        </p:nvPicPr>
        <p:blipFill>
          <a:blip r:embed="rId5"/>
          <a:stretch>
            <a:fillRect/>
          </a:stretch>
        </p:blipFill>
        <p:spPr>
          <a:xfrm>
            <a:off x="2996621" y="1528503"/>
            <a:ext cx="205693" cy="213361"/>
          </a:xfrm>
          <a:prstGeom prst="rect">
            <a:avLst/>
          </a:prstGeom>
        </p:spPr>
      </p:pic>
      <p:pic>
        <p:nvPicPr>
          <p:cNvPr id="9" name="Picture 8" descr="A cartoon of a cave with a palm tree&#10;&#10;Description automatically generated with low confidence">
            <a:extLst>
              <a:ext uri="{FF2B5EF4-FFF2-40B4-BE49-F238E27FC236}">
                <a16:creationId xmlns:a16="http://schemas.microsoft.com/office/drawing/2014/main" id="{97389685-79CE-0964-9113-FD30142C2ECA}"/>
              </a:ext>
            </a:extLst>
          </p:cNvPr>
          <p:cNvPicPr>
            <a:picLocks noChangeAspect="1"/>
          </p:cNvPicPr>
          <p:nvPr/>
        </p:nvPicPr>
        <p:blipFill>
          <a:blip r:embed="rId6"/>
          <a:stretch>
            <a:fillRect/>
          </a:stretch>
        </p:blipFill>
        <p:spPr>
          <a:xfrm>
            <a:off x="2689153" y="2064931"/>
            <a:ext cx="202638" cy="180791"/>
          </a:xfrm>
          <a:prstGeom prst="rect">
            <a:avLst/>
          </a:prstGeom>
        </p:spPr>
      </p:pic>
      <p:pic>
        <p:nvPicPr>
          <p:cNvPr id="11" name="Picture 10" descr="A picture containing black, darkness&#10;&#10;Description automatically generated">
            <a:extLst>
              <a:ext uri="{FF2B5EF4-FFF2-40B4-BE49-F238E27FC236}">
                <a16:creationId xmlns:a16="http://schemas.microsoft.com/office/drawing/2014/main" id="{2ACB0226-0078-1EF1-E82C-F7540D872A81}"/>
              </a:ext>
            </a:extLst>
          </p:cNvPr>
          <p:cNvPicPr>
            <a:picLocks noChangeAspect="1"/>
          </p:cNvPicPr>
          <p:nvPr/>
        </p:nvPicPr>
        <p:blipFill>
          <a:blip r:embed="rId7"/>
          <a:stretch>
            <a:fillRect/>
          </a:stretch>
        </p:blipFill>
        <p:spPr>
          <a:xfrm>
            <a:off x="2787185" y="2956834"/>
            <a:ext cx="202639" cy="237091"/>
          </a:xfrm>
          <a:prstGeom prst="rect">
            <a:avLst/>
          </a:prstGeom>
        </p:spPr>
      </p:pic>
      <p:pic>
        <p:nvPicPr>
          <p:cNvPr id="15" name="Picture 14" descr="A cartoon of a cave with a palm tree&#10;&#10;Description automatically generated with low confidence">
            <a:extLst>
              <a:ext uri="{FF2B5EF4-FFF2-40B4-BE49-F238E27FC236}">
                <a16:creationId xmlns:a16="http://schemas.microsoft.com/office/drawing/2014/main" id="{286B24EC-FBB3-7B6B-F06B-538EDB15510D}"/>
              </a:ext>
            </a:extLst>
          </p:cNvPr>
          <p:cNvPicPr>
            <a:picLocks noChangeAspect="1"/>
          </p:cNvPicPr>
          <p:nvPr/>
        </p:nvPicPr>
        <p:blipFill>
          <a:blip r:embed="rId6"/>
          <a:stretch>
            <a:fillRect/>
          </a:stretch>
        </p:blipFill>
        <p:spPr>
          <a:xfrm>
            <a:off x="2292843" y="2457575"/>
            <a:ext cx="228749" cy="204087"/>
          </a:xfrm>
          <a:prstGeom prst="rect">
            <a:avLst/>
          </a:prstGeom>
        </p:spPr>
      </p:pic>
      <p:pic>
        <p:nvPicPr>
          <p:cNvPr id="16" name="Picture 15" descr="A picture containing sketch, art, black and white&#10;&#10;Description automatically generated">
            <a:extLst>
              <a:ext uri="{FF2B5EF4-FFF2-40B4-BE49-F238E27FC236}">
                <a16:creationId xmlns:a16="http://schemas.microsoft.com/office/drawing/2014/main" id="{BF78540B-0172-8C27-848E-EAA9638BEA44}"/>
              </a:ext>
            </a:extLst>
          </p:cNvPr>
          <p:cNvPicPr>
            <a:picLocks noChangeAspect="1"/>
          </p:cNvPicPr>
          <p:nvPr/>
        </p:nvPicPr>
        <p:blipFill>
          <a:blip r:embed="rId8"/>
          <a:stretch>
            <a:fillRect/>
          </a:stretch>
        </p:blipFill>
        <p:spPr>
          <a:xfrm>
            <a:off x="3333364" y="2457575"/>
            <a:ext cx="163354" cy="213360"/>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5875</TotalTime>
  <Words>1283</Words>
  <Application>Microsoft Office PowerPoint</Application>
  <PresentationFormat>Widescreen</PresentationFormat>
  <Paragraphs>98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Noto Sans Symbols</vt:lpstr>
      <vt:lpstr>Times</vt:lpstr>
      <vt:lpstr>DD</vt:lpstr>
      <vt:lpstr>The Helpful Elephant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Helpful Elephant</dc:title>
  <dc:creator>sssvv</dc:creator>
  <cp:lastModifiedBy>Mahesh Mahadevan</cp:lastModifiedBy>
  <cp:revision>28</cp:revision>
  <dcterms:created xsi:type="dcterms:W3CDTF">2020-08-28T09:38:22Z</dcterms:created>
  <dcterms:modified xsi:type="dcterms:W3CDTF">2023-06-15T03:07:40Z</dcterms:modified>
</cp:coreProperties>
</file>