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60" r:id="rId4"/>
    <p:sldId id="259" r:id="rId5"/>
    <p:sldId id="266" r:id="rId6"/>
    <p:sldId id="261" r:id="rId7"/>
    <p:sldId id="262" r:id="rId8"/>
    <p:sldId id="263" r:id="rId9"/>
    <p:sldId id="265"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userDrawn="1">
          <p15:clr>
            <a:srgbClr val="A4A3A4"/>
          </p15:clr>
        </p15:guide>
        <p15:guide id="2" pos="3885"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3A6"/>
    <a:srgbClr val="B7B0EE"/>
    <a:srgbClr val="FFE9A3"/>
    <a:srgbClr val="A7D6E3"/>
    <a:srgbClr val="FFCDCD"/>
    <a:srgbClr val="CAE1E0"/>
    <a:srgbClr val="E5F090"/>
    <a:srgbClr val="6D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73520" autoAdjust="0"/>
  </p:normalViewPr>
  <p:slideViewPr>
    <p:cSldViewPr snapToGrid="0">
      <p:cViewPr varScale="1">
        <p:scale>
          <a:sx n="44" d="100"/>
          <a:sy n="44" d="100"/>
        </p:scale>
        <p:origin x="1436" y="36"/>
      </p:cViewPr>
      <p:guideLst>
        <p:guide orient="horz" pos="2137"/>
        <p:guide pos="388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77863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sz="1200" b="0" i="0" u="none" strike="noStrike" dirty="0">
                <a:solidFill>
                  <a:schemeClr val="dk1"/>
                </a:solidFill>
                <a:latin typeface="Calibri"/>
                <a:ea typeface="Calibri"/>
                <a:cs typeface="Calibri"/>
                <a:sym typeface="Calibri"/>
              </a:rPr>
              <a:t>&lt;N/A&gt;</a:t>
            </a:r>
            <a:endParaRPr lang="en-US" b="0" dirty="0"/>
          </a:p>
          <a:p>
            <a:pPr marL="0" lvl="0" indent="0" algn="l" rtl="0">
              <a:spcBef>
                <a:spcPts val="0"/>
              </a:spcBef>
              <a:spcAft>
                <a:spcPts val="0"/>
              </a:spcAft>
              <a:buNone/>
            </a:pPr>
            <a:br>
              <a:rPr lang="en-US" b="0" dirty="0"/>
            </a:b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&lt;N/A&gt;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lang="en-IN" dirty="0"/>
          </a:p>
          <a:p>
            <a:pPr marL="0" lvl="0" indent="0" algn="l" rtl="0">
              <a:spcBef>
                <a:spcPts val="0"/>
              </a:spcBef>
              <a:spcAft>
                <a:spcPts val="0"/>
              </a:spcAft>
              <a:buFont typeface="Arial" panose="020B0604020202020204" pitchFamily="34" charset="0"/>
              <a:buNone/>
            </a:pPr>
            <a:r>
              <a:rPr lang="en-IN" b="0" dirty="0"/>
              <a:t>Nouns - https://www.freepik.com/free-vector/match-words-with-correct-pictures-game-kids-illustration_13474700.htm (brgfx)</a:t>
            </a:r>
            <a:endParaRPr b="0"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dirty="0"/>
          </a:p>
        </p:txBody>
      </p:sp>
    </p:spTree>
    <p:extLst>
      <p:ext uri="{BB962C8B-B14F-4D97-AF65-F5344CB8AC3E}">
        <p14:creationId xmlns:p14="http://schemas.microsoft.com/office/powerpoint/2010/main" val="3048447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10</a:t>
            </a:fld>
            <a:endParaRPr dirty="0"/>
          </a:p>
        </p:txBody>
      </p:sp>
    </p:spTree>
    <p:extLst>
      <p:ext uri="{BB962C8B-B14F-4D97-AF65-F5344CB8AC3E}">
        <p14:creationId xmlns:p14="http://schemas.microsoft.com/office/powerpoint/2010/main" val="4252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p>
          <a:p>
            <a:pPr marL="0" lvl="0" indent="0" algn="l" rtl="0">
              <a:spcBef>
                <a:spcPts val="0"/>
              </a:spcBef>
              <a:spcAft>
                <a:spcPts val="0"/>
              </a:spcAft>
              <a:buNone/>
            </a:pPr>
            <a:r>
              <a:rPr lang="en-IE" sz="1200" b="0" i="0" u="none" strike="noStrike" cap="none" dirty="0">
                <a:solidFill>
                  <a:schemeClr val="dk1"/>
                </a:solidFill>
                <a:effectLst/>
                <a:latin typeface="Calibri"/>
                <a:ea typeface="Calibri"/>
                <a:cs typeface="Calibri"/>
                <a:sym typeface="Calibri"/>
              </a:rPr>
              <a:t>This asset starts with IQ and seamlessly flows into the MS. The teacher could start the class by asking the students to frame a few sentences with the Nouns which they have already learnt in the class. They could then write the sentences on the blackboard spoken by the students. She/he may then underline the Nouns in those sentences and ask the students the kind of Nouns used. She/he can then recap the Nouns already learnt (Proper Noun, Common Noun, Countable - Uncountable Noun and Abstract Noun) and start the MS. The PPT may be used for clarity. Alternatively, the teacher may choose to prepare placards or reading cards with sentences as given in the PPT in the absence of AV facility. Once the children are able to identify the countable and uncountable nouns, she can make use of this opportunity to introduce the nomenclature as Material Nouns.</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1"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dirty="0"/>
          </a:p>
        </p:txBody>
      </p:sp>
    </p:spTree>
    <p:extLst>
      <p:ext uri="{BB962C8B-B14F-4D97-AF65-F5344CB8AC3E}">
        <p14:creationId xmlns:p14="http://schemas.microsoft.com/office/powerpoint/2010/main" val="10725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endParaRPr b="0" dirty="0"/>
          </a:p>
          <a:p>
            <a:pPr marL="171450" lvl="0" indent="-171450" algn="l" rtl="0">
              <a:spcBef>
                <a:spcPts val="0"/>
              </a:spcBef>
              <a:spcAft>
                <a:spcPts val="0"/>
              </a:spcAft>
              <a:buFont typeface="Arial" panose="020B0604020202020204" pitchFamily="34" charset="0"/>
              <a:buChar char="•"/>
            </a:pPr>
            <a:r>
              <a:rPr lang="en-IN" b="1" dirty="0"/>
              <a:t>Honey - https://www.freepik.com/free-photo/honey-jar-with-wooden-spoon_10627844.htm (efe_Madrid)</a:t>
            </a:r>
            <a:r>
              <a:rPr lang="en-IN" dirty="0"/>
              <a:t> </a:t>
            </a:r>
          </a:p>
          <a:p>
            <a:pPr marL="171450" lvl="0" indent="-171450" algn="l" rtl="0">
              <a:spcBef>
                <a:spcPts val="0"/>
              </a:spcBef>
              <a:spcAft>
                <a:spcPts val="0"/>
              </a:spcAft>
              <a:buFont typeface="Arial" panose="020B0604020202020204" pitchFamily="34" charset="0"/>
              <a:buChar char="•"/>
            </a:pPr>
            <a:r>
              <a:rPr lang="en-IN" b="1" dirty="0"/>
              <a:t>Curd - https://www.freepik.com/free-photo/greek-yogurt-wooden-bowl-isolated-white-background_35584779.htm (chandlervid85)</a:t>
            </a:r>
          </a:p>
          <a:p>
            <a:pPr marL="171450" lvl="0" indent="-171450" algn="l" rtl="0">
              <a:spcBef>
                <a:spcPts val="0"/>
              </a:spcBef>
              <a:spcAft>
                <a:spcPts val="0"/>
              </a:spcAft>
              <a:buFont typeface="Arial" panose="020B0604020202020204" pitchFamily="34" charset="0"/>
              <a:buChar char="•"/>
            </a:pPr>
            <a:r>
              <a:rPr lang="en-IN" b="1" dirty="0"/>
              <a:t>Cotton - https://www.freepik.com/free-photo/cotton-flowers_9616040.htm (Racool_studio)</a:t>
            </a:r>
          </a:p>
          <a:p>
            <a:pPr marL="171450" lvl="0" indent="-171450" algn="l" rtl="0">
              <a:spcBef>
                <a:spcPts val="0"/>
              </a:spcBef>
              <a:spcAft>
                <a:spcPts val="0"/>
              </a:spcAft>
              <a:buFont typeface="Arial" panose="020B0604020202020204" pitchFamily="34" charset="0"/>
              <a:buChar char="•"/>
            </a:pPr>
            <a:endParaRPr lang="en-IN" b="1" dirty="0"/>
          </a:p>
          <a:p>
            <a:pPr marL="171450" lvl="0" indent="-171450" algn="l" rtl="0">
              <a:spcBef>
                <a:spcPts val="0"/>
              </a:spcBef>
              <a:spcAft>
                <a:spcPts val="0"/>
              </a:spcAft>
              <a:buFont typeface="Arial" panose="020B0604020202020204" pitchFamily="34" charset="0"/>
              <a:buChar char="•"/>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dirty="0"/>
          </a:p>
        </p:txBody>
      </p:sp>
    </p:spTree>
    <p:extLst>
      <p:ext uri="{BB962C8B-B14F-4D97-AF65-F5344CB8AC3E}">
        <p14:creationId xmlns:p14="http://schemas.microsoft.com/office/powerpoint/2010/main" val="4620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171450" lvl="0" indent="-171450" algn="l" rtl="0">
              <a:spcBef>
                <a:spcPts val="0"/>
              </a:spcBef>
              <a:spcAft>
                <a:spcPts val="0"/>
              </a:spcAft>
              <a:buFont typeface="Arial" panose="020B0604020202020204" pitchFamily="34" charset="0"/>
              <a:buChar char="•"/>
            </a:pPr>
            <a:r>
              <a:rPr lang="en-US" b="1" dirty="0"/>
              <a:t>GO</a:t>
            </a:r>
            <a:endParaRPr b="1"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dirty="0"/>
          </a:p>
        </p:txBody>
      </p:sp>
    </p:spTree>
    <p:extLst>
      <p:ext uri="{BB962C8B-B14F-4D97-AF65-F5344CB8AC3E}">
        <p14:creationId xmlns:p14="http://schemas.microsoft.com/office/powerpoint/2010/main" val="197602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endParaRPr b="0" dirty="0"/>
          </a:p>
          <a:p>
            <a:pPr marL="171450" lvl="0" indent="-171450" algn="l" rtl="0">
              <a:spcBef>
                <a:spcPts val="0"/>
              </a:spcBef>
              <a:spcAft>
                <a:spcPts val="0"/>
              </a:spcAft>
              <a:buFont typeface="Arial" panose="020B0604020202020204" pitchFamily="34" charset="0"/>
              <a:buChar char="•"/>
            </a:pPr>
            <a:r>
              <a:rPr lang="en-IN" b="1" dirty="0"/>
              <a:t>Honey - https://www.freepik.com/free-photo/honey-jar-with-wooden-spoon_10627844.htm (efe_Madrid)</a:t>
            </a:r>
            <a:r>
              <a:rPr lang="en-IN" dirty="0"/>
              <a:t> </a:t>
            </a:r>
          </a:p>
          <a:p>
            <a:pPr marL="171450" lvl="0" indent="-171450" algn="l" rtl="0">
              <a:spcBef>
                <a:spcPts val="0"/>
              </a:spcBef>
              <a:spcAft>
                <a:spcPts val="0"/>
              </a:spcAft>
              <a:buFont typeface="Arial" panose="020B0604020202020204" pitchFamily="34" charset="0"/>
              <a:buChar char="•"/>
            </a:pPr>
            <a:r>
              <a:rPr lang="en-IN" b="1" dirty="0"/>
              <a:t>Curd - https://www.freepik.com/free-photo/greek-yogurt-wooden-bowl-isolated-white-background_35584779.htm (chandlervid85)</a:t>
            </a:r>
          </a:p>
          <a:p>
            <a:pPr marL="171450" lvl="0" indent="-171450" algn="l" rtl="0">
              <a:spcBef>
                <a:spcPts val="0"/>
              </a:spcBef>
              <a:spcAft>
                <a:spcPts val="0"/>
              </a:spcAft>
              <a:buFont typeface="Arial" panose="020B0604020202020204" pitchFamily="34" charset="0"/>
              <a:buChar char="•"/>
            </a:pPr>
            <a:r>
              <a:rPr lang="en-IN" b="1" dirty="0"/>
              <a:t>Cotton - https://www.freepik.com/free-photo/cotton-flowers_9616040.htm (Racool_studio)</a:t>
            </a:r>
          </a:p>
          <a:p>
            <a:pPr marL="171450" lvl="0" indent="-171450" algn="l" rtl="0">
              <a:spcBef>
                <a:spcPts val="0"/>
              </a:spcBef>
              <a:spcAft>
                <a:spcPts val="0"/>
              </a:spcAft>
              <a:buFont typeface="Arial" panose="020B0604020202020204" pitchFamily="34" charset="0"/>
              <a:buChar char="•"/>
            </a:pPr>
            <a:endParaRPr lang="en-IN" b="1" dirty="0"/>
          </a:p>
          <a:p>
            <a:pPr marL="171450" lvl="0" indent="-171450" algn="l" rtl="0">
              <a:spcBef>
                <a:spcPts val="0"/>
              </a:spcBef>
              <a:spcAft>
                <a:spcPts val="0"/>
              </a:spcAft>
              <a:buFont typeface="Arial" panose="020B0604020202020204" pitchFamily="34" charset="0"/>
              <a:buChar char="•"/>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dirty="0"/>
          </a:p>
        </p:txBody>
      </p:sp>
    </p:spTree>
    <p:extLst>
      <p:ext uri="{BB962C8B-B14F-4D97-AF65-F5344CB8AC3E}">
        <p14:creationId xmlns:p14="http://schemas.microsoft.com/office/powerpoint/2010/main" val="371311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endParaRPr b="0" dirty="0"/>
          </a:p>
          <a:p>
            <a:pPr marL="171450" lvl="0" indent="-171450" algn="l" rtl="0">
              <a:spcBef>
                <a:spcPts val="0"/>
              </a:spcBef>
              <a:spcAft>
                <a:spcPts val="0"/>
              </a:spcAft>
              <a:buFont typeface="Arial" panose="020B0604020202020204" pitchFamily="34" charset="0"/>
              <a:buChar char="•"/>
            </a:pPr>
            <a:r>
              <a:rPr lang="en-IN" b="1" dirty="0"/>
              <a:t>Silver Bangle - https://openverse.org/image/1f2bb2df-f666-48e0-a0f2-f18bee153ba9?q=silver%20bangle (</a:t>
            </a:r>
            <a:r>
              <a:rPr lang="en-US" sz="1200" b="1" i="0" u="none" strike="noStrike" cap="none" dirty="0">
                <a:solidFill>
                  <a:schemeClr val="dk1"/>
                </a:solidFill>
                <a:effectLst/>
                <a:latin typeface="Calibri"/>
                <a:ea typeface="Calibri"/>
                <a:cs typeface="Calibri"/>
                <a:sym typeface="Calibri"/>
              </a:rPr>
              <a:t>"Silver bangles" by </a:t>
            </a:r>
          </a:p>
          <a:p>
            <a:pPr marL="0" lvl="0" indent="0" algn="l" rtl="0">
              <a:spcBef>
                <a:spcPts val="0"/>
              </a:spcBef>
              <a:spcAft>
                <a:spcPts val="0"/>
              </a:spcAft>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liz west from Boxborough, MA)</a:t>
            </a:r>
          </a:p>
          <a:p>
            <a:pPr marL="171450" lvl="0" indent="-171450" algn="l" rtl="0">
              <a:spcBef>
                <a:spcPts val="0"/>
              </a:spcBef>
              <a:spcAft>
                <a:spcPts val="0"/>
              </a:spcAft>
              <a:buFont typeface="Arial" panose="020B0604020202020204" pitchFamily="34" charset="0"/>
              <a:buChar char="•"/>
            </a:pPr>
            <a:r>
              <a:rPr lang="en-IN" b="1" dirty="0"/>
              <a:t>Plastic bag = https://www.freepik.com/free-photo/purple-plastic-grocery-bag_18835768.htm (rawpixel.com)</a:t>
            </a:r>
            <a:endParaRPr b="1"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dirty="0"/>
          </a:p>
        </p:txBody>
      </p:sp>
    </p:spTree>
    <p:extLst>
      <p:ext uri="{BB962C8B-B14F-4D97-AF65-F5344CB8AC3E}">
        <p14:creationId xmlns:p14="http://schemas.microsoft.com/office/powerpoint/2010/main" val="412862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171450" lvl="0" indent="-171450" algn="l" rtl="0">
              <a:spcBef>
                <a:spcPts val="0"/>
              </a:spcBef>
              <a:spcAft>
                <a:spcPts val="0"/>
              </a:spcAft>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Copper wire - https://openverse.org/image/d3d11b9f-065c-4b11-b8cb-8db5dcca6e49?q=copper%20wire </a:t>
            </a:r>
          </a:p>
          <a:p>
            <a:pPr marL="0" lvl="0" indent="0" algn="l" rtl="0">
              <a:spcBef>
                <a:spcPts val="0"/>
              </a:spcBef>
              <a:spcAft>
                <a:spcPts val="0"/>
              </a:spcAft>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("Industrial Photography: Copper Wires-004“ by Flavio~)</a:t>
            </a:r>
            <a:endParaRPr lang="en-IN" b="1" dirty="0"/>
          </a:p>
          <a:p>
            <a:pPr marL="171450" lvl="0" indent="-171450" algn="l" rtl="0">
              <a:spcBef>
                <a:spcPts val="0"/>
              </a:spcBef>
              <a:spcAft>
                <a:spcPts val="0"/>
              </a:spcAft>
              <a:buFont typeface="Arial" panose="020B0604020202020204" pitchFamily="34" charset="0"/>
              <a:buChar char="•"/>
            </a:pPr>
            <a:r>
              <a:rPr lang="en-IN" b="1" dirty="0"/>
              <a:t>Aluminum wire - https://pixabay.com/photos/wire-won-line-steel-aluminum-2775895/ (HeungSoon)</a:t>
            </a:r>
          </a:p>
          <a:p>
            <a:pPr marL="171450" lvl="0" indent="-171450" algn="l" rtl="0">
              <a:spcBef>
                <a:spcPts val="0"/>
              </a:spcBef>
              <a:spcAft>
                <a:spcPts val="0"/>
              </a:spcAft>
              <a:buFont typeface="Arial" panose="020B0604020202020204" pitchFamily="34" charset="0"/>
              <a:buChar char="•"/>
            </a:pPr>
            <a:r>
              <a:rPr lang="en-IN" b="1" dirty="0"/>
              <a:t>Fibre - https://www.freepik.com/free-photo/horizontal-shot-two-empty-old-fashioned-glasses-white-surface-with-shadows_15671194.htm (wirestock)</a:t>
            </a:r>
            <a:endParaRPr b="1"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dirty="0"/>
          </a:p>
        </p:txBody>
      </p:sp>
    </p:spTree>
    <p:extLst>
      <p:ext uri="{BB962C8B-B14F-4D97-AF65-F5344CB8AC3E}">
        <p14:creationId xmlns:p14="http://schemas.microsoft.com/office/powerpoint/2010/main" val="103324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t>Glass window - https://</a:t>
            </a:r>
            <a:r>
              <a:rPr lang="en-US" sz="1200" b="0" dirty="0" err="1"/>
              <a:t>www.freepik.com</a:t>
            </a:r>
            <a:r>
              <a:rPr lang="en-US" sz="1200" b="0" dirty="0"/>
              <a:t>/free-vector/empty-office-room-interior-with-windows-ceiling_8117291.htm (</a:t>
            </a:r>
            <a:r>
              <a:rPr lang="en-US" sz="1200" b="0" dirty="0" err="1"/>
              <a:t>upklyak</a:t>
            </a:r>
            <a:r>
              <a:rPr lang="en-US" sz="1200" b="0" dirty="0"/>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t>Boys- https://</a:t>
            </a:r>
            <a:r>
              <a:rPr lang="en-US" sz="1200" b="0" dirty="0" err="1"/>
              <a:t>www.freepik.com</a:t>
            </a:r>
            <a:r>
              <a:rPr lang="en-US" sz="1200" b="0" dirty="0"/>
              <a:t>/free-vector/boys-playing-different-sports-illustration_1169163.htm (</a:t>
            </a:r>
            <a:r>
              <a:rPr lang="en-US" sz="1200" b="0" dirty="0" err="1"/>
              <a:t>brgfx</a:t>
            </a:r>
            <a:r>
              <a:rPr lang="en-US" sz="1200" b="0" dirty="0"/>
              <a:t>)</a:t>
            </a:r>
          </a:p>
          <a:p>
            <a:pPr marL="171450" lvl="0" indent="-171450" algn="l" rtl="0">
              <a:spcBef>
                <a:spcPts val="0"/>
              </a:spcBef>
              <a:spcAft>
                <a:spcPts val="0"/>
              </a:spcAft>
              <a:buFont typeface="Arial" panose="020B0604020202020204" pitchFamily="34" charset="0"/>
              <a:buChar char="•"/>
            </a:pPr>
            <a:r>
              <a:rPr lang="en-IN" b="0" dirty="0"/>
              <a:t>Milk</a:t>
            </a:r>
            <a:r>
              <a:rPr lang="en-IN" b="0" baseline="0" dirty="0"/>
              <a:t> bottle - </a:t>
            </a:r>
            <a:r>
              <a:rPr lang="en-IN" b="0" dirty="0"/>
              <a:t>https://www.freepik.com/free-vector/bottle-glass-milk_3982357.htm (macrovector)</a:t>
            </a:r>
            <a:endParaRPr b="0"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dirty="0"/>
          </a:p>
        </p:txBody>
      </p:sp>
    </p:spTree>
    <p:extLst>
      <p:ext uri="{BB962C8B-B14F-4D97-AF65-F5344CB8AC3E}">
        <p14:creationId xmlns:p14="http://schemas.microsoft.com/office/powerpoint/2010/main" val="318840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endParaRPr b="0" dirty="0"/>
          </a:p>
          <a:p>
            <a:pPr marL="171450" lvl="0" indent="-171450" algn="l" rtl="0">
              <a:spcBef>
                <a:spcPts val="0"/>
              </a:spcBef>
              <a:spcAft>
                <a:spcPts val="0"/>
              </a:spcAft>
              <a:buFont typeface="Arial" panose="020B0604020202020204" pitchFamily="34" charset="0"/>
              <a:buChar char="•"/>
            </a:pPr>
            <a:r>
              <a:rPr lang="en-IN" b="1" dirty="0"/>
              <a:t>Fruit bowl - https://www.freepik.com/free-photo/cute-smiling-girl-with-colorful-fruits-showing-thumb-up-sign_2618377.htm (freepik)</a:t>
            </a:r>
          </a:p>
          <a:p>
            <a:pPr marL="171450" lvl="0" indent="-171450" algn="l" rtl="0">
              <a:spcBef>
                <a:spcPts val="0"/>
              </a:spcBef>
              <a:spcAft>
                <a:spcPts val="0"/>
              </a:spcAft>
              <a:buFont typeface="Arial" panose="020B0604020202020204" pitchFamily="34" charset="0"/>
              <a:buChar char="•"/>
            </a:pPr>
            <a:r>
              <a:rPr lang="en-IN" b="1" dirty="0"/>
              <a:t>Spoon</a:t>
            </a:r>
            <a:r>
              <a:rPr lang="en-IN" b="1" baseline="0" dirty="0"/>
              <a:t> of sugar - </a:t>
            </a:r>
            <a:r>
              <a:rPr lang="en-IN" b="1" dirty="0"/>
              <a:t>https://www.freepik.com/free-photo/background-sugar-cubes_21061385.htm (fabrikasimf)</a:t>
            </a:r>
            <a:endParaRPr b="1"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dirty="0"/>
          </a:p>
        </p:txBody>
      </p:sp>
    </p:spTree>
    <p:extLst>
      <p:ext uri="{BB962C8B-B14F-4D97-AF65-F5344CB8AC3E}">
        <p14:creationId xmlns:p14="http://schemas.microsoft.com/office/powerpoint/2010/main" val="747142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dirty="0">
                <a:solidFill>
                  <a:schemeClr val="dk1"/>
                </a:solidFill>
                <a:latin typeface="Arial"/>
                <a:ea typeface="Arial"/>
                <a:cs typeface="Arial"/>
                <a:sym typeface="Arial"/>
              </a:rPr>
              <a:t>                                    </a:t>
            </a:r>
            <a:r>
              <a:rPr lang="en-IN" sz="800" b="1" i="0" u="sng" strike="noStrike" cap="none" dirty="0">
                <a:solidFill>
                  <a:schemeClr val="dk1"/>
                </a:solidFill>
                <a:latin typeface="Arial"/>
                <a:ea typeface="Arial"/>
                <a:cs typeface="Arial"/>
                <a:sym typeface="Arial"/>
              </a:rPr>
              <a:t>COPYRIGHT Cum DISCLAIMER NOTICE</a:t>
            </a:r>
            <a:endParaRPr sz="800" b="1" i="0" u="sng" strike="noStrike" cap="none" dirty="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dirty="0">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dirty="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dirty="0">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dirty="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dirty="0">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dirty="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dirty="0">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4.jpg"/><Relationship Id="rId17" Type="http://schemas.microsoft.com/office/2007/relationships/hdphoto" Target="../media/hdphoto1.wdp"/><Relationship Id="rId2" Type="http://schemas.openxmlformats.org/officeDocument/2006/relationships/notesSlide" Target="../notesSlides/notesSlide10.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60929" y="1702130"/>
            <a:ext cx="3568116" cy="3616995"/>
          </a:xfrm>
          <a:prstGeom prst="roundRect">
            <a:avLst>
              <a:gd name="adj" fmla="val 11111"/>
            </a:avLst>
          </a:prstGeom>
          <a:ln w="190500" cap="rnd">
            <a:solidFill>
              <a:srgbClr val="FFC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5" name="Group 4"/>
          <p:cNvGrpSpPr/>
          <p:nvPr/>
        </p:nvGrpSpPr>
        <p:grpSpPr>
          <a:xfrm>
            <a:off x="1081406" y="170212"/>
            <a:ext cx="10067258" cy="2120053"/>
            <a:chOff x="1199456" y="1841316"/>
            <a:chExt cx="10067258" cy="2821790"/>
          </a:xfrm>
          <a:effectLst>
            <a:outerShdw blurRad="127000" dist="12700" dir="7200000" sx="101000" sy="101000" algn="ctr" rotWithShape="0">
              <a:prstClr val="black">
                <a:alpha val="38000"/>
              </a:prstClr>
            </a:outerShdw>
          </a:effectLst>
        </p:grpSpPr>
        <p:sp>
          <p:nvSpPr>
            <p:cNvPr id="6" name="Freeform 5"/>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8" name="Freeform 7"/>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2236998" y="359221"/>
            <a:ext cx="7802136" cy="923330"/>
          </a:xfrm>
          <a:prstGeom prst="rect">
            <a:avLst/>
          </a:prstGeom>
          <a:noFill/>
          <a:ln w="57150">
            <a:solidFill>
              <a:srgbClr val="FFC000"/>
            </a:solidFill>
          </a:ln>
        </p:spPr>
        <p:txBody>
          <a:bodyPr wrap="none" rtlCol="0">
            <a:spAutoFit/>
          </a:bodyPr>
          <a:lstStyle/>
          <a:p>
            <a:r>
              <a:rPr lang="en-US" sz="5400" dirty="0">
                <a:latin typeface="Calibri (heading)"/>
              </a:rPr>
              <a:t>Usage of Material Nouns</a:t>
            </a:r>
            <a:endParaRPr lang="en-IN" sz="5400" dirty="0">
              <a:latin typeface="Calibri (heading)"/>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1888222836"/>
              </p:ext>
            </p:extLst>
          </p:nvPr>
        </p:nvGraphicFramePr>
        <p:xfrm>
          <a:off x="1127448" y="700345"/>
          <a:ext cx="9937100" cy="4312990"/>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dirty="0"/>
                        <a:t>Source link</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dirty="0"/>
                        <a:t>Author </a:t>
                      </a:r>
                      <a:endParaRPr dirty="0"/>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US" sz="900" dirty="0"/>
                        <a:t>1.</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IN" sz="900" b="0" dirty="0"/>
                        <a:t>Nouns - https://www.freepik.com/free-vector/match-words-with-correct-pictures-game-kids-illustration_13474700.htm</a:t>
                      </a:r>
                    </a:p>
                    <a:p>
                      <a:pPr marL="0" marR="0" lvl="0" indent="0" algn="l" rtl="0">
                        <a:spcBef>
                          <a:spcPts val="0"/>
                        </a:spcBef>
                        <a:spcAft>
                          <a:spcPts val="0"/>
                        </a:spcAft>
                        <a:buNone/>
                      </a:pPr>
                      <a:endParaRPr sz="900" b="0" dirty="0"/>
                    </a:p>
                  </a:txBody>
                  <a:tcPr marL="91450" marR="91450" marT="45725" marB="45725"/>
                </a:tc>
                <a:tc>
                  <a:txBody>
                    <a:bodyPr/>
                    <a:lstStyle/>
                    <a:p>
                      <a:pPr marL="0" marR="0" lvl="0" indent="0" algn="l" rtl="0">
                        <a:spcBef>
                          <a:spcPts val="0"/>
                        </a:spcBef>
                        <a:spcAft>
                          <a:spcPts val="0"/>
                        </a:spcAft>
                        <a:buNone/>
                      </a:pPr>
                      <a:r>
                        <a:rPr lang="en-IN" sz="900" b="0" dirty="0"/>
                        <a:t> brgfx</a:t>
                      </a:r>
                    </a:p>
                    <a:p>
                      <a:pPr marL="0" marR="0" lvl="0" indent="0" algn="l" rtl="0">
                        <a:spcBef>
                          <a:spcPts val="0"/>
                        </a:spcBef>
                        <a:spcAft>
                          <a:spcPts val="0"/>
                        </a:spcAft>
                        <a:buNone/>
                      </a:pPr>
                      <a:endParaRPr lang="en-US" sz="900" b="0" dirty="0"/>
                    </a:p>
                    <a:p>
                      <a:pPr marL="0" marR="0" lvl="0" indent="0" algn="l" rtl="0">
                        <a:spcBef>
                          <a:spcPts val="0"/>
                        </a:spcBef>
                        <a:spcAft>
                          <a:spcPts val="0"/>
                        </a:spcAft>
                        <a:buNone/>
                      </a:pPr>
                      <a:endParaRPr sz="900" b="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US" sz="900" dirty="0"/>
                        <a:t>4.</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171450" marR="0" lvl="0" indent="-171450" algn="l" rtl="0">
                        <a:spcBef>
                          <a:spcPts val="0"/>
                        </a:spcBef>
                        <a:spcAft>
                          <a:spcPts val="0"/>
                        </a:spcAft>
                        <a:buFont typeface="Arial" panose="020B0604020202020204" pitchFamily="34" charset="0"/>
                        <a:buChar char="•"/>
                      </a:pPr>
                      <a:r>
                        <a:rPr lang="en-IN" sz="900" b="0" dirty="0"/>
                        <a:t>Honey - https://www.freepik.com/free-photo/honey-jar-with-wooden-spoon_10627844.htm                                                    </a:t>
                      </a:r>
                    </a:p>
                    <a:p>
                      <a:pPr marL="171450" lvl="0" indent="-171450" algn="l" rtl="0">
                        <a:spcBef>
                          <a:spcPts val="0"/>
                        </a:spcBef>
                        <a:spcAft>
                          <a:spcPts val="0"/>
                        </a:spcAft>
                        <a:buFont typeface="Arial" panose="020B0604020202020204" pitchFamily="34" charset="0"/>
                        <a:buChar char="•"/>
                      </a:pPr>
                      <a:r>
                        <a:rPr lang="en-IN" sz="900" b="0" dirty="0"/>
                        <a:t>Curd - https://www.freepik.com/free-photo/greek-yogurt-wooden-bowl-isolated-white-background_35584779.htm</a:t>
                      </a:r>
                    </a:p>
                    <a:p>
                      <a:pPr marL="171450" lvl="0" indent="-171450" algn="l" rtl="0">
                        <a:spcBef>
                          <a:spcPts val="0"/>
                        </a:spcBef>
                        <a:spcAft>
                          <a:spcPts val="0"/>
                        </a:spcAft>
                        <a:buFont typeface="Arial" panose="020B0604020202020204" pitchFamily="34" charset="0"/>
                        <a:buChar char="•"/>
                      </a:pPr>
                      <a:r>
                        <a:rPr lang="en-IN" sz="900" b="0" dirty="0"/>
                        <a:t>Cotton - https://www.freepik.com/free-photo/cotton-flowers_9616040.htm </a:t>
                      </a:r>
                    </a:p>
                  </a:txBody>
                  <a:tcPr marL="91450" marR="91450" marT="45725" marB="45725"/>
                </a:tc>
                <a:tc>
                  <a:txBody>
                    <a:bodyPr/>
                    <a:lstStyle/>
                    <a:p>
                      <a:pPr marL="0" marR="0" lvl="0" indent="0" algn="l" rtl="0">
                        <a:spcBef>
                          <a:spcPts val="0"/>
                        </a:spcBef>
                        <a:spcAft>
                          <a:spcPts val="0"/>
                        </a:spcAft>
                        <a:buNone/>
                      </a:pPr>
                      <a:r>
                        <a:rPr lang="en-US" sz="900" b="0" dirty="0"/>
                        <a:t>efe_Madrid</a:t>
                      </a:r>
                    </a:p>
                    <a:p>
                      <a:pPr marL="0" marR="0" lvl="0" indent="0" algn="l" rtl="0">
                        <a:spcBef>
                          <a:spcPts val="0"/>
                        </a:spcBef>
                        <a:spcAft>
                          <a:spcPts val="0"/>
                        </a:spcAft>
                        <a:buNone/>
                      </a:pPr>
                      <a:r>
                        <a:rPr lang="en-US" sz="900" b="0" dirty="0"/>
                        <a:t>Chandlervid85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t>Racool_studio</a:t>
                      </a:r>
                    </a:p>
                  </a:txBody>
                  <a:tcPr marL="91450" marR="91450" marT="45725" marB="45725"/>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US" sz="900" dirty="0"/>
                        <a:t>5. </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171450" lvl="0" indent="-171450" algn="l" rtl="0">
                        <a:spcBef>
                          <a:spcPts val="0"/>
                        </a:spcBef>
                        <a:spcAft>
                          <a:spcPts val="0"/>
                        </a:spcAft>
                        <a:buFont typeface="Arial" panose="020B0604020202020204" pitchFamily="34" charset="0"/>
                        <a:buChar char="•"/>
                      </a:pPr>
                      <a:r>
                        <a:rPr lang="en-IN" sz="900" b="0" dirty="0"/>
                        <a:t>Silver Bangle - https://openverse.org/image/1f2bb2df-f666-48e0-a0f2-f18bee153ba9?q=silver%20bangle (</a:t>
                      </a:r>
                      <a:r>
                        <a:rPr lang="en-IN" sz="900" b="0" i="0" u="none" strike="noStrike" cap="none" dirty="0">
                          <a:solidFill>
                            <a:schemeClr val="dk1"/>
                          </a:solidFill>
                          <a:effectLst/>
                          <a:latin typeface="Calibri"/>
                          <a:ea typeface="Calibri"/>
                          <a:cs typeface="Calibri"/>
                          <a:sym typeface="Calibri"/>
                        </a:rPr>
                        <a:t>"Silver bangles“)</a:t>
                      </a:r>
                    </a:p>
                    <a:p>
                      <a:pPr marL="171450" lvl="0" indent="-171450" algn="l" rtl="0">
                        <a:spcBef>
                          <a:spcPts val="0"/>
                        </a:spcBef>
                        <a:spcAft>
                          <a:spcPts val="0"/>
                        </a:spcAft>
                        <a:buFont typeface="Arial" panose="020B0604020202020204" pitchFamily="34" charset="0"/>
                        <a:buChar char="•"/>
                      </a:pPr>
                      <a:r>
                        <a:rPr lang="en-IN" sz="900" b="0" dirty="0"/>
                        <a:t>Plastic bag = https://www.freepik.com/free-photo/purple-plastic-grocery-bag_18835768.htm </a:t>
                      </a:r>
                    </a:p>
                  </a:txBody>
                  <a:tcPr marL="91450" marR="91450" marT="45725" marB="45725"/>
                </a:tc>
                <a:tc>
                  <a:txBody>
                    <a:bodyPr/>
                    <a:lstStyle/>
                    <a:p>
                      <a:pPr marL="0" marR="0" lvl="0" indent="0" algn="l" rtl="0">
                        <a:spcBef>
                          <a:spcPts val="0"/>
                        </a:spcBef>
                        <a:spcAft>
                          <a:spcPts val="0"/>
                        </a:spcAft>
                        <a:buNone/>
                      </a:pPr>
                      <a:r>
                        <a:rPr lang="en-IN" sz="900" b="0" i="0" u="none" strike="noStrike" cap="none" dirty="0">
                          <a:solidFill>
                            <a:schemeClr val="dk1"/>
                          </a:solidFill>
                          <a:effectLst/>
                          <a:latin typeface="Calibri"/>
                          <a:ea typeface="Calibri"/>
                          <a:cs typeface="Calibri"/>
                          <a:sym typeface="Calibri"/>
                        </a:rPr>
                        <a:t>liz west from Boxborough, MA</a:t>
                      </a:r>
                    </a:p>
                    <a:p>
                      <a:pPr marL="0" marR="0" lvl="0" indent="0" algn="l" rtl="0">
                        <a:spcBef>
                          <a:spcPts val="0"/>
                        </a:spcBef>
                        <a:spcAft>
                          <a:spcPts val="0"/>
                        </a:spcAft>
                        <a:buNone/>
                      </a:pPr>
                      <a:r>
                        <a:rPr lang="en-IN" sz="900" b="0" dirty="0"/>
                        <a:t>rawpixel.com</a:t>
                      </a:r>
                      <a:endParaRPr sz="900" b="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ctr" rtl="0">
                        <a:spcBef>
                          <a:spcPts val="0"/>
                        </a:spcBef>
                        <a:spcAft>
                          <a:spcPts val="0"/>
                        </a:spcAft>
                        <a:buNone/>
                      </a:pPr>
                      <a:r>
                        <a:rPr lang="en-US" sz="900" dirty="0"/>
                        <a:t>6.</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171450" lvl="0" indent="-171450" algn="l" rtl="0">
                        <a:spcBef>
                          <a:spcPts val="0"/>
                        </a:spcBef>
                        <a:spcAft>
                          <a:spcPts val="0"/>
                        </a:spcAft>
                        <a:buFont typeface="Arial" panose="020B0604020202020204" pitchFamily="34" charset="0"/>
                        <a:buChar char="•"/>
                      </a:pPr>
                      <a:r>
                        <a:rPr lang="en-US" sz="900" b="0" i="0" u="none" strike="noStrike" cap="none" dirty="0">
                          <a:solidFill>
                            <a:schemeClr val="dk1"/>
                          </a:solidFill>
                          <a:effectLst/>
                          <a:latin typeface="Calibri"/>
                          <a:ea typeface="Calibri"/>
                          <a:cs typeface="Calibri"/>
                          <a:sym typeface="Calibri"/>
                        </a:rPr>
                        <a:t>Copper wire - https://openverse.org/image/d3d11b9f-065c-4b11-b8cb-8db5dcca6e49?q=copper%20wire </a:t>
                      </a:r>
                    </a:p>
                    <a:p>
                      <a:pPr marL="0" lvl="0" indent="0" algn="l" rtl="0">
                        <a:spcBef>
                          <a:spcPts val="0"/>
                        </a:spcBef>
                        <a:spcAft>
                          <a:spcPts val="0"/>
                        </a:spcAft>
                        <a:buFont typeface="Arial" panose="020B0604020202020204" pitchFamily="34" charset="0"/>
                        <a:buNone/>
                      </a:pPr>
                      <a:r>
                        <a:rPr lang="en-US" sz="900" b="0" i="0" u="none" strike="noStrike" cap="none" dirty="0">
                          <a:solidFill>
                            <a:schemeClr val="dk1"/>
                          </a:solidFill>
                          <a:effectLst/>
                          <a:latin typeface="Calibri"/>
                          <a:ea typeface="Calibri"/>
                          <a:cs typeface="Calibri"/>
                          <a:sym typeface="Calibri"/>
                        </a:rPr>
                        <a:t>       ("Industrial Photography: Copper Wires-004“ </a:t>
                      </a:r>
                      <a:endParaRPr lang="en-US" sz="900" b="0" dirty="0"/>
                    </a:p>
                    <a:p>
                      <a:pPr marL="171450" lvl="0" indent="-171450" algn="l" rtl="0">
                        <a:spcBef>
                          <a:spcPts val="0"/>
                        </a:spcBef>
                        <a:spcAft>
                          <a:spcPts val="0"/>
                        </a:spcAft>
                        <a:buFont typeface="Arial" panose="020B0604020202020204" pitchFamily="34" charset="0"/>
                        <a:buChar char="•"/>
                      </a:pPr>
                      <a:r>
                        <a:rPr lang="en-US" sz="900" b="0" dirty="0"/>
                        <a:t>Aluminum wire - https://pixabay.com/photos/wire-won-line-steel-aluminum-2775895/ </a:t>
                      </a:r>
                    </a:p>
                    <a:p>
                      <a:pPr marL="171450" lvl="0" indent="-171450" algn="l" rtl="0">
                        <a:spcBef>
                          <a:spcPts val="0"/>
                        </a:spcBef>
                        <a:spcAft>
                          <a:spcPts val="0"/>
                        </a:spcAft>
                        <a:buFont typeface="Arial" panose="020B0604020202020204" pitchFamily="34" charset="0"/>
                        <a:buChar char="•"/>
                      </a:pPr>
                      <a:r>
                        <a:rPr lang="en-US" sz="900" b="0" dirty="0"/>
                        <a:t>Fibre - https://www.freepik.com/free-photo/horizontal-shot-two-empty-old-fashioned-glasses-white-surface-with-shadows_15671194.htm </a:t>
                      </a:r>
                    </a:p>
                  </a:txBody>
                  <a:tcPr marL="91450" marR="91450" marT="45725" marB="45725"/>
                </a:tc>
                <a:tc>
                  <a:txBody>
                    <a:bodyPr/>
                    <a:lstStyle/>
                    <a:p>
                      <a:pPr marL="0" marR="0" lvl="0" indent="0" algn="l" rtl="0">
                        <a:spcBef>
                          <a:spcPts val="0"/>
                        </a:spcBef>
                        <a:spcAft>
                          <a:spcPts val="0"/>
                        </a:spcAft>
                        <a:buNone/>
                      </a:pPr>
                      <a:r>
                        <a:rPr lang="en-US" sz="900" b="0" i="0" u="none" strike="noStrike" cap="none" dirty="0">
                          <a:solidFill>
                            <a:schemeClr val="dk1"/>
                          </a:solidFill>
                          <a:effectLst/>
                          <a:latin typeface="Calibri"/>
                          <a:ea typeface="Calibri"/>
                          <a:cs typeface="Calibri"/>
                          <a:sym typeface="Calibri"/>
                        </a:rPr>
                        <a:t>Flavio~</a:t>
                      </a:r>
                    </a:p>
                    <a:p>
                      <a:pPr marL="0" marR="0" lvl="0" indent="0" algn="l" rtl="0">
                        <a:spcBef>
                          <a:spcPts val="0"/>
                        </a:spcBef>
                        <a:spcAft>
                          <a:spcPts val="0"/>
                        </a:spcAft>
                        <a:buNone/>
                      </a:pPr>
                      <a:endParaRPr lang="en-US" sz="900" b="0" i="0" u="none" strike="noStrike" cap="none" dirty="0">
                        <a:solidFill>
                          <a:schemeClr val="dk1"/>
                        </a:solidFill>
                        <a:effectLst/>
                        <a:latin typeface="Calibri"/>
                        <a:cs typeface="Calibri"/>
                        <a:sym typeface="Calibri"/>
                      </a:endParaRPr>
                    </a:p>
                    <a:p>
                      <a:pPr marL="0" marR="0" lvl="0" indent="0" algn="l" rtl="0">
                        <a:spcBef>
                          <a:spcPts val="0"/>
                        </a:spcBef>
                        <a:spcAft>
                          <a:spcPts val="0"/>
                        </a:spcAft>
                        <a:buNone/>
                      </a:pPr>
                      <a:r>
                        <a:rPr lang="en-US" sz="900" b="0" dirty="0"/>
                        <a:t>HeungSoon</a:t>
                      </a:r>
                      <a:endParaRPr lang="en-US" sz="900" b="0" i="0" u="none" strike="noStrike" cap="none" dirty="0">
                        <a:solidFill>
                          <a:schemeClr val="dk1"/>
                        </a:solidFill>
                        <a:effectLst/>
                        <a:latin typeface="Calibri"/>
                        <a:cs typeface="Calibri"/>
                        <a:sym typeface="Calibri"/>
                      </a:endParaRPr>
                    </a:p>
                    <a:p>
                      <a:pPr marL="0" marR="0" lvl="0" indent="0" algn="l" rtl="0">
                        <a:spcBef>
                          <a:spcPts val="0"/>
                        </a:spcBef>
                        <a:spcAft>
                          <a:spcPts val="0"/>
                        </a:spcAft>
                        <a:buNone/>
                      </a:pPr>
                      <a:r>
                        <a:rPr lang="en-US" sz="900" b="0" dirty="0"/>
                        <a:t>Wirestock</a:t>
                      </a:r>
                    </a:p>
                    <a:p>
                      <a:pPr marL="0" marR="0" lvl="0" indent="0" algn="l" rtl="0">
                        <a:spcBef>
                          <a:spcPts val="0"/>
                        </a:spcBef>
                        <a:spcAft>
                          <a:spcPts val="0"/>
                        </a:spcAft>
                        <a:buNone/>
                      </a:pPr>
                      <a:endParaRPr lang="en-US" sz="900" b="0" dirty="0"/>
                    </a:p>
                    <a:p>
                      <a:pPr marL="0" marR="0" lvl="0" indent="0" algn="l" rtl="0">
                        <a:spcBef>
                          <a:spcPts val="0"/>
                        </a:spcBef>
                        <a:spcAft>
                          <a:spcPts val="0"/>
                        </a:spcAft>
                        <a:buNone/>
                      </a:pPr>
                      <a:endParaRPr lang="en-US" sz="900" b="0" dirty="0"/>
                    </a:p>
                  </a:txBody>
                  <a:tcPr marL="91450" marR="91450" marT="45725" marB="45725"/>
                </a:tc>
                <a:extLst>
                  <a:ext uri="{0D108BD9-81ED-4DB2-BD59-A6C34878D82A}">
                    <a16:rowId xmlns:a16="http://schemas.microsoft.com/office/drawing/2014/main" val="10004"/>
                  </a:ext>
                </a:extLst>
              </a:tr>
              <a:tr h="389325">
                <a:tc>
                  <a:txBody>
                    <a:bodyPr/>
                    <a:lstStyle/>
                    <a:p>
                      <a:pPr algn="ctr"/>
                      <a:r>
                        <a:rPr lang="en-US" sz="900" dirty="0"/>
                        <a:t>7.</a:t>
                      </a:r>
                      <a:endParaRPr lang="en-IN"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171450" lvl="0" indent="-171450" algn="l" rtl="0">
                        <a:spcBef>
                          <a:spcPts val="0"/>
                        </a:spcBef>
                        <a:spcAft>
                          <a:spcPts val="0"/>
                        </a:spcAft>
                        <a:buFont typeface="Arial" panose="020B0604020202020204" pitchFamily="34" charset="0"/>
                        <a:buChar char="•"/>
                      </a:pPr>
                      <a:r>
                        <a:rPr lang="en-US" sz="900" b="0" dirty="0"/>
                        <a:t>Glass window - https://www.freepik.com/free-vector/empty-office-room-interior-with-windows-ceiling_8117291.htm</a:t>
                      </a:r>
                    </a:p>
                    <a:p>
                      <a:pPr marL="171450" lvl="0" indent="-171450" algn="l" rtl="0">
                        <a:spcBef>
                          <a:spcPts val="0"/>
                        </a:spcBef>
                        <a:spcAft>
                          <a:spcPts val="0"/>
                        </a:spcAft>
                        <a:buFont typeface="Arial" panose="020B0604020202020204" pitchFamily="34" charset="0"/>
                        <a:buChar char="•"/>
                      </a:pPr>
                      <a:r>
                        <a:rPr lang="en-US" sz="900" b="0" dirty="0"/>
                        <a:t>Boys- https://www.freepik.com/free-vector/boys-playing-different-sports-illustration_1169163.htm</a:t>
                      </a:r>
                    </a:p>
                    <a:p>
                      <a:pPr marL="171450" lvl="0" indent="-171450" algn="l" rtl="0">
                        <a:spcBef>
                          <a:spcPts val="0"/>
                        </a:spcBef>
                        <a:spcAft>
                          <a:spcPts val="0"/>
                        </a:spcAft>
                        <a:buFont typeface="Arial" panose="020B0604020202020204" pitchFamily="34" charset="0"/>
                        <a:buChar char="•"/>
                      </a:pPr>
                      <a:r>
                        <a:rPr lang="en-US" sz="900" b="0" dirty="0"/>
                        <a:t>Milk</a:t>
                      </a:r>
                      <a:r>
                        <a:rPr lang="en-US" sz="900" b="0" baseline="0" dirty="0"/>
                        <a:t> bottle - </a:t>
                      </a:r>
                      <a:r>
                        <a:rPr lang="en-US" sz="900" b="0" dirty="0"/>
                        <a:t>https://www.freepik.com/free-vector/bottle-glass-milk_3982357.htm </a:t>
                      </a:r>
                    </a:p>
                    <a:p>
                      <a:endParaRPr lang="en-IN" dirty="0"/>
                    </a:p>
                  </a:txBody>
                  <a:tcPr marL="91450" marR="91450" marT="45725" marB="45725"/>
                </a:tc>
                <a:tc>
                  <a:txBody>
                    <a:bodyPr/>
                    <a:lstStyle/>
                    <a:p>
                      <a:r>
                        <a:rPr lang="en-US" sz="900" b="0" dirty="0" err="1"/>
                        <a:t>upklyak</a:t>
                      </a:r>
                      <a:endParaRPr lang="en-US" sz="900" b="0" dirty="0"/>
                    </a:p>
                    <a:p>
                      <a:endParaRPr lang="en-US" sz="900" b="0" dirty="0"/>
                    </a:p>
                    <a:p>
                      <a:r>
                        <a:rPr lang="en-US" sz="900" b="0" dirty="0" err="1"/>
                        <a:t>brgfx</a:t>
                      </a:r>
                      <a:endParaRPr lang="en-US" sz="900" b="0" dirty="0"/>
                    </a:p>
                    <a:p>
                      <a:r>
                        <a:rPr lang="en-US" sz="900" b="0" dirty="0" err="1"/>
                        <a:t>Macrovector</a:t>
                      </a:r>
                      <a:endParaRPr lang="en-IN" sz="900"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ctr" rtl="0">
                        <a:spcBef>
                          <a:spcPts val="0"/>
                        </a:spcBef>
                        <a:spcAft>
                          <a:spcPts val="0"/>
                        </a:spcAft>
                        <a:buNone/>
                      </a:pPr>
                      <a:r>
                        <a:rPr lang="en-US" sz="900" dirty="0"/>
                        <a:t>8.</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171450" lvl="0" indent="-171450" algn="l" rtl="0">
                        <a:spcBef>
                          <a:spcPts val="0"/>
                        </a:spcBef>
                        <a:spcAft>
                          <a:spcPts val="0"/>
                        </a:spcAft>
                        <a:buFont typeface="Arial" panose="020B0604020202020204" pitchFamily="34" charset="0"/>
                        <a:buChar char="•"/>
                      </a:pPr>
                      <a:r>
                        <a:rPr lang="en-US" sz="900" b="0" dirty="0"/>
                        <a:t>Fruit bowl - https://www.freepik.com/free-photo/cute-smiling-girl-with-colorful-fruits-showing-thumb-up-sign_2618377.htm </a:t>
                      </a:r>
                    </a:p>
                    <a:p>
                      <a:pPr marL="171450" lvl="0" indent="-171450" algn="l" rtl="0">
                        <a:spcBef>
                          <a:spcPts val="0"/>
                        </a:spcBef>
                        <a:spcAft>
                          <a:spcPts val="0"/>
                        </a:spcAft>
                        <a:buFont typeface="Arial" panose="020B0604020202020204" pitchFamily="34" charset="0"/>
                        <a:buChar char="•"/>
                      </a:pPr>
                      <a:r>
                        <a:rPr lang="en-US" sz="900" b="0" dirty="0"/>
                        <a:t>Spoon</a:t>
                      </a:r>
                      <a:r>
                        <a:rPr lang="en-US" sz="900" b="0" baseline="0" dirty="0"/>
                        <a:t> of sugar - </a:t>
                      </a:r>
                      <a:r>
                        <a:rPr lang="en-US" sz="900" b="0" dirty="0"/>
                        <a:t>https://www.freepik.com/free-photo/background-sugar-cubes_21061385.htm </a:t>
                      </a:r>
                    </a:p>
                    <a:p>
                      <a:pPr marL="171450" lvl="0" indent="-171450" algn="l" rtl="0">
                        <a:spcBef>
                          <a:spcPts val="0"/>
                        </a:spcBef>
                        <a:spcAft>
                          <a:spcPts val="0"/>
                        </a:spcAft>
                        <a:buFont typeface="Arial" panose="020B0604020202020204" pitchFamily="34" charset="0"/>
                        <a:buChar char="•"/>
                      </a:pPr>
                      <a:endParaRPr lang="en-US" sz="900" b="0" dirty="0"/>
                    </a:p>
                  </a:txBody>
                  <a:tcPr marL="91450" marR="91450" marT="45725" marB="45725"/>
                </a:tc>
                <a:tc>
                  <a:txBody>
                    <a:bodyPr/>
                    <a:lstStyle/>
                    <a:p>
                      <a:pPr marL="0" marR="0" lvl="0" indent="0" algn="l" rtl="0">
                        <a:spcBef>
                          <a:spcPts val="0"/>
                        </a:spcBef>
                        <a:spcAft>
                          <a:spcPts val="0"/>
                        </a:spcAft>
                        <a:buNone/>
                      </a:pPr>
                      <a:r>
                        <a:rPr lang="en-US" sz="900" b="0" dirty="0"/>
                        <a:t>Freepik</a:t>
                      </a:r>
                    </a:p>
                    <a:p>
                      <a:pPr marL="0" marR="0" lvl="0" indent="0" algn="l" rtl="0">
                        <a:spcBef>
                          <a:spcPts val="0"/>
                        </a:spcBef>
                        <a:spcAft>
                          <a:spcPts val="0"/>
                        </a:spcAft>
                        <a:buNone/>
                      </a:pPr>
                      <a:endParaRPr lang="en-US" sz="900" b="0" dirty="0"/>
                    </a:p>
                    <a:p>
                      <a:pPr marL="0" marR="0" lvl="0" indent="0" algn="l" rtl="0">
                        <a:spcBef>
                          <a:spcPts val="0"/>
                        </a:spcBef>
                        <a:spcAft>
                          <a:spcPts val="0"/>
                        </a:spcAft>
                        <a:buNone/>
                      </a:pPr>
                      <a:r>
                        <a:rPr lang="en-US" sz="900" b="0" dirty="0"/>
                        <a:t>fabrikasimf</a:t>
                      </a:r>
                      <a:endParaRPr sz="900" b="0" dirty="0"/>
                    </a:p>
                  </a:txBody>
                  <a:tcPr marL="91450" marR="91450" marT="45725" marB="45725"/>
                </a:tc>
                <a:extLst>
                  <a:ext uri="{0D108BD9-81ED-4DB2-BD59-A6C34878D82A}">
                    <a16:rowId xmlns:a16="http://schemas.microsoft.com/office/drawing/2014/main" val="10006"/>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dirty="0">
                <a:solidFill>
                  <a:schemeClr val="dk1"/>
                </a:solidFill>
                <a:latin typeface="Calibri"/>
                <a:ea typeface="Calibri"/>
                <a:cs typeface="Calibri"/>
                <a:sym typeface="Calibri"/>
              </a:rPr>
              <a:t>Attribution / Citation</a:t>
            </a:r>
            <a:endParaRPr sz="4400" b="0" i="0" u="none" strike="noStrike" cap="none" dirty="0">
              <a:solidFill>
                <a:schemeClr val="dk1"/>
              </a:solidFill>
              <a:latin typeface="Calibri"/>
              <a:ea typeface="Calibri"/>
              <a:cs typeface="Calibri"/>
              <a:sym typeface="Calibri"/>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dirty="0">
                <a:solidFill>
                  <a:srgbClr val="000000"/>
                </a:solidFill>
                <a:latin typeface="Arial"/>
                <a:ea typeface="Arial"/>
                <a:cs typeface="Arial"/>
                <a:sym typeface="Arial"/>
              </a:rPr>
              <a:t>                                    </a:t>
            </a:r>
            <a:r>
              <a:rPr lang="en-IN" sz="800" b="1" i="0" u="sng" strike="noStrike" cap="none" dirty="0">
                <a:solidFill>
                  <a:srgbClr val="000000"/>
                </a:solidFill>
                <a:latin typeface="Arial"/>
                <a:ea typeface="Arial"/>
                <a:cs typeface="Arial"/>
                <a:sym typeface="Arial"/>
              </a:rPr>
              <a:t>COPYRIGHT Cum DISCLAIMER NOTICE</a:t>
            </a:r>
            <a:endParaRPr sz="800" b="1" i="0" u="sng"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dirty="0">
              <a:solidFill>
                <a:srgbClr val="000000"/>
              </a:solidFill>
              <a:latin typeface="Calibri"/>
              <a:ea typeface="Calibri"/>
              <a:cs typeface="Calibri"/>
              <a:sym typeface="Calibri"/>
            </a:endParaRPr>
          </a:p>
        </p:txBody>
      </p:sp>
      <p:pic>
        <p:nvPicPr>
          <p:cNvPr id="5" name="Picture 4"/>
          <p:cNvPicPr>
            <a:picLocks noChangeAspect="1"/>
          </p:cNvPicPr>
          <p:nvPr/>
        </p:nvPicPr>
        <p:blipFill>
          <a:blip r:embed="rId3"/>
          <a:stretch>
            <a:fillRect/>
          </a:stretch>
        </p:blipFill>
        <p:spPr>
          <a:xfrm>
            <a:off x="2614108" y="1115411"/>
            <a:ext cx="484094" cy="44433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312379" y="1634220"/>
            <a:ext cx="344778" cy="25609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3090187" y="1653122"/>
            <a:ext cx="286114" cy="21165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2726826" y="1852596"/>
            <a:ext cx="284941" cy="23472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2267310" y="2167589"/>
            <a:ext cx="458356" cy="21650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a:stretch>
            <a:fillRect/>
          </a:stretch>
        </p:blipFill>
        <p:spPr>
          <a:xfrm>
            <a:off x="3094223" y="2287180"/>
            <a:ext cx="258182" cy="28005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a:stretch>
            <a:fillRect/>
          </a:stretch>
        </p:blipFill>
        <p:spPr>
          <a:xfrm>
            <a:off x="2326054" y="2733435"/>
            <a:ext cx="247414" cy="36369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0"/>
          <a:stretch>
            <a:fillRect/>
          </a:stretch>
        </p:blipFill>
        <p:spPr>
          <a:xfrm>
            <a:off x="3028655" y="2776892"/>
            <a:ext cx="400077" cy="23910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1"/>
          <a:stretch>
            <a:fillRect/>
          </a:stretch>
        </p:blipFill>
        <p:spPr>
          <a:xfrm>
            <a:off x="2667896" y="3065353"/>
            <a:ext cx="388299" cy="25756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2"/>
          <a:srcRect/>
          <a:stretch/>
        </p:blipFill>
        <p:spPr>
          <a:xfrm>
            <a:off x="2252545" y="3665952"/>
            <a:ext cx="409151" cy="202257"/>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3"/>
          <a:stretch>
            <a:fillRect/>
          </a:stretch>
        </p:blipFill>
        <p:spPr>
          <a:xfrm>
            <a:off x="3341880" y="3703560"/>
            <a:ext cx="222283" cy="274306"/>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4"/>
          <a:stretch>
            <a:fillRect/>
          </a:stretch>
        </p:blipFill>
        <p:spPr>
          <a:xfrm>
            <a:off x="2304288" y="4538632"/>
            <a:ext cx="415472" cy="293674"/>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5"/>
          <a:stretch>
            <a:fillRect/>
          </a:stretch>
        </p:blipFill>
        <p:spPr>
          <a:xfrm>
            <a:off x="2993580" y="4549507"/>
            <a:ext cx="491145" cy="293674"/>
          </a:xfrm>
          <a:prstGeom prst="rect">
            <a:avLst/>
          </a:prstGeom>
          <a:ln>
            <a:noFill/>
          </a:ln>
          <a:effectLst>
            <a:outerShdw blurRad="292100" dist="139700" dir="2700000" algn="tl" rotWithShape="0">
              <a:srgbClr val="333333">
                <a:alpha val="65000"/>
              </a:srgbClr>
            </a:outerShdw>
          </a:effectLst>
        </p:spPr>
      </p:pic>
      <p:pic>
        <p:nvPicPr>
          <p:cNvPr id="2" name="Picture 1" descr="A couple of boys playing with a ball&#10;&#10;Description automatically generated with low confidence">
            <a:extLst>
              <a:ext uri="{FF2B5EF4-FFF2-40B4-BE49-F238E27FC236}">
                <a16:creationId xmlns:a16="http://schemas.microsoft.com/office/drawing/2014/main" id="{E2A71DC8-111F-615F-0901-218690E91232}"/>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4508" b="98540" l="9971" r="97677">
                        <a14:foregroundMark x1="74201" y1="38984" x2="74201" y2="38984"/>
                        <a14:foregroundMark x1="80203" y1="25333" x2="80203" y2="25333"/>
                        <a14:foregroundMark x1="97725" y1="14603" x2="97725" y2="14603"/>
                        <a14:foregroundMark x1="69264" y1="4571" x2="69264" y2="4571"/>
                        <a14:foregroundMark x1="69264" y1="4571" x2="69264" y2="4571"/>
                        <a14:foregroundMark x1="80736" y1="44000" x2="80736" y2="44000"/>
                        <a14:foregroundMark x1="75847" y1="44000" x2="75847" y2="44000"/>
                        <a14:foregroundMark x1="75847" y1="58349" x2="75847" y2="58349"/>
                        <a14:foregroundMark x1="78025" y1="49016" x2="78025" y2="49016"/>
                        <a14:foregroundMark x1="75266" y1="43302" x2="75266" y2="43302"/>
                        <a14:foregroundMark x1="71975" y1="58349" x2="71975" y2="58349"/>
                        <a14:foregroundMark x1="68732" y1="62667" x2="68732" y2="62667"/>
                        <a14:foregroundMark x1="75266" y1="90667" x2="75266" y2="90667"/>
                        <a14:foregroundMark x1="73088" y1="95683" x2="73088" y2="95683"/>
                        <a14:foregroundMark x1="90610" y1="66222" x2="90610" y2="66222"/>
                        <a14:foregroundMark x1="87318" y1="62667" x2="87318" y2="62667"/>
                        <a14:foregroundMark x1="87318" y1="62667" x2="87318" y2="62667"/>
                        <a14:foregroundMark x1="71975" y1="87746" x2="71975" y2="87746"/>
                        <a14:foregroundMark x1="70910" y1="87746" x2="70910" y2="87746"/>
                        <a14:foregroundMark x1="87851" y1="66984" x2="87851" y2="66984"/>
                        <a14:foregroundMark x1="72556" y1="88508" x2="72556" y2="88508"/>
                        <a14:foregroundMark x1="70910" y1="85651" x2="70910" y2="85651"/>
                        <a14:foregroundMark x1="70378" y1="85651" x2="70378" y2="85651"/>
                        <a14:foregroundMark x1="89497" y1="14603" x2="89497" y2="14603"/>
                        <a14:foregroundMark x1="92256" y1="20317" x2="92256" y2="20317"/>
                        <a14:foregroundMark x1="81849" y1="10984" x2="81849" y2="10984"/>
                        <a14:foregroundMark x1="73088" y1="11746" x2="73088" y2="11746"/>
                        <a14:foregroundMark x1="23330" y1="98540" x2="23330" y2="98540"/>
                        <a14:foregroundMark x1="30978" y1="92825" x2="30978" y2="92825"/>
                        <a14:foregroundMark x1="30445" y1="97841" x2="30445" y2="97841"/>
                        <a14:foregroundMark x1="21684" y1="97079" x2="21684" y2="97079"/>
                        <a14:foregroundMark x1="25508" y1="97841" x2="25508" y2="97841"/>
                        <a14:foregroundMark x1="29332" y1="94921" x2="29332" y2="94921"/>
                        <a14:foregroundMark x1="20039" y1="95683" x2="20039" y2="95683"/>
                      </a14:backgroundRemoval>
                    </a14:imgEffect>
                  </a14:imgLayer>
                </a14:imgProps>
              </a:ext>
            </a:extLst>
          </a:blip>
          <a:stretch>
            <a:fillRect/>
          </a:stretch>
        </p:blipFill>
        <p:spPr>
          <a:xfrm>
            <a:off x="2752974" y="3648402"/>
            <a:ext cx="443765" cy="338300"/>
          </a:xfrm>
          <a:prstGeom prst="rect">
            <a:avLst/>
          </a:prstGeom>
        </p:spPr>
      </p:pic>
    </p:spTree>
    <p:extLst>
      <p:ext uri="{BB962C8B-B14F-4D97-AF65-F5344CB8AC3E}">
        <p14:creationId xmlns:p14="http://schemas.microsoft.com/office/powerpoint/2010/main" val="190046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4" name="Group 3"/>
          <p:cNvGrpSpPr/>
          <p:nvPr/>
        </p:nvGrpSpPr>
        <p:grpSpPr>
          <a:xfrm>
            <a:off x="2693328" y="60370"/>
            <a:ext cx="6876073" cy="1196715"/>
            <a:chOff x="1199456" y="1841316"/>
            <a:chExt cx="10067258" cy="2821790"/>
          </a:xfrm>
          <a:effectLst>
            <a:outerShdw blurRad="127000" dist="12700" dir="7200000" sx="101000" sy="101000" algn="ctr" rotWithShape="0">
              <a:prstClr val="black">
                <a:alpha val="38000"/>
              </a:prstClr>
            </a:outerShdw>
          </a:effectLst>
        </p:grpSpPr>
        <p:sp>
          <p:nvSpPr>
            <p:cNvPr id="5" name="Freeform 4"/>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7" name="Freeform 6"/>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4479109" y="130615"/>
            <a:ext cx="3288080" cy="646331"/>
          </a:xfrm>
          <a:prstGeom prst="rect">
            <a:avLst/>
          </a:prstGeom>
          <a:noFill/>
          <a:ln w="57150">
            <a:solidFill>
              <a:srgbClr val="FFC000"/>
            </a:solidFill>
          </a:ln>
        </p:spPr>
        <p:txBody>
          <a:bodyPr wrap="none" rtlCol="0">
            <a:spAutoFit/>
          </a:bodyPr>
          <a:lstStyle/>
          <a:p>
            <a:r>
              <a:rPr lang="en-US" sz="3600" dirty="0">
                <a:latin typeface="Calibri (heading)"/>
              </a:rPr>
              <a:t>Material Nouns</a:t>
            </a:r>
            <a:endParaRPr lang="en-IN" sz="3600" dirty="0">
              <a:latin typeface="Calibri (heading)"/>
            </a:endParaRPr>
          </a:p>
        </p:txBody>
      </p:sp>
      <p:sp>
        <p:nvSpPr>
          <p:cNvPr id="13" name="Rounded Rectangle 12"/>
          <p:cNvSpPr/>
          <p:nvPr/>
        </p:nvSpPr>
        <p:spPr>
          <a:xfrm>
            <a:off x="4639440" y="1794419"/>
            <a:ext cx="7422054" cy="4277275"/>
          </a:xfrm>
          <a:prstGeom prst="roundRect">
            <a:avLst>
              <a:gd name="adj" fmla="val 9879"/>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421303" y="1438926"/>
            <a:ext cx="6577874" cy="4955066"/>
            <a:chOff x="329721" y="2152263"/>
            <a:chExt cx="3713038" cy="3384376"/>
          </a:xfrm>
        </p:grpSpPr>
        <p:sp>
          <p:nvSpPr>
            <p:cNvPr id="15" name="Right Arrow 14"/>
            <p:cNvSpPr/>
            <p:nvPr/>
          </p:nvSpPr>
          <p:spPr>
            <a:xfrm>
              <a:off x="329721" y="2152263"/>
              <a:ext cx="3713038" cy="3384376"/>
            </a:xfrm>
            <a:prstGeom prst="rightArrow">
              <a:avLst>
                <a:gd name="adj1" fmla="val 66712"/>
                <a:gd name="adj2" fmla="val 34680"/>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595588" y="3176971"/>
              <a:ext cx="2669587" cy="1368152"/>
              <a:chOff x="387008" y="2780928"/>
              <a:chExt cx="2736304" cy="1368152"/>
            </a:xfrm>
          </p:grpSpPr>
          <p:sp>
            <p:nvSpPr>
              <p:cNvPr id="17" name="Rounded Rectangle 16"/>
              <p:cNvSpPr/>
              <p:nvPr/>
            </p:nvSpPr>
            <p:spPr>
              <a:xfrm>
                <a:off x="387008" y="2780928"/>
                <a:ext cx="2736304" cy="1368152"/>
              </a:xfrm>
              <a:prstGeom prst="roundRect">
                <a:avLst>
                  <a:gd name="adj" fmla="val 50000"/>
                </a:avLst>
              </a:prstGeom>
              <a:solidFill>
                <a:schemeClr val="bg1"/>
              </a:solidFill>
              <a:ln>
                <a:noFill/>
              </a:ln>
              <a:effectLst>
                <a:innerShdw blurRad="114300" dist="38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6203" y="2814867"/>
                <a:ext cx="2383405" cy="1324357"/>
              </a:xfrm>
              <a:prstGeom prst="rect">
                <a:avLst/>
              </a:prstGeom>
            </p:spPr>
            <p:txBody>
              <a:bodyPr wrap="square">
                <a:spAutoFit/>
              </a:bodyPr>
              <a:lstStyle/>
              <a:p>
                <a:r>
                  <a:rPr lang="en-IE" sz="2400" dirty="0">
                    <a:latin typeface="Calibri (body)"/>
                  </a:rPr>
                  <a:t>Material Nouns refer to physical matter which can be </a:t>
                </a:r>
                <a:r>
                  <a:rPr lang="en-IE" sz="2400" b="1" dirty="0">
                    <a:latin typeface="Calibri (body)"/>
                  </a:rPr>
                  <a:t>felt</a:t>
                </a:r>
                <a:r>
                  <a:rPr lang="en-IE" sz="2400" dirty="0">
                    <a:latin typeface="Calibri (body)"/>
                  </a:rPr>
                  <a:t>, </a:t>
                </a:r>
                <a:r>
                  <a:rPr lang="en-IE" sz="2400" b="1" dirty="0">
                    <a:latin typeface="Calibri (body)"/>
                  </a:rPr>
                  <a:t>seen</a:t>
                </a:r>
                <a:r>
                  <a:rPr lang="en-IE" sz="2400" dirty="0">
                    <a:latin typeface="Calibri (body)"/>
                  </a:rPr>
                  <a:t> or </a:t>
                </a:r>
                <a:r>
                  <a:rPr lang="en-IE" sz="2400" b="1" dirty="0">
                    <a:latin typeface="Calibri (body)"/>
                  </a:rPr>
                  <a:t>touched</a:t>
                </a:r>
                <a:r>
                  <a:rPr lang="en-IE" sz="2400" dirty="0">
                    <a:latin typeface="Calibri (body)"/>
                  </a:rPr>
                  <a:t>. It can be countable or uncountable. </a:t>
                </a:r>
                <a:endParaRPr lang="en-IN" sz="2400" dirty="0">
                  <a:latin typeface="Calibri (body)"/>
                </a:endParaRPr>
              </a:p>
              <a:p>
                <a:endParaRPr lang="en-US" sz="2400" dirty="0"/>
              </a:p>
            </p:txBody>
          </p:sp>
        </p:grpSp>
      </p:grpSp>
      <p:grpSp>
        <p:nvGrpSpPr>
          <p:cNvPr id="19" name="Group 18"/>
          <p:cNvGrpSpPr/>
          <p:nvPr/>
        </p:nvGrpSpPr>
        <p:grpSpPr>
          <a:xfrm>
            <a:off x="5236859" y="1959461"/>
            <a:ext cx="6815061" cy="1561714"/>
            <a:chOff x="4585756" y="1738930"/>
            <a:chExt cx="4231616" cy="1066672"/>
          </a:xfrm>
        </p:grpSpPr>
        <p:sp>
          <p:nvSpPr>
            <p:cNvPr id="20" name="Freeform 19"/>
            <p:cNvSpPr/>
            <p:nvPr/>
          </p:nvSpPr>
          <p:spPr>
            <a:xfrm>
              <a:off x="4585756" y="1738930"/>
              <a:ext cx="4231616" cy="106667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rgbClr val="2A33A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204658" y="2042925"/>
              <a:ext cx="2984986" cy="483496"/>
            </a:xfrm>
            <a:prstGeom prst="rect">
              <a:avLst/>
            </a:prstGeom>
          </p:spPr>
          <p:txBody>
            <a:bodyPr wrap="square" anchor="ctr">
              <a:spAutoFit/>
            </a:bodyPr>
            <a:lstStyle/>
            <a:p>
              <a:r>
                <a:rPr lang="en-IE" sz="2000" dirty="0">
                  <a:solidFill>
                    <a:schemeClr val="bg1"/>
                  </a:solidFill>
                  <a:latin typeface="Calibri (body)"/>
                </a:rPr>
                <a:t>Petrol, air, water and rain are examples of uncountable nouns.</a:t>
              </a:r>
              <a:endParaRPr lang="en-IN" sz="2000" dirty="0">
                <a:solidFill>
                  <a:schemeClr val="bg1"/>
                </a:solidFill>
                <a:latin typeface="Calibri (body)"/>
              </a:endParaRPr>
            </a:p>
          </p:txBody>
        </p:sp>
      </p:grpSp>
      <p:grpSp>
        <p:nvGrpSpPr>
          <p:cNvPr id="25" name="Group 24"/>
          <p:cNvGrpSpPr/>
          <p:nvPr/>
        </p:nvGrpSpPr>
        <p:grpSpPr>
          <a:xfrm>
            <a:off x="5155210" y="4344936"/>
            <a:ext cx="6815061" cy="1561714"/>
            <a:chOff x="4585756" y="1738930"/>
            <a:chExt cx="4231616" cy="1066672"/>
          </a:xfrm>
        </p:grpSpPr>
        <p:sp>
          <p:nvSpPr>
            <p:cNvPr id="26" name="Freeform 25"/>
            <p:cNvSpPr/>
            <p:nvPr/>
          </p:nvSpPr>
          <p:spPr>
            <a:xfrm>
              <a:off x="4585756" y="1738930"/>
              <a:ext cx="4231616" cy="106667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205540" y="2037774"/>
              <a:ext cx="3387914" cy="483496"/>
            </a:xfrm>
            <a:prstGeom prst="rect">
              <a:avLst/>
            </a:prstGeom>
          </p:spPr>
          <p:txBody>
            <a:bodyPr wrap="square">
              <a:spAutoFit/>
            </a:bodyPr>
            <a:lstStyle/>
            <a:p>
              <a:pPr lvl="0"/>
              <a:r>
                <a:rPr lang="en-IE" sz="2000" dirty="0">
                  <a:solidFill>
                    <a:schemeClr val="bg1"/>
                  </a:solidFill>
                  <a:latin typeface="Calibri (body)"/>
                </a:rPr>
                <a:t>Pebble, paper and stone are examples of countable nouns.</a:t>
              </a:r>
              <a:endParaRPr lang="en-US" sz="2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4" name="Group 3"/>
          <p:cNvGrpSpPr/>
          <p:nvPr/>
        </p:nvGrpSpPr>
        <p:grpSpPr>
          <a:xfrm>
            <a:off x="1555338" y="534"/>
            <a:ext cx="9152053" cy="1316387"/>
            <a:chOff x="1199456" y="1841316"/>
            <a:chExt cx="10067258" cy="2821790"/>
          </a:xfrm>
          <a:effectLst>
            <a:outerShdw blurRad="127000" dist="12700" dir="7200000" sx="101000" sy="101000" algn="ctr" rotWithShape="0">
              <a:prstClr val="black">
                <a:alpha val="38000"/>
              </a:prstClr>
            </a:outerShdw>
          </a:effectLst>
        </p:grpSpPr>
        <p:sp>
          <p:nvSpPr>
            <p:cNvPr id="5" name="Freeform 4"/>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7" name="Freeform 6"/>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5277374" y="114293"/>
            <a:ext cx="1778051" cy="646331"/>
          </a:xfrm>
          <a:prstGeom prst="rect">
            <a:avLst/>
          </a:prstGeom>
          <a:noFill/>
          <a:ln w="38100">
            <a:solidFill>
              <a:srgbClr val="FFC000"/>
            </a:solidFill>
          </a:ln>
        </p:spPr>
        <p:txBody>
          <a:bodyPr wrap="none" rtlCol="0">
            <a:spAutoFit/>
          </a:bodyPr>
          <a:lstStyle/>
          <a:p>
            <a:pPr>
              <a:tabLst>
                <a:tab pos="2873375" algn="l"/>
              </a:tabLst>
            </a:pPr>
            <a:r>
              <a:rPr lang="en-US" sz="3600" dirty="0">
                <a:latin typeface="Calibri (heading)"/>
              </a:rPr>
              <a:t>Example</a:t>
            </a:r>
            <a:endParaRPr lang="en-IN" sz="3600" dirty="0">
              <a:latin typeface="Calibri (heading)"/>
            </a:endParaRPr>
          </a:p>
        </p:txBody>
      </p:sp>
      <p:sp>
        <p:nvSpPr>
          <p:cNvPr id="22" name="Rectangle 21"/>
          <p:cNvSpPr/>
          <p:nvPr/>
        </p:nvSpPr>
        <p:spPr>
          <a:xfrm>
            <a:off x="2894485" y="2235141"/>
            <a:ext cx="6405921" cy="558743"/>
          </a:xfrm>
          <a:prstGeom prst="rect">
            <a:avLst/>
          </a:prstGeom>
          <a:solidFill>
            <a:srgbClr val="FFCDCD"/>
          </a:solidFill>
          <a:scene3d>
            <a:camera prst="orthographicFront"/>
            <a:lightRig rig="threePt" dir="t"/>
          </a:scene3d>
          <a:sp3d>
            <a:bevelT/>
          </a:sp3d>
        </p:spPr>
        <p:txBody>
          <a:bodyPr wrap="none" anchor="ctr">
            <a:spAutoFit/>
          </a:bodyPr>
          <a:lstStyle/>
          <a:p>
            <a:pPr lvl="0" algn="ctr">
              <a:lnSpc>
                <a:spcPct val="115000"/>
              </a:lnSpc>
              <a:spcBef>
                <a:spcPts val="1200"/>
              </a:spcBef>
            </a:pPr>
            <a:r>
              <a:rPr lang="en-IE" sz="2800" dirty="0">
                <a:solidFill>
                  <a:srgbClr val="444444"/>
                </a:solidFill>
                <a:latin typeface="Calibri (body)"/>
                <a:ea typeface="Calibri" panose="020F0502020204030204" pitchFamily="34" charset="0"/>
              </a:rPr>
              <a:t>This paper was given to me by my teacher.</a:t>
            </a:r>
            <a:endParaRPr lang="en-IN" sz="2800" dirty="0">
              <a:solidFill>
                <a:srgbClr val="444444"/>
              </a:solidFill>
              <a:latin typeface="Calibri (body)"/>
              <a:ea typeface="Calibri" panose="020F0502020204030204" pitchFamily="34" charset="0"/>
            </a:endParaRPr>
          </a:p>
        </p:txBody>
      </p:sp>
      <p:cxnSp>
        <p:nvCxnSpPr>
          <p:cNvPr id="14" name="Straight Arrow Connector 13">
            <a:extLst>
              <a:ext uri="{FF2B5EF4-FFF2-40B4-BE49-F238E27FC236}">
                <a16:creationId xmlns:a16="http://schemas.microsoft.com/office/drawing/2014/main" id="{D6A280ED-20AE-5E34-17E7-D53A6596E883}"/>
              </a:ext>
            </a:extLst>
          </p:cNvPr>
          <p:cNvCxnSpPr/>
          <p:nvPr/>
        </p:nvCxnSpPr>
        <p:spPr>
          <a:xfrm>
            <a:off x="4023360" y="2789720"/>
            <a:ext cx="0" cy="912800"/>
          </a:xfrm>
          <a:prstGeom prst="straightConnector1">
            <a:avLst/>
          </a:prstGeom>
          <a:ln w="57150">
            <a:tailEnd type="triangle"/>
          </a:ln>
          <a:effectLst>
            <a:glow rad="63500">
              <a:schemeClr val="accent1">
                <a:satMod val="175000"/>
                <a:alpha val="40000"/>
              </a:schemeClr>
            </a:glow>
            <a:outerShdw blurRad="50800" dist="38100" dir="2700000" algn="tl" rotWithShape="0">
              <a:prstClr val="black">
                <a:alpha val="40000"/>
              </a:prstClr>
            </a:outerShdw>
            <a:softEdge rad="1270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8A6C936-A9D3-4ADA-52DE-4D77CE8A901A}"/>
              </a:ext>
            </a:extLst>
          </p:cNvPr>
          <p:cNvSpPr/>
          <p:nvPr/>
        </p:nvSpPr>
        <p:spPr>
          <a:xfrm>
            <a:off x="2842388" y="3873441"/>
            <a:ext cx="6510115" cy="558743"/>
          </a:xfrm>
          <a:prstGeom prst="rect">
            <a:avLst/>
          </a:prstGeom>
          <a:solidFill>
            <a:srgbClr val="6DD9FF"/>
          </a:solidFill>
          <a:scene3d>
            <a:camera prst="orthographicFront"/>
            <a:lightRig rig="threePt" dir="t"/>
          </a:scene3d>
          <a:sp3d>
            <a:bevelT/>
          </a:sp3d>
        </p:spPr>
        <p:txBody>
          <a:bodyPr wrap="none" anchor="ctr">
            <a:spAutoFit/>
          </a:bodyPr>
          <a:lstStyle/>
          <a:p>
            <a:pPr lvl="0" algn="ctr">
              <a:lnSpc>
                <a:spcPct val="115000"/>
              </a:lnSpc>
              <a:spcBef>
                <a:spcPts val="1200"/>
              </a:spcBef>
            </a:pPr>
            <a:r>
              <a:rPr lang="en-IE" sz="2800" dirty="0">
                <a:solidFill>
                  <a:srgbClr val="444444"/>
                </a:solidFill>
                <a:latin typeface="Calibri (body)"/>
                <a:ea typeface="Calibri" panose="020F0502020204030204" pitchFamily="34" charset="0"/>
              </a:rPr>
              <a:t>Paper is the material noun in this sentence.</a:t>
            </a:r>
            <a:endParaRPr lang="en-IN" sz="2800" dirty="0">
              <a:solidFill>
                <a:srgbClr val="444444"/>
              </a:solidFill>
              <a:latin typeface="Calibri (body)"/>
              <a:ea typeface="Calibri" panose="020F0502020204030204" pitchFamily="34" charset="0"/>
            </a:endParaRPr>
          </a:p>
        </p:txBody>
      </p:sp>
      <p:sp>
        <p:nvSpPr>
          <p:cNvPr id="19" name="Rectangle 18">
            <a:extLst>
              <a:ext uri="{FF2B5EF4-FFF2-40B4-BE49-F238E27FC236}">
                <a16:creationId xmlns:a16="http://schemas.microsoft.com/office/drawing/2014/main" id="{4ED1946E-21FE-F703-0A8B-A0F5E8B125DF}"/>
              </a:ext>
            </a:extLst>
          </p:cNvPr>
          <p:cNvSpPr/>
          <p:nvPr/>
        </p:nvSpPr>
        <p:spPr>
          <a:xfrm>
            <a:off x="2811129" y="5020251"/>
            <a:ext cx="6572633" cy="558743"/>
          </a:xfrm>
          <a:prstGeom prst="rect">
            <a:avLst/>
          </a:prstGeom>
          <a:solidFill>
            <a:srgbClr val="6DD9FF"/>
          </a:solidFill>
          <a:scene3d>
            <a:camera prst="orthographicFront"/>
            <a:lightRig rig="threePt" dir="t"/>
          </a:scene3d>
          <a:sp3d>
            <a:bevelT/>
          </a:sp3d>
        </p:spPr>
        <p:txBody>
          <a:bodyPr wrap="none" anchor="ctr">
            <a:spAutoFit/>
          </a:bodyPr>
          <a:lstStyle/>
          <a:p>
            <a:pPr lvl="0" algn="ctr">
              <a:lnSpc>
                <a:spcPct val="115000"/>
              </a:lnSpc>
              <a:spcBef>
                <a:spcPts val="1200"/>
              </a:spcBef>
            </a:pPr>
            <a:r>
              <a:rPr lang="en-IE" sz="2800" dirty="0">
                <a:solidFill>
                  <a:srgbClr val="444444"/>
                </a:solidFill>
                <a:latin typeface="Calibri (body)"/>
                <a:ea typeface="Calibri" panose="020F0502020204030204" pitchFamily="34" charset="0"/>
              </a:rPr>
              <a:t>Because paper can be seen, felt or touched.</a:t>
            </a:r>
            <a:endParaRPr lang="en-IN" sz="2800" dirty="0">
              <a:solidFill>
                <a:srgbClr val="444444"/>
              </a:solidFill>
              <a:latin typeface="Calibri (body)"/>
              <a:ea typeface="Calibri" panose="020F0502020204030204" pitchFamily="34" charset="0"/>
            </a:endParaRPr>
          </a:p>
        </p:txBody>
      </p:sp>
    </p:spTree>
    <p:extLst>
      <p:ext uri="{BB962C8B-B14F-4D97-AF65-F5344CB8AC3E}">
        <p14:creationId xmlns:p14="http://schemas.microsoft.com/office/powerpoint/2010/main" val="24722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p:tgtEl>
                                          <p:spTgt spid="14"/>
                                        </p:tgtEl>
                                        <p:attrNameLst>
                                          <p:attrName>ppt_y</p:attrName>
                                        </p:attrNameLst>
                                      </p:cBhvr>
                                      <p:tavLst>
                                        <p:tav tm="0">
                                          <p:val>
                                            <p:strVal val="#ppt_y-#ppt_h*1.125000"/>
                                          </p:val>
                                        </p:tav>
                                        <p:tav tm="100000">
                                          <p:val>
                                            <p:strVal val="#ppt_y"/>
                                          </p:val>
                                        </p:tav>
                                      </p:tavLst>
                                    </p:anim>
                                    <p:animEffect transition="in" filter="wipe(down)">
                                      <p:cBhvr>
                                        <p:cTn id="8" dur="1000"/>
                                        <p:tgtEl>
                                          <p:spTgt spid="14"/>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ppt_y</p:attrName>
                                        </p:attrNameLst>
                                      </p:cBhvr>
                                      <p:tavLst>
                                        <p:tav tm="0">
                                          <p:val>
                                            <p:strVal val="#ppt_y-#ppt_h*1.125000"/>
                                          </p:val>
                                        </p:tav>
                                        <p:tav tm="100000">
                                          <p:val>
                                            <p:strVal val="#ppt_y"/>
                                          </p:val>
                                        </p:tav>
                                      </p:tavLst>
                                    </p:anim>
                                    <p:animEffect transition="in" filter="wipe(down)">
                                      <p:cBhvr>
                                        <p:cTn id="13" dur="1000"/>
                                        <p:tgtEl>
                                          <p:spTgt spid="15"/>
                                        </p:tgtEl>
                                      </p:cBhvr>
                                    </p:animEffect>
                                  </p:childTnLst>
                                </p:cTn>
                              </p:par>
                            </p:childTnLst>
                          </p:cTn>
                        </p:par>
                        <p:par>
                          <p:cTn id="14" fill="hold">
                            <p:stCondLst>
                              <p:cond delay="2000"/>
                            </p:stCondLst>
                            <p:childTnLst>
                              <p:par>
                                <p:cTn id="15" presetID="12" presetClass="entr" presetSubtype="1" fill="hold" grpId="0" nodeType="afterEffect">
                                  <p:stCondLst>
                                    <p:cond delay="7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p:tgtEl>
                                          <p:spTgt spid="19"/>
                                        </p:tgtEl>
                                        <p:attrNameLst>
                                          <p:attrName>ppt_y</p:attrName>
                                        </p:attrNameLst>
                                      </p:cBhvr>
                                      <p:tavLst>
                                        <p:tav tm="0">
                                          <p:val>
                                            <p:strVal val="#ppt_y-#ppt_h*1.125000"/>
                                          </p:val>
                                        </p:tav>
                                        <p:tav tm="100000">
                                          <p:val>
                                            <p:strVal val="#ppt_y"/>
                                          </p:val>
                                        </p:tav>
                                      </p:tavLst>
                                    </p:anim>
                                    <p:animEffect transition="in" filter="wipe(down)">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4" name="Group 3"/>
          <p:cNvGrpSpPr/>
          <p:nvPr/>
        </p:nvGrpSpPr>
        <p:grpSpPr>
          <a:xfrm>
            <a:off x="1987669" y="534"/>
            <a:ext cx="8320048" cy="1316387"/>
            <a:chOff x="1199456" y="1841316"/>
            <a:chExt cx="10067258" cy="2821790"/>
          </a:xfrm>
          <a:effectLst>
            <a:outerShdw blurRad="127000" dist="12700" dir="7200000" sx="101000" sy="101000" algn="ctr" rotWithShape="0">
              <a:prstClr val="black">
                <a:alpha val="38000"/>
              </a:prstClr>
            </a:outerShdw>
          </a:effectLst>
        </p:grpSpPr>
        <p:sp>
          <p:nvSpPr>
            <p:cNvPr id="5" name="Freeform 4"/>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7" name="Freeform 6"/>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2824820" y="146951"/>
            <a:ext cx="6647974" cy="646331"/>
          </a:xfrm>
          <a:prstGeom prst="rect">
            <a:avLst/>
          </a:prstGeom>
          <a:noFill/>
          <a:ln w="38100">
            <a:solidFill>
              <a:srgbClr val="FFC000"/>
            </a:solidFill>
          </a:ln>
        </p:spPr>
        <p:txBody>
          <a:bodyPr wrap="none" rtlCol="0">
            <a:spAutoFit/>
          </a:bodyPr>
          <a:lstStyle/>
          <a:p>
            <a:pPr>
              <a:tabLst>
                <a:tab pos="2873375" algn="l"/>
              </a:tabLst>
            </a:pPr>
            <a:r>
              <a:rPr lang="en-US" sz="3600" dirty="0">
                <a:latin typeface="Calibri (heading)"/>
              </a:rPr>
              <a:t>Classification of Material Nouns</a:t>
            </a:r>
            <a:endParaRPr lang="en-IN" sz="3600" dirty="0">
              <a:latin typeface="Calibri (heading)"/>
            </a:endParaRPr>
          </a:p>
        </p:txBody>
      </p:sp>
      <p:grpSp>
        <p:nvGrpSpPr>
          <p:cNvPr id="87" name="Group 86">
            <a:extLst>
              <a:ext uri="{FF2B5EF4-FFF2-40B4-BE49-F238E27FC236}">
                <a16:creationId xmlns:a16="http://schemas.microsoft.com/office/drawing/2014/main" id="{0630B0BC-0498-41D3-A1D3-7EFD7B390124}"/>
              </a:ext>
            </a:extLst>
          </p:cNvPr>
          <p:cNvGrpSpPr/>
          <p:nvPr/>
        </p:nvGrpSpPr>
        <p:grpSpPr>
          <a:xfrm>
            <a:off x="225638" y="1217769"/>
            <a:ext cx="11429999" cy="2085064"/>
            <a:chOff x="2348167" y="1531124"/>
            <a:chExt cx="8252273" cy="2425489"/>
          </a:xfrm>
        </p:grpSpPr>
        <p:sp>
          <p:nvSpPr>
            <p:cNvPr id="88" name="Rectangle 87">
              <a:extLst>
                <a:ext uri="{FF2B5EF4-FFF2-40B4-BE49-F238E27FC236}">
                  <a16:creationId xmlns:a16="http://schemas.microsoft.com/office/drawing/2014/main" id="{B275E0ED-1780-4FF6-908A-309636A757AF}"/>
                </a:ext>
              </a:extLst>
            </p:cNvPr>
            <p:cNvSpPr/>
            <p:nvPr/>
          </p:nvSpPr>
          <p:spPr>
            <a:xfrm>
              <a:off x="2348167" y="1531124"/>
              <a:ext cx="8252273" cy="19306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89" name="Rectangle 88">
              <a:extLst>
                <a:ext uri="{FF2B5EF4-FFF2-40B4-BE49-F238E27FC236}">
                  <a16:creationId xmlns:a16="http://schemas.microsoft.com/office/drawing/2014/main" id="{ABCEBAC7-FB3B-491A-B889-056D3322D458}"/>
                </a:ext>
              </a:extLst>
            </p:cNvPr>
            <p:cNvSpPr/>
            <p:nvPr/>
          </p:nvSpPr>
          <p:spPr>
            <a:xfrm>
              <a:off x="6448301" y="1701045"/>
              <a:ext cx="4109270" cy="2255568"/>
            </a:xfrm>
            <a:prstGeom prst="rect">
              <a:avLst/>
            </a:prstGeom>
          </p:spPr>
          <p:txBody>
            <a:bodyPr wrap="square">
              <a:spAutoFit/>
            </a:bodyPr>
            <a:lstStyle/>
            <a:p>
              <a:r>
                <a:rPr lang="en-IE" sz="2200" dirty="0">
                  <a:latin typeface="Calibri (body)"/>
                </a:rPr>
                <a:t>Countable: rivers, eggs, trees, animals, pebbles stones etc.</a:t>
              </a:r>
            </a:p>
            <a:p>
              <a:endParaRPr lang="en-IE" sz="1000" dirty="0">
                <a:latin typeface="Calibri (body)"/>
              </a:endParaRPr>
            </a:p>
            <a:p>
              <a:r>
                <a:rPr lang="en-IE" sz="2200" dirty="0">
                  <a:latin typeface="Calibri (body)"/>
                </a:rPr>
                <a:t>Uncountable: water, air, salt, sand, gold, iron,</a:t>
              </a:r>
            </a:p>
            <a:p>
              <a:r>
                <a:rPr lang="en-IE" sz="2200" dirty="0">
                  <a:latin typeface="Calibri (body)"/>
                </a:rPr>
                <a:t>rock, copper, coal, silver etc.</a:t>
              </a:r>
              <a:endParaRPr lang="en-IN" sz="2200" dirty="0">
                <a:latin typeface="Calibri (body)"/>
              </a:endParaRPr>
            </a:p>
            <a:p>
              <a:endParaRPr lang="en-US" sz="2200" dirty="0">
                <a:latin typeface="Calibri (body)"/>
              </a:endParaRPr>
            </a:p>
          </p:txBody>
        </p:sp>
      </p:grpSp>
      <p:sp>
        <p:nvSpPr>
          <p:cNvPr id="90" name="Chevron 3">
            <a:extLst>
              <a:ext uri="{FF2B5EF4-FFF2-40B4-BE49-F238E27FC236}">
                <a16:creationId xmlns:a16="http://schemas.microsoft.com/office/drawing/2014/main" id="{4D308088-1E5C-45FF-9A6B-6AC47C23DE24}"/>
              </a:ext>
            </a:extLst>
          </p:cNvPr>
          <p:cNvSpPr/>
          <p:nvPr/>
        </p:nvSpPr>
        <p:spPr>
          <a:xfrm>
            <a:off x="4380716" y="1313223"/>
            <a:ext cx="1475977" cy="1540272"/>
          </a:xfrm>
          <a:prstGeom prst="chevron">
            <a:avLst>
              <a:gd name="adj" fmla="val 55026"/>
            </a:avLst>
          </a:prstGeom>
          <a:solidFill>
            <a:srgbClr val="CAE1E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91" name="Pentagon 2">
            <a:extLst>
              <a:ext uri="{FF2B5EF4-FFF2-40B4-BE49-F238E27FC236}">
                <a16:creationId xmlns:a16="http://schemas.microsoft.com/office/drawing/2014/main" id="{672A0906-E49F-4C58-9928-FCBC99B6F47C}"/>
              </a:ext>
            </a:extLst>
          </p:cNvPr>
          <p:cNvSpPr/>
          <p:nvPr/>
        </p:nvSpPr>
        <p:spPr>
          <a:xfrm>
            <a:off x="834049" y="1291645"/>
            <a:ext cx="4849639" cy="1540272"/>
          </a:xfrm>
          <a:prstGeom prst="homePlate">
            <a:avLst/>
          </a:prstGeom>
          <a:solidFill>
            <a:srgbClr val="CAE1E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IE" sz="2400" dirty="0">
                <a:solidFill>
                  <a:schemeClr val="tx1"/>
                </a:solidFill>
                <a:latin typeface="Calibri (body)"/>
              </a:rPr>
              <a:t>Material Nouns from Nature</a:t>
            </a:r>
            <a:endParaRPr lang="en-US" sz="2400" dirty="0">
              <a:solidFill>
                <a:schemeClr val="tx1"/>
              </a:solidFill>
              <a:latin typeface="Calibri (body)"/>
            </a:endParaRPr>
          </a:p>
        </p:txBody>
      </p:sp>
      <p:grpSp>
        <p:nvGrpSpPr>
          <p:cNvPr id="92" name="Group 91">
            <a:extLst>
              <a:ext uri="{FF2B5EF4-FFF2-40B4-BE49-F238E27FC236}">
                <a16:creationId xmlns:a16="http://schemas.microsoft.com/office/drawing/2014/main" id="{AF155882-C928-4194-9863-7AC676191124}"/>
              </a:ext>
            </a:extLst>
          </p:cNvPr>
          <p:cNvGrpSpPr/>
          <p:nvPr/>
        </p:nvGrpSpPr>
        <p:grpSpPr>
          <a:xfrm>
            <a:off x="249382" y="3071550"/>
            <a:ext cx="11680318" cy="1399049"/>
            <a:chOff x="2279576" y="1818884"/>
            <a:chExt cx="7989313" cy="1180388"/>
          </a:xfrm>
        </p:grpSpPr>
        <p:sp>
          <p:nvSpPr>
            <p:cNvPr id="93" name="Rectangle 92">
              <a:extLst>
                <a:ext uri="{FF2B5EF4-FFF2-40B4-BE49-F238E27FC236}">
                  <a16:creationId xmlns:a16="http://schemas.microsoft.com/office/drawing/2014/main" id="{84FE709D-DC33-4EF4-B8BF-9DF6FCA0B583}"/>
                </a:ext>
              </a:extLst>
            </p:cNvPr>
            <p:cNvSpPr/>
            <p:nvPr/>
          </p:nvSpPr>
          <p:spPr>
            <a:xfrm>
              <a:off x="2279576" y="1818884"/>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94" name="Rectangle 93">
              <a:extLst>
                <a:ext uri="{FF2B5EF4-FFF2-40B4-BE49-F238E27FC236}">
                  <a16:creationId xmlns:a16="http://schemas.microsoft.com/office/drawing/2014/main" id="{57BEB353-457D-4348-85EA-AA6EA65A58F4}"/>
                </a:ext>
              </a:extLst>
            </p:cNvPr>
            <p:cNvSpPr/>
            <p:nvPr/>
          </p:nvSpPr>
          <p:spPr>
            <a:xfrm>
              <a:off x="6153291" y="1934611"/>
              <a:ext cx="4115598" cy="1064661"/>
            </a:xfrm>
            <a:prstGeom prst="rect">
              <a:avLst/>
            </a:prstGeom>
          </p:spPr>
          <p:txBody>
            <a:bodyPr wrap="square">
              <a:spAutoFit/>
            </a:bodyPr>
            <a:lstStyle/>
            <a:p>
              <a:r>
                <a:rPr lang="en-IE" sz="2200" dirty="0">
                  <a:latin typeface="Calibri (body)"/>
                </a:rPr>
                <a:t>Countable: fruits, vegetables, flowers etc.</a:t>
              </a:r>
            </a:p>
            <a:p>
              <a:endParaRPr lang="en-IE" sz="1000" dirty="0">
                <a:latin typeface="Calibri (body)"/>
              </a:endParaRPr>
            </a:p>
            <a:p>
              <a:r>
                <a:rPr lang="en-IE" sz="2200" dirty="0">
                  <a:latin typeface="Calibri (body)"/>
                </a:rPr>
                <a:t>Uncountable: food, rubber, coffee, tea, oil, jute, wood, cotton, spices etc.</a:t>
              </a:r>
              <a:endParaRPr lang="en-US" sz="2200" dirty="0">
                <a:latin typeface="Calibri (body)"/>
              </a:endParaRPr>
            </a:p>
          </p:txBody>
        </p:sp>
      </p:grpSp>
      <p:sp>
        <p:nvSpPr>
          <p:cNvPr id="95" name="Chevron 3">
            <a:extLst>
              <a:ext uri="{FF2B5EF4-FFF2-40B4-BE49-F238E27FC236}">
                <a16:creationId xmlns:a16="http://schemas.microsoft.com/office/drawing/2014/main" id="{B992B543-42AF-4B1D-B91C-BF9B935FE323}"/>
              </a:ext>
            </a:extLst>
          </p:cNvPr>
          <p:cNvSpPr/>
          <p:nvPr/>
        </p:nvSpPr>
        <p:spPr>
          <a:xfrm>
            <a:off x="4404468" y="3005603"/>
            <a:ext cx="1475977" cy="1540272"/>
          </a:xfrm>
          <a:prstGeom prst="chevron">
            <a:avLst>
              <a:gd name="adj" fmla="val 55026"/>
            </a:avLst>
          </a:prstGeom>
          <a:solidFill>
            <a:srgbClr val="E5F09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96" name="Pentagon 2">
            <a:extLst>
              <a:ext uri="{FF2B5EF4-FFF2-40B4-BE49-F238E27FC236}">
                <a16:creationId xmlns:a16="http://schemas.microsoft.com/office/drawing/2014/main" id="{3410F824-5B74-4897-84CE-2F7B31C9C78C}"/>
              </a:ext>
            </a:extLst>
          </p:cNvPr>
          <p:cNvSpPr/>
          <p:nvPr/>
        </p:nvSpPr>
        <p:spPr>
          <a:xfrm>
            <a:off x="834051" y="3005603"/>
            <a:ext cx="4849639" cy="1540272"/>
          </a:xfrm>
          <a:prstGeom prst="homePlate">
            <a:avLst/>
          </a:prstGeom>
          <a:solidFill>
            <a:srgbClr val="E5F09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IE" sz="2400" dirty="0">
                <a:solidFill>
                  <a:schemeClr val="tx1">
                    <a:lumMod val="95000"/>
                    <a:lumOff val="5000"/>
                  </a:schemeClr>
                </a:solidFill>
                <a:latin typeface="Calibri" panose="020F0502020204030204" pitchFamily="34" charset="0"/>
                <a:cs typeface="Calibri" panose="020F0502020204030204" pitchFamily="34" charset="0"/>
              </a:rPr>
              <a:t>Material Nouns from Plants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p:txBody>
      </p:sp>
      <p:grpSp>
        <p:nvGrpSpPr>
          <p:cNvPr id="97" name="Group 96">
            <a:extLst>
              <a:ext uri="{FF2B5EF4-FFF2-40B4-BE49-F238E27FC236}">
                <a16:creationId xmlns:a16="http://schemas.microsoft.com/office/drawing/2014/main" id="{E3624DA1-70E8-4E48-8BF0-5B4F6E5297F8}"/>
              </a:ext>
            </a:extLst>
          </p:cNvPr>
          <p:cNvGrpSpPr/>
          <p:nvPr/>
        </p:nvGrpSpPr>
        <p:grpSpPr>
          <a:xfrm>
            <a:off x="249382" y="4715993"/>
            <a:ext cx="11430000" cy="1372697"/>
            <a:chOff x="2279576" y="1756022"/>
            <a:chExt cx="7818096" cy="1157229"/>
          </a:xfrm>
        </p:grpSpPr>
        <p:sp>
          <p:nvSpPr>
            <p:cNvPr id="98" name="Rectangle 97">
              <a:extLst>
                <a:ext uri="{FF2B5EF4-FFF2-40B4-BE49-F238E27FC236}">
                  <a16:creationId xmlns:a16="http://schemas.microsoft.com/office/drawing/2014/main" id="{E30F68DE-D65F-4AC5-A4C0-C6D1D47A40FB}"/>
                </a:ext>
              </a:extLst>
            </p:cNvPr>
            <p:cNvSpPr/>
            <p:nvPr/>
          </p:nvSpPr>
          <p:spPr>
            <a:xfrm>
              <a:off x="2279576" y="1756022"/>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99" name="Rectangle 98">
              <a:extLst>
                <a:ext uri="{FF2B5EF4-FFF2-40B4-BE49-F238E27FC236}">
                  <a16:creationId xmlns:a16="http://schemas.microsoft.com/office/drawing/2014/main" id="{C406907C-855B-4B75-AD88-EFBA7BEB9A1A}"/>
                </a:ext>
              </a:extLst>
            </p:cNvPr>
            <p:cNvSpPr/>
            <p:nvPr/>
          </p:nvSpPr>
          <p:spPr>
            <a:xfrm>
              <a:off x="6119027" y="1850632"/>
              <a:ext cx="3806894" cy="934077"/>
            </a:xfrm>
            <a:prstGeom prst="rect">
              <a:avLst/>
            </a:prstGeom>
          </p:spPr>
          <p:txBody>
            <a:bodyPr wrap="square">
              <a:spAutoFit/>
            </a:bodyPr>
            <a:lstStyle/>
            <a:p>
              <a:r>
                <a:rPr lang="en-IE" sz="2200" dirty="0">
                  <a:latin typeface="Calibri (body)"/>
                </a:rPr>
                <a:t>Countable: eggs</a:t>
              </a:r>
            </a:p>
            <a:p>
              <a:endParaRPr lang="en-IN" sz="2200" dirty="0">
                <a:latin typeface="Calibri (body)"/>
              </a:endParaRPr>
            </a:p>
            <a:p>
              <a:r>
                <a:rPr lang="en-IE" sz="2200" dirty="0">
                  <a:latin typeface="Calibri (body)"/>
                </a:rPr>
                <a:t>Uncountable: milk, meat, honey, silk, wool etc.</a:t>
              </a:r>
              <a:endParaRPr lang="en-IN" sz="2200" dirty="0">
                <a:latin typeface="Calibri (body)"/>
              </a:endParaRPr>
            </a:p>
          </p:txBody>
        </p:sp>
      </p:grpSp>
      <p:sp>
        <p:nvSpPr>
          <p:cNvPr id="100" name="Chevron 3">
            <a:extLst>
              <a:ext uri="{FF2B5EF4-FFF2-40B4-BE49-F238E27FC236}">
                <a16:creationId xmlns:a16="http://schemas.microsoft.com/office/drawing/2014/main" id="{46FEF5AE-6CB4-4643-AE64-769D92391AC5}"/>
              </a:ext>
            </a:extLst>
          </p:cNvPr>
          <p:cNvSpPr/>
          <p:nvPr/>
        </p:nvSpPr>
        <p:spPr>
          <a:xfrm>
            <a:off x="4428214" y="4605751"/>
            <a:ext cx="1475977" cy="1540272"/>
          </a:xfrm>
          <a:prstGeom prst="chevron">
            <a:avLst>
              <a:gd name="adj" fmla="val 55026"/>
            </a:avLst>
          </a:prstGeom>
          <a:solidFill>
            <a:srgbClr val="A7D6E3"/>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101" name="Pentagon 2">
            <a:extLst>
              <a:ext uri="{FF2B5EF4-FFF2-40B4-BE49-F238E27FC236}">
                <a16:creationId xmlns:a16="http://schemas.microsoft.com/office/drawing/2014/main" id="{08BE44B7-BB2C-4681-B80F-392B2CA4D567}"/>
              </a:ext>
            </a:extLst>
          </p:cNvPr>
          <p:cNvSpPr/>
          <p:nvPr/>
        </p:nvSpPr>
        <p:spPr>
          <a:xfrm>
            <a:off x="857797" y="4605751"/>
            <a:ext cx="4849639" cy="1540272"/>
          </a:xfrm>
          <a:prstGeom prst="homePlate">
            <a:avLst/>
          </a:prstGeom>
          <a:solidFill>
            <a:srgbClr val="A7D6E3"/>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IE" sz="2400" dirty="0">
                <a:solidFill>
                  <a:schemeClr val="tx1"/>
                </a:solidFill>
                <a:latin typeface="Calibri (body)"/>
              </a:rPr>
              <a:t>Material Nouns from Animals</a:t>
            </a:r>
            <a:endParaRPr lang="en-US" sz="2400" dirty="0">
              <a:solidFill>
                <a:schemeClr val="tx1"/>
              </a:solidFill>
              <a:latin typeface="Calibri (body)"/>
            </a:endParaRPr>
          </a:p>
        </p:txBody>
      </p:sp>
    </p:spTree>
    <p:extLst>
      <p:ext uri="{BB962C8B-B14F-4D97-AF65-F5344CB8AC3E}">
        <p14:creationId xmlns:p14="http://schemas.microsoft.com/office/powerpoint/2010/main" val="30073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1000"/>
                                        <p:tgtEl>
                                          <p:spTgt spid="91"/>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1000"/>
                                        <p:tgtEl>
                                          <p:spTgt spid="90"/>
                                        </p:tgtEl>
                                        <p:attrNameLst>
                                          <p:attrName>ppt_x</p:attrName>
                                        </p:attrNameLst>
                                      </p:cBhvr>
                                      <p:tavLst>
                                        <p:tav tm="0">
                                          <p:val>
                                            <p:strVal val="#ppt_x-#ppt_w*1.125000"/>
                                          </p:val>
                                        </p:tav>
                                        <p:tav tm="100000">
                                          <p:val>
                                            <p:strVal val="#ppt_x"/>
                                          </p:val>
                                        </p:tav>
                                      </p:tavLst>
                                    </p:anim>
                                    <p:animEffect transition="in" filter="wipe(right)">
                                      <p:cBhvr>
                                        <p:cTn id="12" dur="1000"/>
                                        <p:tgtEl>
                                          <p:spTgt spid="90"/>
                                        </p:tgtEl>
                                      </p:cBhvr>
                                    </p:animEffect>
                                  </p:childTnLst>
                                </p:cTn>
                              </p:par>
                            </p:childTnLst>
                          </p:cTn>
                        </p:par>
                        <p:par>
                          <p:cTn id="13" fill="hold">
                            <p:stCondLst>
                              <p:cond delay="2000"/>
                            </p:stCondLst>
                            <p:childTnLst>
                              <p:par>
                                <p:cTn id="14" presetID="17" presetClass="entr" presetSubtype="8" fill="hold"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1000" fill="hold"/>
                                        <p:tgtEl>
                                          <p:spTgt spid="87"/>
                                        </p:tgtEl>
                                        <p:attrNameLst>
                                          <p:attrName>ppt_x</p:attrName>
                                        </p:attrNameLst>
                                      </p:cBhvr>
                                      <p:tavLst>
                                        <p:tav tm="0">
                                          <p:val>
                                            <p:strVal val="#ppt_x-#ppt_w/2"/>
                                          </p:val>
                                        </p:tav>
                                        <p:tav tm="100000">
                                          <p:val>
                                            <p:strVal val="#ppt_x"/>
                                          </p:val>
                                        </p:tav>
                                      </p:tavLst>
                                    </p:anim>
                                    <p:anim calcmode="lin" valueType="num">
                                      <p:cBhvr>
                                        <p:cTn id="17" dur="1000" fill="hold"/>
                                        <p:tgtEl>
                                          <p:spTgt spid="87"/>
                                        </p:tgtEl>
                                        <p:attrNameLst>
                                          <p:attrName>ppt_y</p:attrName>
                                        </p:attrNameLst>
                                      </p:cBhvr>
                                      <p:tavLst>
                                        <p:tav tm="0">
                                          <p:val>
                                            <p:strVal val="#ppt_y"/>
                                          </p:val>
                                        </p:tav>
                                        <p:tav tm="100000">
                                          <p:val>
                                            <p:strVal val="#ppt_y"/>
                                          </p:val>
                                        </p:tav>
                                      </p:tavLst>
                                    </p:anim>
                                    <p:anim calcmode="lin" valueType="num">
                                      <p:cBhvr>
                                        <p:cTn id="18" dur="1000" fill="hold"/>
                                        <p:tgtEl>
                                          <p:spTgt spid="87"/>
                                        </p:tgtEl>
                                        <p:attrNameLst>
                                          <p:attrName>ppt_w</p:attrName>
                                        </p:attrNameLst>
                                      </p:cBhvr>
                                      <p:tavLst>
                                        <p:tav tm="0">
                                          <p:val>
                                            <p:fltVal val="0"/>
                                          </p:val>
                                        </p:tav>
                                        <p:tav tm="100000">
                                          <p:val>
                                            <p:strVal val="#ppt_w"/>
                                          </p:val>
                                        </p:tav>
                                      </p:tavLst>
                                    </p:anim>
                                    <p:anim calcmode="lin" valueType="num">
                                      <p:cBhvr>
                                        <p:cTn id="19" dur="100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left)">
                                      <p:cBhvr>
                                        <p:cTn id="24" dur="1000"/>
                                        <p:tgtEl>
                                          <p:spTgt spid="96"/>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1000"/>
                                        <p:tgtEl>
                                          <p:spTgt spid="95"/>
                                        </p:tgtEl>
                                        <p:attrNameLst>
                                          <p:attrName>ppt_x</p:attrName>
                                        </p:attrNameLst>
                                      </p:cBhvr>
                                      <p:tavLst>
                                        <p:tav tm="0">
                                          <p:val>
                                            <p:strVal val="#ppt_x-#ppt_w*1.125000"/>
                                          </p:val>
                                        </p:tav>
                                        <p:tav tm="100000">
                                          <p:val>
                                            <p:strVal val="#ppt_x"/>
                                          </p:val>
                                        </p:tav>
                                      </p:tavLst>
                                    </p:anim>
                                    <p:animEffect transition="in" filter="wipe(right)">
                                      <p:cBhvr>
                                        <p:cTn id="29" dur="1000"/>
                                        <p:tgtEl>
                                          <p:spTgt spid="95"/>
                                        </p:tgtEl>
                                      </p:cBhvr>
                                    </p:animEffect>
                                  </p:childTnLst>
                                </p:cTn>
                              </p:par>
                            </p:childTnLst>
                          </p:cTn>
                        </p:par>
                        <p:par>
                          <p:cTn id="30" fill="hold">
                            <p:stCondLst>
                              <p:cond delay="2000"/>
                            </p:stCondLst>
                            <p:childTnLst>
                              <p:par>
                                <p:cTn id="31" presetID="17" presetClass="entr" presetSubtype="8"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p:cTn id="33" dur="1000" fill="hold"/>
                                        <p:tgtEl>
                                          <p:spTgt spid="92"/>
                                        </p:tgtEl>
                                        <p:attrNameLst>
                                          <p:attrName>ppt_x</p:attrName>
                                        </p:attrNameLst>
                                      </p:cBhvr>
                                      <p:tavLst>
                                        <p:tav tm="0">
                                          <p:val>
                                            <p:strVal val="#ppt_x-#ppt_w/2"/>
                                          </p:val>
                                        </p:tav>
                                        <p:tav tm="100000">
                                          <p:val>
                                            <p:strVal val="#ppt_x"/>
                                          </p:val>
                                        </p:tav>
                                      </p:tavLst>
                                    </p:anim>
                                    <p:anim calcmode="lin" valueType="num">
                                      <p:cBhvr>
                                        <p:cTn id="34" dur="1000" fill="hold"/>
                                        <p:tgtEl>
                                          <p:spTgt spid="92"/>
                                        </p:tgtEl>
                                        <p:attrNameLst>
                                          <p:attrName>ppt_y</p:attrName>
                                        </p:attrNameLst>
                                      </p:cBhvr>
                                      <p:tavLst>
                                        <p:tav tm="0">
                                          <p:val>
                                            <p:strVal val="#ppt_y"/>
                                          </p:val>
                                        </p:tav>
                                        <p:tav tm="100000">
                                          <p:val>
                                            <p:strVal val="#ppt_y"/>
                                          </p:val>
                                        </p:tav>
                                      </p:tavLst>
                                    </p:anim>
                                    <p:anim calcmode="lin" valueType="num">
                                      <p:cBhvr>
                                        <p:cTn id="35" dur="1000" fill="hold"/>
                                        <p:tgtEl>
                                          <p:spTgt spid="92"/>
                                        </p:tgtEl>
                                        <p:attrNameLst>
                                          <p:attrName>ppt_w</p:attrName>
                                        </p:attrNameLst>
                                      </p:cBhvr>
                                      <p:tavLst>
                                        <p:tav tm="0">
                                          <p:val>
                                            <p:fltVal val="0"/>
                                          </p:val>
                                        </p:tav>
                                        <p:tav tm="100000">
                                          <p:val>
                                            <p:strVal val="#ppt_w"/>
                                          </p:val>
                                        </p:tav>
                                      </p:tavLst>
                                    </p:anim>
                                    <p:anim calcmode="lin" valueType="num">
                                      <p:cBhvr>
                                        <p:cTn id="36" dur="1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1000"/>
                                        <p:tgtEl>
                                          <p:spTgt spid="10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100"/>
                                        </p:tgtEl>
                                        <p:attrNameLst>
                                          <p:attrName>style.visibility</p:attrName>
                                        </p:attrNameLst>
                                      </p:cBhvr>
                                      <p:to>
                                        <p:strVal val="visible"/>
                                      </p:to>
                                    </p:set>
                                    <p:anim calcmode="lin" valueType="num">
                                      <p:cBhvr additive="base">
                                        <p:cTn id="45" dur="1000"/>
                                        <p:tgtEl>
                                          <p:spTgt spid="100"/>
                                        </p:tgtEl>
                                        <p:attrNameLst>
                                          <p:attrName>ppt_x</p:attrName>
                                        </p:attrNameLst>
                                      </p:cBhvr>
                                      <p:tavLst>
                                        <p:tav tm="0">
                                          <p:val>
                                            <p:strVal val="#ppt_x-#ppt_w*1.125000"/>
                                          </p:val>
                                        </p:tav>
                                        <p:tav tm="100000">
                                          <p:val>
                                            <p:strVal val="#ppt_x"/>
                                          </p:val>
                                        </p:tav>
                                      </p:tavLst>
                                    </p:anim>
                                    <p:animEffect transition="in" filter="wipe(right)">
                                      <p:cBhvr>
                                        <p:cTn id="46" dur="1000"/>
                                        <p:tgtEl>
                                          <p:spTgt spid="100"/>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p:cTn id="50" dur="1000" fill="hold"/>
                                        <p:tgtEl>
                                          <p:spTgt spid="97"/>
                                        </p:tgtEl>
                                        <p:attrNameLst>
                                          <p:attrName>ppt_x</p:attrName>
                                        </p:attrNameLst>
                                      </p:cBhvr>
                                      <p:tavLst>
                                        <p:tav tm="0">
                                          <p:val>
                                            <p:strVal val="#ppt_x-#ppt_w/2"/>
                                          </p:val>
                                        </p:tav>
                                        <p:tav tm="100000">
                                          <p:val>
                                            <p:strVal val="#ppt_x"/>
                                          </p:val>
                                        </p:tav>
                                      </p:tavLst>
                                    </p:anim>
                                    <p:anim calcmode="lin" valueType="num">
                                      <p:cBhvr>
                                        <p:cTn id="51" dur="1000" fill="hold"/>
                                        <p:tgtEl>
                                          <p:spTgt spid="97"/>
                                        </p:tgtEl>
                                        <p:attrNameLst>
                                          <p:attrName>ppt_y</p:attrName>
                                        </p:attrNameLst>
                                      </p:cBhvr>
                                      <p:tavLst>
                                        <p:tav tm="0">
                                          <p:val>
                                            <p:strVal val="#ppt_y"/>
                                          </p:val>
                                        </p:tav>
                                        <p:tav tm="100000">
                                          <p:val>
                                            <p:strVal val="#ppt_y"/>
                                          </p:val>
                                        </p:tav>
                                      </p:tavLst>
                                    </p:anim>
                                    <p:anim calcmode="lin" valueType="num">
                                      <p:cBhvr>
                                        <p:cTn id="52" dur="1000" fill="hold"/>
                                        <p:tgtEl>
                                          <p:spTgt spid="97"/>
                                        </p:tgtEl>
                                        <p:attrNameLst>
                                          <p:attrName>ppt_w</p:attrName>
                                        </p:attrNameLst>
                                      </p:cBhvr>
                                      <p:tavLst>
                                        <p:tav tm="0">
                                          <p:val>
                                            <p:fltVal val="0"/>
                                          </p:val>
                                        </p:tav>
                                        <p:tav tm="100000">
                                          <p:val>
                                            <p:strVal val="#ppt_w"/>
                                          </p:val>
                                        </p:tav>
                                      </p:tavLst>
                                    </p:anim>
                                    <p:anim calcmode="lin" valueType="num">
                                      <p:cBhvr>
                                        <p:cTn id="53" dur="10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5" grpId="0" animBg="1"/>
      <p:bldP spid="96" grpId="0" animBg="1"/>
      <p:bldP spid="100" grpId="0" animBg="1"/>
      <p:bldP spid="1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4" name="Group 3"/>
          <p:cNvGrpSpPr/>
          <p:nvPr/>
        </p:nvGrpSpPr>
        <p:grpSpPr>
          <a:xfrm>
            <a:off x="1555338" y="534"/>
            <a:ext cx="9152053" cy="1316387"/>
            <a:chOff x="1199456" y="1841316"/>
            <a:chExt cx="10067258" cy="2821790"/>
          </a:xfrm>
          <a:effectLst>
            <a:outerShdw blurRad="127000" dist="12700" dir="7200000" sx="101000" sy="101000" algn="ctr" rotWithShape="0">
              <a:prstClr val="black">
                <a:alpha val="38000"/>
              </a:prstClr>
            </a:outerShdw>
          </a:effectLst>
        </p:grpSpPr>
        <p:sp>
          <p:nvSpPr>
            <p:cNvPr id="5" name="Freeform 4"/>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7" name="Freeform 6"/>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808494" y="114293"/>
            <a:ext cx="6647974" cy="646331"/>
          </a:xfrm>
          <a:prstGeom prst="rect">
            <a:avLst/>
          </a:prstGeom>
          <a:noFill/>
          <a:ln w="38100">
            <a:solidFill>
              <a:srgbClr val="FFC000"/>
            </a:solidFill>
          </a:ln>
        </p:spPr>
        <p:txBody>
          <a:bodyPr wrap="none" rtlCol="0">
            <a:spAutoFit/>
          </a:bodyPr>
          <a:lstStyle/>
          <a:p>
            <a:pPr>
              <a:tabLst>
                <a:tab pos="2873375" algn="l"/>
              </a:tabLst>
            </a:pPr>
            <a:r>
              <a:rPr lang="en-US" sz="3600" dirty="0">
                <a:latin typeface="Calibri (heading)"/>
              </a:rPr>
              <a:t>Classification of Material Nouns</a:t>
            </a:r>
            <a:endParaRPr lang="en-IN" sz="3600" dirty="0">
              <a:latin typeface="Calibri (heading)"/>
            </a:endParaRPr>
          </a:p>
        </p:txBody>
      </p:sp>
      <p:sp>
        <p:nvSpPr>
          <p:cNvPr id="3" name="TextBox 2"/>
          <p:cNvSpPr txBox="1"/>
          <p:nvPr/>
        </p:nvSpPr>
        <p:spPr>
          <a:xfrm>
            <a:off x="761992" y="1332171"/>
            <a:ext cx="479618" cy="523220"/>
          </a:xfrm>
          <a:prstGeom prst="rect">
            <a:avLst/>
          </a:prstGeom>
          <a:noFill/>
        </p:spPr>
        <p:txBody>
          <a:bodyPr wrap="none" rtlCol="0">
            <a:spAutoFit/>
          </a:bodyPr>
          <a:lstStyle/>
          <a:p>
            <a:r>
              <a:rPr lang="en-US" sz="2800" b="1" dirty="0">
                <a:latin typeface="Calibri (body)"/>
              </a:rPr>
              <a:t>1)</a:t>
            </a:r>
            <a:endParaRPr lang="en-IN" sz="2800" b="1" dirty="0">
              <a:latin typeface="Calibri (body)"/>
            </a:endParaRPr>
          </a:p>
        </p:txBody>
      </p:sp>
      <p:sp>
        <p:nvSpPr>
          <p:cNvPr id="18" name="TextBox 17"/>
          <p:cNvSpPr txBox="1"/>
          <p:nvPr/>
        </p:nvSpPr>
        <p:spPr>
          <a:xfrm>
            <a:off x="761992" y="4091694"/>
            <a:ext cx="479618" cy="523220"/>
          </a:xfrm>
          <a:prstGeom prst="rect">
            <a:avLst/>
          </a:prstGeom>
          <a:noFill/>
        </p:spPr>
        <p:txBody>
          <a:bodyPr wrap="none" rtlCol="0">
            <a:spAutoFit/>
          </a:bodyPr>
          <a:lstStyle/>
          <a:p>
            <a:r>
              <a:rPr lang="en-US" sz="2800" b="1" dirty="0">
                <a:latin typeface="Calibri (body)"/>
              </a:rPr>
              <a:t>2)</a:t>
            </a:r>
            <a:endParaRPr lang="en-IN" sz="2800" b="1" dirty="0">
              <a:latin typeface="Calibri (body)"/>
            </a:endParaRPr>
          </a:p>
        </p:txBody>
      </p:sp>
      <p:sp>
        <p:nvSpPr>
          <p:cNvPr id="22" name="Rectangle 21"/>
          <p:cNvSpPr/>
          <p:nvPr/>
        </p:nvSpPr>
        <p:spPr>
          <a:xfrm>
            <a:off x="2136759" y="1332171"/>
            <a:ext cx="7305205" cy="558743"/>
          </a:xfrm>
          <a:prstGeom prst="rect">
            <a:avLst/>
          </a:prstGeom>
        </p:spPr>
        <p:txBody>
          <a:bodyPr wrap="none">
            <a:spAutoFit/>
          </a:bodyPr>
          <a:lstStyle/>
          <a:p>
            <a:pPr lvl="0">
              <a:lnSpc>
                <a:spcPct val="115000"/>
              </a:lnSpc>
              <a:spcBef>
                <a:spcPts val="1200"/>
              </a:spcBef>
            </a:pPr>
            <a:r>
              <a:rPr lang="en-IE" sz="2800" dirty="0">
                <a:solidFill>
                  <a:srgbClr val="444444"/>
                </a:solidFill>
                <a:latin typeface="Calibri (body)"/>
                <a:ea typeface="Calibri" panose="020F0502020204030204" pitchFamily="34" charset="0"/>
              </a:rPr>
              <a:t>My mother gave me a spoon of </a:t>
            </a:r>
            <a:r>
              <a:rPr lang="en-IE" sz="2800" dirty="0">
                <a:solidFill>
                  <a:srgbClr val="FF0000"/>
                </a:solidFill>
                <a:latin typeface="Calibri (body)"/>
                <a:ea typeface="Calibri" panose="020F0502020204030204" pitchFamily="34" charset="0"/>
              </a:rPr>
              <a:t>honey</a:t>
            </a:r>
            <a:r>
              <a:rPr lang="en-IE" sz="2800" b="1" dirty="0">
                <a:solidFill>
                  <a:srgbClr val="444444"/>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with</a:t>
            </a:r>
            <a:r>
              <a:rPr lang="en-IE" sz="2800" b="1" dirty="0">
                <a:solidFill>
                  <a:srgbClr val="444444"/>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curd</a:t>
            </a:r>
            <a:r>
              <a:rPr lang="en-IE" sz="2800" dirty="0">
                <a:solidFill>
                  <a:srgbClr val="444444"/>
                </a:solidFill>
                <a:latin typeface="Calibri (body)"/>
                <a:ea typeface="Calibri" panose="020F0502020204030204" pitchFamily="34" charset="0"/>
              </a:rPr>
              <a:t>.</a:t>
            </a:r>
            <a:endParaRPr lang="en-IN" sz="2800" dirty="0">
              <a:solidFill>
                <a:srgbClr val="444444"/>
              </a:solidFill>
              <a:latin typeface="Calibri (body)"/>
              <a:ea typeface="Calibri" panose="020F0502020204030204" pitchFamily="34" charset="0"/>
            </a:endParaRPr>
          </a:p>
        </p:txBody>
      </p:sp>
      <p:pic>
        <p:nvPicPr>
          <p:cNvPr id="23" name="Picture 22"/>
          <p:cNvPicPr>
            <a:picLocks noChangeAspect="1"/>
          </p:cNvPicPr>
          <p:nvPr/>
        </p:nvPicPr>
        <p:blipFill>
          <a:blip r:embed="rId3"/>
          <a:stretch>
            <a:fillRect/>
          </a:stretch>
        </p:blipFill>
        <p:spPr>
          <a:xfrm>
            <a:off x="6362176" y="2059551"/>
            <a:ext cx="1916941" cy="14238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4" name="Picture 23"/>
          <p:cNvPicPr>
            <a:picLocks noChangeAspect="1"/>
          </p:cNvPicPr>
          <p:nvPr/>
        </p:nvPicPr>
        <p:blipFill>
          <a:blip r:embed="rId4"/>
          <a:stretch>
            <a:fillRect/>
          </a:stretch>
        </p:blipFill>
        <p:spPr>
          <a:xfrm>
            <a:off x="8813361" y="2043217"/>
            <a:ext cx="1749844" cy="14238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5" name="Striped Right Arrow 24"/>
          <p:cNvSpPr/>
          <p:nvPr/>
        </p:nvSpPr>
        <p:spPr>
          <a:xfrm>
            <a:off x="1621336" y="2039765"/>
            <a:ext cx="4495762"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nouns from animals</a:t>
            </a:r>
            <a:endParaRPr lang="en-IN" sz="2400" dirty="0">
              <a:latin typeface="Calibri (body)"/>
            </a:endParaRPr>
          </a:p>
        </p:txBody>
      </p:sp>
      <p:sp>
        <p:nvSpPr>
          <p:cNvPr id="26" name="Rectangle 25"/>
          <p:cNvSpPr/>
          <p:nvPr/>
        </p:nvSpPr>
        <p:spPr>
          <a:xfrm>
            <a:off x="2136759" y="4091694"/>
            <a:ext cx="6726906" cy="558743"/>
          </a:xfrm>
          <a:prstGeom prst="rect">
            <a:avLst/>
          </a:prstGeom>
        </p:spPr>
        <p:txBody>
          <a:bodyPr wrap="square">
            <a:spAutoFit/>
          </a:bodyPr>
          <a:lstStyle/>
          <a:p>
            <a:pPr lvl="0">
              <a:lnSpc>
                <a:spcPct val="115000"/>
              </a:lnSpc>
            </a:pPr>
            <a:r>
              <a:rPr lang="en-IE" sz="2800" dirty="0">
                <a:solidFill>
                  <a:srgbClr val="444444"/>
                </a:solidFill>
                <a:latin typeface="Calibri (body)"/>
                <a:ea typeface="Calibri" panose="020F0502020204030204" pitchFamily="34" charset="0"/>
              </a:rPr>
              <a:t>Her uncle produces</a:t>
            </a:r>
            <a:r>
              <a:rPr lang="en-IE" sz="2800" b="1" dirty="0">
                <a:solidFill>
                  <a:srgbClr val="444444"/>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cotton</a:t>
            </a:r>
            <a:r>
              <a:rPr lang="en-IE" sz="2800" b="1" dirty="0">
                <a:solidFill>
                  <a:srgbClr val="444444"/>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once a year.</a:t>
            </a:r>
            <a:endParaRPr lang="en-IN" sz="2800" dirty="0">
              <a:solidFill>
                <a:srgbClr val="444444"/>
              </a:solidFill>
              <a:latin typeface="Calibri (body)"/>
              <a:ea typeface="Calibri" panose="020F0502020204030204" pitchFamily="34" charset="0"/>
            </a:endParaRPr>
          </a:p>
        </p:txBody>
      </p:sp>
      <p:sp>
        <p:nvSpPr>
          <p:cNvPr id="29" name="Striped Right Arrow 28"/>
          <p:cNvSpPr/>
          <p:nvPr/>
        </p:nvSpPr>
        <p:spPr>
          <a:xfrm flipH="1">
            <a:off x="6203475" y="5065995"/>
            <a:ext cx="4087056"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 from plants</a:t>
            </a:r>
            <a:endParaRPr lang="en-IN" sz="2400" dirty="0">
              <a:latin typeface="Calibri (body)"/>
            </a:endParaRPr>
          </a:p>
        </p:txBody>
      </p:sp>
      <p:pic>
        <p:nvPicPr>
          <p:cNvPr id="2" name="Picture 1"/>
          <p:cNvPicPr>
            <a:picLocks noChangeAspect="1"/>
          </p:cNvPicPr>
          <p:nvPr/>
        </p:nvPicPr>
        <p:blipFill>
          <a:blip r:embed="rId5"/>
          <a:stretch>
            <a:fillRect/>
          </a:stretch>
        </p:blipFill>
        <p:spPr>
          <a:xfrm>
            <a:off x="3699622" y="4702830"/>
            <a:ext cx="2319499" cy="1910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97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3500"/>
                            </p:stCondLst>
                            <p:childTnLst>
                              <p:par>
                                <p:cTn id="21" presetID="22" presetClass="entr" presetSubtype="8" fill="hold" grpId="0" nodeType="after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1000"/>
                                        <p:tgtEl>
                                          <p:spTgt spid="2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5" name="Group 4"/>
          <p:cNvGrpSpPr/>
          <p:nvPr/>
        </p:nvGrpSpPr>
        <p:grpSpPr>
          <a:xfrm>
            <a:off x="1987669" y="534"/>
            <a:ext cx="8320048" cy="1316387"/>
            <a:chOff x="1199456" y="1841316"/>
            <a:chExt cx="10067258" cy="2821790"/>
          </a:xfrm>
          <a:effectLst>
            <a:outerShdw blurRad="127000" dist="12700" dir="7200000" sx="101000" sy="101000" algn="ctr" rotWithShape="0">
              <a:prstClr val="black">
                <a:alpha val="38000"/>
              </a:prstClr>
            </a:outerShdw>
          </a:effectLst>
        </p:grpSpPr>
        <p:sp>
          <p:nvSpPr>
            <p:cNvPr id="6" name="Freeform 5"/>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8" name="Freeform 7"/>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2824820" y="114293"/>
            <a:ext cx="6647974" cy="646331"/>
          </a:xfrm>
          <a:prstGeom prst="rect">
            <a:avLst/>
          </a:prstGeom>
          <a:noFill/>
          <a:ln w="38100">
            <a:solidFill>
              <a:srgbClr val="FFC000"/>
            </a:solidFill>
          </a:ln>
        </p:spPr>
        <p:txBody>
          <a:bodyPr wrap="none" rtlCol="0">
            <a:spAutoFit/>
          </a:bodyPr>
          <a:lstStyle/>
          <a:p>
            <a:pPr>
              <a:tabLst>
                <a:tab pos="2873375" algn="l"/>
              </a:tabLst>
            </a:pPr>
            <a:r>
              <a:rPr lang="en-US" sz="3600" dirty="0">
                <a:latin typeface="Calibri (heading)"/>
              </a:rPr>
              <a:t>Classification of Material Nouns</a:t>
            </a:r>
            <a:endParaRPr lang="en-IN" sz="3600" dirty="0">
              <a:latin typeface="Calibri (heading)"/>
            </a:endParaRPr>
          </a:p>
        </p:txBody>
      </p:sp>
      <p:sp>
        <p:nvSpPr>
          <p:cNvPr id="14" name="TextBox 13"/>
          <p:cNvSpPr txBox="1"/>
          <p:nvPr/>
        </p:nvSpPr>
        <p:spPr>
          <a:xfrm>
            <a:off x="743733" y="3879252"/>
            <a:ext cx="479618" cy="523220"/>
          </a:xfrm>
          <a:prstGeom prst="rect">
            <a:avLst/>
          </a:prstGeom>
          <a:noFill/>
        </p:spPr>
        <p:txBody>
          <a:bodyPr wrap="none" rtlCol="0">
            <a:spAutoFit/>
          </a:bodyPr>
          <a:lstStyle/>
          <a:p>
            <a:r>
              <a:rPr lang="en-US" sz="2800" b="1" dirty="0">
                <a:latin typeface="Calibri (body)"/>
              </a:rPr>
              <a:t>4)</a:t>
            </a:r>
            <a:endParaRPr lang="en-IN" sz="2800" b="1" dirty="0">
              <a:latin typeface="Calibri (body)"/>
            </a:endParaRPr>
          </a:p>
        </p:txBody>
      </p:sp>
      <p:sp>
        <p:nvSpPr>
          <p:cNvPr id="15" name="TextBox 14"/>
          <p:cNvSpPr txBox="1"/>
          <p:nvPr/>
        </p:nvSpPr>
        <p:spPr>
          <a:xfrm>
            <a:off x="743733" y="1364660"/>
            <a:ext cx="479618" cy="523220"/>
          </a:xfrm>
          <a:prstGeom prst="rect">
            <a:avLst/>
          </a:prstGeom>
          <a:noFill/>
        </p:spPr>
        <p:txBody>
          <a:bodyPr wrap="none" rtlCol="0">
            <a:spAutoFit/>
          </a:bodyPr>
          <a:lstStyle/>
          <a:p>
            <a:r>
              <a:rPr lang="en-US" sz="2800" b="1" dirty="0">
                <a:latin typeface="Calibri (body)"/>
              </a:rPr>
              <a:t>3)</a:t>
            </a:r>
            <a:endParaRPr lang="en-IN" sz="2800" b="1" dirty="0">
              <a:latin typeface="Calibri (body)"/>
            </a:endParaRPr>
          </a:p>
        </p:txBody>
      </p:sp>
      <p:sp>
        <p:nvSpPr>
          <p:cNvPr id="3" name="Rectangle 2"/>
          <p:cNvSpPr/>
          <p:nvPr/>
        </p:nvSpPr>
        <p:spPr>
          <a:xfrm>
            <a:off x="2062795" y="1364660"/>
            <a:ext cx="4826962" cy="523220"/>
          </a:xfrm>
          <a:prstGeom prst="rect">
            <a:avLst/>
          </a:prstGeom>
        </p:spPr>
        <p:txBody>
          <a:bodyPr wrap="none">
            <a:spAutoFit/>
          </a:bodyPr>
          <a:lstStyle/>
          <a:p>
            <a:r>
              <a:rPr lang="en-IE" sz="2800" dirty="0">
                <a:solidFill>
                  <a:srgbClr val="444444"/>
                </a:solidFill>
                <a:latin typeface="Calibri (body)"/>
                <a:ea typeface="Calibri" panose="020F0502020204030204" pitchFamily="34" charset="0"/>
              </a:rPr>
              <a:t>Reena gifted me a</a:t>
            </a:r>
            <a:r>
              <a:rPr lang="en-IE" sz="2800" b="1" dirty="0">
                <a:solidFill>
                  <a:srgbClr val="444444"/>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silver</a:t>
            </a:r>
            <a:r>
              <a:rPr lang="en-IE" sz="2800" b="1" dirty="0">
                <a:solidFill>
                  <a:srgbClr val="444444"/>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bangle.</a:t>
            </a:r>
            <a:endParaRPr lang="en-IN" sz="2800" dirty="0">
              <a:latin typeface="Calibri (body)"/>
            </a:endParaRPr>
          </a:p>
        </p:txBody>
      </p:sp>
      <p:pic>
        <p:nvPicPr>
          <p:cNvPr id="4" name="Picture 3"/>
          <p:cNvPicPr>
            <a:picLocks noChangeAspect="1"/>
          </p:cNvPicPr>
          <p:nvPr/>
        </p:nvPicPr>
        <p:blipFill>
          <a:blip r:embed="rId3"/>
          <a:stretch>
            <a:fillRect/>
          </a:stretch>
        </p:blipFill>
        <p:spPr>
          <a:xfrm>
            <a:off x="6252552" y="2014100"/>
            <a:ext cx="3017963" cy="1425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Striped Right Arrow 17"/>
          <p:cNvSpPr/>
          <p:nvPr/>
        </p:nvSpPr>
        <p:spPr>
          <a:xfrm>
            <a:off x="1720538" y="2256288"/>
            <a:ext cx="4356160" cy="1142739"/>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 from Nature</a:t>
            </a:r>
            <a:endParaRPr lang="en-IN" sz="2400" dirty="0">
              <a:latin typeface="Calibri (body)"/>
            </a:endParaRPr>
          </a:p>
        </p:txBody>
      </p:sp>
      <p:sp>
        <p:nvSpPr>
          <p:cNvPr id="16" name="Rectangle 15"/>
          <p:cNvSpPr/>
          <p:nvPr/>
        </p:nvSpPr>
        <p:spPr>
          <a:xfrm>
            <a:off x="2062795" y="3879252"/>
            <a:ext cx="4831772" cy="523220"/>
          </a:xfrm>
          <a:prstGeom prst="rect">
            <a:avLst/>
          </a:prstGeom>
        </p:spPr>
        <p:txBody>
          <a:bodyPr wrap="none">
            <a:spAutoFit/>
          </a:bodyPr>
          <a:lstStyle/>
          <a:p>
            <a:r>
              <a:rPr lang="en-IE" sz="2800" dirty="0">
                <a:solidFill>
                  <a:srgbClr val="FF0000"/>
                </a:solidFill>
                <a:latin typeface="Calibri (body)"/>
                <a:ea typeface="Calibri" panose="020F0502020204030204" pitchFamily="34" charset="0"/>
              </a:rPr>
              <a:t>Plastic</a:t>
            </a:r>
            <a:r>
              <a:rPr lang="en-IE" sz="2800" b="1" dirty="0">
                <a:solidFill>
                  <a:srgbClr val="FF0000"/>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bags</a:t>
            </a:r>
            <a:r>
              <a:rPr lang="en-IE" sz="2800" dirty="0">
                <a:solidFill>
                  <a:srgbClr val="444444"/>
                </a:solidFill>
                <a:latin typeface="Calibri (body)"/>
                <a:ea typeface="Calibri" panose="020F0502020204030204" pitchFamily="34" charset="0"/>
              </a:rPr>
              <a:t> should not be used.</a:t>
            </a:r>
            <a:endParaRPr lang="en-IN" sz="2800" dirty="0">
              <a:latin typeface="Calibri (body)"/>
            </a:endParaRPr>
          </a:p>
        </p:txBody>
      </p:sp>
      <p:pic>
        <p:nvPicPr>
          <p:cNvPr id="17" name="Picture 16"/>
          <p:cNvPicPr>
            <a:picLocks noChangeAspect="1"/>
          </p:cNvPicPr>
          <p:nvPr/>
        </p:nvPicPr>
        <p:blipFill>
          <a:blip r:embed="rId4"/>
          <a:stretch>
            <a:fillRect/>
          </a:stretch>
        </p:blipFill>
        <p:spPr>
          <a:xfrm>
            <a:off x="3094211" y="4460862"/>
            <a:ext cx="1758153" cy="2279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Striped Right Arrow 20"/>
          <p:cNvSpPr/>
          <p:nvPr/>
        </p:nvSpPr>
        <p:spPr>
          <a:xfrm flipH="1">
            <a:off x="6232468" y="5185738"/>
            <a:ext cx="5270954"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 that is countable</a:t>
            </a:r>
            <a:endParaRPr lang="en-IN" sz="2400" dirty="0">
              <a:latin typeface="Calibri (body)"/>
            </a:endParaRPr>
          </a:p>
        </p:txBody>
      </p:sp>
    </p:spTree>
    <p:extLst>
      <p:ext uri="{BB962C8B-B14F-4D97-AF65-F5344CB8AC3E}">
        <p14:creationId xmlns:p14="http://schemas.microsoft.com/office/powerpoint/2010/main" val="176725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5500"/>
                            </p:stCondLst>
                            <p:childTnLst>
                              <p:par>
                                <p:cTn id="25" presetID="22" presetClass="entr" presetSubtype="2" fill="hold" grpId="0" nodeType="afterEffect">
                                  <p:stCondLst>
                                    <p:cond delay="50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6"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4" name="Group 3"/>
          <p:cNvGrpSpPr/>
          <p:nvPr/>
        </p:nvGrpSpPr>
        <p:grpSpPr>
          <a:xfrm>
            <a:off x="2003998" y="114766"/>
            <a:ext cx="8320048" cy="1087923"/>
            <a:chOff x="1199456" y="1841316"/>
            <a:chExt cx="10067258" cy="2821790"/>
          </a:xfrm>
          <a:effectLst>
            <a:outerShdw blurRad="127000" dist="12700" dir="7200000" sx="101000" sy="101000" algn="ctr" rotWithShape="0">
              <a:prstClr val="black">
                <a:alpha val="38000"/>
              </a:prstClr>
            </a:outerShdw>
          </a:effectLst>
        </p:grpSpPr>
        <p:sp>
          <p:nvSpPr>
            <p:cNvPr id="5" name="Freeform 4"/>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PPY Title</a:t>
              </a:r>
            </a:p>
          </p:txBody>
        </p:sp>
        <p:sp>
          <p:nvSpPr>
            <p:cNvPr id="7" name="Freeform 6"/>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949908" y="98888"/>
            <a:ext cx="6227987" cy="646331"/>
          </a:xfrm>
          <a:prstGeom prst="rect">
            <a:avLst/>
          </a:prstGeom>
          <a:noFill/>
          <a:ln w="38100">
            <a:solidFill>
              <a:srgbClr val="FFC000"/>
            </a:solidFill>
          </a:ln>
        </p:spPr>
        <p:txBody>
          <a:bodyPr wrap="none" rtlCol="0">
            <a:spAutoFit/>
          </a:bodyPr>
          <a:lstStyle/>
          <a:p>
            <a:pPr>
              <a:tabLst>
                <a:tab pos="2873375" algn="l"/>
              </a:tabLst>
            </a:pPr>
            <a:r>
              <a:rPr lang="en-US" sz="3600" dirty="0">
                <a:latin typeface="Calibri" panose="020F0502020204030204" pitchFamily="34" charset="0"/>
                <a:cs typeface="Calibri" panose="020F0502020204030204" pitchFamily="34" charset="0"/>
              </a:rPr>
              <a:t>Classification of Material Nouns</a:t>
            </a:r>
            <a:endParaRPr lang="en-IN" sz="3600" dirty="0">
              <a:latin typeface="Calibri" panose="020F0502020204030204" pitchFamily="34" charset="0"/>
              <a:cs typeface="Calibri" panose="020F0502020204030204" pitchFamily="34" charset="0"/>
            </a:endParaRPr>
          </a:p>
        </p:txBody>
      </p:sp>
      <p:sp>
        <p:nvSpPr>
          <p:cNvPr id="2" name="Rectangle 1"/>
          <p:cNvSpPr/>
          <p:nvPr/>
        </p:nvSpPr>
        <p:spPr>
          <a:xfrm>
            <a:off x="1168955" y="1299516"/>
            <a:ext cx="8116324" cy="558743"/>
          </a:xfrm>
          <a:prstGeom prst="rect">
            <a:avLst/>
          </a:prstGeom>
        </p:spPr>
        <p:txBody>
          <a:bodyPr wrap="none">
            <a:spAutoFit/>
          </a:bodyPr>
          <a:lstStyle/>
          <a:p>
            <a:pPr lvl="0">
              <a:lnSpc>
                <a:spcPct val="115000"/>
              </a:lnSpc>
            </a:pPr>
            <a:r>
              <a:rPr lang="en-IE" sz="2800" dirty="0">
                <a:solidFill>
                  <a:srgbClr val="444444"/>
                </a:solidFill>
                <a:latin typeface="Calibri (body)"/>
                <a:ea typeface="Calibri" panose="020F0502020204030204" pitchFamily="34" charset="0"/>
              </a:rPr>
              <a:t>The electric wires are made of</a:t>
            </a:r>
            <a:r>
              <a:rPr lang="en-IE" sz="2800" b="1" dirty="0">
                <a:solidFill>
                  <a:srgbClr val="444444"/>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copper</a:t>
            </a:r>
            <a:r>
              <a:rPr lang="en-IE" sz="2800" b="1" i="1" dirty="0">
                <a:solidFill>
                  <a:schemeClr val="tx1"/>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and</a:t>
            </a:r>
            <a:r>
              <a:rPr lang="en-IE" sz="2800" b="1" dirty="0">
                <a:solidFill>
                  <a:srgbClr val="444444"/>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aluminium</a:t>
            </a:r>
            <a:r>
              <a:rPr lang="en-IE" sz="2800" i="1" dirty="0">
                <a:solidFill>
                  <a:srgbClr val="444444"/>
                </a:solidFill>
                <a:latin typeface="Calibri (body)"/>
                <a:ea typeface="Calibri" panose="020F0502020204030204" pitchFamily="34" charset="0"/>
              </a:rPr>
              <a:t>.</a:t>
            </a:r>
            <a:endParaRPr lang="en-IN" sz="2800" dirty="0">
              <a:solidFill>
                <a:srgbClr val="444444"/>
              </a:solidFill>
              <a:latin typeface="Calibri (body)"/>
              <a:ea typeface="Calibri" panose="020F0502020204030204" pitchFamily="34" charset="0"/>
            </a:endParaRPr>
          </a:p>
        </p:txBody>
      </p:sp>
      <p:sp>
        <p:nvSpPr>
          <p:cNvPr id="13" name="TextBox 12"/>
          <p:cNvSpPr txBox="1"/>
          <p:nvPr/>
        </p:nvSpPr>
        <p:spPr>
          <a:xfrm>
            <a:off x="291164" y="1299516"/>
            <a:ext cx="479618" cy="523220"/>
          </a:xfrm>
          <a:prstGeom prst="rect">
            <a:avLst/>
          </a:prstGeom>
          <a:noFill/>
        </p:spPr>
        <p:txBody>
          <a:bodyPr wrap="none" rtlCol="0">
            <a:spAutoFit/>
          </a:bodyPr>
          <a:lstStyle/>
          <a:p>
            <a:r>
              <a:rPr lang="en-US" sz="2800" b="1" dirty="0">
                <a:latin typeface="Calibri (body)"/>
              </a:rPr>
              <a:t>5)</a:t>
            </a:r>
            <a:endParaRPr lang="en-IN" sz="2800" b="1" dirty="0">
              <a:latin typeface="Calibri (body)"/>
            </a:endParaRPr>
          </a:p>
        </p:txBody>
      </p:sp>
      <p:sp>
        <p:nvSpPr>
          <p:cNvPr id="14" name="TextBox 13"/>
          <p:cNvSpPr txBox="1"/>
          <p:nvPr/>
        </p:nvSpPr>
        <p:spPr>
          <a:xfrm>
            <a:off x="291164" y="3764942"/>
            <a:ext cx="479618" cy="523220"/>
          </a:xfrm>
          <a:prstGeom prst="rect">
            <a:avLst/>
          </a:prstGeom>
          <a:noFill/>
        </p:spPr>
        <p:txBody>
          <a:bodyPr wrap="none" rtlCol="0">
            <a:spAutoFit/>
          </a:bodyPr>
          <a:lstStyle/>
          <a:p>
            <a:r>
              <a:rPr lang="en-US" sz="2800" b="1" dirty="0">
                <a:latin typeface="Calibri (body)"/>
              </a:rPr>
              <a:t>6)</a:t>
            </a:r>
            <a:endParaRPr lang="en-IN" sz="2800" b="1" dirty="0">
              <a:latin typeface="Calibri (body)"/>
            </a:endParaRPr>
          </a:p>
        </p:txBody>
      </p:sp>
      <p:sp>
        <p:nvSpPr>
          <p:cNvPr id="15" name="Striped Right Arrow 14"/>
          <p:cNvSpPr/>
          <p:nvPr/>
        </p:nvSpPr>
        <p:spPr>
          <a:xfrm>
            <a:off x="1785837" y="2241148"/>
            <a:ext cx="4356160"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nouns from Nature</a:t>
            </a:r>
            <a:endParaRPr lang="en-IN" sz="2400" dirty="0">
              <a:latin typeface="Calibri (body)"/>
            </a:endParaRPr>
          </a:p>
        </p:txBody>
      </p:sp>
      <p:pic>
        <p:nvPicPr>
          <p:cNvPr id="3" name="Picture 2"/>
          <p:cNvPicPr>
            <a:picLocks noChangeAspect="1"/>
          </p:cNvPicPr>
          <p:nvPr/>
        </p:nvPicPr>
        <p:blipFill>
          <a:blip r:embed="rId3"/>
          <a:stretch>
            <a:fillRect/>
          </a:stretch>
        </p:blipFill>
        <p:spPr>
          <a:xfrm>
            <a:off x="6611836" y="1842294"/>
            <a:ext cx="1221677" cy="167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4"/>
          <a:stretch>
            <a:fillRect/>
          </a:stretch>
        </p:blipFill>
        <p:spPr>
          <a:xfrm>
            <a:off x="8375440" y="1842294"/>
            <a:ext cx="2266614" cy="1656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p:cNvSpPr/>
          <p:nvPr/>
        </p:nvSpPr>
        <p:spPr>
          <a:xfrm>
            <a:off x="1168955" y="3764942"/>
            <a:ext cx="6672193" cy="523220"/>
          </a:xfrm>
          <a:prstGeom prst="rect">
            <a:avLst/>
          </a:prstGeom>
        </p:spPr>
        <p:txBody>
          <a:bodyPr wrap="square">
            <a:spAutoFit/>
          </a:bodyPr>
          <a:lstStyle/>
          <a:p>
            <a:r>
              <a:rPr lang="en-IE" sz="2800" dirty="0">
                <a:solidFill>
                  <a:srgbClr val="FF0000"/>
                </a:solidFill>
                <a:latin typeface="Calibri (body)"/>
                <a:ea typeface="Calibri" panose="020F0502020204030204" pitchFamily="34" charset="0"/>
              </a:rPr>
              <a:t>Fibre</a:t>
            </a:r>
            <a:r>
              <a:rPr lang="en-IE" sz="2800" dirty="0">
                <a:solidFill>
                  <a:srgbClr val="444444"/>
                </a:solidFill>
                <a:latin typeface="Calibri (body)"/>
                <a:ea typeface="Calibri" panose="020F0502020204030204" pitchFamily="34" charset="0"/>
              </a:rPr>
              <a:t> is better than </a:t>
            </a:r>
            <a:r>
              <a:rPr lang="en-IE" sz="2800" dirty="0">
                <a:solidFill>
                  <a:schemeClr val="tx1"/>
                </a:solidFill>
                <a:latin typeface="Calibri (body)"/>
                <a:ea typeface="Calibri" panose="020F0502020204030204" pitchFamily="34" charset="0"/>
              </a:rPr>
              <a:t>glass</a:t>
            </a:r>
            <a:r>
              <a:rPr lang="en-IE" sz="2800" dirty="0">
                <a:solidFill>
                  <a:srgbClr val="444444"/>
                </a:solidFill>
                <a:latin typeface="Calibri (body)"/>
                <a:ea typeface="Calibri" panose="020F0502020204030204" pitchFamily="34" charset="0"/>
              </a:rPr>
              <a:t> for children.</a:t>
            </a:r>
            <a:endParaRPr lang="en-IN" sz="2800" dirty="0">
              <a:latin typeface="Calibri (body)"/>
            </a:endParaRPr>
          </a:p>
        </p:txBody>
      </p:sp>
      <p:sp>
        <p:nvSpPr>
          <p:cNvPr id="20" name="Striped Right Arrow 19"/>
          <p:cNvSpPr/>
          <p:nvPr/>
        </p:nvSpPr>
        <p:spPr>
          <a:xfrm flipH="1">
            <a:off x="6150819" y="4860925"/>
            <a:ext cx="5270954" cy="1038854"/>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 that is uncountable</a:t>
            </a:r>
            <a:endParaRPr lang="en-IN" sz="2400" dirty="0">
              <a:latin typeface="Calibri (body)"/>
            </a:endParaRPr>
          </a:p>
        </p:txBody>
      </p:sp>
      <p:pic>
        <p:nvPicPr>
          <p:cNvPr id="19" name="Picture 18"/>
          <p:cNvPicPr>
            <a:picLocks noChangeAspect="1"/>
          </p:cNvPicPr>
          <p:nvPr/>
        </p:nvPicPr>
        <p:blipFill>
          <a:blip r:embed="rId5"/>
          <a:stretch>
            <a:fillRect/>
          </a:stretch>
        </p:blipFill>
        <p:spPr>
          <a:xfrm>
            <a:off x="1844519" y="4540239"/>
            <a:ext cx="2951223" cy="195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24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6500"/>
                            </p:stCondLst>
                            <p:childTnLst>
                              <p:par>
                                <p:cTn id="29" presetID="22" presetClass="entr" presetSubtype="2" fill="hold" grpId="0" nodeType="after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4" name="Group 3"/>
          <p:cNvGrpSpPr/>
          <p:nvPr/>
        </p:nvGrpSpPr>
        <p:grpSpPr>
          <a:xfrm>
            <a:off x="2398511" y="534"/>
            <a:ext cx="7563680" cy="1316387"/>
            <a:chOff x="1199456" y="1841316"/>
            <a:chExt cx="10067258" cy="2821790"/>
          </a:xfrm>
          <a:effectLst>
            <a:outerShdw blurRad="127000" dist="12700" dir="7200000" sx="101000" sy="101000" algn="ctr" rotWithShape="0">
              <a:prstClr val="black">
                <a:alpha val="38000"/>
              </a:prstClr>
            </a:outerShdw>
          </a:effectLst>
        </p:grpSpPr>
        <p:sp>
          <p:nvSpPr>
            <p:cNvPr id="5" name="Freeform 4"/>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Rectangle 5"/>
            <p:cNvSpPr/>
            <p:nvPr/>
          </p:nvSpPr>
          <p:spPr>
            <a:xfrm>
              <a:off x="1644929" y="1844653"/>
              <a:ext cx="8789553"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PPY Title</a:t>
              </a:r>
            </a:p>
          </p:txBody>
        </p:sp>
        <p:sp>
          <p:nvSpPr>
            <p:cNvPr id="7" name="Freeform 6"/>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Freeform 7"/>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Freeform 8"/>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Freeform 9"/>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Freeform 10"/>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
        <p:nvSpPr>
          <p:cNvPr id="12" name="TextBox 11"/>
          <p:cNvSpPr txBox="1"/>
          <p:nvPr/>
        </p:nvSpPr>
        <p:spPr>
          <a:xfrm>
            <a:off x="3029845" y="146951"/>
            <a:ext cx="6131807" cy="646331"/>
          </a:xfrm>
          <a:prstGeom prst="rect">
            <a:avLst/>
          </a:prstGeom>
          <a:noFill/>
          <a:ln w="38100">
            <a:solidFill>
              <a:srgbClr val="FFC000"/>
            </a:solidFill>
          </a:ln>
        </p:spPr>
        <p:txBody>
          <a:bodyPr wrap="none" rtlCol="0">
            <a:spAutoFit/>
          </a:bodyPr>
          <a:lstStyle/>
          <a:p>
            <a:pPr>
              <a:tabLst>
                <a:tab pos="2873375" algn="l"/>
              </a:tabLst>
            </a:pPr>
            <a:r>
              <a:rPr lang="en-US" sz="3600" dirty="0">
                <a:latin typeface="Calibri (heading)"/>
              </a:rPr>
              <a:t>Classification of Material Nouns</a:t>
            </a:r>
            <a:endParaRPr lang="en-IN" sz="3600" dirty="0">
              <a:latin typeface="Calibri (heading)"/>
            </a:endParaRPr>
          </a:p>
        </p:txBody>
      </p:sp>
      <p:sp>
        <p:nvSpPr>
          <p:cNvPr id="13" name="TextBox 12"/>
          <p:cNvSpPr txBox="1"/>
          <p:nvPr/>
        </p:nvSpPr>
        <p:spPr>
          <a:xfrm>
            <a:off x="276814" y="1380987"/>
            <a:ext cx="479618" cy="523220"/>
          </a:xfrm>
          <a:prstGeom prst="rect">
            <a:avLst/>
          </a:prstGeom>
          <a:noFill/>
        </p:spPr>
        <p:txBody>
          <a:bodyPr wrap="none" rtlCol="0">
            <a:spAutoFit/>
          </a:bodyPr>
          <a:lstStyle/>
          <a:p>
            <a:r>
              <a:rPr lang="en-US" sz="2800" b="1" dirty="0">
                <a:latin typeface="Calibri (body)"/>
              </a:rPr>
              <a:t>7)</a:t>
            </a:r>
            <a:endParaRPr lang="en-IN" sz="2800" b="1" dirty="0">
              <a:latin typeface="Calibri (body)"/>
            </a:endParaRPr>
          </a:p>
        </p:txBody>
      </p:sp>
      <p:sp>
        <p:nvSpPr>
          <p:cNvPr id="14" name="TextBox 13"/>
          <p:cNvSpPr txBox="1"/>
          <p:nvPr/>
        </p:nvSpPr>
        <p:spPr>
          <a:xfrm>
            <a:off x="276814" y="3536342"/>
            <a:ext cx="479618" cy="523220"/>
          </a:xfrm>
          <a:prstGeom prst="rect">
            <a:avLst/>
          </a:prstGeom>
          <a:noFill/>
        </p:spPr>
        <p:txBody>
          <a:bodyPr wrap="none" rtlCol="0">
            <a:spAutoFit/>
          </a:bodyPr>
          <a:lstStyle/>
          <a:p>
            <a:r>
              <a:rPr lang="en-US" sz="2800" b="1" dirty="0">
                <a:latin typeface="Calibri (body)"/>
              </a:rPr>
              <a:t>8)</a:t>
            </a:r>
            <a:endParaRPr lang="en-IN" sz="2800" b="1" dirty="0">
              <a:latin typeface="Calibri (body)"/>
            </a:endParaRPr>
          </a:p>
        </p:txBody>
      </p:sp>
      <p:sp>
        <p:nvSpPr>
          <p:cNvPr id="2" name="Rectangle 1"/>
          <p:cNvSpPr/>
          <p:nvPr/>
        </p:nvSpPr>
        <p:spPr>
          <a:xfrm>
            <a:off x="1240544" y="1380987"/>
            <a:ext cx="9076524" cy="523220"/>
          </a:xfrm>
          <a:prstGeom prst="rect">
            <a:avLst/>
          </a:prstGeom>
        </p:spPr>
        <p:txBody>
          <a:bodyPr wrap="none">
            <a:spAutoFit/>
          </a:bodyPr>
          <a:lstStyle/>
          <a:p>
            <a:r>
              <a:rPr lang="en-IE" sz="2800" dirty="0">
                <a:solidFill>
                  <a:srgbClr val="444444"/>
                </a:solidFill>
                <a:latin typeface="Calibri (body)"/>
                <a:ea typeface="Calibri" panose="020F0502020204030204" pitchFamily="34" charset="0"/>
              </a:rPr>
              <a:t>Children should not play with the ball near the </a:t>
            </a:r>
            <a:r>
              <a:rPr lang="en-IE" sz="2800" dirty="0">
                <a:solidFill>
                  <a:srgbClr val="FF0000"/>
                </a:solidFill>
                <a:latin typeface="Calibri (body)"/>
                <a:ea typeface="Calibri" panose="020F0502020204030204" pitchFamily="34" charset="0"/>
              </a:rPr>
              <a:t>glass</a:t>
            </a:r>
            <a:r>
              <a:rPr lang="en-IE" sz="2800" b="1" dirty="0">
                <a:solidFill>
                  <a:srgbClr val="444444"/>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window.</a:t>
            </a:r>
            <a:endParaRPr lang="en-IN" sz="2800" dirty="0">
              <a:latin typeface="Calibri (body)"/>
            </a:endParaRPr>
          </a:p>
        </p:txBody>
      </p:sp>
      <p:sp>
        <p:nvSpPr>
          <p:cNvPr id="15" name="Striped Right Arrow 14"/>
          <p:cNvSpPr/>
          <p:nvPr/>
        </p:nvSpPr>
        <p:spPr>
          <a:xfrm>
            <a:off x="1339443" y="2273806"/>
            <a:ext cx="4791776"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 from Nature</a:t>
            </a:r>
            <a:endParaRPr lang="en-IN" sz="2400" dirty="0">
              <a:latin typeface="Calibri (body)"/>
            </a:endParaRPr>
          </a:p>
        </p:txBody>
      </p:sp>
      <p:sp>
        <p:nvSpPr>
          <p:cNvPr id="16" name="Rectangle 15"/>
          <p:cNvSpPr/>
          <p:nvPr/>
        </p:nvSpPr>
        <p:spPr>
          <a:xfrm>
            <a:off x="1240544" y="3536342"/>
            <a:ext cx="4127219" cy="584775"/>
          </a:xfrm>
          <a:prstGeom prst="rect">
            <a:avLst/>
          </a:prstGeom>
        </p:spPr>
        <p:txBody>
          <a:bodyPr wrap="square">
            <a:spAutoFit/>
          </a:bodyPr>
          <a:lstStyle/>
          <a:p>
            <a:r>
              <a:rPr lang="en-IE" sz="2800" dirty="0">
                <a:solidFill>
                  <a:srgbClr val="FF0000"/>
                </a:solidFill>
                <a:latin typeface="Calibri (body)"/>
                <a:ea typeface="Calibri" panose="020F0502020204030204" pitchFamily="34" charset="0"/>
              </a:rPr>
              <a:t>Milk</a:t>
            </a:r>
            <a:r>
              <a:rPr lang="en-IE" sz="3200" b="1" dirty="0">
                <a:solidFill>
                  <a:schemeClr val="tx1"/>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is rich in calcium.</a:t>
            </a:r>
            <a:endParaRPr lang="en-IN" sz="2800" dirty="0">
              <a:latin typeface="Calibri (body)"/>
            </a:endParaRPr>
          </a:p>
        </p:txBody>
      </p:sp>
      <p:pic>
        <p:nvPicPr>
          <p:cNvPr id="17" name="Picture 16"/>
          <p:cNvPicPr>
            <a:picLocks noChangeAspect="1"/>
          </p:cNvPicPr>
          <p:nvPr/>
        </p:nvPicPr>
        <p:blipFill>
          <a:blip r:embed="rId3"/>
          <a:stretch>
            <a:fillRect/>
          </a:stretch>
        </p:blipFill>
        <p:spPr>
          <a:xfrm>
            <a:off x="1098752" y="4119327"/>
            <a:ext cx="2189425" cy="2407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Striped Right Arrow 17"/>
          <p:cNvSpPr/>
          <p:nvPr/>
        </p:nvSpPr>
        <p:spPr>
          <a:xfrm flipH="1">
            <a:off x="6340308" y="4717656"/>
            <a:ext cx="4495762"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 from animals</a:t>
            </a:r>
            <a:endParaRPr lang="en-IN" sz="2400" dirty="0">
              <a:latin typeface="Calibri (body)"/>
            </a:endParaRPr>
          </a:p>
        </p:txBody>
      </p:sp>
      <p:grpSp>
        <p:nvGrpSpPr>
          <p:cNvPr id="21" name="Group 20">
            <a:extLst>
              <a:ext uri="{FF2B5EF4-FFF2-40B4-BE49-F238E27FC236}">
                <a16:creationId xmlns:a16="http://schemas.microsoft.com/office/drawing/2014/main" id="{06256858-BF40-520F-D49F-0C99DF7E24ED}"/>
              </a:ext>
            </a:extLst>
          </p:cNvPr>
          <p:cNvGrpSpPr/>
          <p:nvPr/>
        </p:nvGrpSpPr>
        <p:grpSpPr>
          <a:xfrm>
            <a:off x="6508611" y="2008507"/>
            <a:ext cx="5020400" cy="2481747"/>
            <a:chOff x="6508611" y="2008507"/>
            <a:chExt cx="5020400" cy="2481747"/>
          </a:xfrm>
        </p:grpSpPr>
        <p:pic>
          <p:nvPicPr>
            <p:cNvPr id="3" name="Picture 2"/>
            <p:cNvPicPr>
              <a:picLocks noChangeAspect="1"/>
            </p:cNvPicPr>
            <p:nvPr/>
          </p:nvPicPr>
          <p:blipFill>
            <a:blip r:embed="rId4"/>
            <a:srcRect/>
            <a:stretch/>
          </p:blipFill>
          <p:spPr>
            <a:xfrm>
              <a:off x="6508611" y="2008507"/>
              <a:ext cx="5020400" cy="2481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A couple of boys playing with a ball&#10;&#10;Description automatically generated with low confidence">
              <a:extLst>
                <a:ext uri="{FF2B5EF4-FFF2-40B4-BE49-F238E27FC236}">
                  <a16:creationId xmlns:a16="http://schemas.microsoft.com/office/drawing/2014/main" id="{91984F7C-936D-18BA-C390-3F82DACEFFE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08" b="98540" l="9971" r="97677">
                          <a14:foregroundMark x1="74201" y1="38984" x2="74201" y2="38984"/>
                          <a14:foregroundMark x1="80203" y1="25333" x2="80203" y2="25333"/>
                          <a14:foregroundMark x1="97725" y1="14603" x2="97725" y2="14603"/>
                          <a14:foregroundMark x1="69264" y1="4571" x2="69264" y2="4571"/>
                          <a14:foregroundMark x1="69264" y1="4571" x2="69264" y2="4571"/>
                          <a14:foregroundMark x1="80736" y1="44000" x2="80736" y2="44000"/>
                          <a14:foregroundMark x1="75847" y1="44000" x2="75847" y2="44000"/>
                          <a14:foregroundMark x1="75847" y1="58349" x2="75847" y2="58349"/>
                          <a14:foregroundMark x1="78025" y1="49016" x2="78025" y2="49016"/>
                          <a14:foregroundMark x1="75266" y1="43302" x2="75266" y2="43302"/>
                          <a14:foregroundMark x1="71975" y1="58349" x2="71975" y2="58349"/>
                          <a14:foregroundMark x1="68732" y1="62667" x2="68732" y2="62667"/>
                          <a14:foregroundMark x1="75266" y1="90667" x2="75266" y2="90667"/>
                          <a14:foregroundMark x1="73088" y1="95683" x2="73088" y2="95683"/>
                          <a14:foregroundMark x1="90610" y1="66222" x2="90610" y2="66222"/>
                          <a14:foregroundMark x1="87318" y1="62667" x2="87318" y2="62667"/>
                          <a14:foregroundMark x1="87318" y1="62667" x2="87318" y2="62667"/>
                          <a14:foregroundMark x1="71975" y1="87746" x2="71975" y2="87746"/>
                          <a14:foregroundMark x1="70910" y1="87746" x2="70910" y2="87746"/>
                          <a14:foregroundMark x1="87851" y1="66984" x2="87851" y2="66984"/>
                          <a14:foregroundMark x1="72556" y1="88508" x2="72556" y2="88508"/>
                          <a14:foregroundMark x1="70910" y1="85651" x2="70910" y2="85651"/>
                          <a14:foregroundMark x1="70378" y1="85651" x2="70378" y2="85651"/>
                          <a14:foregroundMark x1="89497" y1="14603" x2="89497" y2="14603"/>
                          <a14:foregroundMark x1="92256" y1="20317" x2="92256" y2="20317"/>
                          <a14:foregroundMark x1="81849" y1="10984" x2="81849" y2="10984"/>
                          <a14:foregroundMark x1="73088" y1="11746" x2="73088" y2="11746"/>
                          <a14:foregroundMark x1="23330" y1="98540" x2="23330" y2="98540"/>
                          <a14:foregroundMark x1="30978" y1="92825" x2="30978" y2="92825"/>
                          <a14:foregroundMark x1="30445" y1="97841" x2="30445" y2="97841"/>
                          <a14:foregroundMark x1="21684" y1="97079" x2="21684" y2="97079"/>
                          <a14:foregroundMark x1="25508" y1="97841" x2="25508" y2="97841"/>
                          <a14:foregroundMark x1="29332" y1="94921" x2="29332" y2="94921"/>
                          <a14:foregroundMark x1="20039" y1="95683" x2="20039" y2="95683"/>
                        </a14:backgroundRemoval>
                      </a14:imgEffect>
                    </a14:imgLayer>
                  </a14:imgProps>
                </a:ext>
              </a:extLst>
            </a:blip>
            <a:stretch>
              <a:fillRect/>
            </a:stretch>
          </p:blipFill>
          <p:spPr>
            <a:xfrm>
              <a:off x="7999268" y="2928802"/>
              <a:ext cx="2039085" cy="1554480"/>
            </a:xfrm>
            <a:prstGeom prst="rect">
              <a:avLst/>
            </a:prstGeom>
          </p:spPr>
        </p:pic>
      </p:grpSp>
    </p:spTree>
    <p:extLst>
      <p:ext uri="{BB962C8B-B14F-4D97-AF65-F5344CB8AC3E}">
        <p14:creationId xmlns:p14="http://schemas.microsoft.com/office/powerpoint/2010/main" val="9002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5000"/>
                            </p:stCondLst>
                            <p:childTnLst>
                              <p:par>
                                <p:cTn id="25" presetID="22" presetClass="entr" presetSubtype="2" fill="hold" grpId="0"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4" name="Group 3"/>
          <p:cNvGrpSpPr/>
          <p:nvPr/>
        </p:nvGrpSpPr>
        <p:grpSpPr>
          <a:xfrm>
            <a:off x="2003998" y="16863"/>
            <a:ext cx="8320048" cy="1316387"/>
            <a:chOff x="1199456" y="1841316"/>
            <a:chExt cx="10067258" cy="2821790"/>
          </a:xfrm>
          <a:effectLst>
            <a:outerShdw blurRad="127000" dist="12700" dir="7200000" sx="101000" sy="101000" algn="ctr" rotWithShape="0">
              <a:prstClr val="black">
                <a:alpha val="38000"/>
              </a:prstClr>
            </a:outerShdw>
          </a:effectLst>
        </p:grpSpPr>
        <p:sp>
          <p:nvSpPr>
            <p:cNvPr id="5" name="Freeform 4"/>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767863" y="1844654"/>
              <a:ext cx="8789552" cy="18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PPY Title</a:t>
              </a:r>
            </a:p>
          </p:txBody>
        </p:sp>
        <p:sp>
          <p:nvSpPr>
            <p:cNvPr id="7" name="Freeform 6"/>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841155" y="146951"/>
            <a:ext cx="6647974" cy="646331"/>
          </a:xfrm>
          <a:prstGeom prst="rect">
            <a:avLst/>
          </a:prstGeom>
          <a:noFill/>
          <a:ln w="38100">
            <a:solidFill>
              <a:srgbClr val="FFC000"/>
            </a:solidFill>
          </a:ln>
        </p:spPr>
        <p:txBody>
          <a:bodyPr wrap="none" rtlCol="0">
            <a:spAutoFit/>
          </a:bodyPr>
          <a:lstStyle/>
          <a:p>
            <a:pPr>
              <a:tabLst>
                <a:tab pos="2873375" algn="l"/>
              </a:tabLst>
            </a:pPr>
            <a:r>
              <a:rPr lang="en-US" sz="3600" dirty="0">
                <a:latin typeface="Calibri (heading)"/>
              </a:rPr>
              <a:t>Classification of Material Nouns</a:t>
            </a:r>
            <a:endParaRPr lang="en-IN" sz="3600" dirty="0">
              <a:latin typeface="Calibri (heading)"/>
            </a:endParaRPr>
          </a:p>
        </p:txBody>
      </p:sp>
      <p:sp>
        <p:nvSpPr>
          <p:cNvPr id="13" name="TextBox 12"/>
          <p:cNvSpPr txBox="1"/>
          <p:nvPr/>
        </p:nvSpPr>
        <p:spPr>
          <a:xfrm>
            <a:off x="878650" y="1073633"/>
            <a:ext cx="479618" cy="523220"/>
          </a:xfrm>
          <a:prstGeom prst="rect">
            <a:avLst/>
          </a:prstGeom>
          <a:noFill/>
        </p:spPr>
        <p:txBody>
          <a:bodyPr wrap="none" rtlCol="0">
            <a:spAutoFit/>
          </a:bodyPr>
          <a:lstStyle/>
          <a:p>
            <a:r>
              <a:rPr lang="en-US" sz="2800" b="1" dirty="0">
                <a:latin typeface="Calibri (body)"/>
              </a:rPr>
              <a:t>9)</a:t>
            </a:r>
            <a:endParaRPr lang="en-IN" sz="2800" b="1" dirty="0">
              <a:latin typeface="Calibri (body)"/>
            </a:endParaRPr>
          </a:p>
        </p:txBody>
      </p:sp>
      <p:sp>
        <p:nvSpPr>
          <p:cNvPr id="14" name="TextBox 13"/>
          <p:cNvSpPr txBox="1"/>
          <p:nvPr/>
        </p:nvSpPr>
        <p:spPr>
          <a:xfrm>
            <a:off x="811211" y="4042704"/>
            <a:ext cx="731520" cy="521208"/>
          </a:xfrm>
          <a:prstGeom prst="rect">
            <a:avLst/>
          </a:prstGeom>
          <a:noFill/>
        </p:spPr>
        <p:txBody>
          <a:bodyPr wrap="square" rtlCol="0">
            <a:spAutoFit/>
          </a:bodyPr>
          <a:lstStyle/>
          <a:p>
            <a:r>
              <a:rPr lang="en-US" sz="2800" b="1" dirty="0">
                <a:latin typeface="Calibri (body)"/>
              </a:rPr>
              <a:t>10)</a:t>
            </a:r>
            <a:endParaRPr lang="en-IN" sz="2800" b="1" dirty="0">
              <a:latin typeface="Calibri (body)"/>
            </a:endParaRPr>
          </a:p>
        </p:txBody>
      </p:sp>
      <p:sp>
        <p:nvSpPr>
          <p:cNvPr id="16" name="Striped Right Arrow 15"/>
          <p:cNvSpPr/>
          <p:nvPr/>
        </p:nvSpPr>
        <p:spPr>
          <a:xfrm flipH="1">
            <a:off x="6256164" y="2061521"/>
            <a:ext cx="4087056"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nouns from plants</a:t>
            </a:r>
            <a:endParaRPr lang="en-IN" sz="2400" dirty="0">
              <a:latin typeface="Calibri (body)"/>
            </a:endParaRPr>
          </a:p>
        </p:txBody>
      </p:sp>
      <p:sp>
        <p:nvSpPr>
          <p:cNvPr id="15" name="Rectangle 14"/>
          <p:cNvSpPr/>
          <p:nvPr/>
        </p:nvSpPr>
        <p:spPr>
          <a:xfrm flipH="1">
            <a:off x="1924945" y="4042704"/>
            <a:ext cx="7281191" cy="558743"/>
          </a:xfrm>
          <a:prstGeom prst="rect">
            <a:avLst/>
          </a:prstGeom>
        </p:spPr>
        <p:txBody>
          <a:bodyPr wrap="square">
            <a:spAutoFit/>
          </a:bodyPr>
          <a:lstStyle/>
          <a:p>
            <a:pPr lvl="0">
              <a:lnSpc>
                <a:spcPct val="115000"/>
              </a:lnSpc>
              <a:spcAft>
                <a:spcPts val="2400"/>
              </a:spcAft>
            </a:pPr>
            <a:r>
              <a:rPr lang="en-IE" sz="2800" dirty="0">
                <a:solidFill>
                  <a:srgbClr val="444444"/>
                </a:solidFill>
                <a:latin typeface="Calibri (body)"/>
                <a:ea typeface="Calibri" panose="020F0502020204030204" pitchFamily="34" charset="0"/>
              </a:rPr>
              <a:t>Too much</a:t>
            </a:r>
            <a:r>
              <a:rPr lang="en-IE" sz="2800" b="1" dirty="0">
                <a:solidFill>
                  <a:srgbClr val="444444"/>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sugar</a:t>
            </a:r>
            <a:r>
              <a:rPr lang="en-IE" sz="2800" b="1" dirty="0">
                <a:solidFill>
                  <a:schemeClr val="tx1"/>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is not good for health.</a:t>
            </a:r>
            <a:endParaRPr lang="en-IN" sz="2800" dirty="0">
              <a:solidFill>
                <a:srgbClr val="444444"/>
              </a:solidFill>
              <a:latin typeface="Calibri (body)"/>
              <a:ea typeface="Calibri" panose="020F0502020204030204" pitchFamily="34" charset="0"/>
            </a:endParaRPr>
          </a:p>
        </p:txBody>
      </p:sp>
      <p:pic>
        <p:nvPicPr>
          <p:cNvPr id="17" name="Picture 16"/>
          <p:cNvPicPr>
            <a:picLocks noChangeAspect="1"/>
          </p:cNvPicPr>
          <p:nvPr/>
        </p:nvPicPr>
        <p:blipFill>
          <a:blip r:embed="rId3"/>
          <a:stretch>
            <a:fillRect/>
          </a:stretch>
        </p:blipFill>
        <p:spPr>
          <a:xfrm>
            <a:off x="6448602" y="4724564"/>
            <a:ext cx="3003795" cy="2021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Striped Right Arrow 18"/>
          <p:cNvSpPr/>
          <p:nvPr/>
        </p:nvSpPr>
        <p:spPr>
          <a:xfrm>
            <a:off x="1927079" y="5120406"/>
            <a:ext cx="4131387" cy="944413"/>
          </a:xfrm>
          <a:prstGeom prst="stripedRightArrow">
            <a:avLst/>
          </a:prstGeom>
          <a:solidFill>
            <a:srgbClr val="FFE9A3"/>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body)"/>
              </a:rPr>
              <a:t>Material noun from plants</a:t>
            </a:r>
            <a:endParaRPr lang="en-IN" sz="2400" dirty="0">
              <a:latin typeface="Calibri (body)"/>
            </a:endParaRPr>
          </a:p>
        </p:txBody>
      </p:sp>
      <p:sp>
        <p:nvSpPr>
          <p:cNvPr id="20" name="Rectangle 19"/>
          <p:cNvSpPr/>
          <p:nvPr/>
        </p:nvSpPr>
        <p:spPr>
          <a:xfrm>
            <a:off x="1924945" y="1073633"/>
            <a:ext cx="4146259" cy="558743"/>
          </a:xfrm>
          <a:prstGeom prst="rect">
            <a:avLst/>
          </a:prstGeom>
        </p:spPr>
        <p:txBody>
          <a:bodyPr wrap="square">
            <a:spAutoFit/>
          </a:bodyPr>
          <a:lstStyle/>
          <a:p>
            <a:pPr lvl="0">
              <a:lnSpc>
                <a:spcPct val="115000"/>
              </a:lnSpc>
            </a:pPr>
            <a:r>
              <a:rPr lang="en-IE" sz="2800" dirty="0">
                <a:solidFill>
                  <a:srgbClr val="444444"/>
                </a:solidFill>
                <a:latin typeface="Calibri (body)"/>
                <a:ea typeface="Calibri" panose="020F0502020204030204" pitchFamily="34" charset="0"/>
              </a:rPr>
              <a:t>We must eat</a:t>
            </a:r>
            <a:r>
              <a:rPr lang="en-IE" sz="2800" b="1" dirty="0">
                <a:solidFill>
                  <a:srgbClr val="444444"/>
                </a:solidFill>
                <a:latin typeface="Calibri (body)"/>
                <a:ea typeface="Calibri" panose="020F0502020204030204" pitchFamily="34" charset="0"/>
              </a:rPr>
              <a:t> </a:t>
            </a:r>
            <a:r>
              <a:rPr lang="en-IE" sz="2800" dirty="0">
                <a:solidFill>
                  <a:srgbClr val="FF0000"/>
                </a:solidFill>
                <a:latin typeface="Calibri (body)"/>
                <a:ea typeface="Calibri" panose="020F0502020204030204" pitchFamily="34" charset="0"/>
              </a:rPr>
              <a:t>fruits</a:t>
            </a:r>
            <a:r>
              <a:rPr lang="en-IE" sz="2800" b="1" dirty="0">
                <a:solidFill>
                  <a:srgbClr val="444444"/>
                </a:solidFill>
                <a:latin typeface="Calibri (body)"/>
                <a:ea typeface="Calibri" panose="020F0502020204030204" pitchFamily="34" charset="0"/>
              </a:rPr>
              <a:t> </a:t>
            </a:r>
            <a:r>
              <a:rPr lang="en-IE" sz="2800" dirty="0">
                <a:solidFill>
                  <a:srgbClr val="444444"/>
                </a:solidFill>
                <a:latin typeface="Calibri (body)"/>
                <a:ea typeface="Calibri" panose="020F0502020204030204" pitchFamily="34" charset="0"/>
              </a:rPr>
              <a:t>daily.</a:t>
            </a:r>
            <a:endParaRPr lang="en-IN" sz="2800" dirty="0">
              <a:solidFill>
                <a:srgbClr val="444444"/>
              </a:solidFill>
              <a:latin typeface="Calibri (body)"/>
              <a:ea typeface="Calibri" panose="020F0502020204030204" pitchFamily="34" charset="0"/>
            </a:endParaRPr>
          </a:p>
        </p:txBody>
      </p:sp>
      <p:pic>
        <p:nvPicPr>
          <p:cNvPr id="21" name="Picture 20"/>
          <p:cNvPicPr>
            <a:picLocks noChangeAspect="1"/>
          </p:cNvPicPr>
          <p:nvPr/>
        </p:nvPicPr>
        <p:blipFill>
          <a:blip r:embed="rId4"/>
          <a:stretch>
            <a:fillRect/>
          </a:stretch>
        </p:blipFill>
        <p:spPr>
          <a:xfrm>
            <a:off x="3429522" y="1673674"/>
            <a:ext cx="2655074" cy="1975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70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500"/>
                            </p:stCondLst>
                            <p:childTnLst>
                              <p:par>
                                <p:cTn id="9" presetID="22" presetClass="entr" presetSubtype="2"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1000"/>
                                        <p:tgtEl>
                                          <p:spTgt spid="16"/>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65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5" grpId="0"/>
      <p:bldP spid="19" grpId="0" animBg="1"/>
    </p:bld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1902</Words>
  <Application>Microsoft Office PowerPoint</Application>
  <PresentationFormat>Widescreen</PresentationFormat>
  <Paragraphs>181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(body)</vt:lpstr>
      <vt:lpstr>Calibri (heading)</vt:lpstr>
      <vt:lpstr>Noto Sans Symbols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221</cp:revision>
  <dcterms:created xsi:type="dcterms:W3CDTF">2020-08-28T09:38:22Z</dcterms:created>
  <dcterms:modified xsi:type="dcterms:W3CDTF">2023-06-15T02:43:05Z</dcterms:modified>
</cp:coreProperties>
</file>