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1" r:id="rId4"/>
    <p:sldId id="266" r:id="rId5"/>
    <p:sldId id="265"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46341" autoAdjust="0"/>
  </p:normalViewPr>
  <p:slideViewPr>
    <p:cSldViewPr>
      <p:cViewPr varScale="1">
        <p:scale>
          <a:sx n="52" d="100"/>
          <a:sy n="52" d="100"/>
        </p:scale>
        <p:origin x="-470" y="-86"/>
      </p:cViewPr>
      <p:guideLst>
        <p:guide orient="horz" pos="2160"/>
        <p:guide pos="3840"/>
      </p:guideLst>
    </p:cSldViewPr>
  </p:slideViewPr>
  <p:notesTextViewPr>
    <p:cViewPr>
      <p:scale>
        <a:sx n="100" d="100"/>
        <a:sy n="100" d="100"/>
      </p:scale>
      <p:origin x="0" y="0"/>
    </p:cViewPr>
  </p:notesTextViewPr>
  <p:gridSpacing cx="92171838" cy="921718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4/15/2023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smtClean="0">
                <a:solidFill>
                  <a:schemeClr val="tx1"/>
                </a:solidFill>
                <a:latin typeface="+mn-lt"/>
                <a:ea typeface="+mn-ea"/>
                <a:cs typeface="+mn-cs"/>
              </a:rPr>
              <a:t>Garden: https://www.freepik.com/free-photo/beautiful-park_1278124.htm#query=garden&amp;position=36&amp;from_view=search&amp;track=sph (attribution: 4045)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1200" b="0" i="0" u="none" strike="noStrike" kern="1200" dirty="0" smtClean="0">
                <a:solidFill>
                  <a:schemeClr val="tx1"/>
                </a:solidFill>
                <a:latin typeface="+mn-lt"/>
                <a:ea typeface="+mn-ea"/>
                <a:cs typeface="+mn-cs"/>
              </a:rPr>
              <a:t>Clock: https://pixabay.com/vectors/clock-analog-time-watch-147257/ (attribution:</a:t>
            </a:r>
            <a:r>
              <a:rPr lang="en-IN" sz="1200" b="0" i="0" u="none" strike="noStrike" kern="1200" baseline="0" dirty="0" smtClean="0">
                <a:solidFill>
                  <a:schemeClr val="tx1"/>
                </a:solidFill>
                <a:latin typeface="+mn-lt"/>
                <a:ea typeface="+mn-ea"/>
                <a:cs typeface="+mn-cs"/>
              </a:rPr>
              <a:t> </a:t>
            </a:r>
            <a:r>
              <a:rPr lang="en-IN" sz="1200" b="0" i="0" u="none" strike="noStrike" kern="1200" dirty="0" smtClean="0">
                <a:solidFill>
                  <a:schemeClr val="tx1"/>
                </a:solidFill>
                <a:latin typeface="+mn-lt"/>
                <a:ea typeface="+mn-ea"/>
                <a:cs typeface="+mn-cs"/>
              </a:rPr>
              <a:t>openclipart-vectors-27376/)</a:t>
            </a:r>
            <a:endParaRPr lang="en-IN"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IN" sz="1200" b="0" i="0" u="none" strike="noStrik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endParaRPr lang="en-IN" sz="1200" b="1" i="0" u="none" strike="noStrike" kern="1200" dirty="0" smtClean="0">
              <a:solidFill>
                <a:schemeClr val="tx1"/>
              </a:solidFill>
              <a:latin typeface="+mn-lt"/>
              <a:ea typeface="+mn-ea"/>
              <a:cs typeface="+mn-cs"/>
            </a:endParaRPr>
          </a:p>
          <a:p>
            <a:pPr rtl="0"/>
            <a:r>
              <a:rPr lang="en-IN" sz="1200" b="0" i="0" u="none" strike="noStrike" kern="1200" dirty="0" smtClean="0">
                <a:solidFill>
                  <a:schemeClr val="tx1"/>
                </a:solidFill>
                <a:latin typeface="+mn-lt"/>
                <a:ea typeface="+mn-ea"/>
                <a:cs typeface="+mn-cs"/>
              </a:rPr>
              <a:t>1.</a:t>
            </a:r>
            <a:r>
              <a:rPr lang="en-IN" sz="1200" b="0" i="0" u="none" strike="noStrike" kern="1200" baseline="0" dirty="0" smtClean="0">
                <a:solidFill>
                  <a:schemeClr val="tx1"/>
                </a:solidFill>
                <a:latin typeface="+mn-lt"/>
                <a:ea typeface="+mn-ea"/>
                <a:cs typeface="+mn-cs"/>
              </a:rPr>
              <a:t> https://youtu.be/CUJyPd6lCnk?t=8</a:t>
            </a:r>
          </a:p>
          <a:p>
            <a:pPr rtl="0"/>
            <a:r>
              <a:rPr lang="en-IN" sz="1200" b="0" i="0" u="none" strike="noStrike" kern="1200" baseline="0" dirty="0" smtClean="0">
                <a:solidFill>
                  <a:schemeClr val="tx1"/>
                </a:solidFill>
                <a:latin typeface="+mn-lt"/>
                <a:ea typeface="+mn-ea"/>
                <a:cs typeface="+mn-cs"/>
              </a:rPr>
              <a:t>2. https://youtu.be/CUJyPd6lCnk?t=74</a:t>
            </a:r>
          </a:p>
          <a:p>
            <a:pPr rtl="0"/>
            <a:r>
              <a:rPr lang="en-IN" sz="1200" b="0" i="0" u="none" strike="noStrike" kern="1200" baseline="0" dirty="0" smtClean="0">
                <a:solidFill>
                  <a:schemeClr val="tx1"/>
                </a:solidFill>
                <a:latin typeface="+mn-lt"/>
                <a:ea typeface="+mn-ea"/>
                <a:cs typeface="+mn-cs"/>
              </a:rPr>
              <a:t>3. https://youtu.be/CUJyPd6lCnk?t=107</a:t>
            </a:r>
          </a:p>
          <a:p>
            <a:pPr rtl="0"/>
            <a:r>
              <a:rPr lang="en-IN" sz="1200" b="0" i="0" u="none" strike="noStrike" kern="1200" baseline="0" dirty="0" smtClean="0">
                <a:solidFill>
                  <a:schemeClr val="tx1"/>
                </a:solidFill>
                <a:latin typeface="+mn-lt"/>
                <a:ea typeface="+mn-ea"/>
                <a:cs typeface="+mn-cs"/>
              </a:rPr>
              <a:t>4. https://youtu.be/CUJyPd6lCnk?t=125</a:t>
            </a:r>
          </a:p>
          <a:p>
            <a:pPr rtl="0"/>
            <a:r>
              <a:rPr lang="en-IN" sz="1200" b="0" i="0" u="none" strike="noStrike" kern="1200" baseline="0" dirty="0" smtClean="0">
                <a:solidFill>
                  <a:schemeClr val="tx1"/>
                </a:solidFill>
                <a:latin typeface="+mn-lt"/>
                <a:ea typeface="+mn-ea"/>
                <a:cs typeface="+mn-cs"/>
              </a:rPr>
              <a:t>5. https://youtu.be/CUJyPd6lCnk?t=130</a:t>
            </a:r>
          </a:p>
          <a:p>
            <a:pPr rtl="0"/>
            <a:r>
              <a:rPr lang="en-IN" sz="1200" b="0" i="0" u="none" strike="noStrike" kern="1200" baseline="0" dirty="0" smtClean="0">
                <a:solidFill>
                  <a:schemeClr val="tx1"/>
                </a:solidFill>
                <a:latin typeface="+mn-lt"/>
                <a:ea typeface="+mn-ea"/>
                <a:cs typeface="+mn-cs"/>
              </a:rPr>
              <a:t>6. https://youtu.be/CUJyPd6lCnk?t=148</a:t>
            </a:r>
          </a:p>
          <a:p>
            <a:pPr rtl="0"/>
            <a:r>
              <a:rPr lang="en-IN" sz="1200" b="0" i="0" u="none" strike="noStrike" kern="1200" baseline="0" dirty="0" smtClean="0">
                <a:solidFill>
                  <a:schemeClr val="tx1"/>
                </a:solidFill>
                <a:latin typeface="+mn-lt"/>
                <a:ea typeface="+mn-ea"/>
                <a:cs typeface="+mn-cs"/>
              </a:rPr>
              <a:t>7. https://youtu.be/CUJyPd6lCnk?t=149</a:t>
            </a:r>
          </a:p>
          <a:p>
            <a:pPr rtl="0"/>
            <a:r>
              <a:rPr lang="en-IN" sz="1200" b="0" i="0" u="none" strike="noStrike" kern="1200" baseline="0" dirty="0" smtClean="0">
                <a:solidFill>
                  <a:schemeClr val="tx1"/>
                </a:solidFill>
                <a:latin typeface="+mn-lt"/>
                <a:ea typeface="+mn-ea"/>
                <a:cs typeface="+mn-cs"/>
              </a:rPr>
              <a:t>8. https://youtu.be/CUJyPd6lCnk?t=157</a:t>
            </a:r>
          </a:p>
          <a:p>
            <a:pPr rtl="0"/>
            <a:r>
              <a:rPr lang="en-IN" sz="1200" b="0" i="0" u="none" strike="noStrike" kern="1200" baseline="0" dirty="0" smtClean="0">
                <a:solidFill>
                  <a:schemeClr val="tx1"/>
                </a:solidFill>
                <a:latin typeface="+mn-lt"/>
                <a:ea typeface="+mn-ea"/>
                <a:cs typeface="+mn-cs"/>
              </a:rPr>
              <a:t>(1-8 attribution: Anaika Educations) </a:t>
            </a:r>
          </a:p>
          <a:p>
            <a:pPr rtl="0"/>
            <a:r>
              <a:rPr lang="en-IN" sz="1200" b="0" i="0" u="none" strike="noStrike" kern="1200" baseline="0" dirty="0" smtClean="0">
                <a:solidFill>
                  <a:schemeClr val="tx1"/>
                </a:solidFill>
                <a:latin typeface="+mn-lt"/>
                <a:ea typeface="+mn-ea"/>
                <a:cs typeface="+mn-cs"/>
              </a:rPr>
              <a:t>9. </a:t>
            </a:r>
            <a:r>
              <a:rPr lang="en-IN" sz="1200" b="0" i="0" u="none" strike="noStrike" kern="1200" baseline="0" smtClean="0">
                <a:solidFill>
                  <a:schemeClr val="tx1"/>
                </a:solidFill>
                <a:latin typeface="+mn-lt"/>
                <a:ea typeface="+mn-ea"/>
                <a:cs typeface="+mn-cs"/>
              </a:rPr>
              <a:t>Fish</a:t>
            </a:r>
            <a:r>
              <a:rPr lang="en-IN" sz="1200" b="0" i="0" u="none" strike="noStrike" kern="1200" baseline="0" dirty="0" smtClean="0">
                <a:solidFill>
                  <a:schemeClr val="tx1"/>
                </a:solidFill>
                <a:latin typeface="+mn-lt"/>
                <a:ea typeface="+mn-ea"/>
                <a:cs typeface="+mn-cs"/>
              </a:rPr>
              <a:t>: https://www.freepik.com/free-vector/set-six-fish_2091508.htm#query=fish&amp;position=1&amp;from_view=search&amp;track=sph (attribution: freepik)</a:t>
            </a:r>
            <a:endParaRPr lang="en-IN" b="0"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 xmlns:a16="http://schemas.microsoft.com/office/drawing/2014/main" id="{E3E64C44-6D70-44DB-AF8F-6F24534956D7}"/>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1277600" y="6042792"/>
            <a:ext cx="715200" cy="720000"/>
          </a:xfrm>
          <a:prstGeom prst="rect">
            <a:avLst/>
          </a:prstGeom>
        </p:spPr>
      </p:pic>
      <p:sp>
        <p:nvSpPr>
          <p:cNvPr id="4" name="TextBox 3">
            <a:extLst>
              <a:ext uri="{FF2B5EF4-FFF2-40B4-BE49-F238E27FC236}">
                <a16:creationId xmlns="" xmlns:a16="http://schemas.microsoft.com/office/drawing/2014/main" id="{907AEA19-F67D-B0B0-E0C4-3B2D12272C14}"/>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pic>
        <p:nvPicPr>
          <p:cNvPr id="6" name="Picture 5" descr="A picture containing text, clock&#10;&#10;Description automatically generated">
            <a:extLst>
              <a:ext uri="{FF2B5EF4-FFF2-40B4-BE49-F238E27FC236}">
                <a16:creationId xmlns="" xmlns:a16="http://schemas.microsoft.com/office/drawing/2014/main" id="{D37E02ED-893C-84E3-0715-509BA0E7FE47}"/>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05167" y="104115"/>
            <a:ext cx="678726" cy="720000"/>
          </a:xfrm>
          <a:prstGeom prst="rect">
            <a:avLst/>
          </a:prstGeom>
        </p:spPr>
      </p:pic>
      <p:pic>
        <p:nvPicPr>
          <p:cNvPr id="7" name="Picture 6" descr="Calendar&#10;&#10;Description automatically generated with low confidence">
            <a:extLst>
              <a:ext uri="{FF2B5EF4-FFF2-40B4-BE49-F238E27FC236}">
                <a16:creationId xmlns="" xmlns:a16="http://schemas.microsoft.com/office/drawing/2014/main" id="{A58225A9-AD31-B7A2-2C4E-4873D82A2A2C}"/>
              </a:ext>
            </a:extLst>
          </p:cNvPr>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1305651" y="104115"/>
            <a:ext cx="738701" cy="72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3" name="Picture 2" descr="A close - up of a flame&#10;&#10;Description automatically generated with medium confidence">
            <a:extLst>
              <a:ext uri="{FF2B5EF4-FFF2-40B4-BE49-F238E27FC236}">
                <a16:creationId xmlns="" xmlns:a16="http://schemas.microsoft.com/office/drawing/2014/main" id="{0E32739A-B135-1E7B-3DA0-B8D38C4E04CD}"/>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1277600" y="6042792"/>
            <a:ext cx="715200" cy="720000"/>
          </a:xfrm>
          <a:prstGeom prst="rect">
            <a:avLst/>
          </a:prstGeom>
        </p:spPr>
      </p:pic>
      <p:pic>
        <p:nvPicPr>
          <p:cNvPr id="4" name="Picture 3" descr="Calendar&#10;&#10;Description automatically generated with low confidence">
            <a:extLst>
              <a:ext uri="{FF2B5EF4-FFF2-40B4-BE49-F238E27FC236}">
                <a16:creationId xmlns="" xmlns:a16="http://schemas.microsoft.com/office/drawing/2014/main" id="{6D7CE43D-9046-DF9F-2DC2-052A5E9207D3}"/>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305651" y="104115"/>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close - up of a flame&#10;&#10;Description automatically generated with medium confidence">
            <a:extLst>
              <a:ext uri="{FF2B5EF4-FFF2-40B4-BE49-F238E27FC236}">
                <a16:creationId xmlns="" xmlns:a16="http://schemas.microsoft.com/office/drawing/2014/main" id="{861C0EAC-7300-D635-4713-E5A745EE5491}"/>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1277600" y="6042792"/>
            <a:ext cx="715200" cy="720000"/>
          </a:xfrm>
          <a:prstGeom prst="rect">
            <a:avLst/>
          </a:prstGeom>
        </p:spPr>
      </p:pic>
      <p:pic>
        <p:nvPicPr>
          <p:cNvPr id="4" name="Picture 3" descr="Calendar&#10;&#10;Description automatically generated with low confidence">
            <a:extLst>
              <a:ext uri="{FF2B5EF4-FFF2-40B4-BE49-F238E27FC236}">
                <a16:creationId xmlns="" xmlns:a16="http://schemas.microsoft.com/office/drawing/2014/main" id="{1C16F570-7F1B-4CC4-DCDC-23A5BB1B981C}"/>
              </a:ext>
            </a:extLst>
          </p:cNvPr>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1305651" y="104115"/>
            <a:ext cx="738701"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ogle Shape;11;p4">
            <a:hlinkClick r:id="rId5"/>
            <a:extLst>
              <a:ext uri="{FF2B5EF4-FFF2-40B4-BE49-F238E27FC236}">
                <a16:creationId xmlns="" xmlns:a16="http://schemas.microsoft.com/office/drawing/2014/main" id="{E9B68CA3-0C76-9304-FD09-B1392262F763}"/>
              </a:ext>
            </a:extLst>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a:t>
            </a:r>
            <a:r>
              <a:rPr lang="sv-SE"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000" y="80944"/>
            <a:ext cx="8784000" cy="1656000"/>
          </a:xfr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a:lightRig rig="threePt" dir="t"/>
          </a:scene3d>
          <a:sp3d>
            <a:bevelT/>
          </a:sp3d>
        </p:spPr>
        <p:txBody>
          <a:bodyPr/>
          <a:lstStyle/>
          <a:p>
            <a:r>
              <a:rPr lang="en-IN" b="1" dirty="0" smtClean="0">
                <a:solidFill>
                  <a:schemeClr val="bg1"/>
                </a:solidFill>
              </a:rPr>
              <a:t>Adverbs – The Enhancers</a:t>
            </a:r>
            <a:endParaRPr lang="en-IN" b="1" dirty="0">
              <a:solidFill>
                <a:schemeClr val="bg1"/>
              </a:solidFill>
            </a:endParaRPr>
          </a:p>
        </p:txBody>
      </p:sp>
      <p:pic>
        <p:nvPicPr>
          <p:cNvPr id="3" name="Picture 2" descr="Free photo beautiful park"/>
          <p:cNvPicPr>
            <a:picLocks noChangeAspect="1" noChangeArrowheads="1"/>
          </p:cNvPicPr>
          <p:nvPr/>
        </p:nvPicPr>
        <p:blipFill>
          <a:blip r:embed="rId3"/>
          <a:srcRect/>
          <a:stretch>
            <a:fillRect/>
          </a:stretch>
        </p:blipFill>
        <p:spPr bwMode="auto">
          <a:xfrm>
            <a:off x="6927999" y="1800216"/>
            <a:ext cx="3600000" cy="3600000"/>
          </a:xfrm>
          <a:prstGeom prst="rect">
            <a:avLst/>
          </a:prstGeom>
          <a:ln>
            <a:noFill/>
          </a:ln>
          <a:effectLst/>
        </p:spPr>
      </p:pic>
      <p:pic>
        <p:nvPicPr>
          <p:cNvPr id="4" name="Picture 2" descr="Clock, Analog, Time, Watch, Analog Clock"/>
          <p:cNvPicPr>
            <a:picLocks noChangeAspect="1" noChangeArrowheads="1"/>
          </p:cNvPicPr>
          <p:nvPr/>
        </p:nvPicPr>
        <p:blipFill>
          <a:blip r:embed="rId4"/>
          <a:srcRect/>
          <a:stretch>
            <a:fillRect/>
          </a:stretch>
        </p:blipFill>
        <p:spPr bwMode="auto">
          <a:xfrm>
            <a:off x="1664000" y="1819736"/>
            <a:ext cx="3599999" cy="3600000"/>
          </a:xfrm>
          <a:prstGeom prst="rect">
            <a:avLst/>
          </a:prstGeom>
          <a:noFill/>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7" y="71414"/>
            <a:ext cx="9296427" cy="654032"/>
          </a:xfr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scene3d>
            <a:camera prst="orthographicFront"/>
            <a:lightRig rig="threePt" dir="t"/>
          </a:scene3d>
          <a:sp3d>
            <a:bevelT/>
          </a:sp3d>
        </p:spPr>
        <p:txBody>
          <a:bodyPr/>
          <a:lstStyle/>
          <a:p>
            <a:r>
              <a:rPr lang="en-IN" dirty="0" smtClean="0"/>
              <a:t> The Crane and the Crab</a:t>
            </a:r>
            <a:endParaRPr lang="en-IN" dirty="0"/>
          </a:p>
        </p:txBody>
      </p:sp>
      <p:pic>
        <p:nvPicPr>
          <p:cNvPr id="1026" name="Picture 2"/>
          <p:cNvPicPr>
            <a:picLocks noChangeAspect="1" noChangeArrowheads="1"/>
          </p:cNvPicPr>
          <p:nvPr/>
        </p:nvPicPr>
        <p:blipFill>
          <a:blip r:embed="rId3"/>
          <a:srcRect l="22877" t="27734" b="24023"/>
          <a:stretch>
            <a:fillRect/>
          </a:stretch>
        </p:blipFill>
        <p:spPr bwMode="auto">
          <a:xfrm>
            <a:off x="134400" y="1166800"/>
            <a:ext cx="2880000" cy="1800000"/>
          </a:xfrm>
          <a:prstGeom prst="rect">
            <a:avLst/>
          </a:prstGeom>
          <a:noFill/>
          <a:ln w="9525">
            <a:noFill/>
            <a:miter lim="800000"/>
            <a:headEnd/>
            <a:tailEnd/>
          </a:ln>
          <a:effectLst>
            <a:outerShdw blurRad="50800" dist="38100" algn="l" rotWithShape="0">
              <a:prstClr val="black">
                <a:alpha val="40000"/>
              </a:prstClr>
            </a:outerShdw>
          </a:effectLst>
        </p:spPr>
      </p:pic>
      <p:pic>
        <p:nvPicPr>
          <p:cNvPr id="1029" name="Picture 5"/>
          <p:cNvPicPr>
            <a:picLocks noChangeAspect="1" noChangeArrowheads="1"/>
          </p:cNvPicPr>
          <p:nvPr/>
        </p:nvPicPr>
        <p:blipFill>
          <a:blip r:embed="rId4"/>
          <a:srcRect l="36438" t="42578" r="32266" b="31445"/>
          <a:stretch>
            <a:fillRect/>
          </a:stretch>
        </p:blipFill>
        <p:spPr bwMode="auto">
          <a:xfrm>
            <a:off x="123792" y="3429000"/>
            <a:ext cx="2880000" cy="1800000"/>
          </a:xfrm>
          <a:prstGeom prst="rect">
            <a:avLst/>
          </a:prstGeom>
          <a:noFill/>
          <a:ln w="9525">
            <a:noFill/>
            <a:miter lim="800000"/>
            <a:headEnd/>
            <a:tailEnd/>
          </a:ln>
          <a:effectLst>
            <a:outerShdw blurRad="50800" dist="38100" algn="l" rotWithShape="0">
              <a:prstClr val="black">
                <a:alpha val="40000"/>
              </a:prstClr>
            </a:outerShdw>
          </a:effectLst>
        </p:spPr>
      </p:pic>
      <p:pic>
        <p:nvPicPr>
          <p:cNvPr id="1030" name="Picture 6"/>
          <p:cNvPicPr>
            <a:picLocks noChangeAspect="1" noChangeArrowheads="1"/>
          </p:cNvPicPr>
          <p:nvPr/>
        </p:nvPicPr>
        <p:blipFill>
          <a:blip r:embed="rId5"/>
          <a:srcRect l="11475" t="42578" r="28019" b="11034"/>
          <a:stretch>
            <a:fillRect/>
          </a:stretch>
        </p:blipFill>
        <p:spPr bwMode="auto">
          <a:xfrm>
            <a:off x="9177600" y="1166800"/>
            <a:ext cx="2880000" cy="1800000"/>
          </a:xfrm>
          <a:prstGeom prst="rect">
            <a:avLst/>
          </a:prstGeom>
          <a:noFill/>
          <a:ln w="9525">
            <a:noFill/>
            <a:miter lim="800000"/>
            <a:headEnd/>
            <a:tailEnd/>
          </a:ln>
          <a:effectLst>
            <a:outerShdw blurRad="50800" dist="38100" algn="l" rotWithShape="0">
              <a:prstClr val="black">
                <a:alpha val="40000"/>
              </a:prstClr>
            </a:outerShdw>
          </a:effectLst>
        </p:spPr>
      </p:pic>
      <p:pic>
        <p:nvPicPr>
          <p:cNvPr id="1031" name="Picture 7"/>
          <p:cNvPicPr>
            <a:picLocks noChangeAspect="1" noChangeArrowheads="1"/>
          </p:cNvPicPr>
          <p:nvPr/>
        </p:nvPicPr>
        <p:blipFill>
          <a:blip r:embed="rId6"/>
          <a:srcRect l="20790" t="37012" r="35395" b="25879"/>
          <a:stretch>
            <a:fillRect/>
          </a:stretch>
        </p:blipFill>
        <p:spPr bwMode="auto">
          <a:xfrm>
            <a:off x="3155675" y="3429000"/>
            <a:ext cx="2880000" cy="1800000"/>
          </a:xfrm>
          <a:prstGeom prst="rect">
            <a:avLst/>
          </a:prstGeom>
          <a:noFill/>
          <a:ln w="9525">
            <a:noFill/>
            <a:miter lim="800000"/>
            <a:headEnd/>
            <a:tailEnd/>
          </a:ln>
          <a:effectLst>
            <a:outerShdw blurRad="50800" dist="38100" algn="l" rotWithShape="0">
              <a:prstClr val="black">
                <a:alpha val="40000"/>
              </a:prstClr>
            </a:outerShdw>
          </a:effectLst>
        </p:spPr>
      </p:pic>
      <p:pic>
        <p:nvPicPr>
          <p:cNvPr id="1032" name="Picture 8"/>
          <p:cNvPicPr>
            <a:picLocks noChangeAspect="1" noChangeArrowheads="1"/>
          </p:cNvPicPr>
          <p:nvPr/>
        </p:nvPicPr>
        <p:blipFill>
          <a:blip r:embed="rId7"/>
          <a:srcRect l="10358" t="42578" r="37482" b="14746"/>
          <a:stretch>
            <a:fillRect/>
          </a:stretch>
        </p:blipFill>
        <p:spPr bwMode="auto">
          <a:xfrm>
            <a:off x="6202104" y="3429000"/>
            <a:ext cx="2880000" cy="1800000"/>
          </a:xfrm>
          <a:prstGeom prst="rect">
            <a:avLst/>
          </a:prstGeom>
          <a:noFill/>
          <a:ln w="9525">
            <a:noFill/>
            <a:miter lim="800000"/>
            <a:headEnd/>
            <a:tailEnd/>
          </a:ln>
          <a:effectLst>
            <a:outerShdw blurRad="50800" dist="38100" algn="l" rotWithShape="0">
              <a:prstClr val="black">
                <a:alpha val="40000"/>
              </a:prstClr>
            </a:outerShdw>
          </a:effectLst>
        </p:spPr>
      </p:pic>
      <p:pic>
        <p:nvPicPr>
          <p:cNvPr id="13" name="Picture 2"/>
          <p:cNvPicPr>
            <a:picLocks noChangeAspect="1" noChangeArrowheads="1"/>
          </p:cNvPicPr>
          <p:nvPr/>
        </p:nvPicPr>
        <p:blipFill>
          <a:blip r:embed="rId3"/>
          <a:srcRect l="36357" t="51949" r="34265" b="24023"/>
          <a:stretch>
            <a:fillRect/>
          </a:stretch>
        </p:blipFill>
        <p:spPr bwMode="auto">
          <a:xfrm>
            <a:off x="9263080" y="3700464"/>
            <a:ext cx="2995652" cy="2448000"/>
          </a:xfrm>
          <a:prstGeom prst="ellipse">
            <a:avLst/>
          </a:prstGeom>
          <a:ln>
            <a:noFill/>
          </a:ln>
          <a:effectLst>
            <a:softEdge rad="112500"/>
          </a:effectLst>
        </p:spPr>
      </p:pic>
      <p:pic>
        <p:nvPicPr>
          <p:cNvPr id="1034" name="Picture 10"/>
          <p:cNvPicPr>
            <a:picLocks noChangeAspect="1" noChangeArrowheads="1"/>
          </p:cNvPicPr>
          <p:nvPr/>
        </p:nvPicPr>
        <p:blipFill>
          <a:blip r:embed="rId8">
            <a:clrChange>
              <a:clrFrom>
                <a:srgbClr val="00C4F7"/>
              </a:clrFrom>
              <a:clrTo>
                <a:srgbClr val="00C4F7">
                  <a:alpha val="0"/>
                </a:srgbClr>
              </a:clrTo>
            </a:clrChange>
          </a:blip>
          <a:srcRect l="19617" t="58001" r="72950" b="33070"/>
          <a:stretch>
            <a:fillRect/>
          </a:stretch>
        </p:blipFill>
        <p:spPr bwMode="auto">
          <a:xfrm>
            <a:off x="6819904" y="4424368"/>
            <a:ext cx="720000" cy="486314"/>
          </a:xfrm>
          <a:prstGeom prst="rect">
            <a:avLst/>
          </a:prstGeom>
          <a:ln>
            <a:noFill/>
          </a:ln>
          <a:effectLst>
            <a:softEdge rad="112500"/>
          </a:effectLst>
        </p:spPr>
      </p:pic>
      <p:pic>
        <p:nvPicPr>
          <p:cNvPr id="17" name="Picture 2"/>
          <p:cNvPicPr>
            <a:picLocks noChangeAspect="1" noChangeArrowheads="1"/>
          </p:cNvPicPr>
          <p:nvPr/>
        </p:nvPicPr>
        <p:blipFill>
          <a:blip r:embed="rId3"/>
          <a:srcRect l="22877" t="27734" b="24023"/>
          <a:stretch>
            <a:fillRect/>
          </a:stretch>
        </p:blipFill>
        <p:spPr bwMode="auto">
          <a:xfrm>
            <a:off x="3148800" y="1166800"/>
            <a:ext cx="2880000" cy="1800000"/>
          </a:xfrm>
          <a:prstGeom prst="rect">
            <a:avLst/>
          </a:prstGeom>
          <a:noFill/>
          <a:ln w="9525">
            <a:noFill/>
            <a:miter lim="800000"/>
            <a:headEnd/>
            <a:tailEnd/>
          </a:ln>
          <a:effectLst>
            <a:outerShdw blurRad="50800" dist="38100" algn="l" rotWithShape="0">
              <a:prstClr val="black">
                <a:alpha val="40000"/>
              </a:prstClr>
            </a:outerShdw>
          </a:effectLst>
        </p:spPr>
      </p:pic>
      <p:sp>
        <p:nvSpPr>
          <p:cNvPr id="24" name="Teardrop 23"/>
          <p:cNvSpPr/>
          <p:nvPr/>
        </p:nvSpPr>
        <p:spPr>
          <a:xfrm>
            <a:off x="4829168" y="1727240"/>
            <a:ext cx="57600" cy="108000"/>
          </a:xfrm>
          <a:prstGeom prst="teardrop">
            <a:avLst>
              <a:gd name="adj" fmla="val 171715"/>
            </a:avLst>
          </a:prstGeom>
          <a:solidFill>
            <a:schemeClr val="tx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ardrop 24"/>
          <p:cNvSpPr/>
          <p:nvPr/>
        </p:nvSpPr>
        <p:spPr>
          <a:xfrm>
            <a:off x="4829168" y="1420752"/>
            <a:ext cx="57600" cy="108000"/>
          </a:xfrm>
          <a:prstGeom prst="teardrop">
            <a:avLst>
              <a:gd name="adj" fmla="val 171715"/>
            </a:avLst>
          </a:prstGeom>
          <a:solidFill>
            <a:schemeClr val="tx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ardrop 25"/>
          <p:cNvSpPr/>
          <p:nvPr/>
        </p:nvSpPr>
        <p:spPr>
          <a:xfrm>
            <a:off x="4829168" y="1528752"/>
            <a:ext cx="57600" cy="108000"/>
          </a:xfrm>
          <a:prstGeom prst="teardrop">
            <a:avLst>
              <a:gd name="adj" fmla="val 171715"/>
            </a:avLst>
          </a:prstGeom>
          <a:solidFill>
            <a:schemeClr val="tx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7" name="Picture 3"/>
          <p:cNvPicPr>
            <a:picLocks noChangeAspect="1" noChangeArrowheads="1"/>
          </p:cNvPicPr>
          <p:nvPr/>
        </p:nvPicPr>
        <p:blipFill>
          <a:blip r:embed="rId9"/>
          <a:srcRect t="18456" r="41581" b="18457"/>
          <a:stretch>
            <a:fillRect/>
          </a:stretch>
        </p:blipFill>
        <p:spPr bwMode="auto">
          <a:xfrm>
            <a:off x="6163200" y="1166800"/>
            <a:ext cx="2880000" cy="1800000"/>
          </a:xfrm>
          <a:prstGeom prst="rect">
            <a:avLst/>
          </a:prstGeom>
          <a:noFill/>
          <a:ln w="9525">
            <a:noFill/>
            <a:miter lim="800000"/>
            <a:headEnd/>
            <a:tailEnd/>
          </a:ln>
          <a:effectLst>
            <a:outerShdw blurRad="50800" dist="38100" algn="l" rotWithShape="0">
              <a:prstClr val="black">
                <a:alpha val="40000"/>
              </a:prstClr>
            </a:outerShdw>
          </a:effectLst>
        </p:spPr>
      </p:pic>
      <p:pic>
        <p:nvPicPr>
          <p:cNvPr id="8194" name="Picture 2" descr="Free vector set of six fish"/>
          <p:cNvPicPr>
            <a:picLocks noChangeAspect="1" noChangeArrowheads="1"/>
          </p:cNvPicPr>
          <p:nvPr/>
        </p:nvPicPr>
        <p:blipFill>
          <a:blip r:embed="rId10" cstate="print">
            <a:clrChange>
              <a:clrFrom>
                <a:srgbClr val="FFFFFF"/>
              </a:clrFrom>
              <a:clrTo>
                <a:srgbClr val="FFFFFF">
                  <a:alpha val="0"/>
                </a:srgbClr>
              </a:clrTo>
            </a:clrChange>
          </a:blip>
          <a:srcRect l="65762" t="28834" r="4392" b="16533"/>
          <a:stretch>
            <a:fillRect/>
          </a:stretch>
        </p:blipFill>
        <p:spPr bwMode="auto">
          <a:xfrm>
            <a:off x="5281608" y="2252656"/>
            <a:ext cx="324000" cy="593087"/>
          </a:xfrm>
          <a:prstGeom prst="rect">
            <a:avLst/>
          </a:prstGeom>
          <a:noFill/>
        </p:spPr>
      </p:pic>
      <p:pic>
        <p:nvPicPr>
          <p:cNvPr id="28" name="Picture 2" descr="Free vector set of six fish"/>
          <p:cNvPicPr>
            <a:picLocks noChangeAspect="1" noChangeArrowheads="1"/>
          </p:cNvPicPr>
          <p:nvPr/>
        </p:nvPicPr>
        <p:blipFill>
          <a:blip r:embed="rId11" cstate="print">
            <a:clrChange>
              <a:clrFrom>
                <a:srgbClr val="FFFFFF"/>
              </a:clrFrom>
              <a:clrTo>
                <a:srgbClr val="FFFFFF">
                  <a:alpha val="0"/>
                </a:srgbClr>
              </a:clrTo>
            </a:clrChange>
          </a:blip>
          <a:srcRect l="6070" t="28834" r="34238" b="16533"/>
          <a:stretch>
            <a:fillRect/>
          </a:stretch>
        </p:blipFill>
        <p:spPr bwMode="auto">
          <a:xfrm rot="10954068" flipH="1" flipV="1">
            <a:off x="3818016" y="2091587"/>
            <a:ext cx="904880" cy="7248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fade">
                                      <p:cBhvr>
                                        <p:cTn id="33" dur="1000"/>
                                        <p:tgtEl>
                                          <p:spTgt spid="1027"/>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1000"/>
                                        <p:tgtEl>
                                          <p:spTgt spid="1030"/>
                                        </p:tgtEl>
                                      </p:cBhvr>
                                    </p:animEffect>
                                  </p:childTnLst>
                                </p:cTn>
                              </p:par>
                            </p:childTnLst>
                          </p:cTn>
                        </p:par>
                        <p:par>
                          <p:cTn id="38" fill="hold">
                            <p:stCondLst>
                              <p:cond delay="7000"/>
                            </p:stCondLst>
                            <p:childTnLst>
                              <p:par>
                                <p:cTn id="39" presetID="10" presetClass="entr" presetSubtype="0" fill="hold"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childTnLst>
                                </p:cTn>
                              </p:par>
                            </p:childTnLst>
                          </p:cTn>
                        </p:par>
                        <p:par>
                          <p:cTn id="42" fill="hold">
                            <p:stCondLst>
                              <p:cond delay="8000"/>
                            </p:stCondLst>
                            <p:childTnLst>
                              <p:par>
                                <p:cTn id="43" presetID="10" presetClass="entr" presetSubtype="0" fill="hold" nodeType="afterEffect">
                                  <p:stCondLst>
                                    <p:cond delay="0"/>
                                  </p:stCondLst>
                                  <p:childTnLst>
                                    <p:set>
                                      <p:cBhvr>
                                        <p:cTn id="44" dur="1" fill="hold">
                                          <p:stCondLst>
                                            <p:cond delay="0"/>
                                          </p:stCondLst>
                                        </p:cTn>
                                        <p:tgtEl>
                                          <p:spTgt spid="1031"/>
                                        </p:tgtEl>
                                        <p:attrNameLst>
                                          <p:attrName>style.visibility</p:attrName>
                                        </p:attrNameLst>
                                      </p:cBhvr>
                                      <p:to>
                                        <p:strVal val="visible"/>
                                      </p:to>
                                    </p:set>
                                    <p:animEffect transition="in" filter="fade">
                                      <p:cBhvr>
                                        <p:cTn id="45" dur="1000"/>
                                        <p:tgtEl>
                                          <p:spTgt spid="1031"/>
                                        </p:tgtEl>
                                      </p:cBhvr>
                                    </p:animEffect>
                                  </p:childTnLst>
                                </p:cTn>
                              </p:par>
                            </p:childTnLst>
                          </p:cTn>
                        </p:par>
                        <p:par>
                          <p:cTn id="46" fill="hold">
                            <p:stCondLst>
                              <p:cond delay="9000"/>
                            </p:stCondLst>
                            <p:childTnLst>
                              <p:par>
                                <p:cTn id="47" presetID="10" presetClass="entr" presetSubtype="0" fill="hold" nodeType="afterEffect">
                                  <p:stCondLst>
                                    <p:cond delay="0"/>
                                  </p:stCondLst>
                                  <p:childTnLst>
                                    <p:set>
                                      <p:cBhvr>
                                        <p:cTn id="48" dur="1" fill="hold">
                                          <p:stCondLst>
                                            <p:cond delay="0"/>
                                          </p:stCondLst>
                                        </p:cTn>
                                        <p:tgtEl>
                                          <p:spTgt spid="1032"/>
                                        </p:tgtEl>
                                        <p:attrNameLst>
                                          <p:attrName>style.visibility</p:attrName>
                                        </p:attrNameLst>
                                      </p:cBhvr>
                                      <p:to>
                                        <p:strVal val="visible"/>
                                      </p:to>
                                    </p:set>
                                    <p:animEffect transition="in" filter="fade">
                                      <p:cBhvr>
                                        <p:cTn id="49" dur="1000"/>
                                        <p:tgtEl>
                                          <p:spTgt spid="1032"/>
                                        </p:tgtEl>
                                      </p:cBhvr>
                                    </p:animEffect>
                                  </p:childTnLst>
                                </p:cTn>
                              </p:par>
                            </p:childTnLst>
                          </p:cTn>
                        </p:par>
                        <p:par>
                          <p:cTn id="50" fill="hold">
                            <p:stCondLst>
                              <p:cond delay="10000"/>
                            </p:stCondLst>
                            <p:childTnLst>
                              <p:par>
                                <p:cTn id="51" presetID="10" presetClass="entr" presetSubtype="0" fill="hold" nodeType="afterEffect">
                                  <p:stCondLst>
                                    <p:cond delay="0"/>
                                  </p:stCondLst>
                                  <p:childTnLst>
                                    <p:set>
                                      <p:cBhvr>
                                        <p:cTn id="52" dur="1" fill="hold">
                                          <p:stCondLst>
                                            <p:cond delay="0"/>
                                          </p:stCondLst>
                                        </p:cTn>
                                        <p:tgtEl>
                                          <p:spTgt spid="1034"/>
                                        </p:tgtEl>
                                        <p:attrNameLst>
                                          <p:attrName>style.visibility</p:attrName>
                                        </p:attrNameLst>
                                      </p:cBhvr>
                                      <p:to>
                                        <p:strVal val="visible"/>
                                      </p:to>
                                    </p:set>
                                    <p:animEffect transition="in" filter="fade">
                                      <p:cBhvr>
                                        <p:cTn id="53" dur="1000"/>
                                        <p:tgtEl>
                                          <p:spTgt spid="1034"/>
                                        </p:tgtEl>
                                      </p:cBhvr>
                                    </p:animEffect>
                                  </p:childTnLst>
                                </p:cTn>
                              </p:par>
                            </p:childTnLst>
                          </p:cTn>
                        </p:par>
                        <p:par>
                          <p:cTn id="54" fill="hold">
                            <p:stCondLst>
                              <p:cond delay="11000"/>
                            </p:stCondLst>
                            <p:childTnLst>
                              <p:par>
                                <p:cTn id="55" presetID="10"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childTnLst>
                                </p:cTn>
                              </p:par>
                            </p:childTnLst>
                          </p:cTn>
                        </p:par>
                        <p:par>
                          <p:cTn id="58" fill="hold">
                            <p:stCondLst>
                              <p:cond delay="12000"/>
                            </p:stCondLst>
                            <p:childTnLst>
                              <p:par>
                                <p:cTn id="59" presetID="0" presetClass="path" presetSubtype="0" accel="50000" decel="50000" fill="hold" nodeType="afterEffect">
                                  <p:stCondLst>
                                    <p:cond delay="0"/>
                                  </p:stCondLst>
                                  <p:childTnLst>
                                    <p:animMotion origin="layout" path="M -2.32982E-6 1.21387E-6 C 0.01015 0.00185 0.01185 0.00485 0.02109 0.01272 C 0.02447 0.01572 0.03462 0.01618 0.03567 0.01641 C 0.03905 0.01826 0.04243 0.01826 0.04569 0.02011 C 0.04699 0.02081 0.04777 0.02289 0.04907 0.02358 C 0.05037 0.02474 0.05818 0.02705 0.05909 0.02751 C 0.06664 0.03352 0.07211 0.03514 0.08044 0.03653 C 0.09189 0.04139 0.07693 0.03561 0.10061 0.04023 C 0.11519 0.04324 0.12938 0.04601 0.14409 0.0474 C 0.1696 0.0578 0.19277 0.05549 0.2201 0.05665 C 0.22166 0.05734 0.22322 0.05757 0.22465 0.0585 C 0.22583 0.05942 0.22674 0.06127 0.22804 0.0622 C 0.23324 0.0652 0.23272 0.06243 0.23702 0.06589 C 0.24079 0.0689 0.24392 0.07283 0.24808 0.07491 C 0.26565 0.0941 0.26683 0.09017 0.29286 0.09688 C 0.29715 0.09803 0.30236 0.10104 0.30626 0.10428 C 0.30743 0.1052 0.30965 0.10798 0.30965 0.10798 " pathEditMode="relative" rAng="0" ptsTypes="ffffffffffffffffA">
                                      <p:cBhvr>
                                        <p:cTn id="60" dur="5000" fill="hold"/>
                                        <p:tgtEl>
                                          <p:spTgt spid="1034"/>
                                        </p:tgtEl>
                                        <p:attrNameLst>
                                          <p:attrName>ppt_x</p:attrName>
                                          <p:attrName>ppt_y</p:attrName>
                                        </p:attrNameLst>
                                      </p:cBhvr>
                                      <p:rCtr x="155" y="54"/>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7787" y="171432"/>
            <a:ext cx="9296427" cy="654032"/>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Crane and the Crab</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a:spLocks/>
          </p:cNvSpPr>
          <p:nvPr/>
        </p:nvSpPr>
        <p:spPr>
          <a:xfrm>
            <a:off x="1825333" y="4309592"/>
            <a:ext cx="8541334" cy="2268000"/>
          </a:xfrm>
          <a:prstGeom prst="rect">
            <a:avLst/>
          </a:prstGeom>
          <a:solidFill>
            <a:schemeClr val="accent5">
              <a:lumMod val="40000"/>
              <a:lumOff val="60000"/>
            </a:schemeClr>
          </a:solidFill>
          <a:scene3d>
            <a:camera prst="orthographicFront"/>
            <a:lightRig rig="threePt" dir="t"/>
          </a:scene3d>
          <a:sp3d>
            <a:bevelT/>
          </a:sp3d>
        </p:spPr>
        <p:txBody>
          <a:bodyPr wrap="square">
            <a:spAutoFit/>
          </a:bodyPr>
          <a:lstStyle/>
          <a:p>
            <a:r>
              <a:rPr lang="en-US" sz="2400" dirty="0" smtClean="0"/>
              <a:t>Long ago, a crane lived near a small lake. There were always </a:t>
            </a:r>
          </a:p>
          <a:p>
            <a:r>
              <a:rPr lang="en-US" sz="2400" dirty="0" smtClean="0"/>
              <a:t>plenty of fish and crabs in the lake. The crane never travelled far</a:t>
            </a:r>
          </a:p>
          <a:p>
            <a:r>
              <a:rPr lang="en-US" sz="2400" dirty="0" smtClean="0"/>
              <a:t>to get its food. </a:t>
            </a:r>
          </a:p>
          <a:p>
            <a:r>
              <a:rPr lang="en-US" sz="2400" dirty="0" smtClean="0"/>
              <a:t>Many years passed. The crane had become old and weak. He could not catch any fish nor crab for his daily food. Sometimes, his days </a:t>
            </a:r>
          </a:p>
          <a:p>
            <a:r>
              <a:rPr lang="en-US" sz="2400" dirty="0" smtClean="0"/>
              <a:t>ended without food. </a:t>
            </a:r>
          </a:p>
          <a:p>
            <a:r>
              <a:rPr lang="en-US" dirty="0" smtClean="0"/>
              <a:t/>
            </a:r>
            <a:br>
              <a:rPr lang="en-US" dirty="0" smtClean="0"/>
            </a:br>
            <a:endParaRPr lang="en-US" dirty="0"/>
          </a:p>
        </p:txBody>
      </p:sp>
      <p:grpSp>
        <p:nvGrpSpPr>
          <p:cNvPr id="10" name="Group 9"/>
          <p:cNvGrpSpPr/>
          <p:nvPr/>
        </p:nvGrpSpPr>
        <p:grpSpPr>
          <a:xfrm>
            <a:off x="2300808" y="895336"/>
            <a:ext cx="7590384" cy="3348056"/>
            <a:chOff x="134400" y="1166800"/>
            <a:chExt cx="2880000" cy="1800000"/>
          </a:xfrm>
          <a:effectLst>
            <a:outerShdw blurRad="50800" dist="38100" dir="16200000" rotWithShape="0">
              <a:prstClr val="black">
                <a:alpha val="40000"/>
              </a:prstClr>
            </a:outerShdw>
          </a:effectLst>
        </p:grpSpPr>
        <p:pic>
          <p:nvPicPr>
            <p:cNvPr id="6" name="Picture 2"/>
            <p:cNvPicPr>
              <a:picLocks noChangeAspect="1" noChangeArrowheads="1"/>
            </p:cNvPicPr>
            <p:nvPr/>
          </p:nvPicPr>
          <p:blipFill>
            <a:blip r:embed="rId3"/>
            <a:srcRect l="22877" t="27734" b="24023"/>
            <a:stretch>
              <a:fillRect/>
            </a:stretch>
          </p:blipFill>
          <p:spPr bwMode="auto">
            <a:xfrm>
              <a:off x="134400" y="1166800"/>
              <a:ext cx="2880000" cy="1800000"/>
            </a:xfrm>
            <a:prstGeom prst="rect">
              <a:avLst/>
            </a:prstGeom>
            <a:noFill/>
            <a:ln w="9525">
              <a:noFill/>
              <a:miter lim="800000"/>
              <a:headEnd/>
              <a:tailEnd/>
            </a:ln>
            <a:effectLst>
              <a:outerShdw blurRad="50800" dist="38100" algn="l" rotWithShape="0">
                <a:prstClr val="black">
                  <a:alpha val="40000"/>
                </a:prstClr>
              </a:outerShdw>
            </a:effectLst>
          </p:spPr>
        </p:pic>
        <p:pic>
          <p:nvPicPr>
            <p:cNvPr id="7" name="Picture 2" descr="Free vector set of six fish"/>
            <p:cNvPicPr>
              <a:picLocks noChangeAspect="1" noChangeArrowheads="1"/>
            </p:cNvPicPr>
            <p:nvPr/>
          </p:nvPicPr>
          <p:blipFill>
            <a:blip r:embed="rId4">
              <a:clrChange>
                <a:clrFrom>
                  <a:srgbClr val="FFFFFF"/>
                </a:clrFrom>
                <a:clrTo>
                  <a:srgbClr val="FFFFFF">
                    <a:alpha val="0"/>
                  </a:srgbClr>
                </a:clrTo>
              </a:clrChange>
            </a:blip>
            <a:srcRect l="6070" t="28834" r="34238" b="16533"/>
            <a:stretch>
              <a:fillRect/>
            </a:stretch>
          </p:blipFill>
          <p:spPr bwMode="auto">
            <a:xfrm rot="10983278" flipH="1" flipV="1">
              <a:off x="847696" y="2162168"/>
              <a:ext cx="904880" cy="724882"/>
            </a:xfrm>
            <a:prstGeom prst="rect">
              <a:avLst/>
            </a:prstGeom>
            <a:noFill/>
          </p:spPr>
        </p:pic>
        <p:pic>
          <p:nvPicPr>
            <p:cNvPr id="8" name="Picture 2" descr="Free vector set of six fish"/>
            <p:cNvPicPr>
              <a:picLocks noChangeAspect="1" noChangeArrowheads="1"/>
            </p:cNvPicPr>
            <p:nvPr/>
          </p:nvPicPr>
          <p:blipFill>
            <a:blip r:embed="rId5" cstate="print">
              <a:clrChange>
                <a:clrFrom>
                  <a:srgbClr val="FFFFFF"/>
                </a:clrFrom>
                <a:clrTo>
                  <a:srgbClr val="FFFFFF">
                    <a:alpha val="0"/>
                  </a:srgbClr>
                </a:clrTo>
              </a:clrChange>
            </a:blip>
            <a:srcRect l="65762" t="28834" r="4392" b="16533"/>
            <a:stretch>
              <a:fillRect/>
            </a:stretch>
          </p:blipFill>
          <p:spPr bwMode="auto">
            <a:xfrm rot="10453808" flipV="1">
              <a:off x="2295504" y="2343144"/>
              <a:ext cx="288000" cy="527188"/>
            </a:xfrm>
            <a:prstGeom prst="rect">
              <a:avLst/>
            </a:prstGeom>
            <a:noFill/>
          </p:spPr>
        </p:pic>
      </p:grpSp>
      <p:cxnSp>
        <p:nvCxnSpPr>
          <p:cNvPr id="14" name="Straight Connector 13"/>
          <p:cNvCxnSpPr/>
          <p:nvPr/>
        </p:nvCxnSpPr>
        <p:spPr>
          <a:xfrm>
            <a:off x="8417568" y="4695832"/>
            <a:ext cx="936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43808" y="5057784"/>
            <a:ext cx="68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0" y="6143640"/>
            <a:ext cx="59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61128" y="6143640"/>
            <a:ext cx="136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82008" y="5057784"/>
            <a:ext cx="32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1000"/>
                                        <p:tgtEl>
                                          <p:spTgt spid="25"/>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7787" y="80944"/>
            <a:ext cx="9296427" cy="654032"/>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Crane and the Crab</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a:spLocks noChangeAspect="1"/>
          </p:cNvSpPr>
          <p:nvPr/>
        </p:nvSpPr>
        <p:spPr>
          <a:xfrm>
            <a:off x="894000" y="3881451"/>
            <a:ext cx="10404000" cy="2628000"/>
          </a:xfrm>
          <a:prstGeom prst="rect">
            <a:avLst/>
          </a:prstGeom>
          <a:solidFill>
            <a:schemeClr val="accent6">
              <a:lumMod val="40000"/>
              <a:lumOff val="60000"/>
            </a:schemeClr>
          </a:solidFill>
          <a:scene3d>
            <a:camera prst="orthographicFront"/>
            <a:lightRig rig="threePt" dir="t"/>
          </a:scene3d>
          <a:sp3d>
            <a:bevelT/>
          </a:sp3d>
        </p:spPr>
        <p:txBody>
          <a:bodyPr wrap="square">
            <a:spAutoFit/>
          </a:bodyPr>
          <a:lstStyle/>
          <a:p>
            <a:r>
              <a:rPr lang="en-US" sz="2400" dirty="0" smtClean="0"/>
              <a:t>One day, he thought to himself, “If I do not get fish today, I will die of hunger.” He came up with a brilliant idea. The next day, he stood near the lake and started crying. He told the fish and crabs, “The lake is going to dry up soon. You all have to move to another lake to survive. I can help you all.” The fish immediately agreed. The crane was happy as he knew that his everyday food would be taken care of. He said to the fish, “Oh </a:t>
            </a:r>
            <a:r>
              <a:rPr lang="en-US" sz="2400" dirty="0" smtClean="0"/>
              <a:t>fish! As </a:t>
            </a:r>
            <a:r>
              <a:rPr lang="en-US" sz="2400" dirty="0" smtClean="0"/>
              <a:t>I am weak, I can take only a few fish at a time to the new lake.” The fish and the crabs thanked the crane for its generosity.</a:t>
            </a:r>
          </a:p>
          <a:p>
            <a:r>
              <a:rPr lang="en-US" dirty="0" smtClean="0"/>
              <a:t/>
            </a:r>
            <a:br>
              <a:rPr lang="en-US" dirty="0" smtClean="0"/>
            </a:br>
            <a:endParaRPr lang="en-US" dirty="0"/>
          </a:p>
        </p:txBody>
      </p:sp>
      <p:pic>
        <p:nvPicPr>
          <p:cNvPr id="6" name="Picture 2"/>
          <p:cNvPicPr>
            <a:picLocks noChangeAspect="1" noChangeArrowheads="1"/>
          </p:cNvPicPr>
          <p:nvPr/>
        </p:nvPicPr>
        <p:blipFill>
          <a:blip r:embed="rId3"/>
          <a:srcRect l="22877" t="27734" b="24023"/>
          <a:stretch>
            <a:fillRect/>
          </a:stretch>
        </p:blipFill>
        <p:spPr bwMode="auto">
          <a:xfrm>
            <a:off x="2352000" y="802952"/>
            <a:ext cx="7488000" cy="2988000"/>
          </a:xfrm>
          <a:prstGeom prst="rect">
            <a:avLst/>
          </a:prstGeom>
          <a:noFill/>
          <a:ln w="9525">
            <a:noFill/>
            <a:miter lim="800000"/>
            <a:headEnd/>
            <a:tailEnd/>
          </a:ln>
          <a:effectLst>
            <a:outerShdw blurRad="50800" dist="38100" algn="l" rotWithShape="0">
              <a:prstClr val="black">
                <a:alpha val="40000"/>
              </a:prstClr>
            </a:outerShdw>
          </a:effectLst>
        </p:spPr>
      </p:pic>
      <p:pic>
        <p:nvPicPr>
          <p:cNvPr id="11" name="Picture 2" descr="Free vector set of six fish"/>
          <p:cNvPicPr>
            <a:picLocks noChangeAspect="1" noChangeArrowheads="1"/>
          </p:cNvPicPr>
          <p:nvPr/>
        </p:nvPicPr>
        <p:blipFill>
          <a:blip r:embed="rId4" cstate="print">
            <a:clrChange>
              <a:clrFrom>
                <a:srgbClr val="FFFFFF"/>
              </a:clrFrom>
              <a:clrTo>
                <a:srgbClr val="FFFFFF">
                  <a:alpha val="0"/>
                </a:srgbClr>
              </a:clrTo>
            </a:clrChange>
          </a:blip>
          <a:srcRect l="65762" t="28834" r="4392" b="16533"/>
          <a:stretch>
            <a:fillRect/>
          </a:stretch>
        </p:blipFill>
        <p:spPr bwMode="auto">
          <a:xfrm rot="10313074" flipV="1">
            <a:off x="8299810" y="2945200"/>
            <a:ext cx="651007" cy="818672"/>
          </a:xfrm>
          <a:prstGeom prst="rect">
            <a:avLst/>
          </a:prstGeom>
          <a:noFill/>
        </p:spPr>
      </p:pic>
      <p:pic>
        <p:nvPicPr>
          <p:cNvPr id="12" name="Picture 2" descr="Free vector set of six fish"/>
          <p:cNvPicPr>
            <a:picLocks noChangeAspect="1" noChangeArrowheads="1"/>
          </p:cNvPicPr>
          <p:nvPr/>
        </p:nvPicPr>
        <p:blipFill>
          <a:blip r:embed="rId5">
            <a:clrChange>
              <a:clrFrom>
                <a:srgbClr val="FFFFFF"/>
              </a:clrFrom>
              <a:clrTo>
                <a:srgbClr val="FFFFFF">
                  <a:alpha val="0"/>
                </a:srgbClr>
              </a:clrTo>
            </a:clrChange>
          </a:blip>
          <a:srcRect l="6070" t="28834" r="34238" b="16533"/>
          <a:stretch>
            <a:fillRect/>
          </a:stretch>
        </p:blipFill>
        <p:spPr bwMode="auto">
          <a:xfrm rot="10585287" flipH="1" flipV="1">
            <a:off x="4618038" y="2408862"/>
            <a:ext cx="2045428" cy="1125672"/>
          </a:xfrm>
          <a:prstGeom prst="rect">
            <a:avLst/>
          </a:prstGeom>
          <a:noFill/>
        </p:spPr>
      </p:pic>
      <p:cxnSp>
        <p:nvCxnSpPr>
          <p:cNvPr id="15" name="Straight Connector 14"/>
          <p:cNvCxnSpPr/>
          <p:nvPr/>
        </p:nvCxnSpPr>
        <p:spPr>
          <a:xfrm>
            <a:off x="5191120" y="4605344"/>
            <a:ext cx="1044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48496" y="5329248"/>
            <a:ext cx="1548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65856" y="5691200"/>
            <a:ext cx="11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ardrop 7"/>
          <p:cNvSpPr/>
          <p:nvPr/>
        </p:nvSpPr>
        <p:spPr>
          <a:xfrm>
            <a:off x="6638928" y="1655782"/>
            <a:ext cx="72000" cy="144434"/>
          </a:xfrm>
          <a:prstGeom prst="teardrop">
            <a:avLst>
              <a:gd name="adj" fmla="val 171715"/>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ardrop 8"/>
          <p:cNvSpPr/>
          <p:nvPr/>
        </p:nvSpPr>
        <p:spPr>
          <a:xfrm>
            <a:off x="6638928" y="1188216"/>
            <a:ext cx="72000" cy="144434"/>
          </a:xfrm>
          <a:prstGeom prst="teardrop">
            <a:avLst>
              <a:gd name="adj" fmla="val 171715"/>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ardrop 9"/>
          <p:cNvSpPr/>
          <p:nvPr/>
        </p:nvSpPr>
        <p:spPr>
          <a:xfrm>
            <a:off x="6638928" y="1410579"/>
            <a:ext cx="72000" cy="144434"/>
          </a:xfrm>
          <a:prstGeom prst="teardrop">
            <a:avLst>
              <a:gd name="adj" fmla="val 171715"/>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7787" y="80944"/>
            <a:ext cx="9296427" cy="654032"/>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Crane and the Crab</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p:cNvPicPr>
            <a:picLocks noChangeAspect="1" noChangeArrowheads="1"/>
          </p:cNvPicPr>
          <p:nvPr/>
        </p:nvPicPr>
        <p:blipFill>
          <a:blip r:embed="rId3"/>
          <a:srcRect l="36438" t="42578" r="32266" b="31445"/>
          <a:stretch>
            <a:fillRect/>
          </a:stretch>
        </p:blipFill>
        <p:spPr bwMode="auto">
          <a:xfrm>
            <a:off x="8280000" y="1414952"/>
            <a:ext cx="3456000" cy="2160000"/>
          </a:xfrm>
          <a:prstGeom prst="rect">
            <a:avLst/>
          </a:prstGeom>
          <a:noFill/>
          <a:ln w="9525">
            <a:noFill/>
            <a:miter lim="800000"/>
            <a:headEnd/>
            <a:tailEnd/>
          </a:ln>
          <a:effectLst>
            <a:outerShdw blurRad="50800" dist="38100" algn="l" rotWithShape="0">
              <a:prstClr val="black">
                <a:alpha val="40000"/>
              </a:prstClr>
            </a:outerShdw>
          </a:effectLst>
        </p:spPr>
      </p:pic>
      <p:pic>
        <p:nvPicPr>
          <p:cNvPr id="7" name="Picture 6"/>
          <p:cNvPicPr>
            <a:picLocks noChangeAspect="1" noChangeArrowheads="1"/>
          </p:cNvPicPr>
          <p:nvPr/>
        </p:nvPicPr>
        <p:blipFill>
          <a:blip r:embed="rId4"/>
          <a:srcRect l="11475" t="42578" r="28019" b="11034"/>
          <a:stretch>
            <a:fillRect/>
          </a:stretch>
        </p:blipFill>
        <p:spPr bwMode="auto">
          <a:xfrm>
            <a:off x="4368000" y="1414952"/>
            <a:ext cx="3456000" cy="2160000"/>
          </a:xfrm>
          <a:prstGeom prst="rect">
            <a:avLst/>
          </a:prstGeom>
          <a:noFill/>
          <a:ln w="9525">
            <a:noFill/>
            <a:miter lim="800000"/>
            <a:headEnd/>
            <a:tailEnd/>
          </a:ln>
          <a:effectLst>
            <a:outerShdw blurRad="50800" dist="38100" algn="l" rotWithShape="0">
              <a:prstClr val="black">
                <a:alpha val="40000"/>
              </a:prstClr>
            </a:outerShdw>
          </a:effectLst>
        </p:spPr>
      </p:pic>
      <p:pic>
        <p:nvPicPr>
          <p:cNvPr id="8" name="Picture 3"/>
          <p:cNvPicPr>
            <a:picLocks noChangeAspect="1" noChangeArrowheads="1"/>
          </p:cNvPicPr>
          <p:nvPr/>
        </p:nvPicPr>
        <p:blipFill>
          <a:blip r:embed="rId5"/>
          <a:srcRect t="18456" r="41581" b="18457"/>
          <a:stretch>
            <a:fillRect/>
          </a:stretch>
        </p:blipFill>
        <p:spPr bwMode="auto">
          <a:xfrm>
            <a:off x="456000" y="1414952"/>
            <a:ext cx="3456000" cy="2160000"/>
          </a:xfrm>
          <a:prstGeom prst="rect">
            <a:avLst/>
          </a:prstGeom>
          <a:noFill/>
          <a:ln w="9525">
            <a:noFill/>
            <a:miter lim="800000"/>
            <a:headEnd/>
            <a:tailEnd/>
          </a:ln>
          <a:effectLst>
            <a:outerShdw blurRad="50800" dist="38100" algn="l" rotWithShape="0">
              <a:prstClr val="black">
                <a:alpha val="40000"/>
              </a:prstClr>
            </a:outerShdw>
          </a:effectLst>
        </p:spPr>
      </p:pic>
      <p:sp>
        <p:nvSpPr>
          <p:cNvPr id="9" name="Rectangle 8"/>
          <p:cNvSpPr>
            <a:spLocks noChangeAspect="1"/>
          </p:cNvSpPr>
          <p:nvPr/>
        </p:nvSpPr>
        <p:spPr>
          <a:xfrm>
            <a:off x="984000" y="3767640"/>
            <a:ext cx="10224000" cy="2376000"/>
          </a:xfrm>
          <a:prstGeom prst="rect">
            <a:avLst/>
          </a:prstGeom>
          <a:solidFill>
            <a:schemeClr val="accent2">
              <a:lumMod val="20000"/>
              <a:lumOff val="80000"/>
            </a:schemeClr>
          </a:solidFill>
          <a:scene3d>
            <a:camera prst="orthographicFront"/>
            <a:lightRig rig="threePt" dir="t"/>
          </a:scene3d>
          <a:sp3d>
            <a:bevelT/>
          </a:sp3d>
        </p:spPr>
        <p:txBody>
          <a:bodyPr wrap="square">
            <a:spAutoFit/>
          </a:bodyPr>
          <a:lstStyle/>
          <a:p>
            <a:r>
              <a:rPr lang="en-US" sz="2400" dirty="0" smtClean="0"/>
              <a:t>Few days later, the crane became strong as he was eating the fish instead of leaving them at the new lake. A crab requested the crane to take him to the new lake too. The crane thought to himself, “I am tired of eating fish daily, crab meat is delicious too.” The crane told the crab to hold his neck tightly while flying. The smart crab noticed that there was no lake nearby. All he could see were the bones of fish lying on the barren land.</a:t>
            </a:r>
          </a:p>
          <a:p>
            <a:r>
              <a:rPr lang="en-US" sz="2400" dirty="0" smtClean="0"/>
              <a:t/>
            </a:r>
            <a:br>
              <a:rPr lang="en-US" sz="2400" dirty="0" smtClean="0"/>
            </a:br>
            <a:endParaRPr lang="en-US" sz="2400" dirty="0"/>
          </a:p>
        </p:txBody>
      </p:sp>
      <p:cxnSp>
        <p:nvCxnSpPr>
          <p:cNvPr id="11" name="Straight Connector 10"/>
          <p:cNvCxnSpPr/>
          <p:nvPr/>
        </p:nvCxnSpPr>
        <p:spPr>
          <a:xfrm>
            <a:off x="2205016" y="4129592"/>
            <a:ext cx="540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6976" y="5600712"/>
            <a:ext cx="86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991616" y="4853496"/>
            <a:ext cx="5429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000"/>
                                        <p:tgtEl>
                                          <p:spTgt spid="15"/>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47787" y="80944"/>
            <a:ext cx="9296427" cy="654032"/>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chemeClr val="tx1"/>
                </a:solidFill>
                <a:effectLst/>
                <a:uLnTx/>
                <a:uFillTx/>
                <a:latin typeface="+mj-lt"/>
                <a:ea typeface="+mj-ea"/>
                <a:cs typeface="+mj-cs"/>
              </a:rPr>
              <a:t>The Crane and the Crab</a:t>
            </a:r>
            <a:endParaRPr kumimoji="0" lang="en-IN"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7"/>
          <p:cNvPicPr>
            <a:picLocks noChangeAspect="1" noChangeArrowheads="1"/>
          </p:cNvPicPr>
          <p:nvPr/>
        </p:nvPicPr>
        <p:blipFill>
          <a:blip r:embed="rId3"/>
          <a:srcRect l="20790" t="37012" r="35395" b="25879"/>
          <a:stretch>
            <a:fillRect/>
          </a:stretch>
        </p:blipFill>
        <p:spPr bwMode="auto">
          <a:xfrm>
            <a:off x="214280" y="1166800"/>
            <a:ext cx="4320000" cy="2700000"/>
          </a:xfrm>
          <a:prstGeom prst="rect">
            <a:avLst/>
          </a:prstGeom>
          <a:noFill/>
          <a:ln w="9525">
            <a:noFill/>
            <a:miter lim="800000"/>
            <a:headEnd/>
            <a:tailEnd/>
          </a:ln>
          <a:effectLst>
            <a:outerShdw blurRad="50800" dist="38100" algn="l" rotWithShape="0">
              <a:prstClr val="black">
                <a:alpha val="40000"/>
              </a:prstClr>
            </a:outerShdw>
          </a:effectLst>
        </p:spPr>
      </p:pic>
      <p:pic>
        <p:nvPicPr>
          <p:cNvPr id="6" name="Picture 8"/>
          <p:cNvPicPr>
            <a:picLocks noChangeAspect="1" noChangeArrowheads="1"/>
          </p:cNvPicPr>
          <p:nvPr/>
        </p:nvPicPr>
        <p:blipFill>
          <a:blip r:embed="rId4"/>
          <a:srcRect l="10358" t="42578" r="37482" b="14746"/>
          <a:stretch>
            <a:fillRect/>
          </a:stretch>
        </p:blipFill>
        <p:spPr bwMode="auto">
          <a:xfrm>
            <a:off x="4738680" y="1166800"/>
            <a:ext cx="4320000" cy="2700000"/>
          </a:xfrm>
          <a:prstGeom prst="rect">
            <a:avLst/>
          </a:prstGeom>
          <a:noFill/>
          <a:ln w="9525">
            <a:noFill/>
            <a:miter lim="800000"/>
            <a:headEnd/>
            <a:tailEnd/>
          </a:ln>
          <a:effectLst>
            <a:outerShdw blurRad="50800" dist="38100" algn="l" rotWithShape="0">
              <a:prstClr val="black">
                <a:alpha val="40000"/>
              </a:prstClr>
            </a:outerShdw>
          </a:effectLst>
        </p:spPr>
      </p:pic>
      <p:pic>
        <p:nvPicPr>
          <p:cNvPr id="7" name="Picture 2"/>
          <p:cNvPicPr>
            <a:picLocks noChangeAspect="1" noChangeArrowheads="1"/>
          </p:cNvPicPr>
          <p:nvPr/>
        </p:nvPicPr>
        <p:blipFill>
          <a:blip r:embed="rId5"/>
          <a:srcRect l="36357" t="51949" r="34265" b="24023"/>
          <a:stretch>
            <a:fillRect/>
          </a:stretch>
        </p:blipFill>
        <p:spPr bwMode="auto">
          <a:xfrm>
            <a:off x="9296384" y="2433632"/>
            <a:ext cx="2895616" cy="2366253"/>
          </a:xfrm>
          <a:prstGeom prst="ellipse">
            <a:avLst/>
          </a:prstGeom>
          <a:ln>
            <a:noFill/>
          </a:ln>
          <a:effectLst>
            <a:softEdge rad="112500"/>
          </a:effectLst>
        </p:spPr>
      </p:pic>
      <p:pic>
        <p:nvPicPr>
          <p:cNvPr id="8" name="Picture 10"/>
          <p:cNvPicPr>
            <a:picLocks noChangeAspect="1" noChangeArrowheads="1"/>
          </p:cNvPicPr>
          <p:nvPr/>
        </p:nvPicPr>
        <p:blipFill>
          <a:blip r:embed="rId6">
            <a:clrChange>
              <a:clrFrom>
                <a:srgbClr val="00C4F7"/>
              </a:clrFrom>
              <a:clrTo>
                <a:srgbClr val="00C4F7">
                  <a:alpha val="0"/>
                </a:srgbClr>
              </a:clrTo>
            </a:clrChange>
          </a:blip>
          <a:srcRect l="19617" t="58001" r="72950" b="33070"/>
          <a:stretch>
            <a:fillRect/>
          </a:stretch>
        </p:blipFill>
        <p:spPr bwMode="auto">
          <a:xfrm>
            <a:off x="5824536" y="2795584"/>
            <a:ext cx="720000" cy="486314"/>
          </a:xfrm>
          <a:prstGeom prst="rect">
            <a:avLst/>
          </a:prstGeom>
          <a:ln>
            <a:noFill/>
          </a:ln>
          <a:effectLst>
            <a:softEdge rad="112500"/>
          </a:effectLst>
        </p:spPr>
      </p:pic>
      <p:sp>
        <p:nvSpPr>
          <p:cNvPr id="9" name="Rectangle 8"/>
          <p:cNvSpPr>
            <a:spLocks noChangeAspect="1"/>
          </p:cNvSpPr>
          <p:nvPr/>
        </p:nvSpPr>
        <p:spPr>
          <a:xfrm>
            <a:off x="214280" y="4243392"/>
            <a:ext cx="8596360" cy="1569660"/>
          </a:xfrm>
          <a:prstGeom prst="rect">
            <a:avLst/>
          </a:prstGeom>
          <a:solidFill>
            <a:schemeClr val="bg2">
              <a:lumMod val="90000"/>
            </a:schemeClr>
          </a:solidFill>
          <a:scene3d>
            <a:camera prst="orthographicFront"/>
            <a:lightRig rig="threePt" dir="t"/>
          </a:scene3d>
          <a:sp3d>
            <a:bevelT/>
          </a:sp3d>
        </p:spPr>
        <p:txBody>
          <a:bodyPr wrap="square">
            <a:spAutoFit/>
          </a:bodyPr>
          <a:lstStyle/>
          <a:p>
            <a:r>
              <a:rPr lang="en-US" sz="2400" dirty="0" smtClean="0"/>
              <a:t>The crab understood what the crane had been doing. He knew that the crane would eat him too like he had eaten the fish earlier. The crab crushed the neck of the crane with his claws and escaped when the crane fell down.</a:t>
            </a:r>
          </a:p>
        </p:txBody>
      </p:sp>
      <p:cxnSp>
        <p:nvCxnSpPr>
          <p:cNvPr id="11" name="Straight Connector 10"/>
          <p:cNvCxnSpPr/>
          <p:nvPr/>
        </p:nvCxnSpPr>
        <p:spPr>
          <a:xfrm>
            <a:off x="7000880" y="4967296"/>
            <a:ext cx="846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par>
                          <p:cTn id="30" fill="hold">
                            <p:stCondLst>
                              <p:cond delay="1000"/>
                            </p:stCondLst>
                            <p:childTnLst>
                              <p:par>
                                <p:cTn id="31" presetID="0" presetClass="path" presetSubtype="0" accel="50000" decel="50000" fill="hold" nodeType="afterEffect">
                                  <p:stCondLst>
                                    <p:cond delay="0"/>
                                  </p:stCondLst>
                                  <p:childTnLst>
                                    <p:animMotion origin="layout" path="M -2.5602E-6 -4.79769E-6 C 0.01159 0.00255 0.01354 0.00625 0.02408 0.01596 C 0.02786 0.01943 0.03944 0.02012 0.04061 0.02035 C 0.04439 0.02266 0.04829 0.02266 0.05207 0.02498 C 0.0535 0.0259 0.05441 0.02844 0.05584 0.02937 C 0.05727 0.03053 0.06625 0.03353 0.06729 0.03399 C 0.07575 0.04139 0.082 0.04347 0.0915 0.04509 C 0.10452 0.0511 0.08747 0.04394 0.11441 0.04972 C 0.13107 0.05342 0.14708 0.05688 0.16387 0.05873 C 0.1929 0.07145 0.21919 0.06868 0.2503 0.07006 C 0.25199 0.07076 0.25381 0.07122 0.25537 0.07237 C 0.2568 0.07353 0.25784 0.07584 0.25928 0.07677 C 0.26513 0.0807 0.26461 0.07723 0.26943 0.08139 C 0.27372 0.08509 0.27737 0.08995 0.28205 0.09249 C 0.30197 0.11607 0.3034 0.11145 0.33295 0.11977 C 0.33789 0.12116 0.34375 0.12486 0.34817 0.12879 C 0.34948 0.12995 0.35195 0.13318 0.35195 0.13342 " pathEditMode="relative" rAng="0" ptsTypes="ffffffffffffffffA">
                                      <p:cBhvr>
                                        <p:cTn id="32" dur="5000" fill="hold"/>
                                        <p:tgtEl>
                                          <p:spTgt spid="8"/>
                                        </p:tgtEl>
                                        <p:attrNameLst>
                                          <p:attrName>ppt_x</p:attrName>
                                          <p:attrName>ppt_y</p:attrName>
                                        </p:attrNameLst>
                                      </p:cBhvr>
                                      <p:rCtr x="176" y="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3E512A1D-2D3C-D3E1-C393-1AEA70F5C4BF}"/>
              </a:ext>
            </a:extLst>
          </p:cNvPr>
          <p:cNvGraphicFramePr>
            <a:graphicFrameLocks noGrp="1"/>
          </p:cNvGraphicFramePr>
          <p:nvPr>
            <p:extLst>
              <p:ext uri="{D42A27DB-BD31-4B8C-83A1-F6EECF244321}">
                <p14:modId xmlns="" xmlns:p14="http://schemas.microsoft.com/office/powerpoint/2010/main" val="3374788444"/>
              </p:ext>
            </p:extLst>
          </p:nvPr>
        </p:nvGraphicFramePr>
        <p:xfrm>
          <a:off x="1127448" y="780003"/>
          <a:ext cx="9937103" cy="5224551"/>
        </p:xfrm>
        <a:graphic>
          <a:graphicData uri="http://schemas.openxmlformats.org/drawingml/2006/table">
            <a:tbl>
              <a:tblPr firstRow="1" bandRow="1">
                <a:tableStyleId>{5C22544A-7EE6-4342-B048-85BDC9FD1C3A}</a:tableStyleId>
              </a:tblPr>
              <a:tblGrid>
                <a:gridCol w="1008112">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5832648">
                  <a:extLst>
                    <a:ext uri="{9D8B030D-6E8A-4147-A177-3AD203B41FA5}">
                      <a16:colId xmlns="" xmlns:a16="http://schemas.microsoft.com/office/drawing/2014/main" val="20002"/>
                    </a:ext>
                  </a:extLst>
                </a:gridCol>
                <a:gridCol w="1584175">
                  <a:extLst>
                    <a:ext uri="{9D8B030D-6E8A-4147-A177-3AD203B41FA5}">
                      <a16:colId xmlns=""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 xmlns:a16="http://schemas.microsoft.com/office/drawing/2014/main" val="10000"/>
                  </a:ext>
                </a:extLst>
              </a:tr>
              <a:tr h="389313">
                <a:tc>
                  <a:txBody>
                    <a:bodyPr/>
                    <a:lstStyle/>
                    <a:p>
                      <a:r>
                        <a:rPr lang="en-IN" sz="900" dirty="0" smtClean="0"/>
                        <a:t>1</a:t>
                      </a:r>
                      <a:endParaRPr lang="en-IN" sz="900" dirty="0"/>
                    </a:p>
                  </a:txBody>
                  <a:tcPr/>
                </a:tc>
                <a:tc>
                  <a:txBody>
                    <a:bodyPr/>
                    <a:lstStyle/>
                    <a:p>
                      <a:endParaRPr lang="en-IN" sz="900" dirty="0"/>
                    </a:p>
                  </a:txBody>
                  <a:tcPr/>
                </a:tc>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dirty="0" smtClean="0">
                          <a:solidFill>
                            <a:schemeClr val="tx1"/>
                          </a:solidFill>
                          <a:latin typeface="+mn-lt"/>
                          <a:ea typeface="+mn-ea"/>
                          <a:cs typeface="+mn-cs"/>
                        </a:rPr>
                        <a:t>Garden: https://www.freepik.com/free-photo/beautiful-park_1278124.htm#query=garden&amp;position=36&amp;from_view=search&amp;track=sph (attribution: 4045)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sz="900" b="0" i="0" u="none" strike="noStrike" kern="1200" dirty="0" smtClean="0">
                          <a:solidFill>
                            <a:schemeClr val="tx1"/>
                          </a:solidFill>
                          <a:latin typeface="+mn-lt"/>
                          <a:ea typeface="+mn-ea"/>
                          <a:cs typeface="+mn-cs"/>
                        </a:rPr>
                        <a:t>Clock: https://pixabay.com/vectors/clock-analog-time-watch-147257/ (https://pixabay.com/users/openclipart-vectors-30363/)</a:t>
                      </a:r>
                      <a:endParaRPr lang="en-IN" sz="900" dirty="0" smtClean="0"/>
                    </a:p>
                  </a:txBody>
                  <a:tcPr/>
                </a:tc>
                <a:tc>
                  <a:txBody>
                    <a:bodyPr/>
                    <a:lstStyle/>
                    <a:p>
                      <a:r>
                        <a:rPr lang="en-IN" sz="900" dirty="0" smtClean="0"/>
                        <a:t>4045</a:t>
                      </a:r>
                    </a:p>
                    <a:p>
                      <a:r>
                        <a:rPr lang="en-IN" sz="900" dirty="0" smtClean="0"/>
                        <a:t>Openclipart-vectors-27376/</a:t>
                      </a:r>
                      <a:endParaRPr lang="en-IN" sz="900" dirty="0"/>
                    </a:p>
                  </a:txBody>
                  <a:tcPr/>
                </a:tc>
                <a:extLst>
                  <a:ext uri="{0D108BD9-81ED-4DB2-BD59-A6C34878D82A}">
                    <a16:rowId xmlns="" xmlns:a16="http://schemas.microsoft.com/office/drawing/2014/main" val="10001"/>
                  </a:ext>
                </a:extLst>
              </a:tr>
              <a:tr h="389313">
                <a:tc>
                  <a:txBody>
                    <a:bodyPr/>
                    <a:lstStyle/>
                    <a:p>
                      <a:r>
                        <a:rPr lang="en-IN" sz="900" dirty="0" smtClean="0"/>
                        <a:t>2,3,4,5,6</a:t>
                      </a:r>
                      <a:endParaRPr lang="en-IN" sz="900" dirty="0"/>
                    </a:p>
                  </a:txBody>
                  <a:tcPr/>
                </a:tc>
                <a:tc>
                  <a:txBody>
                    <a:bodyPr/>
                    <a:lstStyle/>
                    <a:p>
                      <a:endParaRPr lang="en-IN" sz="900" dirty="0"/>
                    </a:p>
                  </a:txBody>
                  <a:tcPr/>
                </a:tc>
                <a:tc>
                  <a:txBody>
                    <a:bodyPr/>
                    <a:lstStyle/>
                    <a:p>
                      <a:pPr rtl="0"/>
                      <a:r>
                        <a:rPr lang="en-IN" sz="900" b="0" i="0" u="none" strike="noStrike" kern="1200" baseline="0" dirty="0" smtClean="0">
                          <a:solidFill>
                            <a:schemeClr val="tx1"/>
                          </a:solidFill>
                          <a:latin typeface="+mn-lt"/>
                          <a:ea typeface="+mn-ea"/>
                          <a:cs typeface="+mn-cs"/>
                        </a:rPr>
                        <a:t>https://youtu.be/CUJyPd6lCnk?t=8</a:t>
                      </a:r>
                    </a:p>
                    <a:p>
                      <a:pPr rtl="0"/>
                      <a:r>
                        <a:rPr lang="en-IN" sz="900" b="0" i="0" u="none" strike="noStrike" kern="1200" baseline="0" dirty="0" smtClean="0">
                          <a:solidFill>
                            <a:schemeClr val="tx1"/>
                          </a:solidFill>
                          <a:latin typeface="+mn-lt"/>
                          <a:ea typeface="+mn-ea"/>
                          <a:cs typeface="+mn-cs"/>
                        </a:rPr>
                        <a:t>2. https://youtu.be/CUJyPd6lCnk?t=74</a:t>
                      </a:r>
                    </a:p>
                    <a:p>
                      <a:pPr rtl="0"/>
                      <a:r>
                        <a:rPr lang="en-IN" sz="900" b="0" i="0" u="none" strike="noStrike" kern="1200" baseline="0" dirty="0" smtClean="0">
                          <a:solidFill>
                            <a:schemeClr val="tx1"/>
                          </a:solidFill>
                          <a:latin typeface="+mn-lt"/>
                          <a:ea typeface="+mn-ea"/>
                          <a:cs typeface="+mn-cs"/>
                        </a:rPr>
                        <a:t>3. https://youtu.be/CUJyPd6lCnk?t=107</a:t>
                      </a:r>
                    </a:p>
                    <a:p>
                      <a:pPr rtl="0"/>
                      <a:r>
                        <a:rPr lang="en-IN" sz="900" b="0" i="0" u="none" strike="noStrike" kern="1200" baseline="0" dirty="0" smtClean="0">
                          <a:solidFill>
                            <a:schemeClr val="tx1"/>
                          </a:solidFill>
                          <a:latin typeface="+mn-lt"/>
                          <a:ea typeface="+mn-ea"/>
                          <a:cs typeface="+mn-cs"/>
                        </a:rPr>
                        <a:t>4. https://youtu.be/CUJyPd6lCnk?t=125</a:t>
                      </a:r>
                    </a:p>
                    <a:p>
                      <a:pPr rtl="0"/>
                      <a:r>
                        <a:rPr lang="en-IN" sz="900" b="0" i="0" u="none" strike="noStrike" kern="1200" baseline="0" dirty="0" smtClean="0">
                          <a:solidFill>
                            <a:schemeClr val="tx1"/>
                          </a:solidFill>
                          <a:latin typeface="+mn-lt"/>
                          <a:ea typeface="+mn-ea"/>
                          <a:cs typeface="+mn-cs"/>
                        </a:rPr>
                        <a:t>5. https://youtu.be/CUJyPd6lCnk?t=130</a:t>
                      </a:r>
                    </a:p>
                    <a:p>
                      <a:pPr rtl="0"/>
                      <a:r>
                        <a:rPr lang="en-IN" sz="900" b="0" i="0" u="none" strike="noStrike" kern="1200" baseline="0" dirty="0" smtClean="0">
                          <a:solidFill>
                            <a:schemeClr val="tx1"/>
                          </a:solidFill>
                          <a:latin typeface="+mn-lt"/>
                          <a:ea typeface="+mn-ea"/>
                          <a:cs typeface="+mn-cs"/>
                        </a:rPr>
                        <a:t>6. https://youtu.be/CUJyPd6lCnk?t=148</a:t>
                      </a:r>
                    </a:p>
                    <a:p>
                      <a:pPr rtl="0"/>
                      <a:r>
                        <a:rPr lang="en-IN" sz="900" b="0" i="0" u="none" strike="noStrike" kern="1200" baseline="0" dirty="0" smtClean="0">
                          <a:solidFill>
                            <a:schemeClr val="tx1"/>
                          </a:solidFill>
                          <a:latin typeface="+mn-lt"/>
                          <a:ea typeface="+mn-ea"/>
                          <a:cs typeface="+mn-cs"/>
                        </a:rPr>
                        <a:t>7. https://youtu.be/CUJyPd6lCnk?t=149</a:t>
                      </a:r>
                    </a:p>
                    <a:p>
                      <a:pPr rtl="0"/>
                      <a:r>
                        <a:rPr lang="en-IN" sz="900" b="0" i="0" u="none" strike="noStrike" kern="1200" baseline="0" dirty="0" smtClean="0">
                          <a:solidFill>
                            <a:schemeClr val="tx1"/>
                          </a:solidFill>
                          <a:latin typeface="+mn-lt"/>
                          <a:ea typeface="+mn-ea"/>
                          <a:cs typeface="+mn-cs"/>
                        </a:rPr>
                        <a:t>8. https://youtu.be/CUJyPd6lCnk?t=157</a:t>
                      </a:r>
                    </a:p>
                    <a:p>
                      <a:pPr rtl="0"/>
                      <a:r>
                        <a:rPr lang="en-IN" sz="900" b="0" i="0" u="none" strike="noStrike" kern="1200" baseline="0" dirty="0" smtClean="0">
                          <a:solidFill>
                            <a:schemeClr val="tx1"/>
                          </a:solidFill>
                          <a:latin typeface="+mn-lt"/>
                          <a:ea typeface="+mn-ea"/>
                          <a:cs typeface="+mn-cs"/>
                        </a:rPr>
                        <a:t>9. fish: https://www.freepik.com/free-vector/set-six-fish_2091508.htm#query=fish&amp;position=1&amp;from_view=search&amp;track=sph (attribution: freepik)</a:t>
                      </a:r>
                      <a:endParaRPr lang="en-IN" sz="900" b="0" dirty="0" smtClean="0"/>
                    </a:p>
                  </a:txBody>
                  <a:tcPr/>
                </a:tc>
                <a:tc>
                  <a:txBody>
                    <a:bodyPr/>
                    <a:lstStyle/>
                    <a:p>
                      <a:r>
                        <a:rPr lang="en-IN" sz="1200" dirty="0" smtClean="0"/>
                        <a:t>Anaika Educations</a:t>
                      </a:r>
                    </a:p>
                    <a:p>
                      <a:endParaRPr lang="en-IN" sz="1200" dirty="0" smtClean="0"/>
                    </a:p>
                    <a:p>
                      <a:endParaRPr lang="en-IN" sz="1200" dirty="0" smtClean="0"/>
                    </a:p>
                    <a:p>
                      <a:endParaRPr lang="en-IN" sz="1200" dirty="0" smtClean="0"/>
                    </a:p>
                    <a:p>
                      <a:endParaRPr lang="en-IN" sz="1200" dirty="0" smtClean="0"/>
                    </a:p>
                    <a:p>
                      <a:endParaRPr lang="en-IN" sz="1200" dirty="0" smtClean="0"/>
                    </a:p>
                    <a:p>
                      <a:r>
                        <a:rPr lang="en-IN" sz="1200" dirty="0" smtClean="0"/>
                        <a:t>freepik</a:t>
                      </a:r>
                    </a:p>
                  </a:txBody>
                  <a:tcPr/>
                </a:tc>
                <a:extLst>
                  <a:ext uri="{0D108BD9-81ED-4DB2-BD59-A6C34878D82A}">
                    <a16:rowId xmlns="" xmlns:a16="http://schemas.microsoft.com/office/drawing/2014/main" val="1000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3"/>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 xmlns:a16="http://schemas.microsoft.com/office/drawing/2014/main" val="10009"/>
                  </a:ext>
                </a:extLst>
              </a:tr>
            </a:tbl>
          </a:graphicData>
        </a:graphic>
      </p:graphicFrame>
      <p:sp>
        <p:nvSpPr>
          <p:cNvPr id="5" name="Title 1">
            <a:extLst>
              <a:ext uri="{FF2B5EF4-FFF2-40B4-BE49-F238E27FC236}">
                <a16:creationId xmlns="" xmlns:a16="http://schemas.microsoft.com/office/drawing/2014/main" id="{C671B873-246F-8EC0-9FE8-E99AF6112EB6}"/>
              </a:ext>
            </a:extLst>
          </p:cNvPr>
          <p:cNvSpPr txBox="1">
            <a:spLocks/>
          </p:cNvSpPr>
          <p:nvPr/>
        </p:nvSpPr>
        <p:spPr>
          <a:xfrm>
            <a:off x="3549975" y="120646"/>
            <a:ext cx="5092048" cy="500042"/>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dirty="0"/>
              <a:t>Attribution / Citation</a:t>
            </a:r>
          </a:p>
        </p:txBody>
      </p:sp>
      <p:pic>
        <p:nvPicPr>
          <p:cNvPr id="6" name="Picture 2"/>
          <p:cNvPicPr>
            <a:picLocks noChangeAspect="1" noChangeArrowheads="1"/>
          </p:cNvPicPr>
          <p:nvPr/>
        </p:nvPicPr>
        <p:blipFill>
          <a:blip r:embed="rId3" cstate="print"/>
          <a:srcRect l="22877" t="27734" b="24023"/>
          <a:stretch>
            <a:fillRect/>
          </a:stretch>
        </p:blipFill>
        <p:spPr bwMode="auto">
          <a:xfrm>
            <a:off x="2295504" y="1890704"/>
            <a:ext cx="252000" cy="157500"/>
          </a:xfrm>
          <a:prstGeom prst="rect">
            <a:avLst/>
          </a:prstGeom>
          <a:noFill/>
          <a:ln w="9525">
            <a:noFill/>
            <a:miter lim="800000"/>
            <a:headEnd/>
            <a:tailEnd/>
          </a:ln>
          <a:effectLst>
            <a:outerShdw blurRad="50800" dist="38100" algn="l" rotWithShape="0">
              <a:prstClr val="black">
                <a:alpha val="40000"/>
              </a:prstClr>
            </a:outerShdw>
          </a:effectLst>
        </p:spPr>
      </p:pic>
      <p:pic>
        <p:nvPicPr>
          <p:cNvPr id="7" name="Picture 5"/>
          <p:cNvPicPr>
            <a:picLocks noChangeAspect="1" noChangeArrowheads="1"/>
          </p:cNvPicPr>
          <p:nvPr/>
        </p:nvPicPr>
        <p:blipFill>
          <a:blip r:embed="rId4" cstate="print"/>
          <a:srcRect l="36438" t="42578" r="32266" b="31445"/>
          <a:stretch>
            <a:fillRect/>
          </a:stretch>
        </p:blipFill>
        <p:spPr bwMode="auto">
          <a:xfrm>
            <a:off x="2747944" y="2162168"/>
            <a:ext cx="252000" cy="157500"/>
          </a:xfrm>
          <a:prstGeom prst="rect">
            <a:avLst/>
          </a:prstGeom>
          <a:noFill/>
          <a:ln w="9525">
            <a:noFill/>
            <a:miter lim="800000"/>
            <a:headEnd/>
            <a:tailEnd/>
          </a:ln>
          <a:effectLst>
            <a:outerShdw blurRad="50800" dist="38100" algn="l" rotWithShape="0">
              <a:prstClr val="black">
                <a:alpha val="40000"/>
              </a:prstClr>
            </a:outerShdw>
          </a:effectLst>
        </p:spPr>
      </p:pic>
      <p:pic>
        <p:nvPicPr>
          <p:cNvPr id="8" name="Picture 6"/>
          <p:cNvPicPr>
            <a:picLocks noChangeAspect="1" noChangeArrowheads="1"/>
          </p:cNvPicPr>
          <p:nvPr/>
        </p:nvPicPr>
        <p:blipFill>
          <a:blip r:embed="rId5" cstate="print"/>
          <a:srcRect l="11475" t="42578" r="28019" b="11034"/>
          <a:stretch>
            <a:fillRect/>
          </a:stretch>
        </p:blipFill>
        <p:spPr bwMode="auto">
          <a:xfrm>
            <a:off x="2295504" y="2162168"/>
            <a:ext cx="252000" cy="157500"/>
          </a:xfrm>
          <a:prstGeom prst="rect">
            <a:avLst/>
          </a:prstGeom>
          <a:noFill/>
          <a:ln w="9525">
            <a:noFill/>
            <a:miter lim="800000"/>
            <a:headEnd/>
            <a:tailEnd/>
          </a:ln>
          <a:effectLst>
            <a:outerShdw blurRad="50800" dist="38100" algn="l" rotWithShape="0">
              <a:prstClr val="black">
                <a:alpha val="40000"/>
              </a:prstClr>
            </a:outerShdw>
          </a:effectLst>
        </p:spPr>
      </p:pic>
      <p:pic>
        <p:nvPicPr>
          <p:cNvPr id="9" name="Picture 7"/>
          <p:cNvPicPr>
            <a:picLocks noChangeAspect="1" noChangeArrowheads="1"/>
          </p:cNvPicPr>
          <p:nvPr/>
        </p:nvPicPr>
        <p:blipFill>
          <a:blip r:embed="rId6" cstate="print"/>
          <a:srcRect l="20790" t="37012" r="35395" b="25879"/>
          <a:stretch>
            <a:fillRect/>
          </a:stretch>
        </p:blipFill>
        <p:spPr bwMode="auto">
          <a:xfrm>
            <a:off x="3200384" y="2162168"/>
            <a:ext cx="252000" cy="157500"/>
          </a:xfrm>
          <a:prstGeom prst="rect">
            <a:avLst/>
          </a:prstGeom>
          <a:noFill/>
          <a:ln w="9525">
            <a:noFill/>
            <a:miter lim="800000"/>
            <a:headEnd/>
            <a:tailEnd/>
          </a:ln>
          <a:effectLst>
            <a:outerShdw blurRad="50800" dist="38100" algn="l" rotWithShape="0">
              <a:prstClr val="black">
                <a:alpha val="40000"/>
              </a:prstClr>
            </a:outerShdw>
          </a:effectLst>
        </p:spPr>
      </p:pic>
      <p:pic>
        <p:nvPicPr>
          <p:cNvPr id="10" name="Picture 8"/>
          <p:cNvPicPr>
            <a:picLocks noChangeAspect="1" noChangeArrowheads="1"/>
          </p:cNvPicPr>
          <p:nvPr/>
        </p:nvPicPr>
        <p:blipFill>
          <a:blip r:embed="rId7" cstate="print"/>
          <a:srcRect l="10358" t="42578" r="37482" b="14746"/>
          <a:stretch>
            <a:fillRect/>
          </a:stretch>
        </p:blipFill>
        <p:spPr bwMode="auto">
          <a:xfrm>
            <a:off x="2295504" y="2524120"/>
            <a:ext cx="252000" cy="157500"/>
          </a:xfrm>
          <a:prstGeom prst="rect">
            <a:avLst/>
          </a:prstGeom>
          <a:noFill/>
          <a:ln w="9525">
            <a:noFill/>
            <a:miter lim="800000"/>
            <a:headEnd/>
            <a:tailEnd/>
          </a:ln>
          <a:effectLst>
            <a:outerShdw blurRad="50800" dist="38100" algn="l" rotWithShape="0">
              <a:prstClr val="black">
                <a:alpha val="40000"/>
              </a:prstClr>
            </a:outerShdw>
          </a:effectLst>
        </p:spPr>
      </p:pic>
      <p:pic>
        <p:nvPicPr>
          <p:cNvPr id="12" name="Picture 2"/>
          <p:cNvPicPr>
            <a:picLocks noChangeAspect="1" noChangeArrowheads="1"/>
          </p:cNvPicPr>
          <p:nvPr/>
        </p:nvPicPr>
        <p:blipFill>
          <a:blip r:embed="rId3" cstate="print"/>
          <a:srcRect l="22877" t="27734" b="24023"/>
          <a:stretch>
            <a:fillRect/>
          </a:stretch>
        </p:blipFill>
        <p:spPr bwMode="auto">
          <a:xfrm>
            <a:off x="2747944" y="1890704"/>
            <a:ext cx="252000" cy="157500"/>
          </a:xfrm>
          <a:prstGeom prst="rect">
            <a:avLst/>
          </a:prstGeom>
          <a:noFill/>
          <a:ln w="9525">
            <a:noFill/>
            <a:miter lim="800000"/>
            <a:headEnd/>
            <a:tailEnd/>
          </a:ln>
          <a:effectLst>
            <a:outerShdw blurRad="50800" dist="38100" algn="l" rotWithShape="0">
              <a:prstClr val="black">
                <a:alpha val="40000"/>
              </a:prstClr>
            </a:outerShdw>
          </a:effectLst>
        </p:spPr>
      </p:pic>
      <p:pic>
        <p:nvPicPr>
          <p:cNvPr id="13" name="Picture 3"/>
          <p:cNvPicPr>
            <a:picLocks noChangeAspect="1" noChangeArrowheads="1"/>
          </p:cNvPicPr>
          <p:nvPr/>
        </p:nvPicPr>
        <p:blipFill>
          <a:blip r:embed="rId8" cstate="print"/>
          <a:srcRect t="18456" r="41581" b="18457"/>
          <a:stretch>
            <a:fillRect/>
          </a:stretch>
        </p:blipFill>
        <p:spPr bwMode="auto">
          <a:xfrm>
            <a:off x="3200384" y="1890704"/>
            <a:ext cx="252000" cy="157500"/>
          </a:xfrm>
          <a:prstGeom prst="rect">
            <a:avLst/>
          </a:prstGeom>
          <a:noFill/>
          <a:ln w="9525">
            <a:noFill/>
            <a:miter lim="800000"/>
            <a:headEnd/>
            <a:tailEnd/>
          </a:ln>
          <a:effectLst>
            <a:outerShdw blurRad="50800" dist="38100" algn="l" rotWithShape="0">
              <a:prstClr val="black">
                <a:alpha val="40000"/>
              </a:prstClr>
            </a:outerShdw>
          </a:effectLst>
        </p:spPr>
      </p:pic>
      <p:pic>
        <p:nvPicPr>
          <p:cNvPr id="14" name="Picture 2" descr="Free vector set of six fish"/>
          <p:cNvPicPr>
            <a:picLocks noChangeAspect="1" noChangeArrowheads="1"/>
          </p:cNvPicPr>
          <p:nvPr/>
        </p:nvPicPr>
        <p:blipFill>
          <a:blip r:embed="rId9" cstate="print">
            <a:clrChange>
              <a:clrFrom>
                <a:srgbClr val="FFFFFF"/>
              </a:clrFrom>
              <a:clrTo>
                <a:srgbClr val="FFFFFF">
                  <a:alpha val="0"/>
                </a:srgbClr>
              </a:clrTo>
            </a:clrChange>
          </a:blip>
          <a:srcRect l="6070" t="28834" r="34238" b="16533"/>
          <a:stretch>
            <a:fillRect/>
          </a:stretch>
        </p:blipFill>
        <p:spPr bwMode="auto">
          <a:xfrm rot="10954068" flipH="1" flipV="1">
            <a:off x="2752340" y="2439176"/>
            <a:ext cx="252000" cy="201872"/>
          </a:xfrm>
          <a:prstGeom prst="rect">
            <a:avLst/>
          </a:prstGeom>
          <a:noFill/>
        </p:spPr>
      </p:pic>
      <p:pic>
        <p:nvPicPr>
          <p:cNvPr id="15" name="Picture 2" descr="Free vector set of six fish"/>
          <p:cNvPicPr>
            <a:picLocks noChangeAspect="1" noChangeArrowheads="1"/>
          </p:cNvPicPr>
          <p:nvPr/>
        </p:nvPicPr>
        <p:blipFill>
          <a:blip r:embed="rId10" cstate="print">
            <a:clrChange>
              <a:clrFrom>
                <a:srgbClr val="FFFFFF"/>
              </a:clrFrom>
              <a:clrTo>
                <a:srgbClr val="FFFFFF">
                  <a:alpha val="0"/>
                </a:srgbClr>
              </a:clrTo>
            </a:clrChange>
          </a:blip>
          <a:srcRect l="65762" t="28834" r="4392" b="16533"/>
          <a:stretch>
            <a:fillRect/>
          </a:stretch>
        </p:blipFill>
        <p:spPr bwMode="auto">
          <a:xfrm flipV="1">
            <a:off x="3109896" y="2433632"/>
            <a:ext cx="176999" cy="324000"/>
          </a:xfrm>
          <a:prstGeom prst="rect">
            <a:avLst/>
          </a:prstGeom>
          <a:noFill/>
        </p:spPr>
      </p:pic>
      <p:pic>
        <p:nvPicPr>
          <p:cNvPr id="16" name="Picture 15" descr="Free photo beautiful park"/>
          <p:cNvPicPr>
            <a:picLocks noChangeAspect="1" noChangeArrowheads="1"/>
          </p:cNvPicPr>
          <p:nvPr/>
        </p:nvPicPr>
        <p:blipFill>
          <a:blip r:embed="rId11" cstate="print"/>
          <a:srcRect/>
          <a:stretch>
            <a:fillRect/>
          </a:stretch>
        </p:blipFill>
        <p:spPr bwMode="auto">
          <a:xfrm>
            <a:off x="3200384" y="1347776"/>
            <a:ext cx="252000" cy="252000"/>
          </a:xfrm>
          <a:prstGeom prst="rect">
            <a:avLst/>
          </a:prstGeom>
          <a:ln>
            <a:noFill/>
          </a:ln>
          <a:effectLst/>
        </p:spPr>
      </p:pic>
      <p:pic>
        <p:nvPicPr>
          <p:cNvPr id="17" name="Picture 2" descr="Clock, Analog, Time, Watch, Analog Clock"/>
          <p:cNvPicPr>
            <a:picLocks noChangeAspect="1" noChangeArrowheads="1"/>
          </p:cNvPicPr>
          <p:nvPr/>
        </p:nvPicPr>
        <p:blipFill>
          <a:blip r:embed="rId12" cstate="print"/>
          <a:srcRect/>
          <a:stretch>
            <a:fillRect/>
          </a:stretch>
        </p:blipFill>
        <p:spPr bwMode="auto">
          <a:xfrm>
            <a:off x="2385992" y="1347776"/>
            <a:ext cx="252000" cy="252000"/>
          </a:xfrm>
          <a:prstGeom prst="rect">
            <a:avLst/>
          </a:prstGeom>
          <a:noFill/>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687</TotalTime>
  <Words>560</Words>
  <Application>Microsoft Office PowerPoint</Application>
  <PresentationFormat>Custom</PresentationFormat>
  <Paragraphs>84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DD</vt:lpstr>
      <vt:lpstr>Adverbs – The Enhancers</vt:lpstr>
      <vt:lpstr> The Crane and the Crab</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Madhumika</cp:lastModifiedBy>
  <cp:revision>90</cp:revision>
  <dcterms:created xsi:type="dcterms:W3CDTF">2020-08-28T09:38:22Z</dcterms:created>
  <dcterms:modified xsi:type="dcterms:W3CDTF">2023-04-15T02:31:18Z</dcterms:modified>
</cp:coreProperties>
</file>