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2" r:id="rId4"/>
    <p:sldId id="260" r:id="rId5"/>
    <p:sldId id="263"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49719" autoAdjust="0"/>
  </p:normalViewPr>
  <p:slideViewPr>
    <p:cSldViewPr>
      <p:cViewPr varScale="1">
        <p:scale>
          <a:sx n="49" d="100"/>
          <a:sy n="49" d="100"/>
        </p:scale>
        <p:origin x="-187" y="-91"/>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4/2/2023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0" i="0" u="none" strike="noStrike" kern="1200" dirty="0" smtClean="0">
                <a:solidFill>
                  <a:schemeClr val="tx1"/>
                </a:solidFill>
                <a:latin typeface="+mn-lt"/>
                <a:ea typeface="+mn-ea"/>
                <a:cs typeface="+mn-cs"/>
              </a:rPr>
              <a:t>There are 4 parts:</a:t>
            </a:r>
            <a:endParaRPr lang="en-US" b="0" dirty="0" smtClean="0"/>
          </a:p>
          <a:p>
            <a:pPr rtl="0" fontAlgn="base"/>
            <a:r>
              <a:rPr lang="en-US" sz="1200" b="0" i="0" u="none" strike="noStrike" kern="1200" dirty="0" smtClean="0">
                <a:solidFill>
                  <a:schemeClr val="tx1"/>
                </a:solidFill>
                <a:latin typeface="+mn-lt"/>
                <a:ea typeface="+mn-ea"/>
                <a:cs typeface="+mn-cs"/>
              </a:rPr>
              <a:t>I. Choose the correct adverb.</a:t>
            </a:r>
          </a:p>
          <a:p>
            <a:pPr rtl="0" fontAlgn="base"/>
            <a:r>
              <a:rPr lang="en-US" sz="1200" b="0" i="0" u="none" strike="noStrike" kern="1200" dirty="0" smtClean="0">
                <a:solidFill>
                  <a:schemeClr val="tx1"/>
                </a:solidFill>
                <a:latin typeface="+mn-lt"/>
                <a:ea typeface="+mn-ea"/>
                <a:cs typeface="+mn-cs"/>
              </a:rPr>
              <a:t>II. Unscramble the sentences and underline adverbs of time and place.</a:t>
            </a:r>
          </a:p>
          <a:p>
            <a:pPr rtl="0" fontAlgn="base"/>
            <a:r>
              <a:rPr lang="en-US" sz="1200" b="0" i="0" u="none" strike="noStrike" kern="1200" dirty="0" smtClean="0">
                <a:solidFill>
                  <a:schemeClr val="tx1"/>
                </a:solidFill>
                <a:latin typeface="+mn-lt"/>
                <a:ea typeface="+mn-ea"/>
                <a:cs typeface="+mn-cs"/>
              </a:rPr>
              <a:t>III. Make sentences using the adverbs.</a:t>
            </a:r>
          </a:p>
          <a:p>
            <a:pPr rtl="0" fontAlgn="base"/>
            <a:r>
              <a:rPr lang="en-US" sz="1200" b="0" i="0" u="none" strike="noStrike" kern="1200" dirty="0" smtClean="0">
                <a:solidFill>
                  <a:schemeClr val="tx1"/>
                </a:solidFill>
                <a:latin typeface="+mn-lt"/>
                <a:ea typeface="+mn-ea"/>
                <a:cs typeface="+mn-cs"/>
              </a:rPr>
              <a:t>IV. Underline the adverb and write</a:t>
            </a:r>
            <a:r>
              <a:rPr lang="en-US" sz="1200" b="1" i="0" u="none" strike="noStrike" kern="1200" dirty="0" smtClean="0">
                <a:solidFill>
                  <a:schemeClr val="tx1"/>
                </a:solidFill>
                <a:latin typeface="+mn-lt"/>
                <a:ea typeface="+mn-ea"/>
                <a:cs typeface="+mn-cs"/>
              </a:rPr>
              <a:t> T </a:t>
            </a:r>
            <a:r>
              <a:rPr lang="en-US" sz="1200" b="0" i="0" u="none" strike="noStrike" kern="1200" dirty="0" smtClean="0">
                <a:solidFill>
                  <a:schemeClr val="tx1"/>
                </a:solidFill>
                <a:latin typeface="+mn-lt"/>
                <a:ea typeface="+mn-ea"/>
                <a:cs typeface="+mn-cs"/>
              </a:rPr>
              <a:t>for time and </a:t>
            </a:r>
            <a:r>
              <a:rPr lang="en-US" sz="1200" b="1" i="0" u="none" strike="noStrike" kern="1200" dirty="0" smtClean="0">
                <a:solidFill>
                  <a:schemeClr val="tx1"/>
                </a:solidFill>
                <a:latin typeface="+mn-lt"/>
                <a:ea typeface="+mn-ea"/>
                <a:cs typeface="+mn-cs"/>
              </a:rPr>
              <a:t>P</a:t>
            </a:r>
            <a:r>
              <a:rPr lang="en-US" sz="1200" b="0" i="0" u="none" strike="noStrike" kern="1200" dirty="0" smtClean="0">
                <a:solidFill>
                  <a:schemeClr val="tx1"/>
                </a:solidFill>
                <a:latin typeface="+mn-lt"/>
                <a:ea typeface="+mn-ea"/>
                <a:cs typeface="+mn-cs"/>
              </a:rPr>
              <a:t> for place.</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Clock: https://pixabay.com/vectors/clock-time-hour-watch-countdown-1300646/ (Attribution: Open Clipart-Vectors)</a:t>
            </a:r>
          </a:p>
          <a:p>
            <a:pPr marL="228600" indent="-228600" rtl="0">
              <a:buAutoNum type="arabicPeriod"/>
            </a:pPr>
            <a:r>
              <a:rPr lang="en-IN" sz="1200" b="0" i="0" u="none" strike="noStrike" kern="1200" dirty="0" smtClean="0">
                <a:solidFill>
                  <a:schemeClr val="tx1"/>
                </a:solidFill>
                <a:latin typeface="+mn-lt"/>
                <a:ea typeface="+mn-ea"/>
                <a:cs typeface="+mn-cs"/>
              </a:rPr>
              <a:t> Place: https://pixabay.com/photos/india-ox-cart-team-of-oxen-dealer-310/ ( Attribution: Simon)</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xmlns="" id="{32B2550C-E334-410C-A8D5-BDCC3B12752A}"/>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29519" y="95208"/>
            <a:ext cx="678726" cy="720000"/>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xmlns="" id="{B692E92C-8302-4BEF-A74B-2A7EADDBDD3B}"/>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331299" y="604279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xmlns="" id="{51B7FA20-1129-4EFF-895B-7ACDF3A101E0}"/>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312598" y="95208"/>
            <a:ext cx="738701" cy="720000"/>
          </a:xfrm>
          <a:prstGeom prst="rect">
            <a:avLst/>
          </a:prstGeom>
        </p:spPr>
      </p:pic>
      <p:sp>
        <p:nvSpPr>
          <p:cNvPr id="4" name="TextBox 3">
            <a:extLst>
              <a:ext uri="{FF2B5EF4-FFF2-40B4-BE49-F238E27FC236}">
                <a16:creationId xmlns:a16="http://schemas.microsoft.com/office/drawing/2014/main" xmlns="" id="{A120F470-3693-9954-988B-96B639C7CF03}"/>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Graphical user interface, application&#10;&#10;Description automatically generated">
            <a:extLst>
              <a:ext uri="{FF2B5EF4-FFF2-40B4-BE49-F238E27FC236}">
                <a16:creationId xmlns:a16="http://schemas.microsoft.com/office/drawing/2014/main" xmlns="" id="{F8BD128D-DFC7-14FE-744B-8C56BBC1826E}"/>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xmlns="" id="{A2A4EE51-F265-ABE4-BD5E-F5666A5B0E63}"/>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312598" y="95208"/>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xmlns="" id="{E0147C26-2572-002B-C677-04D0BB285FB4}"/>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xmlns="" id="{37CC845F-1E3C-1D67-0A1A-3495A531A3D4}"/>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312598" y="95208"/>
            <a:ext cx="738701"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ogle Shape;11;p4">
            <a:hlinkClick r:id="rId5"/>
            <a:extLst>
              <a:ext uri="{FF2B5EF4-FFF2-40B4-BE49-F238E27FC236}">
                <a16:creationId xmlns:a16="http://schemas.microsoft.com/office/drawing/2014/main" xmlns="" id="{5CF0C426-A8E8-9EB6-97D8-4DF71A719EC9}"/>
              </a:ext>
            </a:extLst>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a:t>
            </a:r>
            <a:r>
              <a:rPr lang="sv-SE"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7251" y="171432"/>
            <a:ext cx="7497499" cy="1081543"/>
          </a:xfr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p:spPr>
        <p:txBody>
          <a:bodyPr/>
          <a:lstStyle/>
          <a:p>
            <a:r>
              <a:rPr lang="en-IN" dirty="0" smtClean="0"/>
              <a:t>Recalling Adverbs</a:t>
            </a:r>
            <a:endParaRPr lang="en-IN" dirty="0"/>
          </a:p>
        </p:txBody>
      </p:sp>
      <p:pic>
        <p:nvPicPr>
          <p:cNvPr id="14338" name="Picture 2" descr="Clock, Time, Hour, Watch, Countdown"/>
          <p:cNvPicPr>
            <a:picLocks noChangeAspect="1" noChangeArrowheads="1"/>
          </p:cNvPicPr>
          <p:nvPr/>
        </p:nvPicPr>
        <p:blipFill>
          <a:blip r:embed="rId3"/>
          <a:srcRect/>
          <a:stretch>
            <a:fillRect/>
          </a:stretch>
        </p:blipFill>
        <p:spPr bwMode="auto">
          <a:xfrm>
            <a:off x="1546225" y="1664484"/>
            <a:ext cx="3238500" cy="3238501"/>
          </a:xfrm>
          <a:prstGeom prst="rect">
            <a:avLst/>
          </a:prstGeom>
          <a:noFill/>
          <a:effectLst>
            <a:innerShdw blurRad="63500" dist="50800" dir="16200000">
              <a:prstClr val="black">
                <a:alpha val="50000"/>
              </a:prstClr>
            </a:innerShdw>
          </a:effectLst>
        </p:spPr>
      </p:pic>
      <p:pic>
        <p:nvPicPr>
          <p:cNvPr id="14340" name="Picture 4" descr="India, Ox Cart, Team Of Oxen, Dealer"/>
          <p:cNvPicPr>
            <a:picLocks noChangeAspect="1" noChangeArrowheads="1"/>
          </p:cNvPicPr>
          <p:nvPr/>
        </p:nvPicPr>
        <p:blipFill>
          <a:blip r:embed="rId4"/>
          <a:srcRect/>
          <a:stretch>
            <a:fillRect/>
          </a:stretch>
        </p:blipFill>
        <p:spPr bwMode="auto">
          <a:xfrm>
            <a:off x="6330950" y="1664484"/>
            <a:ext cx="4314825" cy="3238501"/>
          </a:xfrm>
          <a:prstGeom prst="rect">
            <a:avLst/>
          </a:prstGeom>
          <a:noFill/>
          <a:effectLst>
            <a:innerShdw blurRad="63500" dist="50800" dir="16200000">
              <a:prstClr val="black">
                <a:alpha val="50000"/>
              </a:prstClr>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0800000" scaled="1"/>
            <a:tileRect/>
          </a:gradFill>
        </p:spPr>
        <p:txBody>
          <a:bodyPr/>
          <a:lstStyle/>
          <a:p>
            <a:r>
              <a:rPr lang="en-IN" b="1" dirty="0" smtClean="0">
                <a:solidFill>
                  <a:schemeClr val="bg1"/>
                </a:solidFill>
              </a:rPr>
              <a:t>Choose the correct adverb </a:t>
            </a:r>
            <a:endParaRPr lang="en-IN" b="1" dirty="0">
              <a:solidFill>
                <a:schemeClr val="bg1"/>
              </a:solidFill>
            </a:endParaRPr>
          </a:p>
        </p:txBody>
      </p:sp>
      <p:grpSp>
        <p:nvGrpSpPr>
          <p:cNvPr id="5" name="Group 4">
            <a:extLst>
              <a:ext uri="{FF2B5EF4-FFF2-40B4-BE49-F238E27FC236}">
                <a16:creationId xmlns="" xmlns:a16="http://schemas.microsoft.com/office/drawing/2014/main" id="{DF1BA068-35B8-F971-3328-509446F4DEF4}"/>
              </a:ext>
            </a:extLst>
          </p:cNvPr>
          <p:cNvGrpSpPr/>
          <p:nvPr/>
        </p:nvGrpSpPr>
        <p:grpSpPr>
          <a:xfrm>
            <a:off x="666720" y="1916080"/>
            <a:ext cx="847711" cy="4680000"/>
            <a:chOff x="3928064" y="1600200"/>
            <a:chExt cx="1636714" cy="5404042"/>
          </a:xfrm>
        </p:grpSpPr>
        <p:grpSp>
          <p:nvGrpSpPr>
            <p:cNvPr id="6" name="Group 47">
              <a:extLst>
                <a:ext uri="{FF2B5EF4-FFF2-40B4-BE49-F238E27FC236}">
                  <a16:creationId xmlns="" xmlns:a16="http://schemas.microsoft.com/office/drawing/2014/main" id="{A851204A-651E-7CA3-51F4-AE2539723BC0}"/>
                </a:ext>
              </a:extLst>
            </p:cNvPr>
            <p:cNvGrpSpPr/>
            <p:nvPr/>
          </p:nvGrpSpPr>
          <p:grpSpPr>
            <a:xfrm>
              <a:off x="3928064" y="1600200"/>
              <a:ext cx="1636713" cy="5404042"/>
              <a:chOff x="3928064" y="1600200"/>
              <a:chExt cx="1636713" cy="5404042"/>
            </a:xfrm>
          </p:grpSpPr>
          <p:sp>
            <p:nvSpPr>
              <p:cNvPr id="8" name="Rectangle 7">
                <a:extLst>
                  <a:ext uri="{FF2B5EF4-FFF2-40B4-BE49-F238E27FC236}">
                    <a16:creationId xmlns="" xmlns:a16="http://schemas.microsoft.com/office/drawing/2014/main" id="{AFF47B42-E6C4-2955-D14B-3FD04CA1378F}"/>
                  </a:ext>
                </a:extLst>
              </p:cNvPr>
              <p:cNvSpPr/>
              <p:nvPr/>
            </p:nvSpPr>
            <p:spPr>
              <a:xfrm>
                <a:off x="3928064" y="1856720"/>
                <a:ext cx="1257300" cy="4652896"/>
              </a:xfrm>
              <a:prstGeom prst="rect">
                <a:avLst/>
              </a:prstGeom>
              <a:solidFill>
                <a:schemeClr val="bg1"/>
              </a:solidFill>
              <a:ln>
                <a:noFill/>
              </a:ln>
              <a:effectLst>
                <a:outerShdw blurRad="355600" dist="38100" dir="10800000" sx="102000" sy="102000" algn="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D70B47F8-23A6-4C8C-E148-4791C57CADEF}"/>
                  </a:ext>
                </a:extLst>
              </p:cNvPr>
              <p:cNvSpPr/>
              <p:nvPr/>
            </p:nvSpPr>
            <p:spPr>
              <a:xfrm>
                <a:off x="3962400" y="1600200"/>
                <a:ext cx="1447800" cy="256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8FBE2302-11CA-2A68-A7AA-697EA05C1D79}"/>
                  </a:ext>
                </a:extLst>
              </p:cNvPr>
              <p:cNvSpPr/>
              <p:nvPr/>
            </p:nvSpPr>
            <p:spPr>
              <a:xfrm>
                <a:off x="3964577" y="6263762"/>
                <a:ext cx="1600200" cy="74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 xmlns:a16="http://schemas.microsoft.com/office/drawing/2014/main" id="{847D37AE-4E3B-7D51-E5A6-3D6C10B2F578}"/>
                </a:ext>
              </a:extLst>
            </p:cNvPr>
            <p:cNvSpPr/>
            <p:nvPr/>
          </p:nvSpPr>
          <p:spPr>
            <a:xfrm>
              <a:off x="4610101" y="1728459"/>
              <a:ext cx="954677" cy="5219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 xmlns:a16="http://schemas.microsoft.com/office/drawing/2014/main" id="{6EC1D36A-546E-7002-CE87-F8438EFC333B}"/>
              </a:ext>
            </a:extLst>
          </p:cNvPr>
          <p:cNvGrpSpPr/>
          <p:nvPr/>
        </p:nvGrpSpPr>
        <p:grpSpPr>
          <a:xfrm>
            <a:off x="576232" y="2070706"/>
            <a:ext cx="9333308" cy="713227"/>
            <a:chOff x="3919188" y="2995678"/>
            <a:chExt cx="8922991" cy="589444"/>
          </a:xfrm>
        </p:grpSpPr>
        <p:sp>
          <p:nvSpPr>
            <p:cNvPr id="12" name="Right Triangle 11">
              <a:extLst>
                <a:ext uri="{FF2B5EF4-FFF2-40B4-BE49-F238E27FC236}">
                  <a16:creationId xmlns="" xmlns:a16="http://schemas.microsoft.com/office/drawing/2014/main" id="{4457649D-1CBF-BBA6-823F-4CEBAE07E919}"/>
                </a:ext>
              </a:extLst>
            </p:cNvPr>
            <p:cNvSpPr/>
            <p:nvPr/>
          </p:nvSpPr>
          <p:spPr>
            <a:xfrm flipH="1" flipV="1">
              <a:off x="3919188" y="3456862"/>
              <a:ext cx="119411" cy="128260"/>
            </a:xfrm>
            <a:prstGeom prst="rtTriangl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hevron 81">
              <a:extLst>
                <a:ext uri="{FF2B5EF4-FFF2-40B4-BE49-F238E27FC236}">
                  <a16:creationId xmlns="" xmlns:a16="http://schemas.microsoft.com/office/drawing/2014/main" id="{DEC40DAC-D705-C814-DA99-83BC73589815}"/>
                </a:ext>
              </a:extLst>
            </p:cNvPr>
            <p:cNvSpPr/>
            <p:nvPr/>
          </p:nvSpPr>
          <p:spPr>
            <a:xfrm>
              <a:off x="4910938" y="2995678"/>
              <a:ext cx="450331" cy="467366"/>
            </a:xfrm>
            <a:prstGeom prst="chevron">
              <a:avLst>
                <a:gd name="adj" fmla="val 49292"/>
              </a:avLst>
            </a:prstGeom>
            <a:gradFill>
              <a:gsLst>
                <a:gs pos="0">
                  <a:schemeClr val="accent5">
                    <a:lumMod val="75000"/>
                  </a:schemeClr>
                </a:gs>
                <a:gs pos="58000">
                  <a:schemeClr val="accent5"/>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4" name="Chevron 82">
              <a:extLst>
                <a:ext uri="{FF2B5EF4-FFF2-40B4-BE49-F238E27FC236}">
                  <a16:creationId xmlns="" xmlns:a16="http://schemas.microsoft.com/office/drawing/2014/main" id="{26ABF52F-9BAA-E955-B274-BA0627DFB48D}"/>
                </a:ext>
              </a:extLst>
            </p:cNvPr>
            <p:cNvSpPr/>
            <p:nvPr/>
          </p:nvSpPr>
          <p:spPr>
            <a:xfrm>
              <a:off x="4681308" y="2997670"/>
              <a:ext cx="450331" cy="467366"/>
            </a:xfrm>
            <a:prstGeom prst="chevron">
              <a:avLst>
                <a:gd name="adj" fmla="val 49292"/>
              </a:avLst>
            </a:prstGeom>
            <a:gradFill>
              <a:gsLst>
                <a:gs pos="0">
                  <a:schemeClr val="accent5"/>
                </a:gs>
                <a:gs pos="45000">
                  <a:schemeClr val="accent5">
                    <a:lumMod val="60000"/>
                    <a:lumOff val="40000"/>
                  </a:schemeClr>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5" name="Chevron 83">
              <a:extLst>
                <a:ext uri="{FF2B5EF4-FFF2-40B4-BE49-F238E27FC236}">
                  <a16:creationId xmlns="" xmlns:a16="http://schemas.microsoft.com/office/drawing/2014/main" id="{1AADF0DA-09A7-8487-0D5C-4B1FD2CA4CDD}"/>
                </a:ext>
              </a:extLst>
            </p:cNvPr>
            <p:cNvSpPr/>
            <p:nvPr/>
          </p:nvSpPr>
          <p:spPr>
            <a:xfrm>
              <a:off x="4456022" y="2997670"/>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16" name="Pentagon 84">
              <a:extLst>
                <a:ext uri="{FF2B5EF4-FFF2-40B4-BE49-F238E27FC236}">
                  <a16:creationId xmlns="" xmlns:a16="http://schemas.microsoft.com/office/drawing/2014/main" id="{CB15C5E5-A975-D127-FC70-7CB15350AC47}"/>
                </a:ext>
              </a:extLst>
            </p:cNvPr>
            <p:cNvSpPr/>
            <p:nvPr/>
          </p:nvSpPr>
          <p:spPr>
            <a:xfrm>
              <a:off x="3924300" y="2999662"/>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Rectangle 16">
              <a:extLst>
                <a:ext uri="{FF2B5EF4-FFF2-40B4-BE49-F238E27FC236}">
                  <a16:creationId xmlns="" xmlns:a16="http://schemas.microsoft.com/office/drawing/2014/main" id="{0FC74062-9304-F522-0B5B-55A044B2074F}"/>
                </a:ext>
              </a:extLst>
            </p:cNvPr>
            <p:cNvSpPr/>
            <p:nvPr/>
          </p:nvSpPr>
          <p:spPr>
            <a:xfrm>
              <a:off x="5339198" y="3031485"/>
              <a:ext cx="7502981" cy="381541"/>
            </a:xfrm>
            <a:prstGeom prst="rect">
              <a:avLst/>
            </a:prstGeom>
          </p:spPr>
          <p:txBody>
            <a:bodyPr wrap="square">
              <a:spAutoFit/>
            </a:bodyPr>
            <a:lstStyle/>
            <a:p>
              <a:pPr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My aunt arrived from London _________. (soon, last week)</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8" name="Group 17">
            <a:extLst>
              <a:ext uri="{FF2B5EF4-FFF2-40B4-BE49-F238E27FC236}">
                <a16:creationId xmlns="" xmlns:a16="http://schemas.microsoft.com/office/drawing/2014/main" id="{39C58594-134B-B1A4-48BE-87FC57F9E6FB}"/>
              </a:ext>
            </a:extLst>
          </p:cNvPr>
          <p:cNvGrpSpPr/>
          <p:nvPr/>
        </p:nvGrpSpPr>
        <p:grpSpPr>
          <a:xfrm>
            <a:off x="576232" y="2900043"/>
            <a:ext cx="9320390" cy="708407"/>
            <a:chOff x="3921744" y="3980074"/>
            <a:chExt cx="9320390" cy="585460"/>
          </a:xfrm>
        </p:grpSpPr>
        <p:sp>
          <p:nvSpPr>
            <p:cNvPr id="19" name="Right Triangle 18">
              <a:extLst>
                <a:ext uri="{FF2B5EF4-FFF2-40B4-BE49-F238E27FC236}">
                  <a16:creationId xmlns="" xmlns:a16="http://schemas.microsoft.com/office/drawing/2014/main" id="{2CFD2B69-114D-1C02-F4D9-049A12624F43}"/>
                </a:ext>
              </a:extLst>
            </p:cNvPr>
            <p:cNvSpPr/>
            <p:nvPr/>
          </p:nvSpPr>
          <p:spPr>
            <a:xfrm flipH="1" flipV="1">
              <a:off x="3921744" y="4437274"/>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hevron 88">
              <a:extLst>
                <a:ext uri="{FF2B5EF4-FFF2-40B4-BE49-F238E27FC236}">
                  <a16:creationId xmlns="" xmlns:a16="http://schemas.microsoft.com/office/drawing/2014/main" id="{A90F3CFC-85B3-C6F5-C9A7-2625076930A2}"/>
                </a:ext>
              </a:extLst>
            </p:cNvPr>
            <p:cNvSpPr/>
            <p:nvPr/>
          </p:nvSpPr>
          <p:spPr>
            <a:xfrm>
              <a:off x="4911058" y="3980074"/>
              <a:ext cx="450331" cy="467366"/>
            </a:xfrm>
            <a:prstGeom prst="chevron">
              <a:avLst>
                <a:gd name="adj" fmla="val 49292"/>
              </a:avLst>
            </a:prstGeom>
            <a:gradFill>
              <a:gsLst>
                <a:gs pos="0">
                  <a:schemeClr val="accent3">
                    <a:lumMod val="75000"/>
                  </a:schemeClr>
                </a:gs>
                <a:gs pos="61000">
                  <a:schemeClr val="accent3"/>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1" name="Chevron 89">
              <a:extLst>
                <a:ext uri="{FF2B5EF4-FFF2-40B4-BE49-F238E27FC236}">
                  <a16:creationId xmlns="" xmlns:a16="http://schemas.microsoft.com/office/drawing/2014/main" id="{35D60478-F1DD-5CEE-9CE1-83BFD5BF61AA}"/>
                </a:ext>
              </a:extLst>
            </p:cNvPr>
            <p:cNvSpPr/>
            <p:nvPr/>
          </p:nvSpPr>
          <p:spPr>
            <a:xfrm>
              <a:off x="4681428" y="3982066"/>
              <a:ext cx="450331" cy="467366"/>
            </a:xfrm>
            <a:prstGeom prst="chevron">
              <a:avLst>
                <a:gd name="adj" fmla="val 49292"/>
              </a:avLst>
            </a:prstGeom>
            <a:gradFill>
              <a:gsLst>
                <a:gs pos="0">
                  <a:schemeClr val="accent3"/>
                </a:gs>
                <a:gs pos="35000">
                  <a:schemeClr val="accent3">
                    <a:lumMod val="60000"/>
                    <a:lumOff val="40000"/>
                  </a:schemeClr>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22" name="Chevron 90">
              <a:extLst>
                <a:ext uri="{FF2B5EF4-FFF2-40B4-BE49-F238E27FC236}">
                  <a16:creationId xmlns="" xmlns:a16="http://schemas.microsoft.com/office/drawing/2014/main" id="{D4C5930B-D1A0-1265-269D-BB6F28E4D709}"/>
                </a:ext>
              </a:extLst>
            </p:cNvPr>
            <p:cNvSpPr/>
            <p:nvPr/>
          </p:nvSpPr>
          <p:spPr>
            <a:xfrm>
              <a:off x="4456142" y="3982066"/>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23" name="Pentagon 91">
              <a:extLst>
                <a:ext uri="{FF2B5EF4-FFF2-40B4-BE49-F238E27FC236}">
                  <a16:creationId xmlns="" xmlns:a16="http://schemas.microsoft.com/office/drawing/2014/main" id="{8120C9F4-58AB-146C-216A-46DE68B59DE9}"/>
                </a:ext>
              </a:extLst>
            </p:cNvPr>
            <p:cNvSpPr/>
            <p:nvPr/>
          </p:nvSpPr>
          <p:spPr>
            <a:xfrm>
              <a:off x="3926856" y="3980074"/>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24" name="Rectangle 23">
              <a:extLst>
                <a:ext uri="{FF2B5EF4-FFF2-40B4-BE49-F238E27FC236}">
                  <a16:creationId xmlns="" xmlns:a16="http://schemas.microsoft.com/office/drawing/2014/main" id="{F4F4212D-B3D8-F101-290C-1AE09D6731D1}"/>
                </a:ext>
              </a:extLst>
            </p:cNvPr>
            <p:cNvSpPr/>
            <p:nvPr/>
          </p:nvSpPr>
          <p:spPr>
            <a:xfrm>
              <a:off x="5430134" y="4035689"/>
              <a:ext cx="7812000" cy="381541"/>
            </a:xfrm>
            <a:prstGeom prst="rect">
              <a:avLst/>
            </a:prstGeom>
          </p:spPr>
          <p:txBody>
            <a:bodyPr wrap="square">
              <a:spAutoFit/>
            </a:bodyPr>
            <a:lstStyle/>
            <a:p>
              <a:pPr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I am tired so I am going to sleep_____. (sometimes, early)</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2" name="Group 31">
            <a:extLst>
              <a:ext uri="{FF2B5EF4-FFF2-40B4-BE49-F238E27FC236}">
                <a16:creationId xmlns="" xmlns:a16="http://schemas.microsoft.com/office/drawing/2014/main" id="{D6EC13A0-76F3-50C2-950E-1E3088553C23}"/>
              </a:ext>
            </a:extLst>
          </p:cNvPr>
          <p:cNvGrpSpPr/>
          <p:nvPr/>
        </p:nvGrpSpPr>
        <p:grpSpPr>
          <a:xfrm>
            <a:off x="576232" y="3699211"/>
            <a:ext cx="8216513" cy="713797"/>
            <a:chOff x="4565484" y="4391741"/>
            <a:chExt cx="8216513" cy="589914"/>
          </a:xfrm>
        </p:grpSpPr>
        <p:grpSp>
          <p:nvGrpSpPr>
            <p:cNvPr id="33" name="Group 89">
              <a:extLst>
                <a:ext uri="{FF2B5EF4-FFF2-40B4-BE49-F238E27FC236}">
                  <a16:creationId xmlns="" xmlns:a16="http://schemas.microsoft.com/office/drawing/2014/main" id="{CF3CD044-DFD7-1875-49D3-FD7851E3F657}"/>
                </a:ext>
              </a:extLst>
            </p:cNvPr>
            <p:cNvGrpSpPr/>
            <p:nvPr/>
          </p:nvGrpSpPr>
          <p:grpSpPr>
            <a:xfrm>
              <a:off x="4565484" y="4391741"/>
              <a:ext cx="7081947" cy="589914"/>
              <a:chOff x="3924300" y="4956032"/>
              <a:chExt cx="7081947" cy="589914"/>
            </a:xfrm>
          </p:grpSpPr>
          <p:sp>
            <p:nvSpPr>
              <p:cNvPr id="35" name="Right Triangle 34">
                <a:extLst>
                  <a:ext uri="{FF2B5EF4-FFF2-40B4-BE49-F238E27FC236}">
                    <a16:creationId xmlns="" xmlns:a16="http://schemas.microsoft.com/office/drawing/2014/main" id="{5FA61141-EE77-22A2-26B2-998A805974ED}"/>
                  </a:ext>
                </a:extLst>
              </p:cNvPr>
              <p:cNvSpPr/>
              <p:nvPr/>
            </p:nvSpPr>
            <p:spPr>
              <a:xfrm flipH="1" flipV="1">
                <a:off x="3924300" y="5417686"/>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hevron 95">
                <a:extLst>
                  <a:ext uri="{FF2B5EF4-FFF2-40B4-BE49-F238E27FC236}">
                    <a16:creationId xmlns="" xmlns:a16="http://schemas.microsoft.com/office/drawing/2014/main" id="{ADDEC7D0-B216-915C-E74E-237F65855C92}"/>
                  </a:ext>
                </a:extLst>
              </p:cNvPr>
              <p:cNvSpPr/>
              <p:nvPr/>
            </p:nvSpPr>
            <p:spPr>
              <a:xfrm>
                <a:off x="4910938" y="4956032"/>
                <a:ext cx="450331" cy="467366"/>
              </a:xfrm>
              <a:prstGeom prst="chevron">
                <a:avLst>
                  <a:gd name="adj" fmla="val 49292"/>
                </a:avLst>
              </a:prstGeom>
              <a:gradFill>
                <a:gsLst>
                  <a:gs pos="0">
                    <a:schemeClr val="accent6">
                      <a:lumMod val="75000"/>
                    </a:schemeClr>
                  </a:gs>
                  <a:gs pos="65000">
                    <a:schemeClr val="accent6"/>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37" name="Chevron 96">
                <a:extLst>
                  <a:ext uri="{FF2B5EF4-FFF2-40B4-BE49-F238E27FC236}">
                    <a16:creationId xmlns="" xmlns:a16="http://schemas.microsoft.com/office/drawing/2014/main" id="{EE07E8A0-99DF-6EAF-5A70-2EE6668703D5}"/>
                  </a:ext>
                </a:extLst>
              </p:cNvPr>
              <p:cNvSpPr/>
              <p:nvPr/>
            </p:nvSpPr>
            <p:spPr>
              <a:xfrm>
                <a:off x="4681308" y="4958024"/>
                <a:ext cx="450331" cy="467366"/>
              </a:xfrm>
              <a:prstGeom prst="chevron">
                <a:avLst>
                  <a:gd name="adj" fmla="val 49292"/>
                </a:avLst>
              </a:prstGeom>
              <a:gradFill>
                <a:gsLst>
                  <a:gs pos="0">
                    <a:schemeClr val="accent6"/>
                  </a:gs>
                  <a:gs pos="43000">
                    <a:schemeClr val="accent6">
                      <a:lumMod val="60000"/>
                      <a:lumOff val="40000"/>
                    </a:schemeClr>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38" name="Chevron 97">
                <a:extLst>
                  <a:ext uri="{FF2B5EF4-FFF2-40B4-BE49-F238E27FC236}">
                    <a16:creationId xmlns="" xmlns:a16="http://schemas.microsoft.com/office/drawing/2014/main" id="{68B22BDB-271E-B3DA-3F5D-0B3B200F0858}"/>
                  </a:ext>
                </a:extLst>
              </p:cNvPr>
              <p:cNvSpPr/>
              <p:nvPr/>
            </p:nvSpPr>
            <p:spPr>
              <a:xfrm>
                <a:off x="4456022" y="4958024"/>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39" name="Pentagon 98">
                <a:extLst>
                  <a:ext uri="{FF2B5EF4-FFF2-40B4-BE49-F238E27FC236}">
                    <a16:creationId xmlns="" xmlns:a16="http://schemas.microsoft.com/office/drawing/2014/main" id="{DC3E9251-3A6B-3A34-CB05-D639030F18CC}"/>
                  </a:ext>
                </a:extLst>
              </p:cNvPr>
              <p:cNvSpPr/>
              <p:nvPr/>
            </p:nvSpPr>
            <p:spPr>
              <a:xfrm>
                <a:off x="3929412" y="4960486"/>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0" name="Rectangle 39">
                <a:extLst>
                  <a:ext uri="{FF2B5EF4-FFF2-40B4-BE49-F238E27FC236}">
                    <a16:creationId xmlns="" xmlns:a16="http://schemas.microsoft.com/office/drawing/2014/main" id="{BEA61FD9-FF56-AE49-AAE3-55714FBF5C2D}"/>
                  </a:ext>
                </a:extLst>
              </p:cNvPr>
              <p:cNvSpPr/>
              <p:nvPr/>
            </p:nvSpPr>
            <p:spPr>
              <a:xfrm>
                <a:off x="5522023" y="4968525"/>
                <a:ext cx="5484224" cy="330669"/>
              </a:xfrm>
              <a:prstGeom prst="rect">
                <a:avLst/>
              </a:prstGeom>
            </p:spPr>
            <p:txBody>
              <a:bodyPr wrap="square">
                <a:spAutoFit/>
              </a:bodyPr>
              <a:lstStyle/>
              <a:p>
                <a:pPr marR="0" lvl="0">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grpSp>
        <p:sp>
          <p:nvSpPr>
            <p:cNvPr id="34" name="Rectangle 33">
              <a:extLst>
                <a:ext uri="{FF2B5EF4-FFF2-40B4-BE49-F238E27FC236}">
                  <a16:creationId xmlns="" xmlns:a16="http://schemas.microsoft.com/office/drawing/2014/main" id="{658D24E0-6FA4-7357-B05E-43895CBF2FD5}"/>
                </a:ext>
              </a:extLst>
            </p:cNvPr>
            <p:cNvSpPr/>
            <p:nvPr/>
          </p:nvSpPr>
          <p:spPr>
            <a:xfrm>
              <a:off x="6085997" y="4459936"/>
              <a:ext cx="6696000" cy="381541"/>
            </a:xfrm>
            <a:prstGeom prst="rect">
              <a:avLst/>
            </a:prstGeom>
          </p:spPr>
          <p:txBody>
            <a:bodyPr wrap="square">
              <a:spAutoFit/>
            </a:bodyPr>
            <a:lstStyle/>
            <a:p>
              <a:pPr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My father _____ visits my school. (often, just)</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1" name="Group 40">
            <a:extLst>
              <a:ext uri="{FF2B5EF4-FFF2-40B4-BE49-F238E27FC236}">
                <a16:creationId xmlns="" xmlns:a16="http://schemas.microsoft.com/office/drawing/2014/main" id="{6EC1D36A-546E-7002-CE87-F8438EFC333B}"/>
              </a:ext>
            </a:extLst>
          </p:cNvPr>
          <p:cNvGrpSpPr/>
          <p:nvPr/>
        </p:nvGrpSpPr>
        <p:grpSpPr>
          <a:xfrm>
            <a:off x="576232" y="5328266"/>
            <a:ext cx="9117309" cy="713226"/>
            <a:chOff x="3919188" y="2995678"/>
            <a:chExt cx="8716490" cy="589444"/>
          </a:xfrm>
        </p:grpSpPr>
        <p:sp>
          <p:nvSpPr>
            <p:cNvPr id="42" name="Right Triangle 41">
              <a:extLst>
                <a:ext uri="{FF2B5EF4-FFF2-40B4-BE49-F238E27FC236}">
                  <a16:creationId xmlns="" xmlns:a16="http://schemas.microsoft.com/office/drawing/2014/main" id="{4457649D-1CBF-BBA6-823F-4CEBAE07E919}"/>
                </a:ext>
              </a:extLst>
            </p:cNvPr>
            <p:cNvSpPr/>
            <p:nvPr/>
          </p:nvSpPr>
          <p:spPr>
            <a:xfrm flipH="1" flipV="1">
              <a:off x="3919188" y="3456862"/>
              <a:ext cx="119411" cy="128260"/>
            </a:xfrm>
            <a:prstGeom prst="rtTriangl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hevron 81">
              <a:extLst>
                <a:ext uri="{FF2B5EF4-FFF2-40B4-BE49-F238E27FC236}">
                  <a16:creationId xmlns="" xmlns:a16="http://schemas.microsoft.com/office/drawing/2014/main" id="{DEC40DAC-D705-C814-DA99-83BC73589815}"/>
                </a:ext>
              </a:extLst>
            </p:cNvPr>
            <p:cNvSpPr/>
            <p:nvPr/>
          </p:nvSpPr>
          <p:spPr>
            <a:xfrm>
              <a:off x="4910938" y="2995678"/>
              <a:ext cx="450331" cy="467366"/>
            </a:xfrm>
            <a:prstGeom prst="chevron">
              <a:avLst>
                <a:gd name="adj" fmla="val 49292"/>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path path="circle">
                <a:fillToRect l="100000" b="100000"/>
              </a:path>
              <a:tileRect t="-100000" r="-100000"/>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44" name="Chevron 82">
              <a:extLst>
                <a:ext uri="{FF2B5EF4-FFF2-40B4-BE49-F238E27FC236}">
                  <a16:creationId xmlns="" xmlns:a16="http://schemas.microsoft.com/office/drawing/2014/main" id="{26ABF52F-9BAA-E955-B274-BA0627DFB48D}"/>
                </a:ext>
              </a:extLst>
            </p:cNvPr>
            <p:cNvSpPr/>
            <p:nvPr/>
          </p:nvSpPr>
          <p:spPr>
            <a:xfrm>
              <a:off x="4681308" y="2997670"/>
              <a:ext cx="450331" cy="467366"/>
            </a:xfrm>
            <a:prstGeom prst="chevron">
              <a:avLst>
                <a:gd name="adj" fmla="val 49292"/>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45" name="Chevron 83">
              <a:extLst>
                <a:ext uri="{FF2B5EF4-FFF2-40B4-BE49-F238E27FC236}">
                  <a16:creationId xmlns="" xmlns:a16="http://schemas.microsoft.com/office/drawing/2014/main" id="{1AADF0DA-09A7-8487-0D5C-4B1FD2CA4CDD}"/>
                </a:ext>
              </a:extLst>
            </p:cNvPr>
            <p:cNvSpPr/>
            <p:nvPr/>
          </p:nvSpPr>
          <p:spPr>
            <a:xfrm>
              <a:off x="4456022" y="2997670"/>
              <a:ext cx="450331" cy="467366"/>
            </a:xfrm>
            <a:prstGeom prst="chevron">
              <a:avLst>
                <a:gd name="adj" fmla="val 49292"/>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46" name="Pentagon 84">
              <a:extLst>
                <a:ext uri="{FF2B5EF4-FFF2-40B4-BE49-F238E27FC236}">
                  <a16:creationId xmlns="" xmlns:a16="http://schemas.microsoft.com/office/drawing/2014/main" id="{CB15C5E5-A975-D127-FC70-7CB15350AC47}"/>
                </a:ext>
              </a:extLst>
            </p:cNvPr>
            <p:cNvSpPr/>
            <p:nvPr/>
          </p:nvSpPr>
          <p:spPr>
            <a:xfrm>
              <a:off x="3924300" y="2999662"/>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7" name="Rectangle 46">
              <a:extLst>
                <a:ext uri="{FF2B5EF4-FFF2-40B4-BE49-F238E27FC236}">
                  <a16:creationId xmlns="" xmlns:a16="http://schemas.microsoft.com/office/drawing/2014/main" id="{0FC74062-9304-F522-0B5B-55A044B2074F}"/>
                </a:ext>
              </a:extLst>
            </p:cNvPr>
            <p:cNvSpPr/>
            <p:nvPr/>
          </p:nvSpPr>
          <p:spPr>
            <a:xfrm>
              <a:off x="5339199" y="3031492"/>
              <a:ext cx="7296479" cy="386778"/>
            </a:xfrm>
            <a:prstGeom prst="rect">
              <a:avLst/>
            </a:prstGeom>
          </p:spPr>
          <p:txBody>
            <a:bodyPr wrap="square">
              <a:spAutoFit/>
            </a:bodyPr>
            <a:lstStyle/>
            <a:p>
              <a:pPr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My class went to the zoo _________. (tomorrow, yesterday)</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8" name="Group 47">
            <a:extLst>
              <a:ext uri="{FF2B5EF4-FFF2-40B4-BE49-F238E27FC236}">
                <a16:creationId xmlns="" xmlns:a16="http://schemas.microsoft.com/office/drawing/2014/main" id="{39C58594-134B-B1A4-48BE-87FC57F9E6FB}"/>
              </a:ext>
            </a:extLst>
          </p:cNvPr>
          <p:cNvGrpSpPr/>
          <p:nvPr/>
        </p:nvGrpSpPr>
        <p:grpSpPr>
          <a:xfrm>
            <a:off x="576232" y="4529107"/>
            <a:ext cx="11444390" cy="708406"/>
            <a:chOff x="3921744" y="3980074"/>
            <a:chExt cx="11444390" cy="585460"/>
          </a:xfrm>
        </p:grpSpPr>
        <p:sp>
          <p:nvSpPr>
            <p:cNvPr id="49" name="Right Triangle 48">
              <a:extLst>
                <a:ext uri="{FF2B5EF4-FFF2-40B4-BE49-F238E27FC236}">
                  <a16:creationId xmlns="" xmlns:a16="http://schemas.microsoft.com/office/drawing/2014/main" id="{2CFD2B69-114D-1C02-F4D9-049A12624F43}"/>
                </a:ext>
              </a:extLst>
            </p:cNvPr>
            <p:cNvSpPr/>
            <p:nvPr/>
          </p:nvSpPr>
          <p:spPr>
            <a:xfrm flipH="1" flipV="1">
              <a:off x="3921744" y="4437274"/>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hevron 88">
              <a:extLst>
                <a:ext uri="{FF2B5EF4-FFF2-40B4-BE49-F238E27FC236}">
                  <a16:creationId xmlns="" xmlns:a16="http://schemas.microsoft.com/office/drawing/2014/main" id="{A90F3CFC-85B3-C6F5-C9A7-2625076930A2}"/>
                </a:ext>
              </a:extLst>
            </p:cNvPr>
            <p:cNvSpPr/>
            <p:nvPr/>
          </p:nvSpPr>
          <p:spPr>
            <a:xfrm>
              <a:off x="4911058" y="3980074"/>
              <a:ext cx="450331" cy="467366"/>
            </a:xfrm>
            <a:prstGeom prst="chevron">
              <a:avLst>
                <a:gd name="adj" fmla="val 49292"/>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path path="circle">
                <a:fillToRect l="100000" b="100000"/>
              </a:path>
              <a:tileRect t="-100000" r="-100000"/>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51" name="Chevron 89">
              <a:extLst>
                <a:ext uri="{FF2B5EF4-FFF2-40B4-BE49-F238E27FC236}">
                  <a16:creationId xmlns="" xmlns:a16="http://schemas.microsoft.com/office/drawing/2014/main" id="{35D60478-F1DD-5CEE-9CE1-83BFD5BF61AA}"/>
                </a:ext>
              </a:extLst>
            </p:cNvPr>
            <p:cNvSpPr/>
            <p:nvPr/>
          </p:nvSpPr>
          <p:spPr>
            <a:xfrm>
              <a:off x="4681428" y="3982066"/>
              <a:ext cx="450331" cy="467366"/>
            </a:xfrm>
            <a:prstGeom prst="chevron">
              <a:avLst>
                <a:gd name="adj" fmla="val 49292"/>
              </a:avLst>
            </a:prstGeom>
            <a:solidFill>
              <a:schemeClr val="bg2">
                <a:lumMod val="75000"/>
              </a:schemeClr>
            </a:soli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52" name="Chevron 90">
              <a:extLst>
                <a:ext uri="{FF2B5EF4-FFF2-40B4-BE49-F238E27FC236}">
                  <a16:creationId xmlns="" xmlns:a16="http://schemas.microsoft.com/office/drawing/2014/main" id="{D4C5930B-D1A0-1265-269D-BB6F28E4D709}"/>
                </a:ext>
              </a:extLst>
            </p:cNvPr>
            <p:cNvSpPr/>
            <p:nvPr/>
          </p:nvSpPr>
          <p:spPr>
            <a:xfrm>
              <a:off x="4456142" y="3982066"/>
              <a:ext cx="450331" cy="467366"/>
            </a:xfrm>
            <a:prstGeom prst="chevron">
              <a:avLst>
                <a:gd name="adj" fmla="val 49292"/>
              </a:avLst>
            </a:prstGeom>
            <a:solidFill>
              <a:schemeClr val="bg2">
                <a:lumMod val="90000"/>
              </a:schemeClr>
            </a:soli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53" name="Pentagon 91">
              <a:extLst>
                <a:ext uri="{FF2B5EF4-FFF2-40B4-BE49-F238E27FC236}">
                  <a16:creationId xmlns="" xmlns:a16="http://schemas.microsoft.com/office/drawing/2014/main" id="{8120C9F4-58AB-146C-216A-46DE68B59DE9}"/>
                </a:ext>
              </a:extLst>
            </p:cNvPr>
            <p:cNvSpPr/>
            <p:nvPr/>
          </p:nvSpPr>
          <p:spPr>
            <a:xfrm>
              <a:off x="3926856" y="3980074"/>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4" name="Rectangle 53">
              <a:extLst>
                <a:ext uri="{FF2B5EF4-FFF2-40B4-BE49-F238E27FC236}">
                  <a16:creationId xmlns="" xmlns:a16="http://schemas.microsoft.com/office/drawing/2014/main" id="{F4F4212D-B3D8-F101-290C-1AE09D6731D1}"/>
                </a:ext>
              </a:extLst>
            </p:cNvPr>
            <p:cNvSpPr/>
            <p:nvPr/>
          </p:nvSpPr>
          <p:spPr>
            <a:xfrm>
              <a:off x="5430134" y="4035459"/>
              <a:ext cx="9936000" cy="381542"/>
            </a:xfrm>
            <a:prstGeom prst="rect">
              <a:avLst/>
            </a:prstGeom>
          </p:spPr>
          <p:txBody>
            <a:bodyPr wrap="square">
              <a:spAutoFit/>
            </a:bodyPr>
            <a:lstStyle/>
            <a:p>
              <a:pPr marR="0" lvl="0">
                <a:spcBef>
                  <a:spcPts val="0"/>
                </a:spcBef>
                <a:spcAft>
                  <a:spcPts val="0"/>
                </a:spcAft>
              </a:pPr>
              <a:r>
                <a:rPr lang="en-US" sz="2400" dirty="0" smtClean="0">
                  <a:latin typeface="Calibri" panose="020F0502020204030204" pitchFamily="34" charset="0"/>
                  <a:ea typeface="Calibri" panose="020F0502020204030204" pitchFamily="34" charset="0"/>
                  <a:cs typeface="Calibri" panose="020F0502020204030204" pitchFamily="34" charset="0"/>
                </a:rPr>
                <a:t>Raju decided to visit his grandmother who lives_______. (</a:t>
              </a:r>
              <a:r>
                <a:rPr lang="en-US" sz="2400" dirty="0" err="1" smtClean="0">
                  <a:latin typeface="Calibri" panose="020F0502020204030204" pitchFamily="34" charset="0"/>
                  <a:ea typeface="Calibri" panose="020F0502020204030204" pitchFamily="34" charset="0"/>
                  <a:cs typeface="Calibri" panose="020F0502020204030204" pitchFamily="34" charset="0"/>
                </a:rPr>
                <a:t>Jaipur</a:t>
              </a:r>
              <a:r>
                <a:rPr lang="en-US" sz="2400" dirty="0" smtClean="0">
                  <a:latin typeface="Calibri" panose="020F0502020204030204" pitchFamily="34" charset="0"/>
                  <a:ea typeface="Calibri" panose="020F0502020204030204" pitchFamily="34" charset="0"/>
                  <a:cs typeface="Calibri" panose="020F0502020204030204" pitchFamily="34" charset="0"/>
                </a:rPr>
                <a:t>,  nearby)</a:t>
              </a:r>
              <a:endParaRPr lang="en-US"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55" name="TextBox 54"/>
          <p:cNvSpPr txBox="1"/>
          <p:nvPr/>
        </p:nvSpPr>
        <p:spPr>
          <a:xfrm>
            <a:off x="3124674" y="976599"/>
            <a:ext cx="5942652" cy="461665"/>
          </a:xfrm>
          <a:prstGeom prst="rect">
            <a:avLst/>
          </a:prstGeom>
          <a:solidFill>
            <a:schemeClr val="accent6">
              <a:lumMod val="60000"/>
              <a:lumOff val="40000"/>
            </a:schemeClr>
          </a:solidFill>
          <a:scene3d>
            <a:camera prst="orthographicFront"/>
            <a:lightRig rig="threePt" dir="t"/>
          </a:scene3d>
          <a:sp3d>
            <a:bevelT/>
          </a:sp3d>
        </p:spPr>
        <p:txBody>
          <a:bodyPr wrap="none" rtlCol="0">
            <a:spAutoFit/>
          </a:bodyPr>
          <a:lstStyle/>
          <a:p>
            <a:r>
              <a:rPr lang="en-IN" sz="2400" dirty="0" smtClean="0"/>
              <a:t>Choose the correct adverb and fill in the blank</a:t>
            </a:r>
            <a:endParaRPr lang="en-US" sz="2400" dirty="0"/>
          </a:p>
        </p:txBody>
      </p:sp>
      <p:sp>
        <p:nvSpPr>
          <p:cNvPr id="56" name="TextBox 55"/>
          <p:cNvSpPr txBox="1"/>
          <p:nvPr/>
        </p:nvSpPr>
        <p:spPr>
          <a:xfrm>
            <a:off x="5824536" y="2152943"/>
            <a:ext cx="1462773" cy="461665"/>
          </a:xfrm>
          <a:prstGeom prst="rect">
            <a:avLst/>
          </a:prstGeom>
          <a:noFill/>
        </p:spPr>
        <p:txBody>
          <a:bodyPr wrap="none" rtlCol="0">
            <a:spAutoFit/>
          </a:bodyPr>
          <a:lstStyle/>
          <a:p>
            <a:r>
              <a:rPr lang="en-IN" sz="2400" b="1" dirty="0" smtClean="0"/>
              <a:t>last week </a:t>
            </a:r>
            <a:endParaRPr lang="en-US" sz="2400" b="1" dirty="0"/>
          </a:p>
        </p:txBody>
      </p:sp>
      <p:sp>
        <p:nvSpPr>
          <p:cNvPr id="57" name="TextBox 56"/>
          <p:cNvSpPr txBox="1"/>
          <p:nvPr/>
        </p:nvSpPr>
        <p:spPr>
          <a:xfrm>
            <a:off x="6005512" y="2978512"/>
            <a:ext cx="891591" cy="461665"/>
          </a:xfrm>
          <a:prstGeom prst="rect">
            <a:avLst/>
          </a:prstGeom>
          <a:noFill/>
        </p:spPr>
        <p:txBody>
          <a:bodyPr wrap="none" rtlCol="0">
            <a:spAutoFit/>
          </a:bodyPr>
          <a:lstStyle/>
          <a:p>
            <a:r>
              <a:rPr lang="en-IN" sz="2400" b="1" dirty="0" smtClean="0"/>
              <a:t> early</a:t>
            </a:r>
            <a:endParaRPr lang="en-US" sz="2400" b="1" dirty="0"/>
          </a:p>
        </p:txBody>
      </p:sp>
      <p:sp>
        <p:nvSpPr>
          <p:cNvPr id="59" name="TextBox 58"/>
          <p:cNvSpPr txBox="1"/>
          <p:nvPr/>
        </p:nvSpPr>
        <p:spPr>
          <a:xfrm>
            <a:off x="3345533" y="3781727"/>
            <a:ext cx="940707" cy="461665"/>
          </a:xfrm>
          <a:prstGeom prst="rect">
            <a:avLst/>
          </a:prstGeom>
          <a:noFill/>
        </p:spPr>
        <p:txBody>
          <a:bodyPr wrap="none" rtlCol="0">
            <a:spAutoFit/>
          </a:bodyPr>
          <a:lstStyle/>
          <a:p>
            <a:r>
              <a:rPr lang="en-IN" sz="2400" dirty="0" smtClean="0"/>
              <a:t> </a:t>
            </a:r>
            <a:r>
              <a:rPr lang="en-IN" sz="2400" b="1" dirty="0" smtClean="0"/>
              <a:t>often</a:t>
            </a:r>
            <a:endParaRPr lang="en-US" sz="2400" b="1" dirty="0"/>
          </a:p>
        </p:txBody>
      </p:sp>
      <p:sp>
        <p:nvSpPr>
          <p:cNvPr id="60" name="TextBox 59"/>
          <p:cNvSpPr txBox="1"/>
          <p:nvPr/>
        </p:nvSpPr>
        <p:spPr>
          <a:xfrm>
            <a:off x="5191120" y="5410511"/>
            <a:ext cx="1424557" cy="461665"/>
          </a:xfrm>
          <a:prstGeom prst="rect">
            <a:avLst/>
          </a:prstGeom>
          <a:noFill/>
        </p:spPr>
        <p:txBody>
          <a:bodyPr wrap="none" rtlCol="0">
            <a:spAutoFit/>
          </a:bodyPr>
          <a:lstStyle/>
          <a:p>
            <a:r>
              <a:rPr lang="en-IN" sz="2400" b="1" dirty="0" smtClean="0"/>
              <a:t>yesterday</a:t>
            </a:r>
            <a:endParaRPr lang="en-US" sz="2400" b="1" dirty="0"/>
          </a:p>
        </p:txBody>
      </p:sp>
      <p:sp>
        <p:nvSpPr>
          <p:cNvPr id="61" name="TextBox 60"/>
          <p:cNvSpPr txBox="1"/>
          <p:nvPr/>
        </p:nvSpPr>
        <p:spPr>
          <a:xfrm>
            <a:off x="7996248" y="4596119"/>
            <a:ext cx="1075872" cy="461665"/>
          </a:xfrm>
          <a:prstGeom prst="rect">
            <a:avLst/>
          </a:prstGeom>
          <a:noFill/>
        </p:spPr>
        <p:txBody>
          <a:bodyPr wrap="none" rtlCol="0">
            <a:spAutoFit/>
          </a:bodyPr>
          <a:lstStyle/>
          <a:p>
            <a:r>
              <a:rPr lang="en-IN" sz="2400" b="1" dirty="0" smtClean="0"/>
              <a:t>nearby</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000"/>
                                        <p:tgtEl>
                                          <p:spTgt spid="5"/>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strips(downRight)">
                                      <p:cBhvr>
                                        <p:cTn id="20" dur="1000"/>
                                        <p:tgtEl>
                                          <p:spTgt spid="56"/>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0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strips(downRight)">
                                      <p:cBhvr>
                                        <p:cTn id="29" dur="500"/>
                                        <p:tgtEl>
                                          <p:spTgt spid="57"/>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10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strips(downRight)">
                                      <p:cBhvr>
                                        <p:cTn id="38" dur="1000"/>
                                        <p:tgtEl>
                                          <p:spTgt spid="59"/>
                                        </p:tgtEl>
                                      </p:cBhvr>
                                    </p:animEffect>
                                  </p:childTnLst>
                                </p:cTn>
                              </p:par>
                            </p:childTnLst>
                          </p:cTn>
                        </p:par>
                        <p:par>
                          <p:cTn id="39" fill="hold">
                            <p:stCondLst>
                              <p:cond delay="1000"/>
                            </p:stCondLst>
                            <p:childTnLst>
                              <p:par>
                                <p:cTn id="40" presetID="22" presetClass="entr" presetSubtype="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10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strips(downRight)">
                                      <p:cBhvr>
                                        <p:cTn id="47" dur="1000"/>
                                        <p:tgtEl>
                                          <p:spTgt spid="61"/>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left)">
                                      <p:cBhvr>
                                        <p:cTn id="51" dur="10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60"/>
                                        </p:tgtEl>
                                        <p:attrNameLst>
                                          <p:attrName>style.visibility</p:attrName>
                                        </p:attrNameLst>
                                      </p:cBhvr>
                                      <p:to>
                                        <p:strVal val="visible"/>
                                      </p:to>
                                    </p:set>
                                    <p:animEffect transition="in" filter="strips(downRight)">
                                      <p:cBhvr>
                                        <p:cTn id="56"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p:bldP spid="57" grpId="0"/>
      <p:bldP spid="59" grpId="0"/>
      <p:bldP spid="60" grpId="0"/>
      <p:bldP spid="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000" y="862264"/>
            <a:ext cx="9720000" cy="576000"/>
          </a:xfrm>
          <a:solidFill>
            <a:schemeClr val="bg2">
              <a:lumMod val="75000"/>
            </a:schemeClr>
          </a:solidFill>
          <a:scene3d>
            <a:camera prst="orthographicFront"/>
            <a:lightRig rig="threePt" dir="t"/>
          </a:scene3d>
          <a:sp3d>
            <a:bevelT/>
          </a:sp3d>
        </p:spPr>
        <p:txBody>
          <a:bodyPr>
            <a:normAutofit fontScale="90000"/>
          </a:bodyPr>
          <a:lstStyle/>
          <a:p>
            <a:r>
              <a:rPr lang="en-IN" dirty="0" smtClean="0"/>
              <a:t>Unscramble and underline the adverbs of time and place</a:t>
            </a:r>
            <a:endParaRPr lang="en-IN" dirty="0"/>
          </a:p>
        </p:txBody>
      </p:sp>
      <p:sp>
        <p:nvSpPr>
          <p:cNvPr id="47" name="Title 1"/>
          <p:cNvSpPr txBox="1">
            <a:spLocks/>
          </p:cNvSpPr>
          <p:nvPr/>
        </p:nvSpPr>
        <p:spPr>
          <a:xfrm>
            <a:off x="3917161" y="60328"/>
            <a:ext cx="4357679" cy="612000"/>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effectLst>
            <a:outerShdw blurRad="50800" dist="38100" dir="2700000" algn="tl" rotWithShape="0">
              <a:prstClr val="black">
                <a:alpha val="40000"/>
              </a:prstClr>
            </a:outerShdw>
          </a:effectLst>
          <a:scene3d>
            <a:camera prst="orthographicFront"/>
            <a:lightRig rig="threePt" dir="t"/>
          </a:scene3d>
          <a:sp3d>
            <a:bevelT/>
          </a:sp3d>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tx1"/>
                </a:solidFill>
                <a:effectLst/>
                <a:uLnTx/>
                <a:uFillTx/>
                <a:latin typeface="+mj-lt"/>
                <a:ea typeface="+mj-ea"/>
                <a:cs typeface="+mj-cs"/>
              </a:rPr>
              <a:t>Unscramble</a:t>
            </a:r>
            <a:endParaRPr kumimoji="0" lang="en-IN"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8" name="TextBox 47"/>
          <p:cNvSpPr txBox="1">
            <a:spLocks noChangeAspect="1"/>
          </p:cNvSpPr>
          <p:nvPr/>
        </p:nvSpPr>
        <p:spPr>
          <a:xfrm>
            <a:off x="395256" y="1800216"/>
            <a:ext cx="6250173" cy="468000"/>
          </a:xfrm>
          <a:prstGeom prst="rect">
            <a:avLst/>
          </a:prstGeom>
          <a:solidFill>
            <a:schemeClr val="accent5">
              <a:lumMod val="20000"/>
              <a:lumOff val="80000"/>
            </a:schemeClr>
          </a:solidFill>
          <a:scene3d>
            <a:camera prst="orthographicFront"/>
            <a:lightRig rig="threePt" dir="t"/>
          </a:scene3d>
          <a:sp3d>
            <a:bevelT/>
          </a:sp3d>
        </p:spPr>
        <p:txBody>
          <a:bodyPr wrap="none" rtlCol="0">
            <a:spAutoFit/>
          </a:bodyPr>
          <a:lstStyle/>
          <a:p>
            <a:r>
              <a:rPr lang="en-IN" sz="2400" dirty="0" smtClean="0"/>
              <a:t>a. </a:t>
            </a:r>
            <a:r>
              <a:rPr lang="en-US" sz="2400" b="1" dirty="0" smtClean="0"/>
              <a:t> </a:t>
            </a:r>
            <a:r>
              <a:rPr lang="en-US" sz="2400" dirty="0" smtClean="0"/>
              <a:t>good marks / I / get / normally / in / the exam</a:t>
            </a:r>
          </a:p>
          <a:p>
            <a:endParaRPr lang="en-US" dirty="0"/>
          </a:p>
        </p:txBody>
      </p:sp>
      <p:sp>
        <p:nvSpPr>
          <p:cNvPr id="49" name="TextBox 48"/>
          <p:cNvSpPr txBox="1"/>
          <p:nvPr/>
        </p:nvSpPr>
        <p:spPr>
          <a:xfrm>
            <a:off x="395256" y="2343144"/>
            <a:ext cx="5580117" cy="1107996"/>
          </a:xfrm>
          <a:prstGeom prst="rect">
            <a:avLst/>
          </a:prstGeom>
          <a:noFill/>
        </p:spPr>
        <p:txBody>
          <a:bodyPr wrap="none" rtlCol="0">
            <a:spAutoFit/>
          </a:bodyPr>
          <a:lstStyle/>
          <a:p>
            <a:pPr marL="457200" indent="-457200"/>
            <a:r>
              <a:rPr lang="en-US" sz="2400" dirty="0" smtClean="0"/>
              <a:t>1</a:t>
            </a:r>
            <a:r>
              <a:rPr lang="en-US" sz="2400" b="1" dirty="0" smtClean="0"/>
              <a:t>.  </a:t>
            </a:r>
            <a:r>
              <a:rPr lang="en-US" sz="2400" dirty="0" smtClean="0"/>
              <a:t>I </a:t>
            </a:r>
            <a:r>
              <a:rPr lang="en-US" sz="2400" u="sng" dirty="0" smtClean="0"/>
              <a:t>normally</a:t>
            </a:r>
            <a:r>
              <a:rPr lang="en-US" sz="2400" dirty="0" smtClean="0"/>
              <a:t> get good marks in the exam.</a:t>
            </a:r>
          </a:p>
          <a:p>
            <a:pPr marL="457200" indent="-457200"/>
            <a:r>
              <a:rPr lang="en-IN" sz="2400" dirty="0" smtClean="0"/>
              <a:t>2.  </a:t>
            </a:r>
            <a:r>
              <a:rPr lang="en-IN" sz="2400" u="sng" dirty="0" smtClean="0"/>
              <a:t>Normally,</a:t>
            </a:r>
            <a:r>
              <a:rPr lang="en-IN" sz="2400" dirty="0" smtClean="0"/>
              <a:t> I get good marks in the exam.</a:t>
            </a:r>
            <a:endParaRPr lang="en-US" sz="2400" dirty="0" smtClean="0"/>
          </a:p>
          <a:p>
            <a:endParaRPr lang="en-US" dirty="0"/>
          </a:p>
        </p:txBody>
      </p:sp>
      <p:sp>
        <p:nvSpPr>
          <p:cNvPr id="50" name="TextBox 49"/>
          <p:cNvSpPr txBox="1">
            <a:spLocks noChangeAspect="1"/>
          </p:cNvSpPr>
          <p:nvPr/>
        </p:nvSpPr>
        <p:spPr>
          <a:xfrm>
            <a:off x="395256" y="3338512"/>
            <a:ext cx="8596969" cy="468000"/>
          </a:xfrm>
          <a:prstGeom prst="rect">
            <a:avLst/>
          </a:prstGeom>
          <a:solidFill>
            <a:schemeClr val="accent2">
              <a:lumMod val="20000"/>
              <a:lumOff val="80000"/>
            </a:schemeClr>
          </a:solidFill>
          <a:scene3d>
            <a:camera prst="orthographicFront"/>
            <a:lightRig rig="threePt" dir="t"/>
          </a:scene3d>
          <a:sp3d>
            <a:bevelT/>
          </a:sp3d>
        </p:spPr>
        <p:txBody>
          <a:bodyPr wrap="none" rtlCol="0">
            <a:spAutoFit/>
          </a:bodyPr>
          <a:lstStyle/>
          <a:p>
            <a:pPr fontAlgn="base"/>
            <a:r>
              <a:rPr lang="en-IN" sz="2400" dirty="0" smtClean="0"/>
              <a:t>b. </a:t>
            </a:r>
            <a:r>
              <a:rPr lang="en-US" sz="2400" b="1" dirty="0" smtClean="0"/>
              <a:t> </a:t>
            </a:r>
            <a:r>
              <a:rPr lang="en-US" sz="2400" dirty="0" smtClean="0"/>
              <a:t>downstairs / ran / children / to meet / their / grandparents / The</a:t>
            </a:r>
          </a:p>
          <a:p>
            <a:pPr fontAlgn="base"/>
            <a:endParaRPr lang="en-US" sz="2400" dirty="0" smtClean="0"/>
          </a:p>
        </p:txBody>
      </p:sp>
      <p:sp>
        <p:nvSpPr>
          <p:cNvPr id="51" name="TextBox 50"/>
          <p:cNvSpPr txBox="1"/>
          <p:nvPr/>
        </p:nvSpPr>
        <p:spPr>
          <a:xfrm>
            <a:off x="395256" y="3790952"/>
            <a:ext cx="7542193" cy="540000"/>
          </a:xfrm>
          <a:prstGeom prst="rect">
            <a:avLst/>
          </a:prstGeom>
          <a:noFill/>
        </p:spPr>
        <p:txBody>
          <a:bodyPr wrap="none" rtlCol="0">
            <a:spAutoFit/>
          </a:bodyPr>
          <a:lstStyle/>
          <a:p>
            <a:pPr fontAlgn="base"/>
            <a:r>
              <a:rPr lang="en-IN" sz="2400" dirty="0" smtClean="0"/>
              <a:t>1. </a:t>
            </a:r>
            <a:r>
              <a:rPr lang="en-US" sz="2400" b="1" dirty="0" smtClean="0"/>
              <a:t> </a:t>
            </a:r>
            <a:r>
              <a:rPr lang="en-US" sz="2400" dirty="0" smtClean="0"/>
              <a:t>The children ran </a:t>
            </a:r>
            <a:r>
              <a:rPr lang="en-US" sz="2400" u="sng" dirty="0" smtClean="0"/>
              <a:t>downstairs </a:t>
            </a:r>
            <a:r>
              <a:rPr lang="en-US" sz="2400" dirty="0" smtClean="0"/>
              <a:t>to meet their grandparents.</a:t>
            </a:r>
          </a:p>
          <a:p>
            <a:pPr fontAlgn="base"/>
            <a:endParaRPr lang="en-US" sz="2400" dirty="0" smtClean="0"/>
          </a:p>
        </p:txBody>
      </p:sp>
      <p:sp>
        <p:nvSpPr>
          <p:cNvPr id="52" name="TextBox 51"/>
          <p:cNvSpPr txBox="1">
            <a:spLocks noChangeAspect="1"/>
          </p:cNvSpPr>
          <p:nvPr/>
        </p:nvSpPr>
        <p:spPr>
          <a:xfrm>
            <a:off x="395256" y="4441881"/>
            <a:ext cx="5052537" cy="468000"/>
          </a:xfrm>
          <a:prstGeom prst="rect">
            <a:avLst/>
          </a:prstGeom>
          <a:solidFill>
            <a:schemeClr val="accent4">
              <a:lumMod val="20000"/>
              <a:lumOff val="80000"/>
            </a:schemeClr>
          </a:solidFill>
          <a:scene3d>
            <a:camera prst="orthographicFront"/>
            <a:lightRig rig="threePt" dir="t"/>
          </a:scene3d>
          <a:sp3d>
            <a:bevelT/>
          </a:sp3d>
        </p:spPr>
        <p:txBody>
          <a:bodyPr wrap="none" rtlCol="0">
            <a:spAutoFit/>
          </a:bodyPr>
          <a:lstStyle/>
          <a:p>
            <a:pPr fontAlgn="base"/>
            <a:r>
              <a:rPr lang="en-IN" sz="2400" dirty="0" smtClean="0"/>
              <a:t>c. </a:t>
            </a:r>
            <a:r>
              <a:rPr lang="en-US" sz="2400" b="1" dirty="0" smtClean="0"/>
              <a:t> </a:t>
            </a:r>
            <a:r>
              <a:rPr lang="en-US" sz="2400" dirty="0" smtClean="0"/>
              <a:t>It / be / holiday / tomorrow / will / a</a:t>
            </a:r>
          </a:p>
          <a:p>
            <a:pPr fontAlgn="base"/>
            <a:endParaRPr lang="en-US" sz="2400" dirty="0" smtClean="0"/>
          </a:p>
        </p:txBody>
      </p:sp>
      <p:sp>
        <p:nvSpPr>
          <p:cNvPr id="53" name="TextBox 52"/>
          <p:cNvSpPr txBox="1"/>
          <p:nvPr/>
        </p:nvSpPr>
        <p:spPr>
          <a:xfrm>
            <a:off x="395256" y="4878760"/>
            <a:ext cx="4197688" cy="360000"/>
          </a:xfrm>
          <a:prstGeom prst="rect">
            <a:avLst/>
          </a:prstGeom>
          <a:noFill/>
        </p:spPr>
        <p:txBody>
          <a:bodyPr wrap="none" rtlCol="0">
            <a:spAutoFit/>
          </a:bodyPr>
          <a:lstStyle/>
          <a:p>
            <a:pPr fontAlgn="base"/>
            <a:r>
              <a:rPr lang="en-IN" sz="2400" dirty="0" smtClean="0"/>
              <a:t>1. </a:t>
            </a:r>
            <a:r>
              <a:rPr lang="en-US" sz="2400" b="1" dirty="0" smtClean="0"/>
              <a:t> </a:t>
            </a:r>
            <a:r>
              <a:rPr lang="en-US" sz="2400" dirty="0" smtClean="0"/>
              <a:t>It will be a holiday </a:t>
            </a:r>
            <a:r>
              <a:rPr lang="en-US" sz="2400" u="sng" dirty="0" smtClean="0"/>
              <a:t>tomorrow.</a:t>
            </a:r>
          </a:p>
          <a:p>
            <a:pPr fontAlgn="base"/>
            <a:endParaRPr lang="en-US" sz="2400" dirty="0" smtClean="0"/>
          </a:p>
        </p:txBody>
      </p:sp>
      <p:sp>
        <p:nvSpPr>
          <p:cNvPr id="54" name="TextBox 53"/>
          <p:cNvSpPr txBox="1">
            <a:spLocks noChangeAspect="1"/>
          </p:cNvSpPr>
          <p:nvPr/>
        </p:nvSpPr>
        <p:spPr>
          <a:xfrm>
            <a:off x="395256" y="5496616"/>
            <a:ext cx="6173357" cy="468000"/>
          </a:xfrm>
          <a:prstGeom prst="rect">
            <a:avLst/>
          </a:prstGeom>
          <a:solidFill>
            <a:schemeClr val="accent6">
              <a:lumMod val="40000"/>
              <a:lumOff val="60000"/>
            </a:schemeClr>
          </a:solidFill>
          <a:scene3d>
            <a:camera prst="orthographicFront"/>
            <a:lightRig rig="threePt" dir="t"/>
          </a:scene3d>
          <a:sp3d>
            <a:bevelT/>
          </a:sp3d>
        </p:spPr>
        <p:txBody>
          <a:bodyPr wrap="none" rtlCol="0">
            <a:spAutoFit/>
          </a:bodyPr>
          <a:lstStyle/>
          <a:p>
            <a:pPr fontAlgn="base"/>
            <a:r>
              <a:rPr lang="en-IN" sz="2400" dirty="0" smtClean="0"/>
              <a:t>d. </a:t>
            </a:r>
            <a:r>
              <a:rPr lang="en-US" sz="2400" b="1" dirty="0" smtClean="0"/>
              <a:t> </a:t>
            </a:r>
            <a:r>
              <a:rPr lang="en-US" sz="2400" dirty="0" smtClean="0"/>
              <a:t>everywhere / looked / book / They / for / the</a:t>
            </a:r>
          </a:p>
          <a:p>
            <a:pPr fontAlgn="base"/>
            <a:endParaRPr lang="en-US" sz="2400" dirty="0" smtClean="0"/>
          </a:p>
          <a:p>
            <a:pPr fontAlgn="base"/>
            <a:endParaRPr lang="en-US" sz="2400" dirty="0" smtClean="0"/>
          </a:p>
        </p:txBody>
      </p:sp>
      <p:sp>
        <p:nvSpPr>
          <p:cNvPr id="55" name="TextBox 54"/>
          <p:cNvSpPr txBox="1"/>
          <p:nvPr/>
        </p:nvSpPr>
        <p:spPr>
          <a:xfrm>
            <a:off x="395256" y="5928616"/>
            <a:ext cx="5306133" cy="396000"/>
          </a:xfrm>
          <a:prstGeom prst="rect">
            <a:avLst/>
          </a:prstGeom>
          <a:noFill/>
        </p:spPr>
        <p:txBody>
          <a:bodyPr wrap="none" rtlCol="0">
            <a:spAutoFit/>
          </a:bodyPr>
          <a:lstStyle/>
          <a:p>
            <a:pPr fontAlgn="base"/>
            <a:r>
              <a:rPr lang="en-IN" sz="2400" dirty="0" smtClean="0"/>
              <a:t>1. </a:t>
            </a:r>
            <a:r>
              <a:rPr lang="en-US" sz="2400" b="1" dirty="0" smtClean="0"/>
              <a:t> </a:t>
            </a:r>
            <a:r>
              <a:rPr lang="en-US" sz="2400" dirty="0" smtClean="0"/>
              <a:t>They looked for the book </a:t>
            </a:r>
            <a:r>
              <a:rPr lang="en-US" sz="2400" u="sng" dirty="0" smtClean="0"/>
              <a:t>everywhere</a:t>
            </a:r>
            <a:r>
              <a:rPr lang="en-US" sz="2400" dirty="0" smtClean="0"/>
              <a:t>.</a:t>
            </a:r>
          </a:p>
          <a:p>
            <a:pPr fontAlgn="base"/>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wipe(left)">
                                      <p:cBhvr>
                                        <p:cTn id="12" dur="10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left)">
                                      <p:cBhvr>
                                        <p:cTn id="17" dur="10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wipe(left)">
                                      <p:cBhvr>
                                        <p:cTn id="22" dur="1000"/>
                                        <p:tgtEl>
                                          <p:spTgt spid="5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left)">
                                      <p:cBhvr>
                                        <p:cTn id="27" dur="10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1000"/>
                                        <p:tgtEl>
                                          <p:spTgt spid="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left)">
                                      <p:cBhvr>
                                        <p:cTn id="37" dur="10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wipe(left)">
                                      <p:cBhvr>
                                        <p:cTn id="42"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0" grpId="0" animBg="1"/>
      <p:bldP spid="51" grpId="0"/>
      <p:bldP spid="52" grpId="0" animBg="1"/>
      <p:bldP spid="53" grpId="0"/>
      <p:bldP spid="54" grpId="0" animBg="1"/>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87" y="71414"/>
            <a:ext cx="9296427" cy="654032"/>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3500000" scaled="1"/>
            <a:tileRect/>
          </a:gradFill>
          <a:effectLst>
            <a:glow rad="63500">
              <a:schemeClr val="accent2">
                <a:satMod val="175000"/>
                <a:alpha val="40000"/>
              </a:schemeClr>
            </a:glow>
          </a:effectLst>
        </p:spPr>
        <p:txBody>
          <a:bodyPr/>
          <a:lstStyle/>
          <a:p>
            <a:r>
              <a:rPr lang="en-IN" dirty="0" smtClean="0"/>
              <a:t>Identify the Adverbs of Time ‘T’ and Place ‘P’</a:t>
            </a:r>
            <a:endParaRPr lang="en-IN" dirty="0"/>
          </a:p>
        </p:txBody>
      </p:sp>
      <p:grpSp>
        <p:nvGrpSpPr>
          <p:cNvPr id="77" name="Group 76">
            <a:extLst>
              <a:ext uri="{FF2B5EF4-FFF2-40B4-BE49-F238E27FC236}">
                <a16:creationId xmlns:a16="http://schemas.microsoft.com/office/drawing/2014/main" xmlns="" id="{8D61AEC6-A879-476C-B521-C747857D37C2}"/>
              </a:ext>
            </a:extLst>
          </p:cNvPr>
          <p:cNvGrpSpPr/>
          <p:nvPr/>
        </p:nvGrpSpPr>
        <p:grpSpPr>
          <a:xfrm>
            <a:off x="1047272" y="895336"/>
            <a:ext cx="6768000" cy="925661"/>
            <a:chOff x="503928" y="2325758"/>
            <a:chExt cx="4737476" cy="925661"/>
          </a:xfrm>
          <a:effectLst>
            <a:outerShdw blurRad="177800" dist="228600" dir="2700000" sx="101000" sy="101000" algn="tl" rotWithShape="0">
              <a:prstClr val="black">
                <a:alpha val="40000"/>
              </a:prstClr>
            </a:outerShdw>
          </a:effectLst>
        </p:grpSpPr>
        <p:grpSp>
          <p:nvGrpSpPr>
            <p:cNvPr id="78" name="Group 77">
              <a:extLst>
                <a:ext uri="{FF2B5EF4-FFF2-40B4-BE49-F238E27FC236}">
                  <a16:creationId xmlns:a16="http://schemas.microsoft.com/office/drawing/2014/main" xmlns="" id="{F86B415F-13B0-4926-AA77-C2407689C5B5}"/>
                </a:ext>
              </a:extLst>
            </p:cNvPr>
            <p:cNvGrpSpPr/>
            <p:nvPr/>
          </p:nvGrpSpPr>
          <p:grpSpPr>
            <a:xfrm>
              <a:off x="503928" y="2325758"/>
              <a:ext cx="4668386" cy="925661"/>
              <a:chOff x="1035456" y="2317988"/>
              <a:chExt cx="4668386" cy="925661"/>
            </a:xfrm>
          </p:grpSpPr>
          <p:sp>
            <p:nvSpPr>
              <p:cNvPr id="80" name="Isosceles Triangle 79">
                <a:extLst>
                  <a:ext uri="{FF2B5EF4-FFF2-40B4-BE49-F238E27FC236}">
                    <a16:creationId xmlns:a16="http://schemas.microsoft.com/office/drawing/2014/main" xmlns="" id="{90DB4382-C55F-493B-88F3-917CFD089C79}"/>
                  </a:ext>
                </a:extLst>
              </p:cNvPr>
              <p:cNvSpPr/>
              <p:nvPr/>
            </p:nvSpPr>
            <p:spPr>
              <a:xfrm>
                <a:off x="1509250" y="2330126"/>
                <a:ext cx="290491" cy="216024"/>
              </a:xfrm>
              <a:prstGeom prst="triangle">
                <a:avLst/>
              </a:prstGeom>
              <a:solidFill>
                <a:srgbClr val="C763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Rectangle 80">
                <a:extLst>
                  <a:ext uri="{FF2B5EF4-FFF2-40B4-BE49-F238E27FC236}">
                    <a16:creationId xmlns:a16="http://schemas.microsoft.com/office/drawing/2014/main" xmlns="" id="{CAD7027B-EB03-43FB-8366-9EE607DC2E18}"/>
                  </a:ext>
                </a:extLst>
              </p:cNvPr>
              <p:cNvSpPr/>
              <p:nvPr/>
            </p:nvSpPr>
            <p:spPr>
              <a:xfrm>
                <a:off x="1055440" y="2448714"/>
                <a:ext cx="4648402" cy="794935"/>
              </a:xfrm>
              <a:prstGeom prst="rect">
                <a:avLst/>
              </a:prstGeom>
              <a:solidFill>
                <a:schemeClr val="bg1">
                  <a:lumMod val="50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2" name="Parallelogram 81">
                <a:extLst>
                  <a:ext uri="{FF2B5EF4-FFF2-40B4-BE49-F238E27FC236}">
                    <a16:creationId xmlns:a16="http://schemas.microsoft.com/office/drawing/2014/main" xmlns="" id="{C72B1B5D-D0E5-4D34-BDD8-DD05CCC11730}"/>
                  </a:ext>
                </a:extLst>
              </p:cNvPr>
              <p:cNvSpPr/>
              <p:nvPr/>
            </p:nvSpPr>
            <p:spPr>
              <a:xfrm>
                <a:off x="1035456" y="2317988"/>
                <a:ext cx="619040" cy="576064"/>
              </a:xfrm>
              <a:prstGeom prst="parallelogram">
                <a:avLst/>
              </a:prstGeom>
              <a:gradFill flip="none" rotWithShape="1">
                <a:gsLst>
                  <a:gs pos="0">
                    <a:srgbClr val="DE3800">
                      <a:shade val="30000"/>
                      <a:satMod val="115000"/>
                    </a:srgbClr>
                  </a:gs>
                  <a:gs pos="50000">
                    <a:srgbClr val="DE3800">
                      <a:shade val="67500"/>
                      <a:satMod val="115000"/>
                    </a:srgbClr>
                  </a:gs>
                  <a:gs pos="100000">
                    <a:srgbClr val="DE3800">
                      <a:shade val="100000"/>
                      <a:satMod val="115000"/>
                    </a:srgbClr>
                  </a:gs>
                </a:gsLst>
                <a:lin ang="108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grpSp>
        <p:sp>
          <p:nvSpPr>
            <p:cNvPr id="79" name="TextBox 78">
              <a:extLst>
                <a:ext uri="{FF2B5EF4-FFF2-40B4-BE49-F238E27FC236}">
                  <a16:creationId xmlns:a16="http://schemas.microsoft.com/office/drawing/2014/main" xmlns="" id="{B05C7CE6-ABBE-484D-9782-8A780744315E}"/>
                </a:ext>
              </a:extLst>
            </p:cNvPr>
            <p:cNvSpPr txBox="1"/>
            <p:nvPr/>
          </p:nvSpPr>
          <p:spPr>
            <a:xfrm>
              <a:off x="1076666" y="2620300"/>
              <a:ext cx="4164738"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haven’t seen my brother since 2020.</a:t>
              </a:r>
              <a:endParaRPr lang="en-IN" sz="2400" dirty="0">
                <a:solidFill>
                  <a:schemeClr val="bg1"/>
                </a:solidFill>
              </a:endParaRPr>
            </a:p>
          </p:txBody>
        </p:sp>
      </p:grpSp>
      <p:grpSp>
        <p:nvGrpSpPr>
          <p:cNvPr id="83" name="Group 82">
            <a:extLst>
              <a:ext uri="{FF2B5EF4-FFF2-40B4-BE49-F238E27FC236}">
                <a16:creationId xmlns:a16="http://schemas.microsoft.com/office/drawing/2014/main" xmlns="" id="{B2D392D3-AEB2-4044-B35A-B817F1040BCB}"/>
              </a:ext>
            </a:extLst>
          </p:cNvPr>
          <p:cNvGrpSpPr/>
          <p:nvPr/>
        </p:nvGrpSpPr>
        <p:grpSpPr>
          <a:xfrm>
            <a:off x="1047271" y="3157536"/>
            <a:ext cx="6768000" cy="925661"/>
            <a:chOff x="6518327" y="3783358"/>
            <a:chExt cx="4762795" cy="925661"/>
          </a:xfrm>
          <a:effectLst>
            <a:outerShdw blurRad="177800" dist="228600" dir="2700000" sx="101000" sy="101000" algn="tl" rotWithShape="0">
              <a:prstClr val="black">
                <a:alpha val="40000"/>
              </a:prstClr>
            </a:outerShdw>
          </a:effectLst>
        </p:grpSpPr>
        <p:grpSp>
          <p:nvGrpSpPr>
            <p:cNvPr id="84" name="Group 83">
              <a:extLst>
                <a:ext uri="{FF2B5EF4-FFF2-40B4-BE49-F238E27FC236}">
                  <a16:creationId xmlns:a16="http://schemas.microsoft.com/office/drawing/2014/main" xmlns="" id="{67E101FE-1FFE-4D98-954E-A9F28E9AB3CC}"/>
                </a:ext>
              </a:extLst>
            </p:cNvPr>
            <p:cNvGrpSpPr/>
            <p:nvPr/>
          </p:nvGrpSpPr>
          <p:grpSpPr>
            <a:xfrm>
              <a:off x="6518327" y="3783358"/>
              <a:ext cx="4668386" cy="925661"/>
              <a:chOff x="1035456" y="2317988"/>
              <a:chExt cx="4668386" cy="925661"/>
            </a:xfrm>
          </p:grpSpPr>
          <p:sp>
            <p:nvSpPr>
              <p:cNvPr id="86" name="Isosceles Triangle 85">
                <a:extLst>
                  <a:ext uri="{FF2B5EF4-FFF2-40B4-BE49-F238E27FC236}">
                    <a16:creationId xmlns:a16="http://schemas.microsoft.com/office/drawing/2014/main" xmlns="" id="{A7D2FE16-BD94-4871-98FE-1EDBE15A0143}"/>
                  </a:ext>
                </a:extLst>
              </p:cNvPr>
              <p:cNvSpPr/>
              <p:nvPr/>
            </p:nvSpPr>
            <p:spPr>
              <a:xfrm>
                <a:off x="1509250" y="2330126"/>
                <a:ext cx="290491" cy="216024"/>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7" name="Rectangle 86">
                <a:extLst>
                  <a:ext uri="{FF2B5EF4-FFF2-40B4-BE49-F238E27FC236}">
                    <a16:creationId xmlns:a16="http://schemas.microsoft.com/office/drawing/2014/main" xmlns="" id="{EF814F43-6B23-47EB-B7C8-8827E2ABEA07}"/>
                  </a:ext>
                </a:extLst>
              </p:cNvPr>
              <p:cNvSpPr/>
              <p:nvPr/>
            </p:nvSpPr>
            <p:spPr>
              <a:xfrm>
                <a:off x="1055440" y="2448714"/>
                <a:ext cx="4648402" cy="794935"/>
              </a:xfrm>
              <a:prstGeom prst="rect">
                <a:avLst/>
              </a:prstGeom>
              <a:solidFill>
                <a:schemeClr val="bg1">
                  <a:lumMod val="50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8" name="Parallelogram 87">
                <a:extLst>
                  <a:ext uri="{FF2B5EF4-FFF2-40B4-BE49-F238E27FC236}">
                    <a16:creationId xmlns:a16="http://schemas.microsoft.com/office/drawing/2014/main" xmlns="" id="{40A7149B-12A8-453A-B0D6-5178674AA501}"/>
                  </a:ext>
                </a:extLst>
              </p:cNvPr>
              <p:cNvSpPr/>
              <p:nvPr/>
            </p:nvSpPr>
            <p:spPr>
              <a:xfrm>
                <a:off x="1035456" y="2317988"/>
                <a:ext cx="619040" cy="576064"/>
              </a:xfrm>
              <a:prstGeom prst="parallelogram">
                <a:avLst/>
              </a:prstGeom>
              <a:gradFill flip="none" rotWithShape="1">
                <a:gsLst>
                  <a:gs pos="0">
                    <a:srgbClr val="00A5FD">
                      <a:shade val="30000"/>
                      <a:satMod val="115000"/>
                    </a:srgbClr>
                  </a:gs>
                  <a:gs pos="50000">
                    <a:srgbClr val="00A5FD">
                      <a:shade val="67500"/>
                      <a:satMod val="115000"/>
                    </a:srgbClr>
                  </a:gs>
                  <a:gs pos="100000">
                    <a:srgbClr val="00A5FD">
                      <a:shade val="100000"/>
                      <a:satMod val="115000"/>
                    </a:srgbClr>
                  </a:gs>
                </a:gsLst>
                <a:lin ang="108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grpSp>
        <p:sp>
          <p:nvSpPr>
            <p:cNvPr id="85" name="TextBox 84">
              <a:extLst>
                <a:ext uri="{FF2B5EF4-FFF2-40B4-BE49-F238E27FC236}">
                  <a16:creationId xmlns:a16="http://schemas.microsoft.com/office/drawing/2014/main" xmlns="" id="{E289A525-5C06-4A39-8AA9-AEBA904AE459}"/>
                </a:ext>
              </a:extLst>
            </p:cNvPr>
            <p:cNvSpPr txBox="1"/>
            <p:nvPr/>
          </p:nvSpPr>
          <p:spPr>
            <a:xfrm>
              <a:off x="7116384" y="4059750"/>
              <a:ext cx="4164738"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have a big supermarket near my school.</a:t>
              </a:r>
              <a:endParaRPr lang="en-IN" sz="2400" dirty="0">
                <a:solidFill>
                  <a:schemeClr val="bg1"/>
                </a:solidFill>
              </a:endParaRPr>
            </a:p>
          </p:txBody>
        </p:sp>
      </p:grpSp>
      <p:grpSp>
        <p:nvGrpSpPr>
          <p:cNvPr id="101" name="Group 100">
            <a:extLst>
              <a:ext uri="{FF2B5EF4-FFF2-40B4-BE49-F238E27FC236}">
                <a16:creationId xmlns:a16="http://schemas.microsoft.com/office/drawing/2014/main" xmlns="" id="{8D61AEC6-A879-476C-B521-C747857D37C2}"/>
              </a:ext>
            </a:extLst>
          </p:cNvPr>
          <p:cNvGrpSpPr/>
          <p:nvPr/>
        </p:nvGrpSpPr>
        <p:grpSpPr>
          <a:xfrm>
            <a:off x="1047272" y="2026436"/>
            <a:ext cx="6768000" cy="925661"/>
            <a:chOff x="503928" y="2325758"/>
            <a:chExt cx="4737476" cy="925661"/>
          </a:xfrm>
          <a:effectLst>
            <a:outerShdw blurRad="177800" dist="228600" dir="2700000" sx="101000" sy="101000" algn="tl" rotWithShape="0">
              <a:prstClr val="black">
                <a:alpha val="40000"/>
              </a:prstClr>
            </a:outerShdw>
          </a:effectLst>
        </p:grpSpPr>
        <p:grpSp>
          <p:nvGrpSpPr>
            <p:cNvPr id="102" name="Group 101">
              <a:extLst>
                <a:ext uri="{FF2B5EF4-FFF2-40B4-BE49-F238E27FC236}">
                  <a16:creationId xmlns:a16="http://schemas.microsoft.com/office/drawing/2014/main" xmlns="" id="{F86B415F-13B0-4926-AA77-C2407689C5B5}"/>
                </a:ext>
              </a:extLst>
            </p:cNvPr>
            <p:cNvGrpSpPr/>
            <p:nvPr/>
          </p:nvGrpSpPr>
          <p:grpSpPr>
            <a:xfrm>
              <a:off x="503928" y="2325758"/>
              <a:ext cx="4668386" cy="925661"/>
              <a:chOff x="1035456" y="2317988"/>
              <a:chExt cx="4668386" cy="925661"/>
            </a:xfrm>
          </p:grpSpPr>
          <p:sp>
            <p:nvSpPr>
              <p:cNvPr id="104" name="Isosceles Triangle 103">
                <a:extLst>
                  <a:ext uri="{FF2B5EF4-FFF2-40B4-BE49-F238E27FC236}">
                    <a16:creationId xmlns:a16="http://schemas.microsoft.com/office/drawing/2014/main" xmlns="" id="{90DB4382-C55F-493B-88F3-917CFD089C79}"/>
                  </a:ext>
                </a:extLst>
              </p:cNvPr>
              <p:cNvSpPr/>
              <p:nvPr/>
            </p:nvSpPr>
            <p:spPr>
              <a:xfrm>
                <a:off x="1509250" y="2330126"/>
                <a:ext cx="290491" cy="216024"/>
              </a:xfrm>
              <a:prstGeom prst="triangle">
                <a:avLst/>
              </a:prstGeom>
              <a:solidFill>
                <a:srgbClr val="C763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5" name="Rectangle 104">
                <a:extLst>
                  <a:ext uri="{FF2B5EF4-FFF2-40B4-BE49-F238E27FC236}">
                    <a16:creationId xmlns:a16="http://schemas.microsoft.com/office/drawing/2014/main" xmlns="" id="{CAD7027B-EB03-43FB-8366-9EE607DC2E18}"/>
                  </a:ext>
                </a:extLst>
              </p:cNvPr>
              <p:cNvSpPr/>
              <p:nvPr/>
            </p:nvSpPr>
            <p:spPr>
              <a:xfrm>
                <a:off x="1055440" y="2448714"/>
                <a:ext cx="4648402" cy="794935"/>
              </a:xfrm>
              <a:prstGeom prst="rect">
                <a:avLst/>
              </a:prstGeom>
              <a:solidFill>
                <a:schemeClr val="bg1">
                  <a:lumMod val="50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6" name="Parallelogram 105">
                <a:extLst>
                  <a:ext uri="{FF2B5EF4-FFF2-40B4-BE49-F238E27FC236}">
                    <a16:creationId xmlns:a16="http://schemas.microsoft.com/office/drawing/2014/main" xmlns="" id="{C72B1B5D-D0E5-4D34-BDD8-DD05CCC11730}"/>
                  </a:ext>
                </a:extLst>
              </p:cNvPr>
              <p:cNvSpPr/>
              <p:nvPr/>
            </p:nvSpPr>
            <p:spPr>
              <a:xfrm>
                <a:off x="1035456" y="2317988"/>
                <a:ext cx="619040" cy="576064"/>
              </a:xfrm>
              <a:prstGeom prst="parallelogram">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08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2</a:t>
                </a:r>
                <a:endParaRPr lang="en-IN" dirty="0"/>
              </a:p>
            </p:txBody>
          </p:sp>
        </p:grpSp>
        <p:sp>
          <p:nvSpPr>
            <p:cNvPr id="103" name="TextBox 102">
              <a:extLst>
                <a:ext uri="{FF2B5EF4-FFF2-40B4-BE49-F238E27FC236}">
                  <a16:creationId xmlns:a16="http://schemas.microsoft.com/office/drawing/2014/main" xmlns="" id="{B05C7CE6-ABBE-484D-9782-8A780744315E}"/>
                </a:ext>
              </a:extLst>
            </p:cNvPr>
            <p:cNvSpPr txBox="1"/>
            <p:nvPr/>
          </p:nvSpPr>
          <p:spPr>
            <a:xfrm>
              <a:off x="1076666" y="2620300"/>
              <a:ext cx="4164738"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father goes on business trips every month.</a:t>
              </a:r>
              <a:endParaRPr lang="en-IN" sz="2400" dirty="0">
                <a:solidFill>
                  <a:schemeClr val="bg1"/>
                </a:solidFill>
              </a:endParaRPr>
            </a:p>
          </p:txBody>
        </p:sp>
      </p:grpSp>
      <p:grpSp>
        <p:nvGrpSpPr>
          <p:cNvPr id="119" name="Group 112">
            <a:extLst>
              <a:ext uri="{FF2B5EF4-FFF2-40B4-BE49-F238E27FC236}">
                <a16:creationId xmlns:a16="http://schemas.microsoft.com/office/drawing/2014/main" xmlns="" id="{8D61AEC6-A879-476C-B521-C747857D37C2}"/>
              </a:ext>
            </a:extLst>
          </p:cNvPr>
          <p:cNvGrpSpPr/>
          <p:nvPr/>
        </p:nvGrpSpPr>
        <p:grpSpPr>
          <a:xfrm>
            <a:off x="1047272" y="4288636"/>
            <a:ext cx="6768000" cy="925661"/>
            <a:chOff x="503928" y="2325758"/>
            <a:chExt cx="4737476" cy="925661"/>
          </a:xfrm>
          <a:effectLst>
            <a:outerShdw blurRad="177800" dist="228600" dir="2700000" sx="101000" sy="101000" algn="tl" rotWithShape="0">
              <a:prstClr val="black">
                <a:alpha val="40000"/>
              </a:prstClr>
            </a:outerShdw>
          </a:effectLst>
        </p:grpSpPr>
        <p:grpSp>
          <p:nvGrpSpPr>
            <p:cNvPr id="120" name="Group 113">
              <a:extLst>
                <a:ext uri="{FF2B5EF4-FFF2-40B4-BE49-F238E27FC236}">
                  <a16:creationId xmlns:a16="http://schemas.microsoft.com/office/drawing/2014/main" xmlns="" id="{F86B415F-13B0-4926-AA77-C2407689C5B5}"/>
                </a:ext>
              </a:extLst>
            </p:cNvPr>
            <p:cNvGrpSpPr/>
            <p:nvPr/>
          </p:nvGrpSpPr>
          <p:grpSpPr>
            <a:xfrm>
              <a:off x="503928" y="2325758"/>
              <a:ext cx="4668386" cy="925661"/>
              <a:chOff x="1035456" y="2317988"/>
              <a:chExt cx="4668386" cy="925661"/>
            </a:xfrm>
          </p:grpSpPr>
          <p:sp>
            <p:nvSpPr>
              <p:cNvPr id="122" name="Isosceles Triangle 121">
                <a:extLst>
                  <a:ext uri="{FF2B5EF4-FFF2-40B4-BE49-F238E27FC236}">
                    <a16:creationId xmlns:a16="http://schemas.microsoft.com/office/drawing/2014/main" xmlns="" id="{90DB4382-C55F-493B-88F3-917CFD089C79}"/>
                  </a:ext>
                </a:extLst>
              </p:cNvPr>
              <p:cNvSpPr/>
              <p:nvPr/>
            </p:nvSpPr>
            <p:spPr>
              <a:xfrm>
                <a:off x="1509250" y="2330126"/>
                <a:ext cx="290491" cy="216024"/>
              </a:xfrm>
              <a:prstGeom prst="triangle">
                <a:avLst/>
              </a:prstGeom>
              <a:solidFill>
                <a:srgbClr val="C763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3" name="Rectangle 122">
                <a:extLst>
                  <a:ext uri="{FF2B5EF4-FFF2-40B4-BE49-F238E27FC236}">
                    <a16:creationId xmlns:a16="http://schemas.microsoft.com/office/drawing/2014/main" xmlns="" id="{CAD7027B-EB03-43FB-8366-9EE607DC2E18}"/>
                  </a:ext>
                </a:extLst>
              </p:cNvPr>
              <p:cNvSpPr/>
              <p:nvPr/>
            </p:nvSpPr>
            <p:spPr>
              <a:xfrm>
                <a:off x="1055440" y="2448714"/>
                <a:ext cx="4648402" cy="794935"/>
              </a:xfrm>
              <a:prstGeom prst="rect">
                <a:avLst/>
              </a:prstGeom>
              <a:solidFill>
                <a:schemeClr val="bg1">
                  <a:lumMod val="50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4" name="Parallelogram 123">
                <a:extLst>
                  <a:ext uri="{FF2B5EF4-FFF2-40B4-BE49-F238E27FC236}">
                    <a16:creationId xmlns:a16="http://schemas.microsoft.com/office/drawing/2014/main" xmlns="" id="{C72B1B5D-D0E5-4D34-BDD8-DD05CCC11730}"/>
                  </a:ext>
                </a:extLst>
              </p:cNvPr>
              <p:cNvSpPr/>
              <p:nvPr/>
            </p:nvSpPr>
            <p:spPr>
              <a:xfrm>
                <a:off x="1035456" y="2317988"/>
                <a:ext cx="619040" cy="576064"/>
              </a:xfrm>
              <a:prstGeom prst="parallelogram">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08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4</a:t>
                </a:r>
                <a:endParaRPr lang="en-IN" dirty="0"/>
              </a:p>
            </p:txBody>
          </p:sp>
        </p:grpSp>
        <p:sp>
          <p:nvSpPr>
            <p:cNvPr id="121" name="TextBox 120">
              <a:extLst>
                <a:ext uri="{FF2B5EF4-FFF2-40B4-BE49-F238E27FC236}">
                  <a16:creationId xmlns:a16="http://schemas.microsoft.com/office/drawing/2014/main" xmlns="" id="{B05C7CE6-ABBE-484D-9782-8A780744315E}"/>
                </a:ext>
              </a:extLst>
            </p:cNvPr>
            <p:cNvSpPr txBox="1"/>
            <p:nvPr/>
          </p:nvSpPr>
          <p:spPr>
            <a:xfrm>
              <a:off x="1076666" y="2620300"/>
              <a:ext cx="4164738"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Robin is visiting his sister in Delhi tomorrow.</a:t>
              </a:r>
              <a:endParaRPr lang="en-IN" sz="2400" dirty="0">
                <a:solidFill>
                  <a:schemeClr val="bg1"/>
                </a:solidFill>
              </a:endParaRPr>
            </a:p>
          </p:txBody>
        </p:sp>
      </p:grpSp>
      <p:grpSp>
        <p:nvGrpSpPr>
          <p:cNvPr id="127" name="Group 112">
            <a:extLst>
              <a:ext uri="{FF2B5EF4-FFF2-40B4-BE49-F238E27FC236}">
                <a16:creationId xmlns:a16="http://schemas.microsoft.com/office/drawing/2014/main" xmlns="" id="{8D61AEC6-A879-476C-B521-C747857D37C2}"/>
              </a:ext>
            </a:extLst>
          </p:cNvPr>
          <p:cNvGrpSpPr/>
          <p:nvPr/>
        </p:nvGrpSpPr>
        <p:grpSpPr>
          <a:xfrm>
            <a:off x="1047272" y="5419736"/>
            <a:ext cx="6768000" cy="925661"/>
            <a:chOff x="503928" y="2325758"/>
            <a:chExt cx="4737476" cy="925661"/>
          </a:xfrm>
          <a:effectLst>
            <a:outerShdw blurRad="177800" dist="228600" dir="2700000" sx="101000" sy="101000" algn="tl" rotWithShape="0">
              <a:prstClr val="black">
                <a:alpha val="40000"/>
              </a:prstClr>
            </a:outerShdw>
          </a:effectLst>
        </p:grpSpPr>
        <p:grpSp>
          <p:nvGrpSpPr>
            <p:cNvPr id="128" name="Group 113">
              <a:extLst>
                <a:ext uri="{FF2B5EF4-FFF2-40B4-BE49-F238E27FC236}">
                  <a16:creationId xmlns:a16="http://schemas.microsoft.com/office/drawing/2014/main" xmlns="" id="{F86B415F-13B0-4926-AA77-C2407689C5B5}"/>
                </a:ext>
              </a:extLst>
            </p:cNvPr>
            <p:cNvGrpSpPr/>
            <p:nvPr/>
          </p:nvGrpSpPr>
          <p:grpSpPr>
            <a:xfrm>
              <a:off x="503928" y="2325758"/>
              <a:ext cx="4668386" cy="925661"/>
              <a:chOff x="1035456" y="2317988"/>
              <a:chExt cx="4668386" cy="925661"/>
            </a:xfrm>
          </p:grpSpPr>
          <p:sp>
            <p:nvSpPr>
              <p:cNvPr id="130" name="Isosceles Triangle 129">
                <a:extLst>
                  <a:ext uri="{FF2B5EF4-FFF2-40B4-BE49-F238E27FC236}">
                    <a16:creationId xmlns:a16="http://schemas.microsoft.com/office/drawing/2014/main" xmlns="" id="{90DB4382-C55F-493B-88F3-917CFD089C79}"/>
                  </a:ext>
                </a:extLst>
              </p:cNvPr>
              <p:cNvSpPr/>
              <p:nvPr/>
            </p:nvSpPr>
            <p:spPr>
              <a:xfrm>
                <a:off x="1509250" y="2330126"/>
                <a:ext cx="290491" cy="216024"/>
              </a:xfrm>
              <a:prstGeom prst="triangle">
                <a:avLst/>
              </a:prstGeom>
              <a:solidFill>
                <a:srgbClr val="C763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1" name="Rectangle 130">
                <a:extLst>
                  <a:ext uri="{FF2B5EF4-FFF2-40B4-BE49-F238E27FC236}">
                    <a16:creationId xmlns:a16="http://schemas.microsoft.com/office/drawing/2014/main" xmlns="" id="{CAD7027B-EB03-43FB-8366-9EE607DC2E18}"/>
                  </a:ext>
                </a:extLst>
              </p:cNvPr>
              <p:cNvSpPr/>
              <p:nvPr/>
            </p:nvSpPr>
            <p:spPr>
              <a:xfrm>
                <a:off x="1055440" y="2448714"/>
                <a:ext cx="4648402" cy="794935"/>
              </a:xfrm>
              <a:prstGeom prst="rect">
                <a:avLst/>
              </a:prstGeom>
              <a:solidFill>
                <a:schemeClr val="bg1">
                  <a:lumMod val="50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2" name="Parallelogram 131">
                <a:extLst>
                  <a:ext uri="{FF2B5EF4-FFF2-40B4-BE49-F238E27FC236}">
                    <a16:creationId xmlns:a16="http://schemas.microsoft.com/office/drawing/2014/main" xmlns="" id="{C72B1B5D-D0E5-4D34-BDD8-DD05CCC11730}"/>
                  </a:ext>
                </a:extLst>
              </p:cNvPr>
              <p:cNvSpPr/>
              <p:nvPr/>
            </p:nvSpPr>
            <p:spPr>
              <a:xfrm>
                <a:off x="1035456" y="2317988"/>
                <a:ext cx="619040" cy="576064"/>
              </a:xfrm>
              <a:prstGeom prst="parallelogram">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5</a:t>
                </a:r>
                <a:endParaRPr lang="en-IN" dirty="0"/>
              </a:p>
            </p:txBody>
          </p:sp>
        </p:grpSp>
        <p:sp>
          <p:nvSpPr>
            <p:cNvPr id="129" name="TextBox 128">
              <a:extLst>
                <a:ext uri="{FF2B5EF4-FFF2-40B4-BE49-F238E27FC236}">
                  <a16:creationId xmlns:a16="http://schemas.microsoft.com/office/drawing/2014/main" xmlns="" id="{B05C7CE6-ABBE-484D-9782-8A780744315E}"/>
                </a:ext>
              </a:extLst>
            </p:cNvPr>
            <p:cNvSpPr txBox="1"/>
            <p:nvPr/>
          </p:nvSpPr>
          <p:spPr>
            <a:xfrm>
              <a:off x="1076666" y="2620300"/>
              <a:ext cx="4164738" cy="461665"/>
            </a:xfrm>
            <a:prstGeom prst="rect">
              <a:avLst/>
            </a:prstGeom>
            <a:noFill/>
          </p:spPr>
          <p:txBody>
            <a:bodyPr wrap="square">
              <a:spAutoFit/>
            </a:bodyPr>
            <a:lstStyle/>
            <a:p>
              <a:r>
                <a:rPr lang="en-US" sz="24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My uncle is going to buy a new car soon.</a:t>
              </a:r>
              <a:endParaRPr lang="en-IN" sz="2400" dirty="0">
                <a:solidFill>
                  <a:schemeClr val="bg1"/>
                </a:solidFill>
              </a:endParaRPr>
            </a:p>
          </p:txBody>
        </p:sp>
      </p:grpSp>
      <p:sp>
        <p:nvSpPr>
          <p:cNvPr id="133" name="Rectangle 132"/>
          <p:cNvSpPr/>
          <p:nvPr/>
        </p:nvSpPr>
        <p:spPr>
          <a:xfrm>
            <a:off x="8822352" y="985824"/>
            <a:ext cx="2160000" cy="79200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since  ‘T’ </a:t>
            </a:r>
            <a:endParaRPr lang="en-US" sz="2400" dirty="0">
              <a:solidFill>
                <a:schemeClr val="tx1"/>
              </a:solidFill>
            </a:endParaRPr>
          </a:p>
        </p:txBody>
      </p:sp>
      <p:sp>
        <p:nvSpPr>
          <p:cNvPr id="134" name="Rectangle 133"/>
          <p:cNvSpPr/>
          <p:nvPr/>
        </p:nvSpPr>
        <p:spPr>
          <a:xfrm>
            <a:off x="8822352" y="2127717"/>
            <a:ext cx="2160000" cy="79200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every month ‘T’</a:t>
            </a:r>
            <a:endParaRPr lang="en-US" sz="2400" dirty="0">
              <a:solidFill>
                <a:schemeClr val="tx1"/>
              </a:solidFill>
            </a:endParaRPr>
          </a:p>
        </p:txBody>
      </p:sp>
      <p:sp>
        <p:nvSpPr>
          <p:cNvPr id="135" name="Rectangle 134"/>
          <p:cNvSpPr/>
          <p:nvPr/>
        </p:nvSpPr>
        <p:spPr>
          <a:xfrm>
            <a:off x="8822352" y="3269610"/>
            <a:ext cx="2160000" cy="79200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near ‘P’</a:t>
            </a:r>
            <a:endParaRPr lang="en-US" sz="2400" dirty="0">
              <a:solidFill>
                <a:schemeClr val="tx1"/>
              </a:solidFill>
            </a:endParaRPr>
          </a:p>
        </p:txBody>
      </p:sp>
      <p:sp>
        <p:nvSpPr>
          <p:cNvPr id="136" name="Rectangle 135"/>
          <p:cNvSpPr/>
          <p:nvPr/>
        </p:nvSpPr>
        <p:spPr>
          <a:xfrm>
            <a:off x="8822352" y="4411503"/>
            <a:ext cx="2160000" cy="79200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tomorrow ‘T’</a:t>
            </a:r>
            <a:endParaRPr lang="en-US" sz="2400" dirty="0">
              <a:solidFill>
                <a:schemeClr val="tx1"/>
              </a:solidFill>
            </a:endParaRPr>
          </a:p>
        </p:txBody>
      </p:sp>
      <p:sp>
        <p:nvSpPr>
          <p:cNvPr id="137" name="Rectangle 136"/>
          <p:cNvSpPr/>
          <p:nvPr/>
        </p:nvSpPr>
        <p:spPr>
          <a:xfrm>
            <a:off x="8822352" y="5553397"/>
            <a:ext cx="2160000" cy="79200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soon ‘T’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10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
                                        </p:tgtEl>
                                        <p:attrNameLst>
                                          <p:attrName>style.visibility</p:attrName>
                                        </p:attrNameLst>
                                      </p:cBhvr>
                                      <p:to>
                                        <p:strVal val="visible"/>
                                      </p:to>
                                    </p:set>
                                    <p:animEffect transition="in" filter="strips(downRight)">
                                      <p:cBhvr>
                                        <p:cTn id="12" dur="1000"/>
                                        <p:tgtEl>
                                          <p:spTgt spid="133"/>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01"/>
                                        </p:tgtEl>
                                        <p:attrNameLst>
                                          <p:attrName>style.visibility</p:attrName>
                                        </p:attrNameLst>
                                      </p:cBhvr>
                                      <p:to>
                                        <p:strVal val="visible"/>
                                      </p:to>
                                    </p:set>
                                    <p:animEffect transition="in" filter="wipe(left)">
                                      <p:cBhvr>
                                        <p:cTn id="16" dur="1000"/>
                                        <p:tgtEl>
                                          <p:spTgt spid="101"/>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34"/>
                                        </p:tgtEl>
                                        <p:attrNameLst>
                                          <p:attrName>style.visibility</p:attrName>
                                        </p:attrNameLst>
                                      </p:cBhvr>
                                      <p:to>
                                        <p:strVal val="visible"/>
                                      </p:to>
                                    </p:set>
                                    <p:animEffect transition="in" filter="strips(downRight)">
                                      <p:cBhvr>
                                        <p:cTn id="21" dur="1000"/>
                                        <p:tgtEl>
                                          <p:spTgt spid="134"/>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wipe(left)">
                                      <p:cBhvr>
                                        <p:cTn id="25" dur="1000"/>
                                        <p:tgtEl>
                                          <p:spTgt spid="8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35"/>
                                        </p:tgtEl>
                                        <p:attrNameLst>
                                          <p:attrName>style.visibility</p:attrName>
                                        </p:attrNameLst>
                                      </p:cBhvr>
                                      <p:to>
                                        <p:strVal val="visible"/>
                                      </p:to>
                                    </p:set>
                                    <p:animEffect transition="in" filter="strips(downRight)">
                                      <p:cBhvr>
                                        <p:cTn id="30" dur="1000"/>
                                        <p:tgtEl>
                                          <p:spTgt spid="135"/>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119"/>
                                        </p:tgtEl>
                                        <p:attrNameLst>
                                          <p:attrName>style.visibility</p:attrName>
                                        </p:attrNameLst>
                                      </p:cBhvr>
                                      <p:to>
                                        <p:strVal val="visible"/>
                                      </p:to>
                                    </p:set>
                                    <p:animEffect transition="in" filter="wipe(left)">
                                      <p:cBhvr>
                                        <p:cTn id="34" dur="1000"/>
                                        <p:tgtEl>
                                          <p:spTgt spid="119"/>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36"/>
                                        </p:tgtEl>
                                        <p:attrNameLst>
                                          <p:attrName>style.visibility</p:attrName>
                                        </p:attrNameLst>
                                      </p:cBhvr>
                                      <p:to>
                                        <p:strVal val="visible"/>
                                      </p:to>
                                    </p:set>
                                    <p:animEffect transition="in" filter="strips(downRight)">
                                      <p:cBhvr>
                                        <p:cTn id="39" dur="1000"/>
                                        <p:tgtEl>
                                          <p:spTgt spid="136"/>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127"/>
                                        </p:tgtEl>
                                        <p:attrNameLst>
                                          <p:attrName>style.visibility</p:attrName>
                                        </p:attrNameLst>
                                      </p:cBhvr>
                                      <p:to>
                                        <p:strVal val="visible"/>
                                      </p:to>
                                    </p:set>
                                    <p:animEffect transition="in" filter="wipe(left)">
                                      <p:cBhvr>
                                        <p:cTn id="43" dur="1000"/>
                                        <p:tgtEl>
                                          <p:spTgt spid="127"/>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grpId="0" nodeType="clickEffect">
                                  <p:stCondLst>
                                    <p:cond delay="0"/>
                                  </p:stCondLst>
                                  <p:childTnLst>
                                    <p:set>
                                      <p:cBhvr>
                                        <p:cTn id="47" dur="1" fill="hold">
                                          <p:stCondLst>
                                            <p:cond delay="0"/>
                                          </p:stCondLst>
                                        </p:cTn>
                                        <p:tgtEl>
                                          <p:spTgt spid="137"/>
                                        </p:tgtEl>
                                        <p:attrNameLst>
                                          <p:attrName>style.visibility</p:attrName>
                                        </p:attrNameLst>
                                      </p:cBhvr>
                                      <p:to>
                                        <p:strVal val="visible"/>
                                      </p:to>
                                    </p:set>
                                    <p:animEffect transition="in" filter="strips(downRight)">
                                      <p:cBhvr>
                                        <p:cTn id="48"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87" y="175336"/>
            <a:ext cx="9296427" cy="720000"/>
          </a:xfrm>
          <a:solidFill>
            <a:schemeClr val="accent4">
              <a:lumMod val="40000"/>
              <a:lumOff val="60000"/>
            </a:schemeClr>
          </a:solidFill>
          <a:ln>
            <a:solidFill>
              <a:schemeClr val="accent4">
                <a:lumMod val="50000"/>
              </a:schemeClr>
            </a:solidFill>
          </a:ln>
          <a:effectLst>
            <a:glow rad="63500">
              <a:schemeClr val="accent2">
                <a:satMod val="175000"/>
                <a:alpha val="40000"/>
              </a:schemeClr>
            </a:glow>
          </a:effectLst>
          <a:scene3d>
            <a:camera prst="orthographicFront"/>
            <a:lightRig rig="threePt" dir="t"/>
          </a:scene3d>
          <a:sp3d>
            <a:bevelT w="165100" prst="coolSlant"/>
          </a:sp3d>
        </p:spPr>
        <p:txBody>
          <a:bodyPr/>
          <a:lstStyle/>
          <a:p>
            <a:r>
              <a:rPr lang="en-IN" b="1" dirty="0" smtClean="0"/>
              <a:t>Make Sentences</a:t>
            </a:r>
            <a:endParaRPr lang="en-IN" b="1" dirty="0"/>
          </a:p>
        </p:txBody>
      </p:sp>
      <p:grpSp>
        <p:nvGrpSpPr>
          <p:cNvPr id="38" name="Group 37"/>
          <p:cNvGrpSpPr/>
          <p:nvPr/>
        </p:nvGrpSpPr>
        <p:grpSpPr>
          <a:xfrm>
            <a:off x="1975127" y="1642438"/>
            <a:ext cx="8241746" cy="3573124"/>
            <a:chOff x="898600" y="4173598"/>
            <a:chExt cx="8005116" cy="1602972"/>
          </a:xfrm>
        </p:grpSpPr>
        <p:sp>
          <p:nvSpPr>
            <p:cNvPr id="39" name="Rounded Rectangle 38"/>
            <p:cNvSpPr/>
            <p:nvPr/>
          </p:nvSpPr>
          <p:spPr>
            <a:xfrm>
              <a:off x="898600" y="4807552"/>
              <a:ext cx="7694352" cy="969018"/>
            </a:xfrm>
            <a:prstGeom prst="roundRect">
              <a:avLst/>
            </a:prstGeom>
            <a:ln w="57150">
              <a:solidFill>
                <a:schemeClr val="accent4"/>
              </a:solidFill>
            </a:ln>
            <a:scene3d>
              <a:camera prst="orthographicFront"/>
              <a:lightRig rig="threePt" dir="t"/>
            </a:scene3d>
            <a:sp3d>
              <a:bevelT/>
            </a:sp3d>
          </p:spPr>
          <p:style>
            <a:lnRef idx="1">
              <a:schemeClr val="accent5">
                <a:hueOff val="-9933876"/>
                <a:satOff val="39811"/>
                <a:lumOff val="862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Freeform 39"/>
            <p:cNvSpPr/>
            <p:nvPr/>
          </p:nvSpPr>
          <p:spPr>
            <a:xfrm>
              <a:off x="1019048" y="4173598"/>
              <a:ext cx="7884668" cy="1292023"/>
            </a:xfrm>
            <a:custGeom>
              <a:avLst/>
              <a:gdLst>
                <a:gd name="connsiteX0" fmla="*/ 0 w 7884668"/>
                <a:gd name="connsiteY0" fmla="*/ 241085 h 1446480"/>
                <a:gd name="connsiteX1" fmla="*/ 241085 w 7884668"/>
                <a:gd name="connsiteY1" fmla="*/ 0 h 1446480"/>
                <a:gd name="connsiteX2" fmla="*/ 7643583 w 7884668"/>
                <a:gd name="connsiteY2" fmla="*/ 0 h 1446480"/>
                <a:gd name="connsiteX3" fmla="*/ 7884668 w 7884668"/>
                <a:gd name="connsiteY3" fmla="*/ 241085 h 1446480"/>
                <a:gd name="connsiteX4" fmla="*/ 7884668 w 7884668"/>
                <a:gd name="connsiteY4" fmla="*/ 1205395 h 1446480"/>
                <a:gd name="connsiteX5" fmla="*/ 7643583 w 7884668"/>
                <a:gd name="connsiteY5" fmla="*/ 1446480 h 1446480"/>
                <a:gd name="connsiteX6" fmla="*/ 241085 w 7884668"/>
                <a:gd name="connsiteY6" fmla="*/ 1446480 h 1446480"/>
                <a:gd name="connsiteX7" fmla="*/ 0 w 7884668"/>
                <a:gd name="connsiteY7" fmla="*/ 1205395 h 1446480"/>
                <a:gd name="connsiteX8" fmla="*/ 0 w 7884668"/>
                <a:gd name="connsiteY8" fmla="*/ 241085 h 1446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4668" h="1446480">
                  <a:moveTo>
                    <a:pt x="0" y="241085"/>
                  </a:moveTo>
                  <a:cubicBezTo>
                    <a:pt x="0" y="107937"/>
                    <a:pt x="107937" y="0"/>
                    <a:pt x="241085" y="0"/>
                  </a:cubicBezTo>
                  <a:lnTo>
                    <a:pt x="7643583" y="0"/>
                  </a:lnTo>
                  <a:cubicBezTo>
                    <a:pt x="7776731" y="0"/>
                    <a:pt x="7884668" y="107937"/>
                    <a:pt x="7884668" y="241085"/>
                  </a:cubicBezTo>
                  <a:lnTo>
                    <a:pt x="7884668" y="1205395"/>
                  </a:lnTo>
                  <a:cubicBezTo>
                    <a:pt x="7884668" y="1338543"/>
                    <a:pt x="7776731" y="1446480"/>
                    <a:pt x="7643583" y="1446480"/>
                  </a:cubicBezTo>
                  <a:lnTo>
                    <a:pt x="241085" y="1446480"/>
                  </a:lnTo>
                  <a:cubicBezTo>
                    <a:pt x="107937" y="1446480"/>
                    <a:pt x="0" y="1338543"/>
                    <a:pt x="0" y="1205395"/>
                  </a:cubicBezTo>
                  <a:lnTo>
                    <a:pt x="0" y="241085"/>
                  </a:lnTo>
                  <a:close/>
                </a:path>
              </a:pathLst>
            </a:custGeom>
            <a:ln/>
          </p:spPr>
          <p:style>
            <a:lnRef idx="0">
              <a:schemeClr val="accent4"/>
            </a:lnRef>
            <a:fillRef idx="3">
              <a:schemeClr val="accent4"/>
            </a:fillRef>
            <a:effectRef idx="3">
              <a:schemeClr val="accent4"/>
            </a:effectRef>
            <a:fontRef idx="minor">
              <a:schemeClr val="lt1"/>
            </a:fontRef>
          </p:style>
          <p:txBody>
            <a:bodyPr spcFirstLastPara="0" vert="horz" wrap="square" lIns="289710" tIns="70611" rIns="289710" bIns="70611" numCol="1" spcCol="1270" anchor="ctr" anchorCtr="0">
              <a:noAutofit/>
            </a:bodyPr>
            <a:lstStyle/>
            <a:p>
              <a:pPr lvl="0" algn="ctr" defTabSz="1244600">
                <a:lnSpc>
                  <a:spcPct val="90000"/>
                </a:lnSpc>
                <a:spcBef>
                  <a:spcPct val="0"/>
                </a:spcBef>
                <a:spcAft>
                  <a:spcPct val="35000"/>
                </a:spcAft>
                <a:buFont typeface="+mj-lt"/>
                <a:buNone/>
              </a:pPr>
              <a:endParaRPr lang="en-US" sz="2800" kern="1200" dirty="0" smtClean="0">
                <a:effectLst>
                  <a:outerShdw blurRad="38100" dist="38100" dir="2700000" algn="tl">
                    <a:srgbClr val="000000">
                      <a:alpha val="43137"/>
                    </a:srgbClr>
                  </a:outerShdw>
                </a:effectLst>
              </a:endParaRPr>
            </a:p>
            <a:p>
              <a:pPr lvl="0" algn="ctr" defTabSz="1244600">
                <a:lnSpc>
                  <a:spcPct val="90000"/>
                </a:lnSpc>
                <a:spcBef>
                  <a:spcPct val="0"/>
                </a:spcBef>
                <a:spcAft>
                  <a:spcPct val="35000"/>
                </a:spcAft>
                <a:buFont typeface="+mj-lt"/>
                <a:buNone/>
              </a:pPr>
              <a:r>
                <a:rPr lang="en-US" sz="2800" kern="1200" dirty="0" smtClean="0"/>
                <a:t>Make sentences using the following </a:t>
              </a:r>
              <a:r>
                <a:rPr lang="en-US" sz="2800" b="1" kern="1200" dirty="0" smtClean="0"/>
                <a:t>adverbs</a:t>
              </a:r>
            </a:p>
            <a:p>
              <a:pPr lvl="0" algn="ctr" defTabSz="1244600">
                <a:lnSpc>
                  <a:spcPct val="90000"/>
                </a:lnSpc>
                <a:spcBef>
                  <a:spcPct val="0"/>
                </a:spcBef>
                <a:spcAft>
                  <a:spcPct val="35000"/>
                </a:spcAft>
                <a:buFont typeface="+mj-lt"/>
                <a:buNone/>
              </a:pPr>
              <a:endParaRPr lang="en-US" sz="2800" kern="1200" dirty="0" smtClean="0">
                <a:effectLst>
                  <a:outerShdw blurRad="38100" dist="38100" dir="2700000" algn="tl">
                    <a:srgbClr val="000000">
                      <a:alpha val="43137"/>
                    </a:srgbClr>
                  </a:outerShdw>
                </a:effectLst>
              </a:endParaRPr>
            </a:p>
            <a:p>
              <a:pPr marL="514350" lvl="0" indent="-514350" algn="ctr" defTabSz="1244600">
                <a:lnSpc>
                  <a:spcPct val="90000"/>
                </a:lnSpc>
                <a:spcBef>
                  <a:spcPct val="0"/>
                </a:spcBef>
                <a:spcAft>
                  <a:spcPct val="35000"/>
                </a:spcAft>
              </a:pPr>
              <a:r>
                <a:rPr lang="en-IN" sz="2800" b="1" dirty="0" smtClean="0">
                  <a:effectLst>
                    <a:outerShdw blurRad="38100" dist="38100" dir="2700000" algn="tl">
                      <a:srgbClr val="000000">
                        <a:alpha val="43137"/>
                      </a:srgbClr>
                    </a:outerShdw>
                  </a:effectLst>
                </a:rPr>
                <a:t>a. usually	b. everywhere	c. inside	</a:t>
              </a:r>
            </a:p>
            <a:p>
              <a:pPr marL="514350" lvl="0" indent="-514350" defTabSz="1244600">
                <a:lnSpc>
                  <a:spcPct val="90000"/>
                </a:lnSpc>
                <a:spcBef>
                  <a:spcPct val="0"/>
                </a:spcBef>
                <a:spcAft>
                  <a:spcPct val="35000"/>
                </a:spcAft>
              </a:pPr>
              <a:r>
                <a:rPr lang="en-IN" sz="2800" b="1" dirty="0" smtClean="0">
                  <a:effectLst>
                    <a:outerShdw blurRad="38100" dist="38100" dir="2700000" algn="tl">
                      <a:srgbClr val="000000">
                        <a:alpha val="43137"/>
                      </a:srgbClr>
                    </a:outerShdw>
                  </a:effectLst>
                </a:rPr>
                <a:t> </a:t>
              </a:r>
              <a:r>
                <a:rPr lang="en-IN" sz="2800" b="1" dirty="0" smtClean="0">
                  <a:effectLst>
                    <a:outerShdw blurRad="38100" dist="38100" dir="2700000" algn="tl">
                      <a:srgbClr val="000000">
                        <a:alpha val="43137"/>
                      </a:srgbClr>
                    </a:outerShdw>
                  </a:effectLst>
                </a:rPr>
                <a:t>       d. away	        e. weekly	         f. later</a:t>
              </a:r>
            </a:p>
            <a:p>
              <a:pPr marL="514350" lvl="0" indent="-514350" algn="ctr" defTabSz="1244600">
                <a:lnSpc>
                  <a:spcPct val="90000"/>
                </a:lnSpc>
                <a:spcBef>
                  <a:spcPct val="0"/>
                </a:spcBef>
                <a:spcAft>
                  <a:spcPct val="35000"/>
                </a:spcAft>
              </a:pPr>
              <a:r>
                <a:rPr lang="en-IN" sz="2800" b="1" dirty="0" smtClean="0">
                  <a:effectLst>
                    <a:outerShdw blurRad="38100" dist="38100" dir="2700000" algn="tl">
                      <a:srgbClr val="000000">
                        <a:alpha val="43137"/>
                      </a:srgbClr>
                    </a:outerShdw>
                  </a:effectLst>
                </a:rPr>
                <a:t>			</a:t>
              </a:r>
            </a:p>
            <a:p>
              <a:pPr marL="514350" lvl="0" indent="-514350" algn="ctr" defTabSz="1244600">
                <a:lnSpc>
                  <a:spcPct val="90000"/>
                </a:lnSpc>
                <a:spcBef>
                  <a:spcPct val="0"/>
                </a:spcBef>
                <a:spcAft>
                  <a:spcPct val="35000"/>
                </a:spcAft>
              </a:pPr>
              <a:endParaRPr lang="en-IN" sz="2800" b="1" kern="1200"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A399DBFA-B0B0-F5EC-05FD-CC7847093C0D}"/>
              </a:ext>
            </a:extLst>
          </p:cNvPr>
          <p:cNvSpPr>
            <a:spLocks noGrp="1"/>
          </p:cNvSpPr>
          <p:nvPr>
            <p:ph type="title" idx="4294967295"/>
          </p:nvPr>
        </p:nvSpPr>
        <p:spPr>
          <a:xfrm>
            <a:off x="3287688" y="44624"/>
            <a:ext cx="5092048" cy="500042"/>
          </a:xfrm>
          <a:prstGeom prst="rect">
            <a:avLst/>
          </a:prstGeom>
        </p:spPr>
        <p:txBody>
          <a:bodyPr>
            <a:normAutofit fontScale="90000"/>
          </a:bodyPr>
          <a:lstStyle/>
          <a:p>
            <a:r>
              <a:rPr lang="en-IN" dirty="0"/>
              <a:t>Attribution / Citation</a:t>
            </a:r>
          </a:p>
        </p:txBody>
      </p:sp>
      <p:graphicFrame>
        <p:nvGraphicFramePr>
          <p:cNvPr id="7" name="Table 6">
            <a:extLst>
              <a:ext uri="{FF2B5EF4-FFF2-40B4-BE49-F238E27FC236}">
                <a16:creationId xmlns:a16="http://schemas.microsoft.com/office/drawing/2014/main" xmlns="" id="{07FF2C7C-8911-46AA-0A57-9FA08B9CCC84}"/>
              </a:ext>
            </a:extLst>
          </p:cNvPr>
          <p:cNvGraphicFramePr>
            <a:graphicFrameLocks noGrp="1"/>
          </p:cNvGraphicFramePr>
          <p:nvPr>
            <p:extLst>
              <p:ext uri="{D42A27DB-BD31-4B8C-83A1-F6EECF244321}">
                <p14:modId xmlns:p14="http://schemas.microsoft.com/office/powerpoint/2010/main" xmlns="" val="1472239419"/>
              </p:ext>
            </p:extLst>
          </p:nvPr>
        </p:nvGraphicFramePr>
        <p:xfrm>
          <a:off x="1127448" y="700345"/>
          <a:ext cx="9937103" cy="4540137"/>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5832648">
                  <a:extLst>
                    <a:ext uri="{9D8B030D-6E8A-4147-A177-3AD203B41FA5}">
                      <a16:colId xmlns:a16="http://schemas.microsoft.com/office/drawing/2014/main" xmlns="" val="20002"/>
                    </a:ext>
                  </a:extLst>
                </a:gridCol>
                <a:gridCol w="1584175">
                  <a:extLst>
                    <a:ext uri="{9D8B030D-6E8A-4147-A177-3AD203B41FA5}">
                      <a16:colId xmlns:a16="http://schemas.microsoft.com/office/drawing/2014/main" xmlns=""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endParaRPr lang="en-IN" sz="900" dirty="0" smtClean="0"/>
                    </a:p>
                    <a:p>
                      <a:pPr marL="228600" indent="-228600" rtl="0">
                        <a:buAutoNum type="arabicPeriod"/>
                      </a:pPr>
                      <a:r>
                        <a:rPr lang="en-IN" sz="900" b="0" i="0" u="none" strike="noStrike" kern="1200" dirty="0" smtClean="0">
                          <a:solidFill>
                            <a:schemeClr val="tx1"/>
                          </a:solidFill>
                          <a:latin typeface="+mn-lt"/>
                          <a:ea typeface="+mn-ea"/>
                          <a:cs typeface="+mn-cs"/>
                        </a:rPr>
                        <a:t>Clock: https://pixabay.com/vectors/clock-time-hour-watch-countdown-1300646/ (Attribution: Open Clipart-Vectors)</a:t>
                      </a:r>
                    </a:p>
                    <a:p>
                      <a:pPr marL="228600" indent="-228600" rtl="0">
                        <a:buAutoNum type="arabicPeriod"/>
                      </a:pPr>
                      <a:r>
                        <a:rPr lang="en-IN" sz="900" b="0" i="0" u="none" strike="noStrike" kern="1200" dirty="0" smtClean="0">
                          <a:solidFill>
                            <a:schemeClr val="tx1"/>
                          </a:solidFill>
                          <a:latin typeface="+mn-lt"/>
                          <a:ea typeface="+mn-ea"/>
                          <a:cs typeface="+mn-cs"/>
                        </a:rPr>
                        <a:t> Place: https://pixabay.com/photos/india-ox-cart-team-of-oxen-dealer-310/ ( Attribution: Simon)</a:t>
                      </a:r>
                    </a:p>
                    <a:p>
                      <a:endParaRPr lang="en-IN" sz="900" dirty="0" smtClean="0"/>
                    </a:p>
                  </a:txBody>
                  <a:tcPr/>
                </a:tc>
                <a:tc>
                  <a:txBody>
                    <a:bodyPr/>
                    <a:lstStyle/>
                    <a:p>
                      <a:r>
                        <a:rPr lang="en-IN" sz="900" dirty="0" smtClean="0"/>
                        <a:t>Open clipart vectors</a:t>
                      </a:r>
                    </a:p>
                    <a:p>
                      <a:r>
                        <a:rPr lang="en-IN" sz="900" dirty="0" smtClean="0"/>
                        <a:t> Simon</a:t>
                      </a:r>
                      <a:endParaRPr lang="en-IN" sz="900" dirty="0"/>
                    </a:p>
                  </a:txBody>
                  <a:tcPr/>
                </a:tc>
                <a:extLst>
                  <a:ext uri="{0D108BD9-81ED-4DB2-BD59-A6C34878D82A}">
                    <a16:rowId xmlns:a16="http://schemas.microsoft.com/office/drawing/2014/main" xmlns=""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0"/>
                  </a:ext>
                </a:extLst>
              </a:tr>
            </a:tbl>
          </a:graphicData>
        </a:graphic>
      </p:graphicFrame>
      <p:pic>
        <p:nvPicPr>
          <p:cNvPr id="4" name="Picture 2" descr="Clock, Time, Hour, Watch, Countdown"/>
          <p:cNvPicPr>
            <a:picLocks noChangeAspect="1" noChangeArrowheads="1"/>
          </p:cNvPicPr>
          <p:nvPr/>
        </p:nvPicPr>
        <p:blipFill>
          <a:blip r:embed="rId3" cstate="print"/>
          <a:srcRect/>
          <a:stretch>
            <a:fillRect/>
          </a:stretch>
        </p:blipFill>
        <p:spPr bwMode="auto">
          <a:xfrm>
            <a:off x="2476480" y="1276752"/>
            <a:ext cx="252000" cy="252000"/>
          </a:xfrm>
          <a:prstGeom prst="rect">
            <a:avLst/>
          </a:prstGeom>
          <a:noFill/>
          <a:effectLst>
            <a:innerShdw blurRad="63500" dist="50800" dir="16200000">
              <a:prstClr val="black">
                <a:alpha val="50000"/>
              </a:prstClr>
            </a:innerShdw>
          </a:effectLst>
        </p:spPr>
      </p:pic>
      <p:pic>
        <p:nvPicPr>
          <p:cNvPr id="5" name="Picture 4" descr="India, Ox Cart, Team Of Oxen, Dealer"/>
          <p:cNvPicPr>
            <a:picLocks noChangeAspect="1" noChangeArrowheads="1"/>
          </p:cNvPicPr>
          <p:nvPr/>
        </p:nvPicPr>
        <p:blipFill>
          <a:blip r:embed="rId4" cstate="print"/>
          <a:srcRect/>
          <a:stretch>
            <a:fillRect/>
          </a:stretch>
        </p:blipFill>
        <p:spPr bwMode="auto">
          <a:xfrm>
            <a:off x="3109896" y="1276752"/>
            <a:ext cx="252000" cy="189139"/>
          </a:xfrm>
          <a:prstGeom prst="rect">
            <a:avLst/>
          </a:prstGeom>
          <a:noFill/>
          <a:effectLst>
            <a:innerShdw blurRad="63500" dist="50800" dir="16200000">
              <a:prstClr val="black">
                <a:alpha val="50000"/>
              </a:prstClr>
            </a:inn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553</TotalTime>
  <Words>367</Words>
  <Application>Microsoft Office PowerPoint</Application>
  <PresentationFormat>Custom</PresentationFormat>
  <Paragraphs>88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DD</vt:lpstr>
      <vt:lpstr>Recalling Adverbs</vt:lpstr>
      <vt:lpstr>Choose the correct adverb </vt:lpstr>
      <vt:lpstr>Unscramble and underline the adverbs of time and place</vt:lpstr>
      <vt:lpstr>Identify the Adverbs of Time ‘T’ and Place ‘P’</vt:lpstr>
      <vt:lpstr>Make Sentences</vt:lpstr>
      <vt:lpstr>Attribution / Citation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69</cp:revision>
  <dcterms:created xsi:type="dcterms:W3CDTF">2020-08-28T09:38:22Z</dcterms:created>
  <dcterms:modified xsi:type="dcterms:W3CDTF">2023-04-02T11:20:18Z</dcterms:modified>
</cp:coreProperties>
</file>