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sldIdLst>
    <p:sldId id="256" r:id="rId2"/>
    <p:sldId id="260" r:id="rId3"/>
    <p:sldId id="262" r:id="rId4"/>
    <p:sldId id="261" r:id="rId5"/>
    <p:sldId id="263" r:id="rId6"/>
    <p:sldId id="259" r:id="rId7"/>
    <p:sldId id="258" r:id="rId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0" roundtripDataSignature="AMtx7miJ4rOdSqJNP1lUqIB0d59/VwxLUA=="/>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85744"/>
    <a:srgbClr val="BEDE20"/>
    <a:srgbClr val="9982B4"/>
  </p:clrMru>
</p:presentationPr>
</file>

<file path=ppt/tableStyles.xml><?xml version="1.0" encoding="utf-8"?>
<a:tblStyleLst xmlns:a="http://schemas.openxmlformats.org/drawingml/2006/main" def="{0B8E9C30-D15C-4CDC-B725-13DA61E5DA65}">
  <a:tblStyle styleId="{0B8E9C30-D15C-4CDC-B725-13DA61E5DA65}"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43527" autoAdjust="0"/>
  </p:normalViewPr>
  <p:slideViewPr>
    <p:cSldViewPr snapToGrid="0">
      <p:cViewPr varScale="1">
        <p:scale>
          <a:sx n="52" d="100"/>
          <a:sy n="52" d="100"/>
        </p:scale>
        <p:origin x="-470" y="-86"/>
      </p:cViewPr>
      <p:guideLst>
        <p:guide orient="horz" pos="2160"/>
        <p:guide pos="3840"/>
      </p:guideLst>
    </p:cSldViewPr>
  </p:slideViewPr>
  <p:notesTextViewPr>
    <p:cViewPr>
      <p:scale>
        <a:sx n="100" d="100"/>
        <a:sy n="100" d="100"/>
      </p:scale>
      <p:origin x="0" y="0"/>
    </p:cViewPr>
  </p:notesTextViewPr>
  <p:gridSpacing cx="92171838" cy="921718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customschemas.google.com/relationships/presentationmetadata" Target="meta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IN" sz="12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Google Shape;2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 name="Google Shape;29;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r>
              <a:rPr lang="en-IN" b="0"/>
              <a:t/>
            </a: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endParaRPr/>
          </a:p>
        </p:txBody>
      </p:sp>
      <p:sp>
        <p:nvSpPr>
          <p:cNvPr id="30" name="Google Shape;30;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r>
              <a:rPr lang="en-IN" b="0"/>
              <a:t/>
            </a: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endParaRPr/>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r>
              <a:rPr lang="en-IN" b="0"/>
              <a:t/>
            </a: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endParaRPr/>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r>
              <a:rPr lang="en-IN" b="0"/>
              <a:t/>
            </a: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endParaRPr/>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r>
              <a:rPr lang="en-IN" b="0"/>
              <a:t/>
            </a: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endParaRPr/>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a:t>
            </a:r>
            <a:r>
              <a:rPr lang="en-IN" sz="1200" b="0" i="0" u="none" strike="noStrike" dirty="0" smtClean="0">
                <a:solidFill>
                  <a:schemeClr val="dk1"/>
                </a:solidFill>
                <a:latin typeface="Calibri"/>
                <a:ea typeface="Calibri"/>
                <a:cs typeface="Calibri"/>
                <a:sym typeface="Calibri"/>
              </a:rPr>
              <a:t>– Children</a:t>
            </a:r>
            <a:r>
              <a:rPr lang="en-IN" sz="1200" b="0" i="0" u="none" strike="noStrike" baseline="0" dirty="0" smtClean="0">
                <a:solidFill>
                  <a:schemeClr val="dk1"/>
                </a:solidFill>
                <a:latin typeface="Calibri"/>
                <a:ea typeface="Calibri"/>
                <a:cs typeface="Calibri"/>
                <a:sym typeface="Calibri"/>
              </a:rPr>
              <a:t> maybe asked to write 5 sentences about the image using the definite article ‘the’ appropriately.</a:t>
            </a:r>
            <a:endParaRPr b="0"/>
          </a:p>
          <a:p>
            <a:pPr marL="0" lvl="0" indent="0" algn="l" rtl="0">
              <a:spcBef>
                <a:spcPts val="0"/>
              </a:spcBef>
              <a:spcAft>
                <a:spcPts val="0"/>
              </a:spcAft>
              <a:buNone/>
            </a:pPr>
            <a:r>
              <a:rPr lang="en-IN" b="0" dirty="0"/>
              <a:t/>
            </a: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&lt;Ideas/ Images/ Animations / Others – To make better representation of the content &gt;</a:t>
            </a:r>
            <a:br>
              <a:rPr lang="en-IN" sz="1200" b="0" i="0" u="none" strike="noStrike" dirty="0">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a:t>
            </a:r>
            <a:endParaRPr lang="en-IN" sz="1200" b="0" i="0" u="none" strike="noStrike" dirty="0" smtClean="0">
              <a:solidFill>
                <a:schemeClr val="dk1"/>
              </a:solidFill>
              <a:latin typeface="Calibri"/>
              <a:ea typeface="Calibri"/>
              <a:cs typeface="Calibri"/>
              <a:sym typeface="Calibri"/>
            </a:endParaRPr>
          </a:p>
          <a:p>
            <a:pPr marL="228600" lvl="0" indent="-228600" algn="l" rtl="0">
              <a:spcBef>
                <a:spcPts val="0"/>
              </a:spcBef>
              <a:spcAft>
                <a:spcPts val="0"/>
              </a:spcAft>
              <a:buAutoNum type="arabicPeriod"/>
            </a:pPr>
            <a:r>
              <a:rPr lang="en-IN" sz="1200" b="0" i="0" u="none" strike="noStrike" dirty="0" smtClean="0">
                <a:solidFill>
                  <a:schemeClr val="dk1"/>
                </a:solidFill>
                <a:latin typeface="Calibri"/>
                <a:cs typeface="Calibri"/>
                <a:sym typeface="Calibri"/>
              </a:rPr>
              <a:t>Animals: https://www.freepik.com/free-vector/many-different-animals-forest-scene_12735484.htm#query=animals&amp;position=26&amp;from_view=search&amp;track=sph (Attribution: </a:t>
            </a:r>
            <a:r>
              <a:rPr lang="en-IN" sz="1200" b="0" i="0" u="none" strike="noStrike" dirty="0" err="1" smtClean="0">
                <a:solidFill>
                  <a:schemeClr val="dk1"/>
                </a:solidFill>
                <a:latin typeface="Calibri"/>
                <a:cs typeface="Calibri"/>
                <a:sym typeface="Calibri"/>
              </a:rPr>
              <a:t>brgfx</a:t>
            </a:r>
            <a:r>
              <a:rPr lang="en-IN" sz="1200" b="0" i="0" u="none" strike="noStrike" dirty="0" smtClean="0">
                <a:solidFill>
                  <a:schemeClr val="dk1"/>
                </a:solidFill>
                <a:latin typeface="Calibri"/>
                <a:cs typeface="Calibri"/>
                <a:sym typeface="Calibri"/>
              </a:rPr>
              <a:t>)</a:t>
            </a:r>
          </a:p>
          <a:p>
            <a:pPr marL="228600" lvl="0" indent="-228600" algn="l" rtl="0">
              <a:spcBef>
                <a:spcPts val="0"/>
              </a:spcBef>
              <a:spcAft>
                <a:spcPts val="0"/>
              </a:spcAft>
              <a:buAutoNum type="arabicPeriod"/>
            </a:pPr>
            <a:r>
              <a:rPr lang="en-IN" sz="1200" b="0" i="0" u="none" strike="noStrike" dirty="0" smtClean="0">
                <a:solidFill>
                  <a:schemeClr val="dk1"/>
                </a:solidFill>
                <a:latin typeface="Calibri"/>
                <a:cs typeface="Calibri"/>
                <a:sym typeface="Calibri"/>
              </a:rPr>
              <a:t>Peacock: https://www.freepik.com/free-vector/beautiful-peacock-cartoon-outline-drawing-color_7038511.htm#query=animals&amp;position=41&amp;from_view=search&amp;track=sph</a:t>
            </a:r>
            <a:endParaRPr b="0"/>
          </a:p>
          <a:p>
            <a:pPr marL="0" lvl="0" indent="0" algn="l" rtl="0">
              <a:spcBef>
                <a:spcPts val="0"/>
              </a:spcBef>
              <a:spcAft>
                <a:spcPts val="0"/>
              </a:spcAft>
              <a:buNone/>
            </a:pPr>
            <a:r>
              <a:rPr lang="en-IN" baseline="0" dirty="0" smtClean="0"/>
              <a:t>     </a:t>
            </a:r>
            <a:r>
              <a:rPr lang="en-IN" sz="1200" b="0" i="0" u="none" strike="noStrike" dirty="0" smtClean="0">
                <a:solidFill>
                  <a:schemeClr val="dk1"/>
                </a:solidFill>
                <a:latin typeface="Calibri"/>
                <a:cs typeface="Calibri"/>
                <a:sym typeface="Calibri"/>
              </a:rPr>
              <a:t>(Attribution: user2104819)</a:t>
            </a:r>
            <a:endParaRPr/>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 name="Google Shape;43;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r>
              <a:rPr lang="en-IN" b="0"/>
              <a:t/>
            </a: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endParaRPr/>
          </a:p>
        </p:txBody>
      </p:sp>
      <p:sp>
        <p:nvSpPr>
          <p:cNvPr id="44" name="Google Shape;44;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7</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5"/>
          <p:cNvSpPr txBox="1">
            <a:spLocks noGrp="1"/>
          </p:cNvSpPr>
          <p:nvPr>
            <p:ph type="ctrTitle"/>
          </p:nvPr>
        </p:nvSpPr>
        <p:spPr>
          <a:xfrm>
            <a:off x="860701" y="899649"/>
            <a:ext cx="10363200" cy="1752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5"/>
          <p:cNvSpPr txBox="1">
            <a:spLocks noGrp="1"/>
          </p:cNvSpPr>
          <p:nvPr>
            <p:ph type="subTitle" idx="1"/>
          </p:nvPr>
        </p:nvSpPr>
        <p:spPr>
          <a:xfrm>
            <a:off x="1828800" y="3009900"/>
            <a:ext cx="8534400" cy="1752600"/>
          </a:xfrm>
          <a:prstGeom prst="rect">
            <a:avLst/>
          </a:prstGeom>
          <a:noFill/>
          <a:ln>
            <a:noFill/>
          </a:ln>
        </p:spPr>
        <p:txBody>
          <a:bodyPr spcFirstLastPara="1" wrap="square" lIns="91425" tIns="45700" rIns="91425" bIns="45700" anchor="ctr" anchorCtr="0">
            <a:noAutofit/>
          </a:bodyPr>
          <a:lstStyle>
            <a:lvl1pPr marR="0" lvl="0" algn="ctr"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4" name="Google Shape;14;p5"/>
          <p:cNvSpPr/>
          <p:nvPr/>
        </p:nvSpPr>
        <p:spPr>
          <a:xfrm>
            <a:off x="7635688"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8482B"/>
              </a:buClr>
              <a:buSzPts val="1400"/>
              <a:buFont typeface="Calibri"/>
              <a:buNone/>
            </a:pPr>
            <a:r>
              <a:rPr lang="en-IN" sz="1400" b="1" i="0" u="none" strike="noStrike" cap="none">
                <a:solidFill>
                  <a:srgbClr val="08482B"/>
                </a:solidFill>
                <a:latin typeface="Calibri"/>
                <a:ea typeface="Calibri"/>
                <a:cs typeface="Calibri"/>
                <a:sym typeface="Calibri"/>
              </a:rPr>
              <a:t>Integral Education</a:t>
            </a:r>
            <a:r>
              <a:rPr lang="en-IN" sz="1400" b="0" i="0" u="none" strike="noStrike" cap="none">
                <a:solidFill>
                  <a:srgbClr val="08482B"/>
                </a:solidFill>
                <a:latin typeface="Calibri"/>
                <a:ea typeface="Calibri"/>
                <a:cs typeface="Calibri"/>
                <a:sym typeface="Calibri"/>
              </a:rPr>
              <a:t> </a:t>
            </a:r>
            <a:r>
              <a:rPr lang="en-IN" sz="1400" b="1" i="0" u="none" strike="noStrike" cap="none">
                <a:solidFill>
                  <a:srgbClr val="002060"/>
                </a:solidFill>
                <a:latin typeface="Calibri"/>
                <a:ea typeface="Calibri"/>
                <a:cs typeface="Calibri"/>
                <a:sym typeface="Calibri"/>
              </a:rPr>
              <a:t>FOR  </a:t>
            </a:r>
            <a:r>
              <a:rPr lang="en-IN" sz="1400" b="1" i="0" u="none" strike="noStrike" cap="none">
                <a:solidFill>
                  <a:srgbClr val="C00000"/>
                </a:solidFill>
                <a:latin typeface="Calibri"/>
                <a:ea typeface="Calibri"/>
                <a:cs typeface="Calibri"/>
                <a:sym typeface="Calibri"/>
              </a:rPr>
              <a:t>ALL, </a:t>
            </a:r>
            <a:r>
              <a:rPr lang="en-IN" sz="1400" b="1" i="0" u="none" strike="noStrike" cap="none">
                <a:solidFill>
                  <a:srgbClr val="002060"/>
                </a:solidFill>
                <a:latin typeface="Calibri"/>
                <a:ea typeface="Calibri"/>
                <a:cs typeface="Calibri"/>
                <a:sym typeface="Calibri"/>
              </a:rPr>
              <a:t>BY</a:t>
            </a:r>
            <a:r>
              <a:rPr lang="en-IN" sz="1400" b="1" i="0" u="none" strike="noStrike" cap="none">
                <a:solidFill>
                  <a:srgbClr val="C00000"/>
                </a:solidFill>
                <a:latin typeface="Calibri"/>
                <a:ea typeface="Calibri"/>
                <a:cs typeface="Calibri"/>
                <a:sym typeface="Calibri"/>
              </a:rPr>
              <a:t> ALL</a:t>
            </a:r>
            <a:endParaRPr sz="1800" b="0" i="0" u="none" strike="noStrike" cap="none">
              <a:solidFill>
                <a:schemeClr val="dk1"/>
              </a:solidFill>
              <a:latin typeface="Calibri"/>
              <a:ea typeface="Calibri"/>
              <a:cs typeface="Calibri"/>
              <a:sym typeface="Calibri"/>
            </a:endParaRPr>
          </a:p>
        </p:txBody>
      </p:sp>
      <p:pic>
        <p:nvPicPr>
          <p:cNvPr id="15" name="Google Shape;15;p5" descr="A picture containing text, clock&#10;&#10;Description automatically generated"/>
          <p:cNvPicPr preferRelativeResize="0"/>
          <p:nvPr/>
        </p:nvPicPr>
        <p:blipFill rotWithShape="1">
          <a:blip r:embed="rId2">
            <a:alphaModFix/>
          </a:blip>
          <a:srcRect/>
          <a:stretch/>
        </p:blipFill>
        <p:spPr>
          <a:xfrm>
            <a:off x="129519" y="95208"/>
            <a:ext cx="678726" cy="720000"/>
          </a:xfrm>
          <a:prstGeom prst="rect">
            <a:avLst/>
          </a:prstGeom>
          <a:noFill/>
          <a:ln>
            <a:noFill/>
          </a:ln>
        </p:spPr>
      </p:pic>
      <p:pic>
        <p:nvPicPr>
          <p:cNvPr id="16" name="Google Shape;16;p5" descr="Graphical user interface, application&#10;&#10;Description automatically generated"/>
          <p:cNvPicPr preferRelativeResize="0"/>
          <p:nvPr/>
        </p:nvPicPr>
        <p:blipFill rotWithShape="1">
          <a:blip r:embed="rId3">
            <a:alphaModFix/>
          </a:blip>
          <a:srcRect/>
          <a:stretch/>
        </p:blipFill>
        <p:spPr>
          <a:xfrm>
            <a:off x="11331299" y="6042792"/>
            <a:ext cx="720000" cy="720000"/>
          </a:xfrm>
          <a:prstGeom prst="rect">
            <a:avLst/>
          </a:prstGeom>
          <a:noFill/>
          <a:ln>
            <a:noFill/>
          </a:ln>
        </p:spPr>
      </p:pic>
      <p:pic>
        <p:nvPicPr>
          <p:cNvPr id="17" name="Google Shape;17;p5" descr="Calendar&#10;&#10;Description automatically generated with low confidence"/>
          <p:cNvPicPr preferRelativeResize="0"/>
          <p:nvPr/>
        </p:nvPicPr>
        <p:blipFill rotWithShape="1">
          <a:blip r:embed="rId4">
            <a:alphaModFix/>
          </a:blip>
          <a:srcRect/>
          <a:stretch/>
        </p:blipFill>
        <p:spPr>
          <a:xfrm>
            <a:off x="11312598" y="95208"/>
            <a:ext cx="738701" cy="720000"/>
          </a:xfrm>
          <a:prstGeom prst="rect">
            <a:avLst/>
          </a:prstGeom>
          <a:noFill/>
          <a:ln>
            <a:noFill/>
          </a:ln>
        </p:spPr>
      </p:pic>
      <p:sp>
        <p:nvSpPr>
          <p:cNvPr id="18" name="Google Shape;18;p5"/>
          <p:cNvSpPr txBox="1"/>
          <p:nvPr/>
        </p:nvSpPr>
        <p:spPr>
          <a:xfrm>
            <a:off x="1285827" y="5448685"/>
            <a:ext cx="9620345" cy="954107"/>
          </a:xfrm>
          <a:prstGeom prst="rect">
            <a:avLst/>
          </a:prstGeom>
          <a:noFill/>
          <a:ln w="19050" cap="flat" cmpd="sng">
            <a:solidFill>
              <a:srgbClr val="FF0000"/>
            </a:solidFill>
            <a:prstDash val="dash"/>
            <a:round/>
            <a:headEnd type="none" w="sm" len="sm"/>
            <a:tailEnd type="none" w="sm" len="sm"/>
          </a:ln>
        </p:spPr>
        <p:txBody>
          <a:bodyPr spcFirstLastPara="1" wrap="square" lIns="91425" tIns="45700" rIns="91425" bIns="45700" anchor="t" anchorCtr="0">
            <a:spAutoFit/>
          </a:bodyPr>
          <a:lstStyle/>
          <a:p>
            <a:pPr marL="2286000" marR="0" lvl="0" indent="0" algn="l" rtl="0">
              <a:spcBef>
                <a:spcPts val="0"/>
              </a:spcBef>
              <a:spcAft>
                <a:spcPts val="0"/>
              </a:spcAft>
              <a:buNone/>
            </a:pPr>
            <a:r>
              <a:rPr lang="en-IN" sz="800" b="0" i="0" u="none" strike="noStrike" cap="none">
                <a:solidFill>
                  <a:schemeClr val="dk1"/>
                </a:solidFill>
                <a:latin typeface="Arial"/>
                <a:ea typeface="Arial"/>
                <a:cs typeface="Arial"/>
                <a:sym typeface="Arial"/>
              </a:rPr>
              <a:t>                                    </a:t>
            </a:r>
            <a:r>
              <a:rPr lang="en-IN" sz="800" b="1" i="0" u="sng" strike="noStrike" cap="none">
                <a:solidFill>
                  <a:schemeClr val="dk1"/>
                </a:solidFill>
                <a:latin typeface="Arial"/>
                <a:ea typeface="Arial"/>
                <a:cs typeface="Arial"/>
                <a:sym typeface="Arial"/>
              </a:rPr>
              <a:t>COPYRIGHT Cum DISCLAIMER NOTICE</a:t>
            </a:r>
            <a:endParaRPr sz="800" b="1" i="0" u="sng"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Content owned by Sri Sathya Sai Central Trust, Prashanthi Nilayam, Puttaparthi, Sathya Sai District, Andhra Pradesh, India. </a:t>
            </a:r>
            <a:endParaRPr sz="800" b="0" i="0" u="none"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Strictly not for Commercial Use, excluding content that falls in Public Domain or common knowledge facts.</a:t>
            </a:r>
            <a:endParaRPr sz="800" b="0" i="0" u="none"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Content can be downloaded and used for personal, educational, informational and other non-commercial purposes, subject to attribution in the name of ‘Sri Sathya Sai Central Trust, Prashanthi Nilayam, Puttaparthi’ only. Any attempt to remove, alter, circumvent, or distort the data that is accessed is illegal and strictly prohibited.</a:t>
            </a:r>
            <a:endParaRPr sz="800" b="0" i="0" u="none"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Some of the content is owned by Third Parties and are used in compliance with their licensing conditions. Anyone infringing the Copyright of such Third Parties will be doing so at their own risks and costs.</a:t>
            </a:r>
            <a:endParaRPr sz="800" b="0" i="0" u="none" strike="noStrike" cap="none">
              <a:solidFill>
                <a:schemeClr val="dk1"/>
              </a:solidFill>
              <a:latin typeface="Calibri"/>
              <a:ea typeface="Calibri"/>
              <a:cs typeface="Calibri"/>
              <a:sym typeface="Calibri"/>
            </a:endParaRPr>
          </a:p>
          <a:p>
            <a:pPr marL="0" marR="0" lvl="0" indent="0" algn="ctr" rtl="0">
              <a:spcBef>
                <a:spcPts val="0"/>
              </a:spcBef>
              <a:spcAft>
                <a:spcPts val="0"/>
              </a:spcAft>
              <a:buClr>
                <a:schemeClr val="dk1"/>
              </a:buClr>
              <a:buSzPts val="800"/>
              <a:buFont typeface="Noto Sans Symbols"/>
              <a:buNone/>
            </a:pPr>
            <a:endParaRPr sz="8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9"/>
        <p:cNvGrpSpPr/>
        <p:nvPr/>
      </p:nvGrpSpPr>
      <p:grpSpPr>
        <a:xfrm>
          <a:off x="0" y="0"/>
          <a:ext cx="0" cy="0"/>
          <a:chOff x="0" y="0"/>
          <a:chExt cx="0" cy="0"/>
        </a:xfrm>
      </p:grpSpPr>
      <p:sp>
        <p:nvSpPr>
          <p:cNvPr id="20" name="Google Shape;20;p6"/>
          <p:cNvSpPr txBox="1">
            <a:spLocks noGrp="1"/>
          </p:cNvSpPr>
          <p:nvPr>
            <p:ph type="title"/>
          </p:nvPr>
        </p:nvSpPr>
        <p:spPr>
          <a:xfrm>
            <a:off x="1466857" y="71414"/>
            <a:ext cx="9296427" cy="654032"/>
          </a:xfrm>
          <a:prstGeom prst="rect">
            <a:avLst/>
          </a:prstGeom>
          <a:noFill/>
          <a:ln>
            <a:noFill/>
          </a:ln>
        </p:spPr>
        <p:txBody>
          <a:bodyPr spcFirstLastPara="1" wrap="square" lIns="91425" tIns="45700" rIns="91425" bIns="45700" anchor="t" anchorCtr="0">
            <a:normAutofit/>
          </a:bodyPr>
          <a:lstStyle>
            <a:lvl1pPr marR="0" lvl="0" algn="ctr" rtl="0">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 name="Google Shape;21;p6"/>
          <p:cNvSpPr txBox="1">
            <a:spLocks noGrp="1"/>
          </p:cNvSpPr>
          <p:nvPr>
            <p:ph type="body" idx="1"/>
          </p:nvPr>
        </p:nvSpPr>
        <p:spPr>
          <a:xfrm>
            <a:off x="857251" y="1214438"/>
            <a:ext cx="10668000" cy="4786312"/>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22" name="Google Shape;22;p6" descr="Graphical user interface, application&#10;&#10;Description automatically generated"/>
          <p:cNvPicPr preferRelativeResize="0"/>
          <p:nvPr/>
        </p:nvPicPr>
        <p:blipFill rotWithShape="1">
          <a:blip r:embed="rId2">
            <a:alphaModFix/>
          </a:blip>
          <a:srcRect/>
          <a:stretch/>
        </p:blipFill>
        <p:spPr>
          <a:xfrm>
            <a:off x="11331299" y="6042792"/>
            <a:ext cx="720000" cy="720000"/>
          </a:xfrm>
          <a:prstGeom prst="rect">
            <a:avLst/>
          </a:prstGeom>
          <a:noFill/>
          <a:ln>
            <a:noFill/>
          </a:ln>
        </p:spPr>
      </p:pic>
      <p:pic>
        <p:nvPicPr>
          <p:cNvPr id="23" name="Google Shape;23;p6" descr="Calendar&#10;&#10;Description automatically generated with low confidence"/>
          <p:cNvPicPr preferRelativeResize="0"/>
          <p:nvPr/>
        </p:nvPicPr>
        <p:blipFill rotWithShape="1">
          <a:blip r:embed="rId3">
            <a:alphaModFix/>
          </a:blip>
          <a:srcRect/>
          <a:stretch/>
        </p:blipFill>
        <p:spPr>
          <a:xfrm>
            <a:off x="11312598" y="95208"/>
            <a:ext cx="738701" cy="7200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4"/>
        <p:cNvGrpSpPr/>
        <p:nvPr/>
      </p:nvGrpSpPr>
      <p:grpSpPr>
        <a:xfrm>
          <a:off x="0" y="0"/>
          <a:ext cx="0" cy="0"/>
          <a:chOff x="0" y="0"/>
          <a:chExt cx="0" cy="0"/>
        </a:xfrm>
      </p:grpSpPr>
      <p:pic>
        <p:nvPicPr>
          <p:cNvPr id="25" name="Google Shape;25;p7" descr="Graphical user interface, application&#10;&#10;Description automatically generated"/>
          <p:cNvPicPr preferRelativeResize="0"/>
          <p:nvPr/>
        </p:nvPicPr>
        <p:blipFill rotWithShape="1">
          <a:blip r:embed="rId2">
            <a:alphaModFix/>
          </a:blip>
          <a:srcRect/>
          <a:stretch/>
        </p:blipFill>
        <p:spPr>
          <a:xfrm>
            <a:off x="11331299" y="6042792"/>
            <a:ext cx="720000" cy="720000"/>
          </a:xfrm>
          <a:prstGeom prst="rect">
            <a:avLst/>
          </a:prstGeom>
          <a:noFill/>
          <a:ln>
            <a:noFill/>
          </a:ln>
        </p:spPr>
      </p:pic>
      <p:pic>
        <p:nvPicPr>
          <p:cNvPr id="26" name="Google Shape;26;p7" descr="Calendar&#10;&#10;Description automatically generated with low confidence"/>
          <p:cNvPicPr preferRelativeResize="0"/>
          <p:nvPr/>
        </p:nvPicPr>
        <p:blipFill rotWithShape="1">
          <a:blip r:embed="rId3">
            <a:alphaModFix/>
          </a:blip>
          <a:srcRect/>
          <a:stretch/>
        </p:blipFill>
        <p:spPr>
          <a:xfrm>
            <a:off x="11312598" y="95208"/>
            <a:ext cx="738701" cy="72000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http://www.srisathyasaividyavahini.org/" TargetMode="Externa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
            <a:hlinkClick r:id="rId5"/>
          </p:cNvPr>
          <p:cNvSpPr/>
          <p:nvPr/>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 Sri Sathya Sai Central Trust</a:t>
            </a:r>
            <a:endParaRPr sz="1100" b="1" i="0" u="none" strike="noStrike" cap="none">
              <a:solidFill>
                <a:srgbClr val="0000CC"/>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Google Shape;32;p1"/>
          <p:cNvSpPr txBox="1">
            <a:spLocks noGrp="1"/>
          </p:cNvSpPr>
          <p:nvPr>
            <p:ph type="ctrTitle"/>
          </p:nvPr>
        </p:nvSpPr>
        <p:spPr>
          <a:xfrm>
            <a:off x="960454" y="2103825"/>
            <a:ext cx="10363200" cy="1752600"/>
          </a:xfrm>
          <a:prstGeom prst="rect">
            <a:avLst/>
          </a:prstGeom>
          <a:gradFill flip="none" rotWithShape="1">
            <a:gsLst>
              <a:gs pos="0">
                <a:srgbClr val="9982B4">
                  <a:shade val="30000"/>
                  <a:satMod val="115000"/>
                </a:srgbClr>
              </a:gs>
              <a:gs pos="50000">
                <a:srgbClr val="9982B4">
                  <a:shade val="67500"/>
                  <a:satMod val="115000"/>
                </a:srgbClr>
              </a:gs>
              <a:gs pos="100000">
                <a:srgbClr val="9982B4">
                  <a:shade val="100000"/>
                  <a:satMod val="115000"/>
                </a:srgbClr>
              </a:gs>
            </a:gsLst>
            <a:lin ang="8100000" scaled="1"/>
            <a:tileRect/>
          </a:gradFill>
          <a:ln>
            <a:solidFill>
              <a:schemeClr val="accent4">
                <a:lumMod val="50000"/>
              </a:schemeClr>
            </a:solidFill>
          </a:ln>
          <a:effectLst>
            <a:innerShdw blurRad="114300">
              <a:prstClr val="black"/>
            </a:innerShdw>
          </a:effectLst>
          <a:scene3d>
            <a:camera prst="orthographicFront"/>
            <a:lightRig rig="threePt" dir="t"/>
          </a:scene3d>
          <a:sp3d>
            <a:bevelT/>
          </a:sp3d>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5400"/>
              <a:buFont typeface="Calibri"/>
              <a:buNone/>
            </a:pPr>
            <a:r>
              <a:rPr lang="en-IN" dirty="0" smtClean="0"/>
              <a:t>Testing Time</a:t>
            </a: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Google Shape;39;p2"/>
          <p:cNvSpPr txBox="1">
            <a:spLocks noGrp="1"/>
          </p:cNvSpPr>
          <p:nvPr>
            <p:ph type="title"/>
          </p:nvPr>
        </p:nvSpPr>
        <p:spPr>
          <a:xfrm>
            <a:off x="1466857" y="71414"/>
            <a:ext cx="9296427" cy="654032"/>
          </a:xfrm>
          <a:prstGeom prst="rect">
            <a:avLst/>
          </a:prstGeom>
          <a:solidFill>
            <a:schemeClr val="accent2">
              <a:lumMod val="20000"/>
              <a:lumOff val="80000"/>
            </a:schemeClr>
          </a:solidFill>
          <a:ln>
            <a:noFill/>
          </a:ln>
          <a:scene3d>
            <a:camera prst="orthographicFront"/>
            <a:lightRig rig="threePt" dir="t"/>
          </a:scene3d>
          <a:sp3d>
            <a:bevelT/>
          </a:sp3d>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Calibri"/>
              <a:buNone/>
            </a:pPr>
            <a:r>
              <a:rPr lang="en-IN" dirty="0" smtClean="0"/>
              <a:t>Choose the correct option</a:t>
            </a:r>
            <a:endParaRPr/>
          </a:p>
        </p:txBody>
      </p:sp>
      <p:grpSp>
        <p:nvGrpSpPr>
          <p:cNvPr id="3" name="Group 2">
            <a:extLst>
              <a:ext uri="{FF2B5EF4-FFF2-40B4-BE49-F238E27FC236}">
                <a16:creationId xmlns="" xmlns:a16="http://schemas.microsoft.com/office/drawing/2014/main" id="{F1017B27-6E18-4C2F-8092-B3F55028AF16}"/>
              </a:ext>
            </a:extLst>
          </p:cNvPr>
          <p:cNvGrpSpPr/>
          <p:nvPr/>
        </p:nvGrpSpPr>
        <p:grpSpPr>
          <a:xfrm>
            <a:off x="2070668" y="2192930"/>
            <a:ext cx="8016315" cy="936000"/>
            <a:chOff x="404831" y="1412776"/>
            <a:chExt cx="8931530" cy="815701"/>
          </a:xfrm>
          <a:effectLst>
            <a:outerShdw blurRad="50800" dist="38100" algn="l" rotWithShape="0">
              <a:prstClr val="black">
                <a:alpha val="40000"/>
              </a:prstClr>
            </a:outerShdw>
          </a:effectLst>
        </p:grpSpPr>
        <p:sp>
          <p:nvSpPr>
            <p:cNvPr id="4" name="Freeform 60">
              <a:extLst>
                <a:ext uri="{FF2B5EF4-FFF2-40B4-BE49-F238E27FC236}">
                  <a16:creationId xmlns="" xmlns:a16="http://schemas.microsoft.com/office/drawing/2014/main" id="{DDC65E82-3322-47AF-B40B-25C2BED35C26}"/>
                </a:ext>
              </a:extLst>
            </p:cNvPr>
            <p:cNvSpPr/>
            <p:nvPr/>
          </p:nvSpPr>
          <p:spPr>
            <a:xfrm>
              <a:off x="407369" y="1412776"/>
              <a:ext cx="8928992" cy="815701"/>
            </a:xfrm>
            <a:prstGeom prst="homePlate">
              <a:avLst/>
            </a:prstGeom>
            <a:solidFill>
              <a:srgbClr val="5CE2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61">
              <a:extLst>
                <a:ext uri="{FF2B5EF4-FFF2-40B4-BE49-F238E27FC236}">
                  <a16:creationId xmlns="" xmlns:a16="http://schemas.microsoft.com/office/drawing/2014/main" id="{C4A4C20F-660D-4E76-AB15-AF9A666E9617}"/>
                </a:ext>
              </a:extLst>
            </p:cNvPr>
            <p:cNvSpPr/>
            <p:nvPr/>
          </p:nvSpPr>
          <p:spPr>
            <a:xfrm>
              <a:off x="549520" y="1495211"/>
              <a:ext cx="8268219" cy="649451"/>
            </a:xfrm>
            <a:prstGeom prst="roundRect">
              <a:avLst/>
            </a:prstGeom>
            <a:solidFill>
              <a:schemeClr val="bg1"/>
            </a:solidFill>
            <a:ln>
              <a:noFill/>
            </a:ln>
            <a:effectLst>
              <a:outerShdw blurRad="177800" dist="38100" dir="5400000" algn="t" rotWithShape="0">
                <a:srgbClr val="00A48A"/>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21">
              <a:extLst>
                <a:ext uri="{FF2B5EF4-FFF2-40B4-BE49-F238E27FC236}">
                  <a16:creationId xmlns="" xmlns:a16="http://schemas.microsoft.com/office/drawing/2014/main" id="{922B44F2-7665-4A8E-A9D9-F35A17BA72B2}"/>
                </a:ext>
              </a:extLst>
            </p:cNvPr>
            <p:cNvSpPr/>
            <p:nvPr/>
          </p:nvSpPr>
          <p:spPr>
            <a:xfrm>
              <a:off x="404831" y="1412776"/>
              <a:ext cx="722618" cy="735510"/>
            </a:xfrm>
            <a:custGeom>
              <a:avLst/>
              <a:gdLst>
                <a:gd name="connsiteX0" fmla="*/ 1120068 w 1665859"/>
                <a:gd name="connsiteY0" fmla="*/ 0 h 1874458"/>
                <a:gd name="connsiteX1" fmla="*/ 1665859 w 1665859"/>
                <a:gd name="connsiteY1" fmla="*/ 0 h 1874458"/>
                <a:gd name="connsiteX2" fmla="*/ 0 w 1665859"/>
                <a:gd name="connsiteY2" fmla="*/ 1874458 h 1874458"/>
                <a:gd name="connsiteX3" fmla="*/ 0 w 1665859"/>
                <a:gd name="connsiteY3" fmla="*/ 1260323 h 1874458"/>
                <a:gd name="connsiteX4" fmla="*/ 1120068 w 1665859"/>
                <a:gd name="connsiteY4" fmla="*/ 0 h 18744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5859" h="1874458">
                  <a:moveTo>
                    <a:pt x="1120068" y="0"/>
                  </a:moveTo>
                  <a:lnTo>
                    <a:pt x="1665859" y="0"/>
                  </a:lnTo>
                  <a:lnTo>
                    <a:pt x="0" y="1874458"/>
                  </a:lnTo>
                  <a:lnTo>
                    <a:pt x="0" y="1260323"/>
                  </a:lnTo>
                  <a:lnTo>
                    <a:pt x="1120068" y="0"/>
                  </a:lnTo>
                  <a:close/>
                </a:path>
              </a:pathLst>
            </a:custGeom>
            <a:solidFill>
              <a:srgbClr val="5BE1DA"/>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7" name="Arrow: Pentagon 22">
              <a:extLst>
                <a:ext uri="{FF2B5EF4-FFF2-40B4-BE49-F238E27FC236}">
                  <a16:creationId xmlns="" xmlns:a16="http://schemas.microsoft.com/office/drawing/2014/main" id="{C4F6CC1C-CA94-4B58-A30D-3E309D385E18}"/>
                </a:ext>
              </a:extLst>
            </p:cNvPr>
            <p:cNvSpPr/>
            <p:nvPr/>
          </p:nvSpPr>
          <p:spPr>
            <a:xfrm rot="16200000">
              <a:off x="7965143" y="1784094"/>
              <a:ext cx="325403" cy="563363"/>
            </a:xfrm>
            <a:prstGeom prst="homePlate">
              <a:avLst/>
            </a:prstGeom>
            <a:solidFill>
              <a:srgbClr val="5BE1DA"/>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TextBox 7">
              <a:extLst>
                <a:ext uri="{FF2B5EF4-FFF2-40B4-BE49-F238E27FC236}">
                  <a16:creationId xmlns="" xmlns:a16="http://schemas.microsoft.com/office/drawing/2014/main" id="{51F2644C-B98F-4A60-BE2A-6A9440D8E986}"/>
                </a:ext>
              </a:extLst>
            </p:cNvPr>
            <p:cNvSpPr txBox="1"/>
            <p:nvPr/>
          </p:nvSpPr>
          <p:spPr>
            <a:xfrm>
              <a:off x="1016900" y="1620947"/>
              <a:ext cx="7704856" cy="402330"/>
            </a:xfrm>
            <a:prstGeom prst="rect">
              <a:avLst/>
            </a:prstGeom>
            <a:noFill/>
          </p:spPr>
          <p:txBody>
            <a:bodyPr wrap="square" rtlCol="0">
              <a:spAutoFit/>
            </a:bodyPr>
            <a:lstStyle/>
            <a:p>
              <a:pPr marL="342900" lvl="0" indent="-342900">
                <a:buFont typeface="+mj-lt"/>
                <a:buAutoNum type="alphaLcParenR"/>
                <a:tabLst>
                  <a:tab pos="1885950" algn="l"/>
                </a:tabLst>
              </a:pPr>
              <a:r>
                <a:rPr lang="en-CA" sz="2400" dirty="0" smtClean="0">
                  <a:solidFill>
                    <a:srgbClr val="000000"/>
                  </a:solidFill>
                  <a:effectLst/>
                  <a:latin typeface="Calibri" panose="020F0502020204030204" pitchFamily="34" charset="0"/>
                  <a:ea typeface="Cambria" panose="02040503050406030204" pitchFamily="18" charset="0"/>
                  <a:cs typeface="Cambria" panose="02040503050406030204" pitchFamily="18" charset="0"/>
                </a:rPr>
                <a:t>Many people are afraid of ___________.</a:t>
              </a:r>
              <a:endParaRPr lang="en-IN" sz="24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p:txBody>
        </p:sp>
      </p:grpSp>
      <p:grpSp>
        <p:nvGrpSpPr>
          <p:cNvPr id="9" name="Group 8">
            <a:extLst>
              <a:ext uri="{FF2B5EF4-FFF2-40B4-BE49-F238E27FC236}">
                <a16:creationId xmlns="" xmlns:a16="http://schemas.microsoft.com/office/drawing/2014/main" id="{21E72BA3-FBA2-4B34-9BCC-B736C02B9C27}"/>
              </a:ext>
            </a:extLst>
          </p:cNvPr>
          <p:cNvGrpSpPr/>
          <p:nvPr/>
        </p:nvGrpSpPr>
        <p:grpSpPr>
          <a:xfrm>
            <a:off x="2079480" y="3808549"/>
            <a:ext cx="7998690" cy="936000"/>
            <a:chOff x="404831" y="1412776"/>
            <a:chExt cx="8931530" cy="815701"/>
          </a:xfrm>
          <a:effectLst>
            <a:outerShdw blurRad="50800" dist="38100" algn="l" rotWithShape="0">
              <a:prstClr val="black">
                <a:alpha val="40000"/>
              </a:prstClr>
            </a:outerShdw>
          </a:effectLst>
        </p:grpSpPr>
        <p:sp>
          <p:nvSpPr>
            <p:cNvPr id="10" name="Freeform 60">
              <a:extLst>
                <a:ext uri="{FF2B5EF4-FFF2-40B4-BE49-F238E27FC236}">
                  <a16:creationId xmlns="" xmlns:a16="http://schemas.microsoft.com/office/drawing/2014/main" id="{D4CE1A1C-AC31-4385-B49F-56131B60C5C4}"/>
                </a:ext>
              </a:extLst>
            </p:cNvPr>
            <p:cNvSpPr/>
            <p:nvPr/>
          </p:nvSpPr>
          <p:spPr>
            <a:xfrm>
              <a:off x="407369" y="1412776"/>
              <a:ext cx="8928992" cy="815701"/>
            </a:xfrm>
            <a:prstGeom prst="homePlate">
              <a:avLst/>
            </a:prstGeom>
            <a:solidFill>
              <a:srgbClr val="FFA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61">
              <a:extLst>
                <a:ext uri="{FF2B5EF4-FFF2-40B4-BE49-F238E27FC236}">
                  <a16:creationId xmlns="" xmlns:a16="http://schemas.microsoft.com/office/drawing/2014/main" id="{8A3116BC-411C-4E22-AC19-9146B0FA75FF}"/>
                </a:ext>
              </a:extLst>
            </p:cNvPr>
            <p:cNvSpPr/>
            <p:nvPr/>
          </p:nvSpPr>
          <p:spPr>
            <a:xfrm>
              <a:off x="549520" y="1495211"/>
              <a:ext cx="8268219" cy="649451"/>
            </a:xfrm>
            <a:prstGeom prst="roundRect">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27">
              <a:extLst>
                <a:ext uri="{FF2B5EF4-FFF2-40B4-BE49-F238E27FC236}">
                  <a16:creationId xmlns="" xmlns:a16="http://schemas.microsoft.com/office/drawing/2014/main" id="{8CD97006-FDD1-4FEB-ABFC-17D5D49189BC}"/>
                </a:ext>
              </a:extLst>
            </p:cNvPr>
            <p:cNvSpPr/>
            <p:nvPr/>
          </p:nvSpPr>
          <p:spPr>
            <a:xfrm>
              <a:off x="404831" y="1412776"/>
              <a:ext cx="722618" cy="735510"/>
            </a:xfrm>
            <a:custGeom>
              <a:avLst/>
              <a:gdLst>
                <a:gd name="connsiteX0" fmla="*/ 1120068 w 1665859"/>
                <a:gd name="connsiteY0" fmla="*/ 0 h 1874458"/>
                <a:gd name="connsiteX1" fmla="*/ 1665859 w 1665859"/>
                <a:gd name="connsiteY1" fmla="*/ 0 h 1874458"/>
                <a:gd name="connsiteX2" fmla="*/ 0 w 1665859"/>
                <a:gd name="connsiteY2" fmla="*/ 1874458 h 1874458"/>
                <a:gd name="connsiteX3" fmla="*/ 0 w 1665859"/>
                <a:gd name="connsiteY3" fmla="*/ 1260323 h 1874458"/>
                <a:gd name="connsiteX4" fmla="*/ 1120068 w 1665859"/>
                <a:gd name="connsiteY4" fmla="*/ 0 h 18744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5859" h="1874458">
                  <a:moveTo>
                    <a:pt x="1120068" y="0"/>
                  </a:moveTo>
                  <a:lnTo>
                    <a:pt x="1665859" y="0"/>
                  </a:lnTo>
                  <a:lnTo>
                    <a:pt x="0" y="1874458"/>
                  </a:lnTo>
                  <a:lnTo>
                    <a:pt x="0" y="1260323"/>
                  </a:lnTo>
                  <a:lnTo>
                    <a:pt x="1120068" y="0"/>
                  </a:lnTo>
                  <a:close/>
                </a:path>
              </a:pathLst>
            </a:custGeom>
            <a:solidFill>
              <a:srgbClr val="FFADAD"/>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13" name="Arrow: Pentagon 28">
              <a:extLst>
                <a:ext uri="{FF2B5EF4-FFF2-40B4-BE49-F238E27FC236}">
                  <a16:creationId xmlns="" xmlns:a16="http://schemas.microsoft.com/office/drawing/2014/main" id="{AE6F2B49-2789-4EFC-AE7C-603E640A1869}"/>
                </a:ext>
              </a:extLst>
            </p:cNvPr>
            <p:cNvSpPr/>
            <p:nvPr/>
          </p:nvSpPr>
          <p:spPr>
            <a:xfrm rot="16200000">
              <a:off x="7965143" y="1784094"/>
              <a:ext cx="325403" cy="563363"/>
            </a:xfrm>
            <a:prstGeom prst="homePlate">
              <a:avLst/>
            </a:prstGeom>
            <a:solidFill>
              <a:srgbClr val="FFADAD"/>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3">
              <a:extLst>
                <a:ext uri="{FF2B5EF4-FFF2-40B4-BE49-F238E27FC236}">
                  <a16:creationId xmlns="" xmlns:a16="http://schemas.microsoft.com/office/drawing/2014/main" id="{98920ABF-F962-4FA5-AFBA-ACB04409718B}"/>
                </a:ext>
              </a:extLst>
            </p:cNvPr>
            <p:cNvSpPr txBox="1"/>
            <p:nvPr/>
          </p:nvSpPr>
          <p:spPr>
            <a:xfrm>
              <a:off x="1132035" y="1562252"/>
              <a:ext cx="7515479" cy="402330"/>
            </a:xfrm>
            <a:prstGeom prst="rect">
              <a:avLst/>
            </a:prstGeom>
            <a:noFill/>
          </p:spPr>
          <p:txBody>
            <a:bodyPr wrap="square" rtlCol="0">
              <a:spAutoFit/>
            </a:bodyPr>
            <a:lstStyle/>
            <a:p>
              <a:pPr marL="457200" lvl="0" indent="-457200">
                <a:tabLst>
                  <a:tab pos="1885950" algn="l"/>
                </a:tabLst>
              </a:pPr>
              <a:r>
                <a:rPr lang="en-CA" sz="2400" dirty="0" smtClean="0">
                  <a:solidFill>
                    <a:srgbClr val="000000"/>
                  </a:solidFill>
                  <a:effectLst/>
                  <a:latin typeface="Calibri" panose="020F0502020204030204" pitchFamily="34" charset="0"/>
                  <a:ea typeface="Cambria" panose="02040503050406030204" pitchFamily="18" charset="0"/>
                  <a:cs typeface="Cambria" panose="02040503050406030204" pitchFamily="18" charset="0"/>
                </a:rPr>
                <a:t>b)  Don’t sit on ________. It’s wet after the rain.</a:t>
              </a:r>
              <a:endParaRPr lang="en-IN" sz="24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p:txBody>
        </p:sp>
      </p:grpSp>
      <p:sp>
        <p:nvSpPr>
          <p:cNvPr id="27" name="TextBox 26"/>
          <p:cNvSpPr txBox="1"/>
          <p:nvPr/>
        </p:nvSpPr>
        <p:spPr>
          <a:xfrm>
            <a:off x="775855" y="790501"/>
            <a:ext cx="10640290" cy="461665"/>
          </a:xfrm>
          <a:prstGeom prst="rect">
            <a:avLst/>
          </a:prstGeom>
          <a:solidFill>
            <a:schemeClr val="tx2">
              <a:lumMod val="75000"/>
            </a:schemeClr>
          </a:solidFill>
          <a:effectLst>
            <a:glow rad="101600">
              <a:schemeClr val="accent3">
                <a:satMod val="175000"/>
                <a:alpha val="40000"/>
              </a:schemeClr>
            </a:glow>
          </a:effectLst>
          <a:scene3d>
            <a:camera prst="orthographicFront"/>
            <a:lightRig rig="threePt" dir="t"/>
          </a:scene3d>
          <a:sp3d>
            <a:bevelT/>
          </a:sp3d>
        </p:spPr>
        <p:txBody>
          <a:bodyPr wrap="square" rtlCol="0">
            <a:spAutoFit/>
          </a:bodyPr>
          <a:lstStyle/>
          <a:p>
            <a:r>
              <a:rPr lang="en-IN" sz="2400" dirty="0" smtClean="0">
                <a:latin typeface="Calibri" pitchFamily="34" charset="0"/>
                <a:cs typeface="Calibri" pitchFamily="34" charset="0"/>
              </a:rPr>
              <a:t>Choose one option from  the box and complete the sentence with or without ‘the’</a:t>
            </a:r>
            <a:endParaRPr lang="en-US" sz="2400" dirty="0">
              <a:latin typeface="Calibri" pitchFamily="34" charset="0"/>
              <a:cs typeface="Calibri" pitchFamily="34" charset="0"/>
            </a:endParaRPr>
          </a:p>
        </p:txBody>
      </p:sp>
      <p:sp>
        <p:nvSpPr>
          <p:cNvPr id="28" name="Rectangle 27"/>
          <p:cNvSpPr/>
          <p:nvPr/>
        </p:nvSpPr>
        <p:spPr>
          <a:xfrm>
            <a:off x="390000" y="1367681"/>
            <a:ext cx="11412000" cy="684000"/>
          </a:xfrm>
          <a:prstGeom prst="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sz="2400" dirty="0" smtClean="0">
              <a:solidFill>
                <a:schemeClr val="tx1"/>
              </a:solidFill>
              <a:latin typeface="Calibri" pitchFamily="34" charset="0"/>
              <a:cs typeface="Calibri" pitchFamily="34" charset="0"/>
            </a:endParaRPr>
          </a:p>
          <a:p>
            <a:r>
              <a:rPr lang="en-IN" sz="2400" b="1" dirty="0" smtClean="0">
                <a:solidFill>
                  <a:schemeClr val="tx1"/>
                </a:solidFill>
                <a:latin typeface="Calibri" pitchFamily="34" charset="0"/>
                <a:cs typeface="Calibri" pitchFamily="34" charset="0"/>
              </a:rPr>
              <a:t>school</a:t>
            </a:r>
            <a:r>
              <a:rPr lang="en-IN" sz="2400" b="1" dirty="0" smtClean="0">
                <a:solidFill>
                  <a:schemeClr val="tx1"/>
                </a:solidFill>
                <a:latin typeface="Calibri" pitchFamily="34" charset="0"/>
                <a:cs typeface="Calibri" pitchFamily="34" charset="0"/>
              </a:rPr>
              <a:t>		</a:t>
            </a:r>
            <a:r>
              <a:rPr lang="en-IN" sz="2400" b="1" dirty="0" smtClean="0">
                <a:solidFill>
                  <a:schemeClr val="tx1"/>
                </a:solidFill>
                <a:latin typeface="Calibri" pitchFamily="34" charset="0"/>
                <a:cs typeface="Calibri" pitchFamily="34" charset="0"/>
              </a:rPr>
              <a:t>grass</a:t>
            </a:r>
            <a:r>
              <a:rPr lang="en-IN" sz="2400" b="1" dirty="0" smtClean="0">
                <a:solidFill>
                  <a:schemeClr val="tx1"/>
                </a:solidFill>
                <a:latin typeface="Calibri" pitchFamily="34" charset="0"/>
                <a:cs typeface="Calibri" pitchFamily="34" charset="0"/>
              </a:rPr>
              <a:t>		</a:t>
            </a:r>
            <a:r>
              <a:rPr lang="en-IN" sz="2400" b="1" dirty="0" smtClean="0">
                <a:solidFill>
                  <a:schemeClr val="tx1"/>
                </a:solidFill>
                <a:latin typeface="Calibri" pitchFamily="34" charset="0"/>
                <a:cs typeface="Calibri" pitchFamily="34" charset="0"/>
              </a:rPr>
              <a:t>piano</a:t>
            </a:r>
            <a:r>
              <a:rPr lang="en-IN" sz="2400" b="1" dirty="0" smtClean="0">
                <a:solidFill>
                  <a:schemeClr val="tx1"/>
                </a:solidFill>
                <a:latin typeface="Calibri" pitchFamily="34" charset="0"/>
                <a:cs typeface="Calibri" pitchFamily="34" charset="0"/>
              </a:rPr>
              <a:t>		</a:t>
            </a:r>
            <a:r>
              <a:rPr lang="en-IN" sz="2400" b="1" dirty="0" smtClean="0">
                <a:solidFill>
                  <a:schemeClr val="tx1"/>
                </a:solidFill>
                <a:latin typeface="Calibri" pitchFamily="34" charset="0"/>
                <a:cs typeface="Calibri" pitchFamily="34" charset="0"/>
              </a:rPr>
              <a:t>dinner</a:t>
            </a:r>
            <a:r>
              <a:rPr lang="en-IN" sz="2400" b="1" dirty="0" smtClean="0">
                <a:solidFill>
                  <a:schemeClr val="tx1"/>
                </a:solidFill>
                <a:latin typeface="Calibri" pitchFamily="34" charset="0"/>
                <a:cs typeface="Calibri" pitchFamily="34" charset="0"/>
              </a:rPr>
              <a:t>		Taj </a:t>
            </a:r>
            <a:r>
              <a:rPr lang="en-IN" sz="2400" b="1" dirty="0" err="1" smtClean="0">
                <a:solidFill>
                  <a:schemeClr val="tx1"/>
                </a:solidFill>
                <a:latin typeface="Calibri" pitchFamily="34" charset="0"/>
                <a:cs typeface="Calibri" pitchFamily="34" charset="0"/>
              </a:rPr>
              <a:t>Mahal</a:t>
            </a:r>
            <a:r>
              <a:rPr lang="en-IN" sz="2400" b="1" dirty="0" smtClean="0">
                <a:solidFill>
                  <a:schemeClr val="tx1"/>
                </a:solidFill>
                <a:latin typeface="Calibri" pitchFamily="34" charset="0"/>
                <a:cs typeface="Calibri" pitchFamily="34" charset="0"/>
              </a:rPr>
              <a:t>	      </a:t>
            </a:r>
            <a:r>
              <a:rPr lang="en-IN" sz="2400" b="1" dirty="0" smtClean="0">
                <a:solidFill>
                  <a:schemeClr val="tx1"/>
                </a:solidFill>
                <a:latin typeface="Calibri" pitchFamily="34" charset="0"/>
                <a:cs typeface="Calibri" pitchFamily="34" charset="0"/>
              </a:rPr>
              <a:t>cockroaches</a:t>
            </a:r>
            <a:r>
              <a:rPr lang="en-IN" sz="2400" dirty="0" smtClean="0">
                <a:solidFill>
                  <a:schemeClr val="tx1"/>
                </a:solidFill>
                <a:latin typeface="Calibri" pitchFamily="34" charset="0"/>
                <a:cs typeface="Calibri" pitchFamily="34" charset="0"/>
              </a:rPr>
              <a:t>				 </a:t>
            </a:r>
            <a:endParaRPr lang="en-US" sz="2400" dirty="0">
              <a:solidFill>
                <a:schemeClr val="tx1"/>
              </a:solidFill>
              <a:latin typeface="Calibri" pitchFamily="34" charset="0"/>
              <a:cs typeface="Calibri" pitchFamily="34" charset="0"/>
            </a:endParaRPr>
          </a:p>
        </p:txBody>
      </p:sp>
      <p:grpSp>
        <p:nvGrpSpPr>
          <p:cNvPr id="42" name="Group 41">
            <a:extLst>
              <a:ext uri="{FF2B5EF4-FFF2-40B4-BE49-F238E27FC236}">
                <a16:creationId xmlns="" xmlns:a16="http://schemas.microsoft.com/office/drawing/2014/main" id="{21E72BA3-FBA2-4B34-9BCC-B736C02B9C27}"/>
              </a:ext>
            </a:extLst>
          </p:cNvPr>
          <p:cNvGrpSpPr/>
          <p:nvPr/>
        </p:nvGrpSpPr>
        <p:grpSpPr>
          <a:xfrm>
            <a:off x="2079480" y="5424168"/>
            <a:ext cx="7998690" cy="936000"/>
            <a:chOff x="404831" y="1412776"/>
            <a:chExt cx="8931530" cy="815701"/>
          </a:xfrm>
          <a:effectLst>
            <a:outerShdw blurRad="50800" dist="38100" algn="l" rotWithShape="0">
              <a:prstClr val="black">
                <a:alpha val="40000"/>
              </a:prstClr>
            </a:outerShdw>
          </a:effectLst>
        </p:grpSpPr>
        <p:sp>
          <p:nvSpPr>
            <p:cNvPr id="43" name="Freeform 60">
              <a:extLst>
                <a:ext uri="{FF2B5EF4-FFF2-40B4-BE49-F238E27FC236}">
                  <a16:creationId xmlns="" xmlns:a16="http://schemas.microsoft.com/office/drawing/2014/main" id="{D4CE1A1C-AC31-4385-B49F-56131B60C5C4}"/>
                </a:ext>
              </a:extLst>
            </p:cNvPr>
            <p:cNvSpPr/>
            <p:nvPr/>
          </p:nvSpPr>
          <p:spPr>
            <a:xfrm>
              <a:off x="407369" y="1412776"/>
              <a:ext cx="8928992" cy="815701"/>
            </a:xfrm>
            <a:prstGeom prst="homePlat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61">
              <a:extLst>
                <a:ext uri="{FF2B5EF4-FFF2-40B4-BE49-F238E27FC236}">
                  <a16:creationId xmlns="" xmlns:a16="http://schemas.microsoft.com/office/drawing/2014/main" id="{8A3116BC-411C-4E22-AC19-9146B0FA75FF}"/>
                </a:ext>
              </a:extLst>
            </p:cNvPr>
            <p:cNvSpPr/>
            <p:nvPr/>
          </p:nvSpPr>
          <p:spPr>
            <a:xfrm>
              <a:off x="549520" y="1495211"/>
              <a:ext cx="8268219" cy="649451"/>
            </a:xfrm>
            <a:prstGeom prst="roundRect">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Freeform: Shape 27">
              <a:extLst>
                <a:ext uri="{FF2B5EF4-FFF2-40B4-BE49-F238E27FC236}">
                  <a16:creationId xmlns="" xmlns:a16="http://schemas.microsoft.com/office/drawing/2014/main" id="{8CD97006-FDD1-4FEB-ABFC-17D5D49189BC}"/>
                </a:ext>
              </a:extLst>
            </p:cNvPr>
            <p:cNvSpPr/>
            <p:nvPr/>
          </p:nvSpPr>
          <p:spPr>
            <a:xfrm>
              <a:off x="404831" y="1412776"/>
              <a:ext cx="722618" cy="735510"/>
            </a:xfrm>
            <a:custGeom>
              <a:avLst/>
              <a:gdLst>
                <a:gd name="connsiteX0" fmla="*/ 1120068 w 1665859"/>
                <a:gd name="connsiteY0" fmla="*/ 0 h 1874458"/>
                <a:gd name="connsiteX1" fmla="*/ 1665859 w 1665859"/>
                <a:gd name="connsiteY1" fmla="*/ 0 h 1874458"/>
                <a:gd name="connsiteX2" fmla="*/ 0 w 1665859"/>
                <a:gd name="connsiteY2" fmla="*/ 1874458 h 1874458"/>
                <a:gd name="connsiteX3" fmla="*/ 0 w 1665859"/>
                <a:gd name="connsiteY3" fmla="*/ 1260323 h 1874458"/>
                <a:gd name="connsiteX4" fmla="*/ 1120068 w 1665859"/>
                <a:gd name="connsiteY4" fmla="*/ 0 h 18744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5859" h="1874458">
                  <a:moveTo>
                    <a:pt x="1120068" y="0"/>
                  </a:moveTo>
                  <a:lnTo>
                    <a:pt x="1665859" y="0"/>
                  </a:lnTo>
                  <a:lnTo>
                    <a:pt x="0" y="1874458"/>
                  </a:lnTo>
                  <a:lnTo>
                    <a:pt x="0" y="1260323"/>
                  </a:lnTo>
                  <a:lnTo>
                    <a:pt x="1120068" y="0"/>
                  </a:lnTo>
                  <a:close/>
                </a:path>
              </a:pathLst>
            </a:custGeom>
            <a:solidFill>
              <a:schemeClr val="accent4">
                <a:lumMod val="60000"/>
                <a:lumOff val="4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46" name="Arrow: Pentagon 28">
              <a:extLst>
                <a:ext uri="{FF2B5EF4-FFF2-40B4-BE49-F238E27FC236}">
                  <a16:creationId xmlns="" xmlns:a16="http://schemas.microsoft.com/office/drawing/2014/main" id="{AE6F2B49-2789-4EFC-AE7C-603E640A1869}"/>
                </a:ext>
              </a:extLst>
            </p:cNvPr>
            <p:cNvSpPr/>
            <p:nvPr/>
          </p:nvSpPr>
          <p:spPr>
            <a:xfrm rot="16200000">
              <a:off x="7965143" y="1784094"/>
              <a:ext cx="325403" cy="563363"/>
            </a:xfrm>
            <a:prstGeom prst="homePlate">
              <a:avLst/>
            </a:prstGeom>
            <a:solidFill>
              <a:schemeClr val="accent4">
                <a:lumMod val="60000"/>
                <a:lumOff val="4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7" name="TextBox 46">
              <a:extLst>
                <a:ext uri="{FF2B5EF4-FFF2-40B4-BE49-F238E27FC236}">
                  <a16:creationId xmlns="" xmlns:a16="http://schemas.microsoft.com/office/drawing/2014/main" id="{98920ABF-F962-4FA5-AFBA-ACB04409718B}"/>
                </a:ext>
              </a:extLst>
            </p:cNvPr>
            <p:cNvSpPr txBox="1"/>
            <p:nvPr/>
          </p:nvSpPr>
          <p:spPr>
            <a:xfrm>
              <a:off x="1092422" y="1576741"/>
              <a:ext cx="7515479" cy="402330"/>
            </a:xfrm>
            <a:prstGeom prst="rect">
              <a:avLst/>
            </a:prstGeom>
            <a:noFill/>
          </p:spPr>
          <p:txBody>
            <a:bodyPr wrap="square" rtlCol="0">
              <a:spAutoFit/>
            </a:bodyPr>
            <a:lstStyle/>
            <a:p>
              <a:pPr marL="457200" lvl="0" indent="-457200">
                <a:tabLst>
                  <a:tab pos="1885950" algn="l"/>
                </a:tabLst>
              </a:pPr>
              <a:r>
                <a:rPr lang="en-CA" sz="2400" dirty="0" smtClean="0">
                  <a:solidFill>
                    <a:srgbClr val="000000"/>
                  </a:solidFill>
                  <a:effectLst/>
                  <a:latin typeface="Calibri" panose="020F0502020204030204" pitchFamily="34" charset="0"/>
                  <a:ea typeface="Cambria" panose="02040503050406030204" pitchFamily="18" charset="0"/>
                  <a:cs typeface="Cambria" panose="02040503050406030204" pitchFamily="18" charset="0"/>
                </a:rPr>
                <a:t>c)  Radha, do you know  how to play ________?</a:t>
              </a:r>
              <a:endParaRPr lang="en-IN" sz="24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p:txBody>
        </p:sp>
      </p:grpSp>
      <p:sp>
        <p:nvSpPr>
          <p:cNvPr id="48" name="TextBox 47"/>
          <p:cNvSpPr txBox="1"/>
          <p:nvPr/>
        </p:nvSpPr>
        <p:spPr>
          <a:xfrm>
            <a:off x="6251174" y="2454928"/>
            <a:ext cx="1728358" cy="461665"/>
          </a:xfrm>
          <a:prstGeom prst="rect">
            <a:avLst/>
          </a:prstGeom>
          <a:noFill/>
        </p:spPr>
        <p:txBody>
          <a:bodyPr wrap="none" rtlCol="0">
            <a:spAutoFit/>
          </a:bodyPr>
          <a:lstStyle/>
          <a:p>
            <a:r>
              <a:rPr lang="en-IN" sz="2400" dirty="0" smtClean="0">
                <a:latin typeface="Calibri" pitchFamily="34" charset="0"/>
                <a:cs typeface="Calibri" pitchFamily="34" charset="0"/>
              </a:rPr>
              <a:t>cockroaches</a:t>
            </a:r>
            <a:endParaRPr lang="en-US" sz="2000" dirty="0">
              <a:latin typeface="Calibri" pitchFamily="34" charset="0"/>
              <a:cs typeface="Calibri" pitchFamily="34" charset="0"/>
            </a:endParaRPr>
          </a:p>
        </p:txBody>
      </p:sp>
      <p:sp>
        <p:nvSpPr>
          <p:cNvPr id="49" name="TextBox 48"/>
          <p:cNvSpPr txBox="1"/>
          <p:nvPr/>
        </p:nvSpPr>
        <p:spPr>
          <a:xfrm>
            <a:off x="4638503" y="4003350"/>
            <a:ext cx="1311578" cy="461665"/>
          </a:xfrm>
          <a:prstGeom prst="rect">
            <a:avLst/>
          </a:prstGeom>
          <a:noFill/>
        </p:spPr>
        <p:txBody>
          <a:bodyPr wrap="none" rtlCol="0">
            <a:spAutoFit/>
          </a:bodyPr>
          <a:lstStyle/>
          <a:p>
            <a:r>
              <a:rPr lang="en-IN" sz="2400" dirty="0" smtClean="0">
                <a:latin typeface="Calibri" pitchFamily="34" charset="0"/>
                <a:cs typeface="Calibri" pitchFamily="34" charset="0"/>
              </a:rPr>
              <a:t>the grass</a:t>
            </a:r>
            <a:endParaRPr lang="en-US" sz="2000" dirty="0">
              <a:latin typeface="Calibri" pitchFamily="34" charset="0"/>
              <a:cs typeface="Calibri" pitchFamily="34" charset="0"/>
            </a:endParaRPr>
          </a:p>
        </p:txBody>
      </p:sp>
      <p:sp>
        <p:nvSpPr>
          <p:cNvPr id="50" name="TextBox 49"/>
          <p:cNvSpPr txBox="1"/>
          <p:nvPr/>
        </p:nvSpPr>
        <p:spPr>
          <a:xfrm>
            <a:off x="7184735" y="5632645"/>
            <a:ext cx="1513556" cy="461665"/>
          </a:xfrm>
          <a:prstGeom prst="rect">
            <a:avLst/>
          </a:prstGeom>
          <a:noFill/>
        </p:spPr>
        <p:txBody>
          <a:bodyPr wrap="none" rtlCol="0">
            <a:spAutoFit/>
          </a:bodyPr>
          <a:lstStyle/>
          <a:p>
            <a:r>
              <a:rPr lang="en-IN" sz="2400" dirty="0" smtClean="0">
                <a:latin typeface="Calibri" pitchFamily="34" charset="0"/>
                <a:cs typeface="Calibri" pitchFamily="34" charset="0"/>
              </a:rPr>
              <a:t> the piano </a:t>
            </a:r>
            <a:endParaRPr lang="en-US" sz="2000"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0"/>
                            </p:stCondLst>
                            <p:childTnLst>
                              <p:par>
                                <p:cTn id="5" presetID="2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1000"/>
                                        <p:tgtEl>
                                          <p:spTgt spid="27"/>
                                        </p:tgtEl>
                                      </p:cBhvr>
                                    </p:animEffect>
                                  </p:childTnLst>
                                </p:cTn>
                              </p:par>
                            </p:childTnLst>
                          </p:cTn>
                        </p:par>
                        <p:par>
                          <p:cTn id="8" fill="hold">
                            <p:stCondLst>
                              <p:cond delay="6000"/>
                            </p:stCondLst>
                            <p:childTnLst>
                              <p:par>
                                <p:cTn id="9" presetID="18" presetClass="entr" presetSubtype="6"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strips(downRight)">
                                      <p:cBhvr>
                                        <p:cTn id="11" dur="2000"/>
                                        <p:tgtEl>
                                          <p:spTgt spid="2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10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8"/>
                                        </p:tgtEl>
                                        <p:attrNameLst>
                                          <p:attrName>style.visibility</p:attrName>
                                        </p:attrNameLst>
                                      </p:cBhvr>
                                      <p:to>
                                        <p:strVal val="visible"/>
                                      </p:to>
                                    </p:set>
                                    <p:animEffect transition="in" filter="fade">
                                      <p:cBhvr>
                                        <p:cTn id="21" dur="1000"/>
                                        <p:tgtEl>
                                          <p:spTgt spid="48"/>
                                        </p:tgtEl>
                                      </p:cBhvr>
                                    </p:animEffect>
                                  </p:childTnLst>
                                </p:cTn>
                              </p:par>
                            </p:childTnLst>
                          </p:cTn>
                        </p:par>
                        <p:par>
                          <p:cTn id="22" fill="hold">
                            <p:stCondLst>
                              <p:cond delay="1000"/>
                            </p:stCondLst>
                            <p:childTnLst>
                              <p:par>
                                <p:cTn id="23" presetID="22" presetClass="entr" presetSubtype="8"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10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9"/>
                                        </p:tgtEl>
                                        <p:attrNameLst>
                                          <p:attrName>style.visibility</p:attrName>
                                        </p:attrNameLst>
                                      </p:cBhvr>
                                      <p:to>
                                        <p:strVal val="visible"/>
                                      </p:to>
                                    </p:set>
                                    <p:animEffect transition="in" filter="fade">
                                      <p:cBhvr>
                                        <p:cTn id="30" dur="1000"/>
                                        <p:tgtEl>
                                          <p:spTgt spid="49"/>
                                        </p:tgtEl>
                                      </p:cBhvr>
                                    </p:animEffect>
                                  </p:childTnLst>
                                </p:cTn>
                              </p:par>
                            </p:childTnLst>
                          </p:cTn>
                        </p:par>
                        <p:par>
                          <p:cTn id="31" fill="hold">
                            <p:stCondLst>
                              <p:cond delay="1000"/>
                            </p:stCondLst>
                            <p:childTnLst>
                              <p:par>
                                <p:cTn id="32" presetID="22" presetClass="entr" presetSubtype="8" fill="hold" nodeType="afterEffect">
                                  <p:stCondLst>
                                    <p:cond delay="0"/>
                                  </p:stCondLst>
                                  <p:childTnLst>
                                    <p:set>
                                      <p:cBhvr>
                                        <p:cTn id="33" dur="1" fill="hold">
                                          <p:stCondLst>
                                            <p:cond delay="0"/>
                                          </p:stCondLst>
                                        </p:cTn>
                                        <p:tgtEl>
                                          <p:spTgt spid="42"/>
                                        </p:tgtEl>
                                        <p:attrNameLst>
                                          <p:attrName>style.visibility</p:attrName>
                                        </p:attrNameLst>
                                      </p:cBhvr>
                                      <p:to>
                                        <p:strVal val="visible"/>
                                      </p:to>
                                    </p:set>
                                    <p:animEffect transition="in" filter="wipe(left)">
                                      <p:cBhvr>
                                        <p:cTn id="34" dur="1000"/>
                                        <p:tgtEl>
                                          <p:spTgt spid="42"/>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50"/>
                                        </p:tgtEl>
                                        <p:attrNameLst>
                                          <p:attrName>style.visibility</p:attrName>
                                        </p:attrNameLst>
                                      </p:cBhvr>
                                      <p:to>
                                        <p:strVal val="visible"/>
                                      </p:to>
                                    </p:set>
                                    <p:animEffect transition="in" filter="fade">
                                      <p:cBhvr>
                                        <p:cTn id="39"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48" grpId="0"/>
      <p:bldP spid="49" grpId="0"/>
      <p:bldP spid="5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Google Shape;39;p2"/>
          <p:cNvSpPr txBox="1">
            <a:spLocks noGrp="1"/>
          </p:cNvSpPr>
          <p:nvPr>
            <p:ph type="title"/>
          </p:nvPr>
        </p:nvSpPr>
        <p:spPr>
          <a:xfrm>
            <a:off x="1466857" y="71414"/>
            <a:ext cx="9296427" cy="654032"/>
          </a:xfrm>
          <a:prstGeom prst="rect">
            <a:avLst/>
          </a:prstGeom>
          <a:solidFill>
            <a:schemeClr val="accent2">
              <a:lumMod val="20000"/>
              <a:lumOff val="80000"/>
            </a:schemeClr>
          </a:solidFill>
          <a:ln>
            <a:noFill/>
          </a:ln>
          <a:scene3d>
            <a:camera prst="orthographicFront"/>
            <a:lightRig rig="threePt" dir="t"/>
          </a:scene3d>
          <a:sp3d>
            <a:bevelT/>
          </a:sp3d>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Calibri"/>
              <a:buNone/>
            </a:pPr>
            <a:r>
              <a:rPr lang="en-IN" dirty="0" smtClean="0"/>
              <a:t>Choose the correct option</a:t>
            </a:r>
            <a:endParaRPr/>
          </a:p>
        </p:txBody>
      </p:sp>
      <p:grpSp>
        <p:nvGrpSpPr>
          <p:cNvPr id="2" name="Group 2">
            <a:extLst>
              <a:ext uri="{FF2B5EF4-FFF2-40B4-BE49-F238E27FC236}">
                <a16:creationId xmlns="" xmlns:a16="http://schemas.microsoft.com/office/drawing/2014/main" id="{F1017B27-6E18-4C2F-8092-B3F55028AF16}"/>
              </a:ext>
            </a:extLst>
          </p:cNvPr>
          <p:cNvGrpSpPr/>
          <p:nvPr/>
        </p:nvGrpSpPr>
        <p:grpSpPr>
          <a:xfrm>
            <a:off x="2070668" y="2192930"/>
            <a:ext cx="8016315" cy="936000"/>
            <a:chOff x="404831" y="1412776"/>
            <a:chExt cx="8931530" cy="815701"/>
          </a:xfrm>
          <a:effectLst>
            <a:outerShdw blurRad="50800" dist="38100" algn="l" rotWithShape="0">
              <a:prstClr val="black">
                <a:alpha val="40000"/>
              </a:prstClr>
            </a:outerShdw>
          </a:effectLst>
        </p:grpSpPr>
        <p:sp>
          <p:nvSpPr>
            <p:cNvPr id="4" name="Freeform 60">
              <a:extLst>
                <a:ext uri="{FF2B5EF4-FFF2-40B4-BE49-F238E27FC236}">
                  <a16:creationId xmlns="" xmlns:a16="http://schemas.microsoft.com/office/drawing/2014/main" id="{DDC65E82-3322-47AF-B40B-25C2BED35C26}"/>
                </a:ext>
              </a:extLst>
            </p:cNvPr>
            <p:cNvSpPr/>
            <p:nvPr/>
          </p:nvSpPr>
          <p:spPr>
            <a:xfrm>
              <a:off x="407369" y="1412776"/>
              <a:ext cx="8928992" cy="815701"/>
            </a:xfrm>
            <a:prstGeom prst="homePlat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61">
              <a:extLst>
                <a:ext uri="{FF2B5EF4-FFF2-40B4-BE49-F238E27FC236}">
                  <a16:creationId xmlns="" xmlns:a16="http://schemas.microsoft.com/office/drawing/2014/main" id="{C4A4C20F-660D-4E76-AB15-AF9A666E9617}"/>
                </a:ext>
              </a:extLst>
            </p:cNvPr>
            <p:cNvSpPr/>
            <p:nvPr/>
          </p:nvSpPr>
          <p:spPr>
            <a:xfrm>
              <a:off x="549520" y="1495211"/>
              <a:ext cx="8268219" cy="649451"/>
            </a:xfrm>
            <a:prstGeom prst="round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21">
              <a:extLst>
                <a:ext uri="{FF2B5EF4-FFF2-40B4-BE49-F238E27FC236}">
                  <a16:creationId xmlns="" xmlns:a16="http://schemas.microsoft.com/office/drawing/2014/main" id="{922B44F2-7665-4A8E-A9D9-F35A17BA72B2}"/>
                </a:ext>
              </a:extLst>
            </p:cNvPr>
            <p:cNvSpPr/>
            <p:nvPr/>
          </p:nvSpPr>
          <p:spPr>
            <a:xfrm>
              <a:off x="404831" y="1412776"/>
              <a:ext cx="722618" cy="735510"/>
            </a:xfrm>
            <a:custGeom>
              <a:avLst/>
              <a:gdLst>
                <a:gd name="connsiteX0" fmla="*/ 1120068 w 1665859"/>
                <a:gd name="connsiteY0" fmla="*/ 0 h 1874458"/>
                <a:gd name="connsiteX1" fmla="*/ 1665859 w 1665859"/>
                <a:gd name="connsiteY1" fmla="*/ 0 h 1874458"/>
                <a:gd name="connsiteX2" fmla="*/ 0 w 1665859"/>
                <a:gd name="connsiteY2" fmla="*/ 1874458 h 1874458"/>
                <a:gd name="connsiteX3" fmla="*/ 0 w 1665859"/>
                <a:gd name="connsiteY3" fmla="*/ 1260323 h 1874458"/>
                <a:gd name="connsiteX4" fmla="*/ 1120068 w 1665859"/>
                <a:gd name="connsiteY4" fmla="*/ 0 h 18744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5859" h="1874458">
                  <a:moveTo>
                    <a:pt x="1120068" y="0"/>
                  </a:moveTo>
                  <a:lnTo>
                    <a:pt x="1665859" y="0"/>
                  </a:lnTo>
                  <a:lnTo>
                    <a:pt x="0" y="1874458"/>
                  </a:lnTo>
                  <a:lnTo>
                    <a:pt x="0" y="1260323"/>
                  </a:lnTo>
                  <a:lnTo>
                    <a:pt x="1120068" y="0"/>
                  </a:lnTo>
                  <a:close/>
                </a:path>
              </a:pathLst>
            </a:custGeom>
            <a:solidFill>
              <a:schemeClr val="accent6">
                <a:lumMod val="75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7" name="Arrow: Pentagon 22">
              <a:extLst>
                <a:ext uri="{FF2B5EF4-FFF2-40B4-BE49-F238E27FC236}">
                  <a16:creationId xmlns="" xmlns:a16="http://schemas.microsoft.com/office/drawing/2014/main" id="{C4F6CC1C-CA94-4B58-A30D-3E309D385E18}"/>
                </a:ext>
              </a:extLst>
            </p:cNvPr>
            <p:cNvSpPr/>
            <p:nvPr/>
          </p:nvSpPr>
          <p:spPr>
            <a:xfrm rot="16200000">
              <a:off x="7965143" y="1784094"/>
              <a:ext cx="325403" cy="563363"/>
            </a:xfrm>
            <a:prstGeom prst="homePlate">
              <a:avLst/>
            </a:prstGeom>
            <a:solidFill>
              <a:schemeClr val="accent6">
                <a:lumMod val="75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TextBox 7">
              <a:extLst>
                <a:ext uri="{FF2B5EF4-FFF2-40B4-BE49-F238E27FC236}">
                  <a16:creationId xmlns="" xmlns:a16="http://schemas.microsoft.com/office/drawing/2014/main" id="{51F2644C-B98F-4A60-BE2A-6A9440D8E986}"/>
                </a:ext>
              </a:extLst>
            </p:cNvPr>
            <p:cNvSpPr txBox="1"/>
            <p:nvPr/>
          </p:nvSpPr>
          <p:spPr>
            <a:xfrm>
              <a:off x="1016900" y="1620947"/>
              <a:ext cx="7704856" cy="402330"/>
            </a:xfrm>
            <a:prstGeom prst="rect">
              <a:avLst/>
            </a:prstGeom>
            <a:noFill/>
          </p:spPr>
          <p:txBody>
            <a:bodyPr wrap="square" rtlCol="0">
              <a:spAutoFit/>
            </a:bodyPr>
            <a:lstStyle/>
            <a:p>
              <a:pPr marL="342900" lvl="0" indent="-342900">
                <a:tabLst>
                  <a:tab pos="1885950" algn="l"/>
                </a:tabLst>
              </a:pPr>
              <a:r>
                <a:rPr lang="en-CA" sz="2400" dirty="0" smtClean="0">
                  <a:solidFill>
                    <a:srgbClr val="000000"/>
                  </a:solidFill>
                  <a:effectLst/>
                  <a:latin typeface="Calibri" panose="020F0502020204030204" pitchFamily="34" charset="0"/>
                  <a:ea typeface="Cambria" panose="02040503050406030204" pitchFamily="18" charset="0"/>
                  <a:cs typeface="Cambria" panose="02040503050406030204" pitchFamily="18" charset="0"/>
                </a:rPr>
                <a:t>d)  We have ______ at 7.30 </a:t>
              </a:r>
              <a:r>
                <a:rPr lang="en-CA" sz="2400" dirty="0" err="1" smtClean="0">
                  <a:solidFill>
                    <a:srgbClr val="000000"/>
                  </a:solidFill>
                  <a:effectLst/>
                  <a:latin typeface="Calibri" panose="020F0502020204030204" pitchFamily="34" charset="0"/>
                  <a:ea typeface="Cambria" panose="02040503050406030204" pitchFamily="18" charset="0"/>
                  <a:cs typeface="Cambria" panose="02040503050406030204" pitchFamily="18" charset="0"/>
                </a:rPr>
                <a:t>p.m</a:t>
              </a:r>
              <a:r>
                <a:rPr lang="en-CA" sz="2400" dirty="0" smtClean="0">
                  <a:solidFill>
                    <a:srgbClr val="000000"/>
                  </a:solidFill>
                  <a:effectLst/>
                  <a:latin typeface="Calibri" panose="020F0502020204030204" pitchFamily="34" charset="0"/>
                  <a:ea typeface="Cambria" panose="02040503050406030204" pitchFamily="18" charset="0"/>
                  <a:cs typeface="Cambria" panose="02040503050406030204" pitchFamily="18" charset="0"/>
                </a:rPr>
                <a:t> everyday.</a:t>
              </a:r>
              <a:endParaRPr lang="en-IN" sz="24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p:txBody>
        </p:sp>
      </p:grpSp>
      <p:grpSp>
        <p:nvGrpSpPr>
          <p:cNvPr id="3" name="Group 8">
            <a:extLst>
              <a:ext uri="{FF2B5EF4-FFF2-40B4-BE49-F238E27FC236}">
                <a16:creationId xmlns="" xmlns:a16="http://schemas.microsoft.com/office/drawing/2014/main" id="{21E72BA3-FBA2-4B34-9BCC-B736C02B9C27}"/>
              </a:ext>
            </a:extLst>
          </p:cNvPr>
          <p:cNvGrpSpPr/>
          <p:nvPr/>
        </p:nvGrpSpPr>
        <p:grpSpPr>
          <a:xfrm>
            <a:off x="2079480" y="3808549"/>
            <a:ext cx="7998690" cy="936000"/>
            <a:chOff x="404831" y="1412776"/>
            <a:chExt cx="8931530" cy="815701"/>
          </a:xfrm>
          <a:effectLst>
            <a:outerShdw blurRad="50800" dist="38100" algn="l" rotWithShape="0">
              <a:prstClr val="black">
                <a:alpha val="40000"/>
              </a:prstClr>
            </a:outerShdw>
          </a:effectLst>
        </p:grpSpPr>
        <p:sp>
          <p:nvSpPr>
            <p:cNvPr id="10" name="Freeform 60">
              <a:extLst>
                <a:ext uri="{FF2B5EF4-FFF2-40B4-BE49-F238E27FC236}">
                  <a16:creationId xmlns="" xmlns:a16="http://schemas.microsoft.com/office/drawing/2014/main" id="{D4CE1A1C-AC31-4385-B49F-56131B60C5C4}"/>
                </a:ext>
              </a:extLst>
            </p:cNvPr>
            <p:cNvSpPr/>
            <p:nvPr/>
          </p:nvSpPr>
          <p:spPr>
            <a:xfrm>
              <a:off x="407369" y="1412776"/>
              <a:ext cx="8928992" cy="815701"/>
            </a:xfrm>
            <a:prstGeom prst="homePlat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61">
              <a:extLst>
                <a:ext uri="{FF2B5EF4-FFF2-40B4-BE49-F238E27FC236}">
                  <a16:creationId xmlns="" xmlns:a16="http://schemas.microsoft.com/office/drawing/2014/main" id="{8A3116BC-411C-4E22-AC19-9146B0FA75FF}"/>
                </a:ext>
              </a:extLst>
            </p:cNvPr>
            <p:cNvSpPr/>
            <p:nvPr/>
          </p:nvSpPr>
          <p:spPr>
            <a:xfrm>
              <a:off x="549520" y="1495211"/>
              <a:ext cx="8268219" cy="649451"/>
            </a:xfrm>
            <a:prstGeom prst="roundRect">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27">
              <a:extLst>
                <a:ext uri="{FF2B5EF4-FFF2-40B4-BE49-F238E27FC236}">
                  <a16:creationId xmlns="" xmlns:a16="http://schemas.microsoft.com/office/drawing/2014/main" id="{8CD97006-FDD1-4FEB-ABFC-17D5D49189BC}"/>
                </a:ext>
              </a:extLst>
            </p:cNvPr>
            <p:cNvSpPr/>
            <p:nvPr/>
          </p:nvSpPr>
          <p:spPr>
            <a:xfrm>
              <a:off x="404831" y="1412776"/>
              <a:ext cx="722618" cy="735510"/>
            </a:xfrm>
            <a:custGeom>
              <a:avLst/>
              <a:gdLst>
                <a:gd name="connsiteX0" fmla="*/ 1120068 w 1665859"/>
                <a:gd name="connsiteY0" fmla="*/ 0 h 1874458"/>
                <a:gd name="connsiteX1" fmla="*/ 1665859 w 1665859"/>
                <a:gd name="connsiteY1" fmla="*/ 0 h 1874458"/>
                <a:gd name="connsiteX2" fmla="*/ 0 w 1665859"/>
                <a:gd name="connsiteY2" fmla="*/ 1874458 h 1874458"/>
                <a:gd name="connsiteX3" fmla="*/ 0 w 1665859"/>
                <a:gd name="connsiteY3" fmla="*/ 1260323 h 1874458"/>
                <a:gd name="connsiteX4" fmla="*/ 1120068 w 1665859"/>
                <a:gd name="connsiteY4" fmla="*/ 0 h 18744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5859" h="1874458">
                  <a:moveTo>
                    <a:pt x="1120068" y="0"/>
                  </a:moveTo>
                  <a:lnTo>
                    <a:pt x="1665859" y="0"/>
                  </a:lnTo>
                  <a:lnTo>
                    <a:pt x="0" y="1874458"/>
                  </a:lnTo>
                  <a:lnTo>
                    <a:pt x="0" y="1260323"/>
                  </a:lnTo>
                  <a:lnTo>
                    <a:pt x="1120068" y="0"/>
                  </a:lnTo>
                  <a:close/>
                </a:path>
              </a:pathLst>
            </a:custGeom>
            <a:solidFill>
              <a:schemeClr val="accent3">
                <a:lumMod val="75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13" name="Arrow: Pentagon 28">
              <a:extLst>
                <a:ext uri="{FF2B5EF4-FFF2-40B4-BE49-F238E27FC236}">
                  <a16:creationId xmlns="" xmlns:a16="http://schemas.microsoft.com/office/drawing/2014/main" id="{AE6F2B49-2789-4EFC-AE7C-603E640A1869}"/>
                </a:ext>
              </a:extLst>
            </p:cNvPr>
            <p:cNvSpPr/>
            <p:nvPr/>
          </p:nvSpPr>
          <p:spPr>
            <a:xfrm rot="16200000">
              <a:off x="7965143" y="1784094"/>
              <a:ext cx="325403" cy="563363"/>
            </a:xfrm>
            <a:prstGeom prst="homePlate">
              <a:avLst/>
            </a:prstGeom>
            <a:solidFill>
              <a:schemeClr val="accent3">
                <a:lumMod val="75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3">
              <a:extLst>
                <a:ext uri="{FF2B5EF4-FFF2-40B4-BE49-F238E27FC236}">
                  <a16:creationId xmlns="" xmlns:a16="http://schemas.microsoft.com/office/drawing/2014/main" id="{98920ABF-F962-4FA5-AFBA-ACB04409718B}"/>
                </a:ext>
              </a:extLst>
            </p:cNvPr>
            <p:cNvSpPr txBox="1"/>
            <p:nvPr/>
          </p:nvSpPr>
          <p:spPr>
            <a:xfrm>
              <a:off x="1132035" y="1562252"/>
              <a:ext cx="7515479" cy="402330"/>
            </a:xfrm>
            <a:prstGeom prst="rect">
              <a:avLst/>
            </a:prstGeom>
            <a:noFill/>
          </p:spPr>
          <p:txBody>
            <a:bodyPr wrap="square" rtlCol="0">
              <a:spAutoFit/>
            </a:bodyPr>
            <a:lstStyle/>
            <a:p>
              <a:pPr marL="457200" lvl="0" indent="-457200">
                <a:tabLst>
                  <a:tab pos="1885950" algn="l"/>
                </a:tabLst>
              </a:pPr>
              <a:r>
                <a:rPr lang="en-CA" sz="2400" dirty="0" smtClean="0">
                  <a:latin typeface="Calibri" panose="020F0502020204030204" pitchFamily="34" charset="0"/>
                  <a:ea typeface="Cambria" panose="02040503050406030204" pitchFamily="18" charset="0"/>
                  <a:cs typeface="Cambria" panose="02040503050406030204" pitchFamily="18" charset="0"/>
                </a:rPr>
                <a:t>e</a:t>
              </a:r>
              <a:r>
                <a:rPr lang="en-CA" sz="2400" dirty="0" smtClean="0">
                  <a:solidFill>
                    <a:srgbClr val="000000"/>
                  </a:solidFill>
                  <a:effectLst/>
                  <a:latin typeface="Calibri" panose="020F0502020204030204" pitchFamily="34" charset="0"/>
                  <a:ea typeface="Cambria" panose="02040503050406030204" pitchFamily="18" charset="0"/>
                  <a:cs typeface="Cambria" panose="02040503050406030204" pitchFamily="18" charset="0"/>
                </a:rPr>
                <a:t>)  ____________ is in India.</a:t>
              </a:r>
              <a:endParaRPr lang="en-IN" sz="24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p:txBody>
        </p:sp>
      </p:grpSp>
      <p:sp>
        <p:nvSpPr>
          <p:cNvPr id="27" name="TextBox 26"/>
          <p:cNvSpPr txBox="1"/>
          <p:nvPr/>
        </p:nvSpPr>
        <p:spPr>
          <a:xfrm>
            <a:off x="775855" y="790501"/>
            <a:ext cx="10640290" cy="461665"/>
          </a:xfrm>
          <a:prstGeom prst="rect">
            <a:avLst/>
          </a:prstGeom>
          <a:solidFill>
            <a:schemeClr val="tx2">
              <a:lumMod val="75000"/>
            </a:schemeClr>
          </a:solidFill>
          <a:effectLst>
            <a:glow rad="101600">
              <a:schemeClr val="accent3">
                <a:satMod val="175000"/>
                <a:alpha val="40000"/>
              </a:schemeClr>
            </a:glow>
          </a:effectLst>
          <a:scene3d>
            <a:camera prst="orthographicFront"/>
            <a:lightRig rig="threePt" dir="t"/>
          </a:scene3d>
          <a:sp3d>
            <a:bevelT/>
          </a:sp3d>
        </p:spPr>
        <p:txBody>
          <a:bodyPr wrap="square" rtlCol="0">
            <a:spAutoFit/>
          </a:bodyPr>
          <a:lstStyle/>
          <a:p>
            <a:r>
              <a:rPr lang="en-IN" sz="2400" dirty="0" smtClean="0">
                <a:latin typeface="Calibri" pitchFamily="34" charset="0"/>
                <a:cs typeface="Calibri" pitchFamily="34" charset="0"/>
              </a:rPr>
              <a:t>Choose one option from  the box and complete the sentence with or without ‘the’</a:t>
            </a:r>
            <a:endParaRPr lang="en-US" sz="2400" dirty="0">
              <a:latin typeface="Calibri" pitchFamily="34" charset="0"/>
              <a:cs typeface="Calibri" pitchFamily="34" charset="0"/>
            </a:endParaRPr>
          </a:p>
        </p:txBody>
      </p:sp>
      <p:sp>
        <p:nvSpPr>
          <p:cNvPr id="28" name="Rectangle 27"/>
          <p:cNvSpPr/>
          <p:nvPr/>
        </p:nvSpPr>
        <p:spPr>
          <a:xfrm>
            <a:off x="156000" y="1367681"/>
            <a:ext cx="11880000" cy="684000"/>
          </a:xfrm>
          <a:prstGeom prst="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sz="2400" dirty="0" smtClean="0">
              <a:solidFill>
                <a:schemeClr val="tx1"/>
              </a:solidFill>
              <a:latin typeface="Calibri" pitchFamily="34" charset="0"/>
              <a:cs typeface="Calibri" pitchFamily="34" charset="0"/>
            </a:endParaRPr>
          </a:p>
          <a:p>
            <a:r>
              <a:rPr lang="en-IN" sz="2400" b="1" dirty="0" smtClean="0">
                <a:solidFill>
                  <a:schemeClr val="tx1"/>
                </a:solidFill>
                <a:latin typeface="Calibri" pitchFamily="34" charset="0"/>
                <a:cs typeface="Calibri" pitchFamily="34" charset="0"/>
              </a:rPr>
              <a:t>school</a:t>
            </a:r>
            <a:r>
              <a:rPr lang="en-IN" sz="2400" b="1" dirty="0" smtClean="0">
                <a:solidFill>
                  <a:schemeClr val="tx1"/>
                </a:solidFill>
                <a:latin typeface="Calibri" pitchFamily="34" charset="0"/>
                <a:cs typeface="Calibri" pitchFamily="34" charset="0"/>
              </a:rPr>
              <a:t>		</a:t>
            </a:r>
            <a:r>
              <a:rPr lang="en-IN" sz="2400" b="1" dirty="0" smtClean="0">
                <a:solidFill>
                  <a:schemeClr val="tx1"/>
                </a:solidFill>
                <a:latin typeface="Calibri" pitchFamily="34" charset="0"/>
                <a:cs typeface="Calibri" pitchFamily="34" charset="0"/>
              </a:rPr>
              <a:t>grass</a:t>
            </a:r>
            <a:r>
              <a:rPr lang="en-IN" sz="2400" b="1" dirty="0" smtClean="0">
                <a:solidFill>
                  <a:schemeClr val="tx1"/>
                </a:solidFill>
                <a:latin typeface="Calibri" pitchFamily="34" charset="0"/>
                <a:cs typeface="Calibri" pitchFamily="34" charset="0"/>
              </a:rPr>
              <a:t>		</a:t>
            </a:r>
            <a:r>
              <a:rPr lang="en-IN" sz="2400" b="1" dirty="0" smtClean="0">
                <a:solidFill>
                  <a:schemeClr val="tx1"/>
                </a:solidFill>
                <a:latin typeface="Calibri" pitchFamily="34" charset="0"/>
                <a:cs typeface="Calibri" pitchFamily="34" charset="0"/>
              </a:rPr>
              <a:t>piano</a:t>
            </a:r>
            <a:r>
              <a:rPr lang="en-IN" sz="2400" b="1" dirty="0" smtClean="0">
                <a:solidFill>
                  <a:schemeClr val="tx1"/>
                </a:solidFill>
                <a:latin typeface="Calibri" pitchFamily="34" charset="0"/>
                <a:cs typeface="Calibri" pitchFamily="34" charset="0"/>
              </a:rPr>
              <a:t>		</a:t>
            </a:r>
            <a:r>
              <a:rPr lang="en-IN" sz="2400" b="1" dirty="0" smtClean="0">
                <a:solidFill>
                  <a:schemeClr val="tx1"/>
                </a:solidFill>
                <a:latin typeface="Calibri" pitchFamily="34" charset="0"/>
                <a:cs typeface="Calibri" pitchFamily="34" charset="0"/>
              </a:rPr>
              <a:t>dinner</a:t>
            </a:r>
            <a:r>
              <a:rPr lang="en-IN" sz="2400" b="1" dirty="0" smtClean="0">
                <a:solidFill>
                  <a:schemeClr val="tx1"/>
                </a:solidFill>
                <a:latin typeface="Calibri" pitchFamily="34" charset="0"/>
                <a:cs typeface="Calibri" pitchFamily="34" charset="0"/>
              </a:rPr>
              <a:t>		Taj </a:t>
            </a:r>
            <a:r>
              <a:rPr lang="en-IN" sz="2400" b="1" dirty="0" err="1" smtClean="0">
                <a:solidFill>
                  <a:schemeClr val="tx1"/>
                </a:solidFill>
                <a:latin typeface="Calibri" pitchFamily="34" charset="0"/>
                <a:cs typeface="Calibri" pitchFamily="34" charset="0"/>
              </a:rPr>
              <a:t>Mahal</a:t>
            </a:r>
            <a:r>
              <a:rPr lang="en-IN" sz="2400" b="1" dirty="0" smtClean="0">
                <a:solidFill>
                  <a:schemeClr val="tx1"/>
                </a:solidFill>
                <a:latin typeface="Calibri" pitchFamily="34" charset="0"/>
                <a:cs typeface="Calibri" pitchFamily="34" charset="0"/>
              </a:rPr>
              <a:t>		</a:t>
            </a:r>
            <a:r>
              <a:rPr lang="en-IN" sz="2400" b="1" dirty="0" smtClean="0">
                <a:solidFill>
                  <a:schemeClr val="tx1"/>
                </a:solidFill>
                <a:latin typeface="Calibri" pitchFamily="34" charset="0"/>
                <a:cs typeface="Calibri" pitchFamily="34" charset="0"/>
              </a:rPr>
              <a:t>cockroaches</a:t>
            </a:r>
            <a:r>
              <a:rPr lang="en-IN" sz="2400" dirty="0" smtClean="0">
                <a:solidFill>
                  <a:schemeClr val="tx1"/>
                </a:solidFill>
                <a:latin typeface="Calibri" pitchFamily="34" charset="0"/>
                <a:cs typeface="Calibri" pitchFamily="34" charset="0"/>
              </a:rPr>
              <a:t>				</a:t>
            </a:r>
            <a:endParaRPr lang="en-US" sz="2400" dirty="0">
              <a:solidFill>
                <a:schemeClr val="tx1"/>
              </a:solidFill>
              <a:latin typeface="Calibri" pitchFamily="34" charset="0"/>
              <a:cs typeface="Calibri" pitchFamily="34" charset="0"/>
            </a:endParaRPr>
          </a:p>
        </p:txBody>
      </p:sp>
      <p:grpSp>
        <p:nvGrpSpPr>
          <p:cNvPr id="9" name="Group 41">
            <a:extLst>
              <a:ext uri="{FF2B5EF4-FFF2-40B4-BE49-F238E27FC236}">
                <a16:creationId xmlns="" xmlns:a16="http://schemas.microsoft.com/office/drawing/2014/main" id="{21E72BA3-FBA2-4B34-9BCC-B736C02B9C27}"/>
              </a:ext>
            </a:extLst>
          </p:cNvPr>
          <p:cNvGrpSpPr/>
          <p:nvPr/>
        </p:nvGrpSpPr>
        <p:grpSpPr>
          <a:xfrm>
            <a:off x="2079480" y="5424168"/>
            <a:ext cx="7998690" cy="936000"/>
            <a:chOff x="404831" y="1412776"/>
            <a:chExt cx="8931530" cy="815701"/>
          </a:xfrm>
          <a:effectLst>
            <a:outerShdw blurRad="50800" dist="38100" algn="l" rotWithShape="0">
              <a:prstClr val="black">
                <a:alpha val="40000"/>
              </a:prstClr>
            </a:outerShdw>
          </a:effectLst>
        </p:grpSpPr>
        <p:sp>
          <p:nvSpPr>
            <p:cNvPr id="43" name="Freeform 60">
              <a:extLst>
                <a:ext uri="{FF2B5EF4-FFF2-40B4-BE49-F238E27FC236}">
                  <a16:creationId xmlns="" xmlns:a16="http://schemas.microsoft.com/office/drawing/2014/main" id="{D4CE1A1C-AC31-4385-B49F-56131B60C5C4}"/>
                </a:ext>
              </a:extLst>
            </p:cNvPr>
            <p:cNvSpPr/>
            <p:nvPr/>
          </p:nvSpPr>
          <p:spPr>
            <a:xfrm>
              <a:off x="407369" y="1412776"/>
              <a:ext cx="8928992" cy="815701"/>
            </a:xfrm>
            <a:prstGeom prst="homePlat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61">
              <a:extLst>
                <a:ext uri="{FF2B5EF4-FFF2-40B4-BE49-F238E27FC236}">
                  <a16:creationId xmlns="" xmlns:a16="http://schemas.microsoft.com/office/drawing/2014/main" id="{8A3116BC-411C-4E22-AC19-9146B0FA75FF}"/>
                </a:ext>
              </a:extLst>
            </p:cNvPr>
            <p:cNvSpPr/>
            <p:nvPr/>
          </p:nvSpPr>
          <p:spPr>
            <a:xfrm>
              <a:off x="549520" y="1495211"/>
              <a:ext cx="8268219" cy="649451"/>
            </a:xfrm>
            <a:prstGeom prst="roundRect">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Freeform: Shape 27">
              <a:extLst>
                <a:ext uri="{FF2B5EF4-FFF2-40B4-BE49-F238E27FC236}">
                  <a16:creationId xmlns="" xmlns:a16="http://schemas.microsoft.com/office/drawing/2014/main" id="{8CD97006-FDD1-4FEB-ABFC-17D5D49189BC}"/>
                </a:ext>
              </a:extLst>
            </p:cNvPr>
            <p:cNvSpPr/>
            <p:nvPr/>
          </p:nvSpPr>
          <p:spPr>
            <a:xfrm>
              <a:off x="404831" y="1412776"/>
              <a:ext cx="722618" cy="735510"/>
            </a:xfrm>
            <a:custGeom>
              <a:avLst/>
              <a:gdLst>
                <a:gd name="connsiteX0" fmla="*/ 1120068 w 1665859"/>
                <a:gd name="connsiteY0" fmla="*/ 0 h 1874458"/>
                <a:gd name="connsiteX1" fmla="*/ 1665859 w 1665859"/>
                <a:gd name="connsiteY1" fmla="*/ 0 h 1874458"/>
                <a:gd name="connsiteX2" fmla="*/ 0 w 1665859"/>
                <a:gd name="connsiteY2" fmla="*/ 1874458 h 1874458"/>
                <a:gd name="connsiteX3" fmla="*/ 0 w 1665859"/>
                <a:gd name="connsiteY3" fmla="*/ 1260323 h 1874458"/>
                <a:gd name="connsiteX4" fmla="*/ 1120068 w 1665859"/>
                <a:gd name="connsiteY4" fmla="*/ 0 h 18744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5859" h="1874458">
                  <a:moveTo>
                    <a:pt x="1120068" y="0"/>
                  </a:moveTo>
                  <a:lnTo>
                    <a:pt x="1665859" y="0"/>
                  </a:lnTo>
                  <a:lnTo>
                    <a:pt x="0" y="1874458"/>
                  </a:lnTo>
                  <a:lnTo>
                    <a:pt x="0" y="1260323"/>
                  </a:lnTo>
                  <a:lnTo>
                    <a:pt x="1120068" y="0"/>
                  </a:lnTo>
                  <a:close/>
                </a:path>
              </a:pathLst>
            </a:custGeom>
            <a:solidFill>
              <a:schemeClr val="bg1">
                <a:lumMod val="5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46" name="Arrow: Pentagon 28">
              <a:extLst>
                <a:ext uri="{FF2B5EF4-FFF2-40B4-BE49-F238E27FC236}">
                  <a16:creationId xmlns="" xmlns:a16="http://schemas.microsoft.com/office/drawing/2014/main" id="{AE6F2B49-2789-4EFC-AE7C-603E640A1869}"/>
                </a:ext>
              </a:extLst>
            </p:cNvPr>
            <p:cNvSpPr/>
            <p:nvPr/>
          </p:nvSpPr>
          <p:spPr>
            <a:xfrm rot="16200000">
              <a:off x="7965143" y="1784094"/>
              <a:ext cx="325403" cy="563363"/>
            </a:xfrm>
            <a:prstGeom prst="homePlate">
              <a:avLst/>
            </a:prstGeom>
            <a:solidFill>
              <a:schemeClr val="bg1">
                <a:lumMod val="5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7" name="TextBox 46">
              <a:extLst>
                <a:ext uri="{FF2B5EF4-FFF2-40B4-BE49-F238E27FC236}">
                  <a16:creationId xmlns="" xmlns:a16="http://schemas.microsoft.com/office/drawing/2014/main" id="{98920ABF-F962-4FA5-AFBA-ACB04409718B}"/>
                </a:ext>
              </a:extLst>
            </p:cNvPr>
            <p:cNvSpPr txBox="1"/>
            <p:nvPr/>
          </p:nvSpPr>
          <p:spPr>
            <a:xfrm>
              <a:off x="1092422" y="1576741"/>
              <a:ext cx="7515479" cy="402330"/>
            </a:xfrm>
            <a:prstGeom prst="rect">
              <a:avLst/>
            </a:prstGeom>
            <a:noFill/>
          </p:spPr>
          <p:txBody>
            <a:bodyPr wrap="square" rtlCol="0">
              <a:spAutoFit/>
            </a:bodyPr>
            <a:lstStyle/>
            <a:p>
              <a:pPr marL="457200" lvl="0" indent="-457200">
                <a:tabLst>
                  <a:tab pos="1885950" algn="l"/>
                </a:tabLst>
              </a:pPr>
              <a:r>
                <a:rPr lang="en-CA" sz="2400" dirty="0" smtClean="0">
                  <a:latin typeface="Calibri" panose="020F0502020204030204" pitchFamily="34" charset="0"/>
                  <a:ea typeface="Cambria" panose="02040503050406030204" pitchFamily="18" charset="0"/>
                  <a:cs typeface="Cambria" panose="02040503050406030204" pitchFamily="18" charset="0"/>
                </a:rPr>
                <a:t>f</a:t>
              </a:r>
              <a:r>
                <a:rPr lang="en-CA" sz="2400" dirty="0" smtClean="0">
                  <a:solidFill>
                    <a:srgbClr val="000000"/>
                  </a:solidFill>
                  <a:effectLst/>
                  <a:latin typeface="Calibri" panose="020F0502020204030204" pitchFamily="34" charset="0"/>
                  <a:ea typeface="Cambria" panose="02040503050406030204" pitchFamily="18" charset="0"/>
                  <a:cs typeface="Cambria" panose="02040503050406030204" pitchFamily="18" charset="0"/>
                </a:rPr>
                <a:t>)  _________ I go to is near my house.</a:t>
              </a:r>
              <a:endParaRPr lang="en-IN" sz="24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p:txBody>
        </p:sp>
      </p:grpSp>
      <p:sp>
        <p:nvSpPr>
          <p:cNvPr id="23" name="TextBox 22"/>
          <p:cNvSpPr txBox="1"/>
          <p:nvPr/>
        </p:nvSpPr>
        <p:spPr>
          <a:xfrm>
            <a:off x="4172993" y="2456055"/>
            <a:ext cx="1002197" cy="461665"/>
          </a:xfrm>
          <a:prstGeom prst="rect">
            <a:avLst/>
          </a:prstGeom>
          <a:noFill/>
        </p:spPr>
        <p:txBody>
          <a:bodyPr wrap="none" rtlCol="0">
            <a:spAutoFit/>
          </a:bodyPr>
          <a:lstStyle/>
          <a:p>
            <a:r>
              <a:rPr lang="en-IN" sz="2400" dirty="0" smtClean="0">
                <a:latin typeface="Calibri" pitchFamily="34" charset="0"/>
                <a:cs typeface="Calibri" pitchFamily="34" charset="0"/>
              </a:rPr>
              <a:t>dinner</a:t>
            </a:r>
            <a:endParaRPr lang="en-US" sz="2000" dirty="0">
              <a:latin typeface="Calibri" pitchFamily="34" charset="0"/>
              <a:cs typeface="Calibri" pitchFamily="34" charset="0"/>
            </a:endParaRPr>
          </a:p>
        </p:txBody>
      </p:sp>
      <p:sp>
        <p:nvSpPr>
          <p:cNvPr id="24" name="TextBox 23"/>
          <p:cNvSpPr txBox="1"/>
          <p:nvPr/>
        </p:nvSpPr>
        <p:spPr>
          <a:xfrm>
            <a:off x="3147287" y="3986723"/>
            <a:ext cx="1882247" cy="461665"/>
          </a:xfrm>
          <a:prstGeom prst="rect">
            <a:avLst/>
          </a:prstGeom>
          <a:noFill/>
        </p:spPr>
        <p:txBody>
          <a:bodyPr wrap="none" rtlCol="0">
            <a:spAutoFit/>
          </a:bodyPr>
          <a:lstStyle/>
          <a:p>
            <a:r>
              <a:rPr lang="en-IN" sz="2400" dirty="0" smtClean="0">
                <a:latin typeface="Calibri" pitchFamily="34" charset="0"/>
                <a:cs typeface="Calibri" pitchFamily="34" charset="0"/>
              </a:rPr>
              <a:t>The </a:t>
            </a:r>
            <a:r>
              <a:rPr lang="en-IN" sz="2400" dirty="0" err="1" smtClean="0">
                <a:latin typeface="Calibri" pitchFamily="34" charset="0"/>
                <a:cs typeface="Calibri" pitchFamily="34" charset="0"/>
              </a:rPr>
              <a:t>TajMahal</a:t>
            </a:r>
            <a:endParaRPr lang="en-US" sz="2000" dirty="0">
              <a:latin typeface="Calibri" pitchFamily="34" charset="0"/>
              <a:cs typeface="Calibri" pitchFamily="34" charset="0"/>
            </a:endParaRPr>
          </a:p>
        </p:txBody>
      </p:sp>
      <p:sp>
        <p:nvSpPr>
          <p:cNvPr id="25" name="TextBox 24"/>
          <p:cNvSpPr txBox="1"/>
          <p:nvPr/>
        </p:nvSpPr>
        <p:spPr>
          <a:xfrm>
            <a:off x="3007804" y="5625036"/>
            <a:ext cx="1526380" cy="461665"/>
          </a:xfrm>
          <a:prstGeom prst="rect">
            <a:avLst/>
          </a:prstGeom>
          <a:noFill/>
        </p:spPr>
        <p:txBody>
          <a:bodyPr wrap="none" rtlCol="0">
            <a:spAutoFit/>
          </a:bodyPr>
          <a:lstStyle/>
          <a:p>
            <a:r>
              <a:rPr lang="en-IN" sz="2400" dirty="0" smtClean="0">
                <a:latin typeface="Calibri" pitchFamily="34" charset="0"/>
                <a:cs typeface="Calibri" pitchFamily="34" charset="0"/>
              </a:rPr>
              <a:t>The school</a:t>
            </a:r>
            <a:endParaRPr lang="en-US" sz="2000"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1000"/>
                                        <p:tgtEl>
                                          <p:spTgt spid="27"/>
                                        </p:tgtEl>
                                      </p:cBhvr>
                                    </p:animEffect>
                                  </p:childTnLst>
                                </p:cTn>
                              </p:par>
                            </p:childTnLst>
                          </p:cTn>
                        </p:par>
                        <p:par>
                          <p:cTn id="8" fill="hold">
                            <p:stCondLst>
                              <p:cond delay="1000"/>
                            </p:stCondLst>
                            <p:childTnLst>
                              <p:par>
                                <p:cTn id="9" presetID="18" presetClass="entr" presetSubtype="6"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strips(downRight)">
                                      <p:cBhvr>
                                        <p:cTn id="11" dur="1000"/>
                                        <p:tgtEl>
                                          <p:spTgt spid="28"/>
                                        </p:tgtEl>
                                      </p:cBhvr>
                                    </p:animEffect>
                                  </p:childTnLst>
                                </p:cTn>
                              </p:par>
                            </p:childTnLst>
                          </p:cTn>
                        </p:par>
                        <p:par>
                          <p:cTn id="12" fill="hold">
                            <p:stCondLst>
                              <p:cond delay="2000"/>
                            </p:stCondLst>
                            <p:childTnLst>
                              <p:par>
                                <p:cTn id="13" presetID="22" presetClass="entr" presetSubtype="8" fill="hold" nodeType="afterEffect">
                                  <p:stCondLst>
                                    <p:cond delay="250"/>
                                  </p:stCondLst>
                                  <p:childTnLst>
                                    <p:set>
                                      <p:cBhvr>
                                        <p:cTn id="14" dur="1" fill="hold">
                                          <p:stCondLst>
                                            <p:cond delay="0"/>
                                          </p:stCondLst>
                                        </p:cTn>
                                        <p:tgtEl>
                                          <p:spTgt spid="2"/>
                                        </p:tgtEl>
                                        <p:attrNameLst>
                                          <p:attrName>style.visibility</p:attrName>
                                        </p:attrNameLst>
                                      </p:cBhvr>
                                      <p:to>
                                        <p:strVal val="visible"/>
                                      </p:to>
                                    </p:set>
                                    <p:animEffect transition="in" filter="wipe(left)">
                                      <p:cBhvr>
                                        <p:cTn id="15" dur="10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fade">
                                      <p:cBhvr>
                                        <p:cTn id="20" dur="1000"/>
                                        <p:tgtEl>
                                          <p:spTgt spid="23"/>
                                        </p:tgtEl>
                                      </p:cBhvr>
                                    </p:animEffect>
                                  </p:childTnLst>
                                </p:cTn>
                              </p:par>
                            </p:childTnLst>
                          </p:cTn>
                        </p:par>
                        <p:par>
                          <p:cTn id="21" fill="hold">
                            <p:stCondLst>
                              <p:cond delay="1000"/>
                            </p:stCondLst>
                            <p:childTnLst>
                              <p:par>
                                <p:cTn id="22" presetID="22" presetClass="entr" presetSubtype="8" fill="hold" nodeType="afterEffect">
                                  <p:stCondLst>
                                    <p:cond delay="1250"/>
                                  </p:stCondLst>
                                  <p:childTnLst>
                                    <p:set>
                                      <p:cBhvr>
                                        <p:cTn id="23" dur="1" fill="hold">
                                          <p:stCondLst>
                                            <p:cond delay="0"/>
                                          </p:stCondLst>
                                        </p:cTn>
                                        <p:tgtEl>
                                          <p:spTgt spid="3"/>
                                        </p:tgtEl>
                                        <p:attrNameLst>
                                          <p:attrName>style.visibility</p:attrName>
                                        </p:attrNameLst>
                                      </p:cBhvr>
                                      <p:to>
                                        <p:strVal val="visible"/>
                                      </p:to>
                                    </p:set>
                                    <p:animEffect transition="in" filter="wipe(left)">
                                      <p:cBhvr>
                                        <p:cTn id="24" dur="10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fade">
                                      <p:cBhvr>
                                        <p:cTn id="29" dur="1000"/>
                                        <p:tgtEl>
                                          <p:spTgt spid="24"/>
                                        </p:tgtEl>
                                      </p:cBhvr>
                                    </p:animEffect>
                                  </p:childTnLst>
                                </p:cTn>
                              </p:par>
                            </p:childTnLst>
                          </p:cTn>
                        </p:par>
                        <p:par>
                          <p:cTn id="30" fill="hold">
                            <p:stCondLst>
                              <p:cond delay="1000"/>
                            </p:stCondLst>
                            <p:childTnLst>
                              <p:par>
                                <p:cTn id="31" presetID="22" presetClass="entr" presetSubtype="8" fill="hold" nodeType="afterEffect">
                                  <p:stCondLst>
                                    <p:cond delay="1250"/>
                                  </p:stCondLst>
                                  <p:childTnLst>
                                    <p:set>
                                      <p:cBhvr>
                                        <p:cTn id="32" dur="1" fill="hold">
                                          <p:stCondLst>
                                            <p:cond delay="0"/>
                                          </p:stCondLst>
                                        </p:cTn>
                                        <p:tgtEl>
                                          <p:spTgt spid="9"/>
                                        </p:tgtEl>
                                        <p:attrNameLst>
                                          <p:attrName>style.visibility</p:attrName>
                                        </p:attrNameLst>
                                      </p:cBhvr>
                                      <p:to>
                                        <p:strVal val="visible"/>
                                      </p:to>
                                    </p:set>
                                    <p:animEffect transition="in" filter="wipe(left)">
                                      <p:cBhvr>
                                        <p:cTn id="33" dur="10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fade">
                                      <p:cBhvr>
                                        <p:cTn id="38"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3" grpId="0"/>
      <p:bldP spid="24" grpId="0"/>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Google Shape;39;p2"/>
          <p:cNvSpPr txBox="1">
            <a:spLocks noGrp="1"/>
          </p:cNvSpPr>
          <p:nvPr>
            <p:ph type="title"/>
          </p:nvPr>
        </p:nvSpPr>
        <p:spPr>
          <a:xfrm>
            <a:off x="1466857" y="71414"/>
            <a:ext cx="9296427" cy="654032"/>
          </a:xfrm>
          <a:prstGeom prst="rect">
            <a:avLst/>
          </a:prstGeom>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8100000" scaled="1"/>
            <a:tileRect/>
          </a:gradFill>
          <a:ln>
            <a:noFill/>
          </a:ln>
          <a:scene3d>
            <a:camera prst="orthographicFront"/>
            <a:lightRig rig="threePt" dir="t"/>
          </a:scene3d>
          <a:sp3d>
            <a:bevelT/>
          </a:sp3d>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Calibri"/>
              <a:buNone/>
            </a:pPr>
            <a:r>
              <a:rPr lang="en-IN" dirty="0" smtClean="0"/>
              <a:t>Which is correct?</a:t>
            </a:r>
            <a:endParaRPr/>
          </a:p>
        </p:txBody>
      </p:sp>
      <p:grpSp>
        <p:nvGrpSpPr>
          <p:cNvPr id="15" name="Group 14">
            <a:extLst>
              <a:ext uri="{FF2B5EF4-FFF2-40B4-BE49-F238E27FC236}">
                <a16:creationId xmlns="" xmlns:a16="http://schemas.microsoft.com/office/drawing/2014/main" id="{8D61AEC6-A879-476C-B521-C747857D37C2}"/>
              </a:ext>
            </a:extLst>
          </p:cNvPr>
          <p:cNvGrpSpPr/>
          <p:nvPr/>
        </p:nvGrpSpPr>
        <p:grpSpPr>
          <a:xfrm>
            <a:off x="370260" y="1265567"/>
            <a:ext cx="7992000" cy="863669"/>
            <a:chOff x="503928" y="2387750"/>
            <a:chExt cx="4668386" cy="863669"/>
          </a:xfrm>
          <a:effectLst>
            <a:outerShdw blurRad="177800" dist="228600" dir="2700000" sx="101000" sy="101000" algn="tl" rotWithShape="0">
              <a:prstClr val="black">
                <a:alpha val="40000"/>
              </a:prstClr>
            </a:outerShdw>
          </a:effectLst>
        </p:grpSpPr>
        <p:grpSp>
          <p:nvGrpSpPr>
            <p:cNvPr id="16" name="Group 15">
              <a:extLst>
                <a:ext uri="{FF2B5EF4-FFF2-40B4-BE49-F238E27FC236}">
                  <a16:creationId xmlns="" xmlns:a16="http://schemas.microsoft.com/office/drawing/2014/main" id="{F86B415F-13B0-4926-AA77-C2407689C5B5}"/>
                </a:ext>
              </a:extLst>
            </p:cNvPr>
            <p:cNvGrpSpPr/>
            <p:nvPr/>
          </p:nvGrpSpPr>
          <p:grpSpPr>
            <a:xfrm>
              <a:off x="503928" y="2387750"/>
              <a:ext cx="4668386" cy="863669"/>
              <a:chOff x="1035456" y="2379980"/>
              <a:chExt cx="4668386" cy="863669"/>
            </a:xfrm>
          </p:grpSpPr>
          <p:sp>
            <p:nvSpPr>
              <p:cNvPr id="19" name="Rectangle 18">
                <a:extLst>
                  <a:ext uri="{FF2B5EF4-FFF2-40B4-BE49-F238E27FC236}">
                    <a16:creationId xmlns="" xmlns:a16="http://schemas.microsoft.com/office/drawing/2014/main" id="{CAD7027B-EB03-43FB-8366-9EE607DC2E18}"/>
                  </a:ext>
                </a:extLst>
              </p:cNvPr>
              <p:cNvSpPr/>
              <p:nvPr/>
            </p:nvSpPr>
            <p:spPr>
              <a:xfrm>
                <a:off x="1055440" y="2448714"/>
                <a:ext cx="4648402" cy="794935"/>
              </a:xfrm>
              <a:prstGeom prst="rect">
                <a:avLst/>
              </a:prstGeom>
              <a:solidFill>
                <a:schemeClr val="accent4">
                  <a:lumMod val="75000"/>
                </a:schemeClr>
              </a:solidFill>
              <a:ln w="762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Parallelogram 19">
                <a:extLst>
                  <a:ext uri="{FF2B5EF4-FFF2-40B4-BE49-F238E27FC236}">
                    <a16:creationId xmlns="" xmlns:a16="http://schemas.microsoft.com/office/drawing/2014/main" id="{C72B1B5D-D0E5-4D34-BDD8-DD05CCC11730}"/>
                  </a:ext>
                </a:extLst>
              </p:cNvPr>
              <p:cNvSpPr/>
              <p:nvPr/>
            </p:nvSpPr>
            <p:spPr>
              <a:xfrm>
                <a:off x="1035456" y="2379980"/>
                <a:ext cx="466839" cy="576064"/>
              </a:xfrm>
              <a:prstGeom prst="parallelogram">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5400000" scaled="1"/>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a:latin typeface="Calibri" pitchFamily="34" charset="0"/>
                    <a:cs typeface="Calibri" pitchFamily="34" charset="0"/>
                  </a:rPr>
                  <a:t>1</a:t>
                </a:r>
              </a:p>
            </p:txBody>
          </p:sp>
        </p:grpSp>
        <p:sp>
          <p:nvSpPr>
            <p:cNvPr id="17" name="TextBox 16">
              <a:extLst>
                <a:ext uri="{FF2B5EF4-FFF2-40B4-BE49-F238E27FC236}">
                  <a16:creationId xmlns="" xmlns:a16="http://schemas.microsoft.com/office/drawing/2014/main" id="{B05C7CE6-ABBE-484D-9782-8A780744315E}"/>
                </a:ext>
              </a:extLst>
            </p:cNvPr>
            <p:cNvSpPr txBox="1"/>
            <p:nvPr/>
          </p:nvSpPr>
          <p:spPr>
            <a:xfrm>
              <a:off x="999176" y="2620300"/>
              <a:ext cx="4164738" cy="461665"/>
            </a:xfrm>
            <a:prstGeom prst="rect">
              <a:avLst/>
            </a:prstGeom>
            <a:noFill/>
          </p:spPr>
          <p:txBody>
            <a:bodyPr wrap="square">
              <a:spAutoFit/>
            </a:bodyPr>
            <a:lstStyle/>
            <a:p>
              <a:r>
                <a:rPr lang="en-US" sz="24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My </a:t>
              </a:r>
              <a:r>
                <a:rPr lang="en-US" sz="2400" dirty="0" err="1"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favourite</a:t>
              </a:r>
              <a:r>
                <a:rPr lang="en-US" sz="24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sport is football / the football.</a:t>
              </a:r>
              <a:endParaRPr lang="en-IN" sz="2400" dirty="0">
                <a:solidFill>
                  <a:schemeClr val="bg1"/>
                </a:solidFill>
              </a:endParaRPr>
            </a:p>
          </p:txBody>
        </p:sp>
      </p:grpSp>
      <p:grpSp>
        <p:nvGrpSpPr>
          <p:cNvPr id="21" name="Group 20">
            <a:extLst>
              <a:ext uri="{FF2B5EF4-FFF2-40B4-BE49-F238E27FC236}">
                <a16:creationId xmlns="" xmlns:a16="http://schemas.microsoft.com/office/drawing/2014/main" id="{B2D392D3-AEB2-4044-B35A-B817F1040BCB}"/>
              </a:ext>
            </a:extLst>
          </p:cNvPr>
          <p:cNvGrpSpPr/>
          <p:nvPr/>
        </p:nvGrpSpPr>
        <p:grpSpPr>
          <a:xfrm>
            <a:off x="370259" y="3978166"/>
            <a:ext cx="8064000" cy="863669"/>
            <a:chOff x="6518327" y="3845350"/>
            <a:chExt cx="4669807" cy="863669"/>
          </a:xfrm>
          <a:effectLst>
            <a:outerShdw blurRad="177800" dist="228600" dir="2700000" sx="101000" sy="101000" algn="tl" rotWithShape="0">
              <a:prstClr val="black">
                <a:alpha val="40000"/>
              </a:prstClr>
            </a:outerShdw>
          </a:effectLst>
        </p:grpSpPr>
        <p:grpSp>
          <p:nvGrpSpPr>
            <p:cNvPr id="22" name="Group 21">
              <a:extLst>
                <a:ext uri="{FF2B5EF4-FFF2-40B4-BE49-F238E27FC236}">
                  <a16:creationId xmlns="" xmlns:a16="http://schemas.microsoft.com/office/drawing/2014/main" id="{67E101FE-1FFE-4D98-954E-A9F28E9AB3CC}"/>
                </a:ext>
              </a:extLst>
            </p:cNvPr>
            <p:cNvGrpSpPr/>
            <p:nvPr/>
          </p:nvGrpSpPr>
          <p:grpSpPr>
            <a:xfrm>
              <a:off x="6518327" y="3845350"/>
              <a:ext cx="4668386" cy="863669"/>
              <a:chOff x="1035456" y="2379980"/>
              <a:chExt cx="4668386" cy="863669"/>
            </a:xfrm>
          </p:grpSpPr>
          <p:sp>
            <p:nvSpPr>
              <p:cNvPr id="25" name="Rectangle 24">
                <a:extLst>
                  <a:ext uri="{FF2B5EF4-FFF2-40B4-BE49-F238E27FC236}">
                    <a16:creationId xmlns="" xmlns:a16="http://schemas.microsoft.com/office/drawing/2014/main" id="{EF814F43-6B23-47EB-B7C8-8827E2ABEA07}"/>
                  </a:ext>
                </a:extLst>
              </p:cNvPr>
              <p:cNvSpPr/>
              <p:nvPr/>
            </p:nvSpPr>
            <p:spPr>
              <a:xfrm>
                <a:off x="1055440" y="2448714"/>
                <a:ext cx="4648402" cy="794935"/>
              </a:xfrm>
              <a:prstGeom prst="rect">
                <a:avLst/>
              </a:prstGeom>
              <a:solidFill>
                <a:srgbClr val="C85744"/>
              </a:solidFill>
              <a:ln w="762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6" name="Parallelogram 25">
                <a:extLst>
                  <a:ext uri="{FF2B5EF4-FFF2-40B4-BE49-F238E27FC236}">
                    <a16:creationId xmlns="" xmlns:a16="http://schemas.microsoft.com/office/drawing/2014/main" id="{40A7149B-12A8-453A-B0D6-5178674AA501}"/>
                  </a:ext>
                </a:extLst>
              </p:cNvPr>
              <p:cNvSpPr/>
              <p:nvPr/>
            </p:nvSpPr>
            <p:spPr>
              <a:xfrm>
                <a:off x="1035456" y="2379980"/>
                <a:ext cx="466981" cy="576064"/>
              </a:xfrm>
              <a:prstGeom prst="parallelogram">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5400000" scaled="1"/>
                <a:tileRect/>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latin typeface="Calibri" pitchFamily="34" charset="0"/>
                    <a:cs typeface="Calibri" pitchFamily="34" charset="0"/>
                  </a:rPr>
                  <a:t>3</a:t>
                </a:r>
              </a:p>
            </p:txBody>
          </p:sp>
        </p:grpSp>
        <p:sp>
          <p:nvSpPr>
            <p:cNvPr id="23" name="TextBox 22">
              <a:extLst>
                <a:ext uri="{FF2B5EF4-FFF2-40B4-BE49-F238E27FC236}">
                  <a16:creationId xmlns="" xmlns:a16="http://schemas.microsoft.com/office/drawing/2014/main" id="{E289A525-5C06-4A39-8AA9-AEBA904AE459}"/>
                </a:ext>
              </a:extLst>
            </p:cNvPr>
            <p:cNvSpPr txBox="1"/>
            <p:nvPr/>
          </p:nvSpPr>
          <p:spPr>
            <a:xfrm>
              <a:off x="7023396" y="4050229"/>
              <a:ext cx="4164738" cy="461665"/>
            </a:xfrm>
            <a:prstGeom prst="rect">
              <a:avLst/>
            </a:prstGeom>
            <a:noFill/>
          </p:spPr>
          <p:txBody>
            <a:bodyPr wrap="square">
              <a:spAutoFit/>
            </a:bodyPr>
            <a:lstStyle/>
            <a:p>
              <a:r>
                <a:rPr lang="en-US" sz="24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 vegetables  /  Vegetables are good for health.</a:t>
              </a:r>
              <a:endParaRPr lang="en-IN" sz="2400" dirty="0">
                <a:solidFill>
                  <a:schemeClr val="bg1"/>
                </a:solidFill>
              </a:endParaRPr>
            </a:p>
          </p:txBody>
        </p:sp>
      </p:grpSp>
      <p:grpSp>
        <p:nvGrpSpPr>
          <p:cNvPr id="33" name="Group 32">
            <a:extLst>
              <a:ext uri="{FF2B5EF4-FFF2-40B4-BE49-F238E27FC236}">
                <a16:creationId xmlns="" xmlns:a16="http://schemas.microsoft.com/office/drawing/2014/main" id="{7F8583BF-6350-440E-BAEC-0A8AA3C09538}"/>
              </a:ext>
            </a:extLst>
          </p:cNvPr>
          <p:cNvGrpSpPr/>
          <p:nvPr/>
        </p:nvGrpSpPr>
        <p:grpSpPr>
          <a:xfrm>
            <a:off x="370260" y="5334299"/>
            <a:ext cx="8064000" cy="864000"/>
            <a:chOff x="4325594" y="5461776"/>
            <a:chExt cx="4672040" cy="960759"/>
          </a:xfrm>
          <a:effectLst>
            <a:outerShdw blurRad="177800" dist="228600" dir="2700000" sx="101000" sy="101000" algn="tl" rotWithShape="0">
              <a:prstClr val="black">
                <a:alpha val="40000"/>
              </a:prstClr>
            </a:outerShdw>
          </a:effectLst>
        </p:grpSpPr>
        <p:grpSp>
          <p:nvGrpSpPr>
            <p:cNvPr id="34" name="Group 33">
              <a:extLst>
                <a:ext uri="{FF2B5EF4-FFF2-40B4-BE49-F238E27FC236}">
                  <a16:creationId xmlns="" xmlns:a16="http://schemas.microsoft.com/office/drawing/2014/main" id="{E1547763-C066-4458-94D2-7767152387CA}"/>
                </a:ext>
              </a:extLst>
            </p:cNvPr>
            <p:cNvGrpSpPr/>
            <p:nvPr/>
          </p:nvGrpSpPr>
          <p:grpSpPr>
            <a:xfrm>
              <a:off x="4325594" y="5461776"/>
              <a:ext cx="4668386" cy="863669"/>
              <a:chOff x="1035456" y="2379980"/>
              <a:chExt cx="4668386" cy="863669"/>
            </a:xfrm>
          </p:grpSpPr>
          <p:sp>
            <p:nvSpPr>
              <p:cNvPr id="37" name="Rectangle 36">
                <a:extLst>
                  <a:ext uri="{FF2B5EF4-FFF2-40B4-BE49-F238E27FC236}">
                    <a16:creationId xmlns="" xmlns:a16="http://schemas.microsoft.com/office/drawing/2014/main" id="{CD726FBC-91CE-4F1C-AD17-EFE2A42184E8}"/>
                  </a:ext>
                </a:extLst>
              </p:cNvPr>
              <p:cNvSpPr/>
              <p:nvPr/>
            </p:nvSpPr>
            <p:spPr>
              <a:xfrm>
                <a:off x="1055440" y="2448714"/>
                <a:ext cx="4648402" cy="794935"/>
              </a:xfrm>
              <a:prstGeom prst="rect">
                <a:avLst/>
              </a:prstGeom>
              <a:solidFill>
                <a:schemeClr val="tx2">
                  <a:lumMod val="25000"/>
                </a:schemeClr>
              </a:solidFill>
              <a:ln w="762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8" name="Parallelogram 37">
                <a:extLst>
                  <a:ext uri="{FF2B5EF4-FFF2-40B4-BE49-F238E27FC236}">
                    <a16:creationId xmlns="" xmlns:a16="http://schemas.microsoft.com/office/drawing/2014/main" id="{A6A167CC-BDF2-4917-8F4D-1335891CF3C9}"/>
                  </a:ext>
                </a:extLst>
              </p:cNvPr>
              <p:cNvSpPr/>
              <p:nvPr/>
            </p:nvSpPr>
            <p:spPr>
              <a:xfrm>
                <a:off x="1035456" y="2379980"/>
                <a:ext cx="466839" cy="576064"/>
              </a:xfrm>
              <a:prstGeom prst="parallelogram">
                <a:avLst/>
              </a:prstGeom>
              <a:gradFill flip="none" rotWithShape="1">
                <a:gsLst>
                  <a:gs pos="0">
                    <a:schemeClr val="tx2">
                      <a:lumMod val="50000"/>
                      <a:shade val="30000"/>
                      <a:satMod val="115000"/>
                    </a:schemeClr>
                  </a:gs>
                  <a:gs pos="50000">
                    <a:schemeClr val="tx2">
                      <a:lumMod val="50000"/>
                      <a:shade val="67500"/>
                      <a:satMod val="115000"/>
                    </a:schemeClr>
                  </a:gs>
                  <a:gs pos="100000">
                    <a:schemeClr val="tx2">
                      <a:lumMod val="50000"/>
                      <a:shade val="100000"/>
                      <a:satMod val="115000"/>
                    </a:schemeClr>
                  </a:gs>
                </a:gsLst>
                <a:lin ang="5400000" scaled="1"/>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latin typeface="Calibri" pitchFamily="34" charset="0"/>
                    <a:cs typeface="Calibri" pitchFamily="34" charset="0"/>
                  </a:rPr>
                  <a:t>4</a:t>
                </a:r>
              </a:p>
            </p:txBody>
          </p:sp>
        </p:grpSp>
        <p:sp>
          <p:nvSpPr>
            <p:cNvPr id="35" name="TextBox 34">
              <a:extLst>
                <a:ext uri="{FF2B5EF4-FFF2-40B4-BE49-F238E27FC236}">
                  <a16:creationId xmlns="" xmlns:a16="http://schemas.microsoft.com/office/drawing/2014/main" id="{373397CD-8712-481A-AD17-173DB13E95D0}"/>
                </a:ext>
              </a:extLst>
            </p:cNvPr>
            <p:cNvSpPr txBox="1"/>
            <p:nvPr/>
          </p:nvSpPr>
          <p:spPr>
            <a:xfrm>
              <a:off x="4796087" y="5558535"/>
              <a:ext cx="4201547" cy="864000"/>
            </a:xfrm>
            <a:prstGeom prst="rect">
              <a:avLst/>
            </a:prstGeom>
            <a:noFill/>
          </p:spPr>
          <p:txBody>
            <a:bodyPr wrap="square">
              <a:spAutoFit/>
            </a:bodyPr>
            <a:lstStyle/>
            <a:p>
              <a:r>
                <a:rPr lang="en-US" sz="24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We had to wait at bus stop  /  at the bus stop for 2 hours.</a:t>
              </a:r>
              <a:endParaRPr lang="en-IN" sz="2400" dirty="0">
                <a:solidFill>
                  <a:schemeClr val="bg1"/>
                </a:solidFill>
              </a:endParaRPr>
            </a:p>
          </p:txBody>
        </p:sp>
      </p:grpSp>
      <p:grpSp>
        <p:nvGrpSpPr>
          <p:cNvPr id="40" name="Group 39">
            <a:extLst>
              <a:ext uri="{FF2B5EF4-FFF2-40B4-BE49-F238E27FC236}">
                <a16:creationId xmlns="" xmlns:a16="http://schemas.microsoft.com/office/drawing/2014/main" id="{8D61AEC6-A879-476C-B521-C747857D37C2}"/>
              </a:ext>
            </a:extLst>
          </p:cNvPr>
          <p:cNvGrpSpPr/>
          <p:nvPr/>
        </p:nvGrpSpPr>
        <p:grpSpPr>
          <a:xfrm>
            <a:off x="370259" y="2621701"/>
            <a:ext cx="8064000" cy="864000"/>
            <a:chOff x="503928" y="2403248"/>
            <a:chExt cx="4668386" cy="848171"/>
          </a:xfrm>
          <a:effectLst>
            <a:outerShdw blurRad="177800" dist="228600" dir="2700000" sx="101000" sy="101000" algn="tl" rotWithShape="0">
              <a:prstClr val="black">
                <a:alpha val="40000"/>
              </a:prstClr>
            </a:outerShdw>
          </a:effectLst>
        </p:grpSpPr>
        <p:grpSp>
          <p:nvGrpSpPr>
            <p:cNvPr id="41" name="Group 40">
              <a:extLst>
                <a:ext uri="{FF2B5EF4-FFF2-40B4-BE49-F238E27FC236}">
                  <a16:creationId xmlns="" xmlns:a16="http://schemas.microsoft.com/office/drawing/2014/main" id="{F86B415F-13B0-4926-AA77-C2407689C5B5}"/>
                </a:ext>
              </a:extLst>
            </p:cNvPr>
            <p:cNvGrpSpPr/>
            <p:nvPr/>
          </p:nvGrpSpPr>
          <p:grpSpPr>
            <a:xfrm>
              <a:off x="503928" y="2403248"/>
              <a:ext cx="4668386" cy="848171"/>
              <a:chOff x="1035456" y="2395478"/>
              <a:chExt cx="4668386" cy="848171"/>
            </a:xfrm>
          </p:grpSpPr>
          <p:sp>
            <p:nvSpPr>
              <p:cNvPr id="44" name="Rectangle 43">
                <a:extLst>
                  <a:ext uri="{FF2B5EF4-FFF2-40B4-BE49-F238E27FC236}">
                    <a16:creationId xmlns="" xmlns:a16="http://schemas.microsoft.com/office/drawing/2014/main" id="{CAD7027B-EB03-43FB-8366-9EE607DC2E18}"/>
                  </a:ext>
                </a:extLst>
              </p:cNvPr>
              <p:cNvSpPr/>
              <p:nvPr/>
            </p:nvSpPr>
            <p:spPr>
              <a:xfrm>
                <a:off x="1055440" y="2448714"/>
                <a:ext cx="4648402" cy="794935"/>
              </a:xfrm>
              <a:prstGeom prst="rect">
                <a:avLst/>
              </a:prstGeom>
              <a:solidFill>
                <a:schemeClr val="accent5">
                  <a:lumMod val="75000"/>
                </a:schemeClr>
              </a:solidFill>
              <a:ln w="762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5" name="Parallelogram 44">
                <a:extLst>
                  <a:ext uri="{FF2B5EF4-FFF2-40B4-BE49-F238E27FC236}">
                    <a16:creationId xmlns="" xmlns:a16="http://schemas.microsoft.com/office/drawing/2014/main" id="{C72B1B5D-D0E5-4D34-BDD8-DD05CCC11730}"/>
                  </a:ext>
                </a:extLst>
              </p:cNvPr>
              <p:cNvSpPr/>
              <p:nvPr/>
            </p:nvSpPr>
            <p:spPr>
              <a:xfrm>
                <a:off x="1035456" y="2395478"/>
                <a:ext cx="466839" cy="576064"/>
              </a:xfrm>
              <a:prstGeom prst="parallelogram">
                <a:avLst/>
              </a:prstGeom>
              <a:gradFill flip="none" rotWithShape="1">
                <a:gsLst>
                  <a:gs pos="0">
                    <a:schemeClr val="accent5">
                      <a:lumMod val="60000"/>
                      <a:lumOff val="40000"/>
                      <a:shade val="30000"/>
                      <a:satMod val="115000"/>
                    </a:schemeClr>
                  </a:gs>
                  <a:gs pos="50000">
                    <a:schemeClr val="accent5">
                      <a:lumMod val="60000"/>
                      <a:lumOff val="40000"/>
                      <a:shade val="67500"/>
                      <a:satMod val="115000"/>
                    </a:schemeClr>
                  </a:gs>
                  <a:gs pos="100000">
                    <a:schemeClr val="accent5">
                      <a:lumMod val="60000"/>
                      <a:lumOff val="40000"/>
                      <a:shade val="100000"/>
                      <a:satMod val="115000"/>
                    </a:schemeClr>
                  </a:gs>
                </a:gsLst>
                <a:lin ang="5400000" scaled="1"/>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latin typeface="Calibri" pitchFamily="34" charset="0"/>
                    <a:cs typeface="Calibri" pitchFamily="34" charset="0"/>
                  </a:rPr>
                  <a:t>2</a:t>
                </a:r>
                <a:endParaRPr lang="en-IN" sz="2400" dirty="0">
                  <a:latin typeface="Calibri" pitchFamily="34" charset="0"/>
                  <a:cs typeface="Calibri" pitchFamily="34" charset="0"/>
                </a:endParaRPr>
              </a:p>
            </p:txBody>
          </p:sp>
        </p:grpSp>
        <p:sp>
          <p:nvSpPr>
            <p:cNvPr id="42" name="TextBox 41">
              <a:extLst>
                <a:ext uri="{FF2B5EF4-FFF2-40B4-BE49-F238E27FC236}">
                  <a16:creationId xmlns="" xmlns:a16="http://schemas.microsoft.com/office/drawing/2014/main" id="{B05C7CE6-ABBE-484D-9782-8A780744315E}"/>
                </a:ext>
              </a:extLst>
            </p:cNvPr>
            <p:cNvSpPr txBox="1"/>
            <p:nvPr/>
          </p:nvSpPr>
          <p:spPr>
            <a:xfrm>
              <a:off x="962384" y="2620300"/>
              <a:ext cx="4164737" cy="461665"/>
            </a:xfrm>
            <a:prstGeom prst="rect">
              <a:avLst/>
            </a:prstGeom>
            <a:noFill/>
          </p:spPr>
          <p:txBody>
            <a:bodyPr wrap="square">
              <a:spAutoFit/>
            </a:bodyPr>
            <a:lstStyle/>
            <a:p>
              <a:r>
                <a:rPr lang="en-US" sz="24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 weather / weather is  very hot today.</a:t>
              </a:r>
              <a:endParaRPr lang="en-IN" sz="2400" dirty="0">
                <a:solidFill>
                  <a:schemeClr val="bg1"/>
                </a:solidFill>
              </a:endParaRPr>
            </a:p>
          </p:txBody>
        </p:sp>
      </p:grpSp>
      <p:sp>
        <p:nvSpPr>
          <p:cNvPr id="46" name="Rectangle 45">
            <a:extLst>
              <a:ext uri="{FF2B5EF4-FFF2-40B4-BE49-F238E27FC236}">
                <a16:creationId xmlns="" xmlns:a16="http://schemas.microsoft.com/office/drawing/2014/main" id="{CAD7027B-EB03-43FB-8366-9EE607DC2E18}"/>
              </a:ext>
            </a:extLst>
          </p:cNvPr>
          <p:cNvSpPr/>
          <p:nvPr/>
        </p:nvSpPr>
        <p:spPr>
          <a:xfrm>
            <a:off x="8868128" y="1334312"/>
            <a:ext cx="3038048" cy="794935"/>
          </a:xfrm>
          <a:prstGeom prst="rect">
            <a:avLst/>
          </a:prstGeom>
          <a:solidFill>
            <a:schemeClr val="accent4">
              <a:lumMod val="75000"/>
            </a:schemeClr>
          </a:solidFill>
          <a:ln w="762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latin typeface="Calibri" pitchFamily="34" charset="0"/>
                <a:cs typeface="Calibri" pitchFamily="34" charset="0"/>
              </a:rPr>
              <a:t>football</a:t>
            </a:r>
            <a:endParaRPr lang="en-IN" sz="2400" dirty="0">
              <a:latin typeface="Calibri" pitchFamily="34" charset="0"/>
              <a:cs typeface="Calibri" pitchFamily="34" charset="0"/>
            </a:endParaRPr>
          </a:p>
        </p:txBody>
      </p:sp>
      <p:sp>
        <p:nvSpPr>
          <p:cNvPr id="47" name="Rectangle 46">
            <a:extLst>
              <a:ext uri="{FF2B5EF4-FFF2-40B4-BE49-F238E27FC236}">
                <a16:creationId xmlns="" xmlns:a16="http://schemas.microsoft.com/office/drawing/2014/main" id="{CAD7027B-EB03-43FB-8366-9EE607DC2E18}"/>
              </a:ext>
            </a:extLst>
          </p:cNvPr>
          <p:cNvSpPr/>
          <p:nvPr/>
        </p:nvSpPr>
        <p:spPr>
          <a:xfrm>
            <a:off x="8868128" y="2662001"/>
            <a:ext cx="3038048" cy="794935"/>
          </a:xfrm>
          <a:prstGeom prst="rect">
            <a:avLst/>
          </a:prstGeom>
          <a:solidFill>
            <a:schemeClr val="accent5">
              <a:lumMod val="75000"/>
            </a:schemeClr>
          </a:solidFill>
          <a:ln w="762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latin typeface="Calibri" pitchFamily="34" charset="0"/>
                <a:cs typeface="Calibri" pitchFamily="34" charset="0"/>
              </a:rPr>
              <a:t>The weather</a:t>
            </a:r>
            <a:endParaRPr lang="en-IN" sz="2400" dirty="0">
              <a:latin typeface="Calibri" pitchFamily="34" charset="0"/>
              <a:cs typeface="Calibri" pitchFamily="34" charset="0"/>
            </a:endParaRPr>
          </a:p>
        </p:txBody>
      </p:sp>
      <p:sp>
        <p:nvSpPr>
          <p:cNvPr id="48" name="Rectangle 47">
            <a:extLst>
              <a:ext uri="{FF2B5EF4-FFF2-40B4-BE49-F238E27FC236}">
                <a16:creationId xmlns="" xmlns:a16="http://schemas.microsoft.com/office/drawing/2014/main" id="{CAD7027B-EB03-43FB-8366-9EE607DC2E18}"/>
              </a:ext>
            </a:extLst>
          </p:cNvPr>
          <p:cNvSpPr/>
          <p:nvPr/>
        </p:nvSpPr>
        <p:spPr>
          <a:xfrm>
            <a:off x="8868128" y="3989690"/>
            <a:ext cx="3038048" cy="794935"/>
          </a:xfrm>
          <a:prstGeom prst="rect">
            <a:avLst/>
          </a:prstGeom>
          <a:solidFill>
            <a:srgbClr val="C85744"/>
          </a:solidFill>
          <a:ln w="762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latin typeface="Calibri" pitchFamily="34" charset="0"/>
                <a:cs typeface="Calibri" pitchFamily="34" charset="0"/>
              </a:rPr>
              <a:t>Vegetables</a:t>
            </a:r>
            <a:endParaRPr lang="en-IN" dirty="0">
              <a:latin typeface="Calibri" pitchFamily="34" charset="0"/>
              <a:cs typeface="Calibri" pitchFamily="34" charset="0"/>
            </a:endParaRPr>
          </a:p>
        </p:txBody>
      </p:sp>
      <p:sp>
        <p:nvSpPr>
          <p:cNvPr id="49" name="Rectangle 48">
            <a:extLst>
              <a:ext uri="{FF2B5EF4-FFF2-40B4-BE49-F238E27FC236}">
                <a16:creationId xmlns="" xmlns:a16="http://schemas.microsoft.com/office/drawing/2014/main" id="{CAD7027B-EB03-43FB-8366-9EE607DC2E18}"/>
              </a:ext>
            </a:extLst>
          </p:cNvPr>
          <p:cNvSpPr/>
          <p:nvPr/>
        </p:nvSpPr>
        <p:spPr>
          <a:xfrm>
            <a:off x="8868128" y="5317378"/>
            <a:ext cx="3038048" cy="794935"/>
          </a:xfrm>
          <a:prstGeom prst="rect">
            <a:avLst/>
          </a:prstGeom>
          <a:solidFill>
            <a:schemeClr val="tx2">
              <a:lumMod val="25000"/>
            </a:schemeClr>
          </a:solidFill>
          <a:ln w="762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latin typeface="Calibri" pitchFamily="34" charset="0"/>
                <a:cs typeface="Calibri" pitchFamily="34" charset="0"/>
              </a:rPr>
              <a:t>at the bus stop</a:t>
            </a:r>
            <a:endParaRPr lang="en-IN" sz="2400"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6"/>
                                        </p:tgtEl>
                                        <p:attrNameLst>
                                          <p:attrName>style.visibility</p:attrName>
                                        </p:attrNameLst>
                                      </p:cBhvr>
                                      <p:to>
                                        <p:strVal val="visible"/>
                                      </p:to>
                                    </p:set>
                                    <p:animEffect transition="in" filter="strips(downRight)">
                                      <p:cBhvr>
                                        <p:cTn id="12" dur="1000"/>
                                        <p:tgtEl>
                                          <p:spTgt spid="46"/>
                                        </p:tgtEl>
                                      </p:cBhvr>
                                    </p:animEffect>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40"/>
                                        </p:tgtEl>
                                        <p:attrNameLst>
                                          <p:attrName>style.visibility</p:attrName>
                                        </p:attrNameLst>
                                      </p:cBhvr>
                                      <p:to>
                                        <p:strVal val="visible"/>
                                      </p:to>
                                    </p:set>
                                    <p:animEffect transition="in" filter="wipe(left)">
                                      <p:cBhvr>
                                        <p:cTn id="16" dur="1000"/>
                                        <p:tgtEl>
                                          <p:spTgt spid="40"/>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6" fill="hold" grpId="0" nodeType="clickEffect">
                                  <p:stCondLst>
                                    <p:cond delay="0"/>
                                  </p:stCondLst>
                                  <p:childTnLst>
                                    <p:set>
                                      <p:cBhvr>
                                        <p:cTn id="20" dur="1" fill="hold">
                                          <p:stCondLst>
                                            <p:cond delay="0"/>
                                          </p:stCondLst>
                                        </p:cTn>
                                        <p:tgtEl>
                                          <p:spTgt spid="47"/>
                                        </p:tgtEl>
                                        <p:attrNameLst>
                                          <p:attrName>style.visibility</p:attrName>
                                        </p:attrNameLst>
                                      </p:cBhvr>
                                      <p:to>
                                        <p:strVal val="visible"/>
                                      </p:to>
                                    </p:set>
                                    <p:animEffect transition="in" filter="strips(downRight)">
                                      <p:cBhvr>
                                        <p:cTn id="21" dur="1000"/>
                                        <p:tgtEl>
                                          <p:spTgt spid="47"/>
                                        </p:tgtEl>
                                      </p:cBhvr>
                                    </p:animEffect>
                                  </p:childTnLst>
                                </p:cTn>
                              </p:par>
                            </p:childTnLst>
                          </p:cTn>
                        </p:par>
                        <p:par>
                          <p:cTn id="22" fill="hold">
                            <p:stCondLst>
                              <p:cond delay="1000"/>
                            </p:stCondLst>
                            <p:childTnLst>
                              <p:par>
                                <p:cTn id="23" presetID="22" presetClass="entr" presetSubtype="8" fill="hold" nodeType="afterEffect">
                                  <p:stCondLst>
                                    <p:cond delay="1500"/>
                                  </p:stCondLst>
                                  <p:childTnLst>
                                    <p:set>
                                      <p:cBhvr>
                                        <p:cTn id="24" dur="1" fill="hold">
                                          <p:stCondLst>
                                            <p:cond delay="0"/>
                                          </p:stCondLst>
                                        </p:cTn>
                                        <p:tgtEl>
                                          <p:spTgt spid="21"/>
                                        </p:tgtEl>
                                        <p:attrNameLst>
                                          <p:attrName>style.visibility</p:attrName>
                                        </p:attrNameLst>
                                      </p:cBhvr>
                                      <p:to>
                                        <p:strVal val="visible"/>
                                      </p:to>
                                    </p:set>
                                    <p:animEffect transition="in" filter="wipe(left)">
                                      <p:cBhvr>
                                        <p:cTn id="25" dur="1000"/>
                                        <p:tgtEl>
                                          <p:spTgt spid="21"/>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6" fill="hold" grpId="0" nodeType="clickEffect">
                                  <p:stCondLst>
                                    <p:cond delay="0"/>
                                  </p:stCondLst>
                                  <p:childTnLst>
                                    <p:set>
                                      <p:cBhvr>
                                        <p:cTn id="29" dur="1" fill="hold">
                                          <p:stCondLst>
                                            <p:cond delay="0"/>
                                          </p:stCondLst>
                                        </p:cTn>
                                        <p:tgtEl>
                                          <p:spTgt spid="48"/>
                                        </p:tgtEl>
                                        <p:attrNameLst>
                                          <p:attrName>style.visibility</p:attrName>
                                        </p:attrNameLst>
                                      </p:cBhvr>
                                      <p:to>
                                        <p:strVal val="visible"/>
                                      </p:to>
                                    </p:set>
                                    <p:animEffect transition="in" filter="strips(downRight)">
                                      <p:cBhvr>
                                        <p:cTn id="30" dur="1000"/>
                                        <p:tgtEl>
                                          <p:spTgt spid="48"/>
                                        </p:tgtEl>
                                      </p:cBhvr>
                                    </p:animEffect>
                                  </p:childTnLst>
                                </p:cTn>
                              </p:par>
                            </p:childTnLst>
                          </p:cTn>
                        </p:par>
                        <p:par>
                          <p:cTn id="31" fill="hold">
                            <p:stCondLst>
                              <p:cond delay="1000"/>
                            </p:stCondLst>
                            <p:childTnLst>
                              <p:par>
                                <p:cTn id="32" presetID="22" presetClass="entr" presetSubtype="8" fill="hold" nodeType="afterEffect">
                                  <p:stCondLst>
                                    <p:cond delay="1500"/>
                                  </p:stCondLst>
                                  <p:childTnLst>
                                    <p:set>
                                      <p:cBhvr>
                                        <p:cTn id="33" dur="1" fill="hold">
                                          <p:stCondLst>
                                            <p:cond delay="0"/>
                                          </p:stCondLst>
                                        </p:cTn>
                                        <p:tgtEl>
                                          <p:spTgt spid="33"/>
                                        </p:tgtEl>
                                        <p:attrNameLst>
                                          <p:attrName>style.visibility</p:attrName>
                                        </p:attrNameLst>
                                      </p:cBhvr>
                                      <p:to>
                                        <p:strVal val="visible"/>
                                      </p:to>
                                    </p:set>
                                    <p:animEffect transition="in" filter="wipe(left)">
                                      <p:cBhvr>
                                        <p:cTn id="34" dur="1000"/>
                                        <p:tgtEl>
                                          <p:spTgt spid="33"/>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6" fill="hold" grpId="0" nodeType="clickEffect">
                                  <p:stCondLst>
                                    <p:cond delay="0"/>
                                  </p:stCondLst>
                                  <p:childTnLst>
                                    <p:set>
                                      <p:cBhvr>
                                        <p:cTn id="38" dur="1" fill="hold">
                                          <p:stCondLst>
                                            <p:cond delay="0"/>
                                          </p:stCondLst>
                                        </p:cTn>
                                        <p:tgtEl>
                                          <p:spTgt spid="49"/>
                                        </p:tgtEl>
                                        <p:attrNameLst>
                                          <p:attrName>style.visibility</p:attrName>
                                        </p:attrNameLst>
                                      </p:cBhvr>
                                      <p:to>
                                        <p:strVal val="visible"/>
                                      </p:to>
                                    </p:set>
                                    <p:animEffect transition="in" filter="strips(downRight)">
                                      <p:cBhvr>
                                        <p:cTn id="3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48" grpId="0" animBg="1"/>
      <p:bldP spid="4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Google Shape;39;p2"/>
          <p:cNvSpPr txBox="1">
            <a:spLocks noGrp="1"/>
          </p:cNvSpPr>
          <p:nvPr>
            <p:ph type="title"/>
          </p:nvPr>
        </p:nvSpPr>
        <p:spPr>
          <a:xfrm>
            <a:off x="1466857" y="71414"/>
            <a:ext cx="9296427" cy="654032"/>
          </a:xfrm>
          <a:prstGeom prst="rect">
            <a:avLst/>
          </a:prstGeom>
          <a:gradFill flip="none" rotWithShape="1">
            <a:gsLst>
              <a:gs pos="0">
                <a:schemeClr val="accent5">
                  <a:lumMod val="60000"/>
                  <a:lumOff val="40000"/>
                  <a:shade val="30000"/>
                  <a:satMod val="115000"/>
                </a:schemeClr>
              </a:gs>
              <a:gs pos="50000">
                <a:schemeClr val="accent5">
                  <a:lumMod val="60000"/>
                  <a:lumOff val="40000"/>
                  <a:shade val="67500"/>
                  <a:satMod val="115000"/>
                </a:schemeClr>
              </a:gs>
              <a:gs pos="100000">
                <a:schemeClr val="accent5">
                  <a:lumMod val="60000"/>
                  <a:lumOff val="40000"/>
                  <a:shade val="100000"/>
                  <a:satMod val="115000"/>
                </a:schemeClr>
              </a:gs>
            </a:gsLst>
            <a:lin ang="5400000" scaled="1"/>
            <a:tileRect/>
          </a:gradFill>
          <a:ln>
            <a:noFill/>
          </a:ln>
          <a:scene3d>
            <a:camera prst="orthographicFront"/>
            <a:lightRig rig="threePt" dir="t"/>
          </a:scene3d>
          <a:sp3d>
            <a:bevelT/>
          </a:sp3d>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Calibri"/>
              <a:buNone/>
            </a:pPr>
            <a:r>
              <a:rPr lang="en-IN" dirty="0" smtClean="0"/>
              <a:t>Writing Activity</a:t>
            </a:r>
            <a:endParaRPr/>
          </a:p>
        </p:txBody>
      </p:sp>
      <p:cxnSp>
        <p:nvCxnSpPr>
          <p:cNvPr id="3" name="Straight Connector 2">
            <a:extLst>
              <a:ext uri="{FF2B5EF4-FFF2-40B4-BE49-F238E27FC236}">
                <a16:creationId xmlns="" xmlns:a16="http://schemas.microsoft.com/office/drawing/2014/main" id="{35A3E032-8648-1EBA-7A07-C4FA68EB4593}"/>
              </a:ext>
            </a:extLst>
          </p:cNvPr>
          <p:cNvCxnSpPr>
            <a:cxnSpLocks/>
          </p:cNvCxnSpPr>
          <p:nvPr/>
        </p:nvCxnSpPr>
        <p:spPr>
          <a:xfrm>
            <a:off x="6104554" y="1610384"/>
            <a:ext cx="0" cy="640080"/>
          </a:xfrm>
          <a:prstGeom prst="line">
            <a:avLst/>
          </a:prstGeom>
          <a:ln w="571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4" name="Oval 5">
            <a:extLst>
              <a:ext uri="{FF2B5EF4-FFF2-40B4-BE49-F238E27FC236}">
                <a16:creationId xmlns="" xmlns:a16="http://schemas.microsoft.com/office/drawing/2014/main" id="{CA8DEC57-9E7B-E674-0530-B9BEBB506C31}"/>
              </a:ext>
            </a:extLst>
          </p:cNvPr>
          <p:cNvSpPr/>
          <p:nvPr/>
        </p:nvSpPr>
        <p:spPr>
          <a:xfrm>
            <a:off x="5062597" y="3443140"/>
            <a:ext cx="2109440" cy="853635"/>
          </a:xfrm>
          <a:custGeom>
            <a:avLst/>
            <a:gdLst>
              <a:gd name="connsiteX0" fmla="*/ 0 w 3024336"/>
              <a:gd name="connsiteY0" fmla="*/ 396044 h 792088"/>
              <a:gd name="connsiteX1" fmla="*/ 1512168 w 3024336"/>
              <a:gd name="connsiteY1" fmla="*/ 0 h 792088"/>
              <a:gd name="connsiteX2" fmla="*/ 3024336 w 3024336"/>
              <a:gd name="connsiteY2" fmla="*/ 396044 h 792088"/>
              <a:gd name="connsiteX3" fmla="*/ 1512168 w 3024336"/>
              <a:gd name="connsiteY3" fmla="*/ 792088 h 792088"/>
              <a:gd name="connsiteX4" fmla="*/ 0 w 3024336"/>
              <a:gd name="connsiteY4" fmla="*/ 396044 h 792088"/>
              <a:gd name="connsiteX0" fmla="*/ 46 w 3024382"/>
              <a:gd name="connsiteY0" fmla="*/ 827844 h 1223888"/>
              <a:gd name="connsiteX1" fmla="*/ 1474114 w 3024382"/>
              <a:gd name="connsiteY1" fmla="*/ 0 h 1223888"/>
              <a:gd name="connsiteX2" fmla="*/ 3024382 w 3024382"/>
              <a:gd name="connsiteY2" fmla="*/ 827844 h 1223888"/>
              <a:gd name="connsiteX3" fmla="*/ 1512214 w 3024382"/>
              <a:gd name="connsiteY3" fmla="*/ 1223888 h 1223888"/>
              <a:gd name="connsiteX4" fmla="*/ 46 w 3024382"/>
              <a:gd name="connsiteY4" fmla="*/ 827844 h 122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24382" h="1223888">
                <a:moveTo>
                  <a:pt x="46" y="827844"/>
                </a:moveTo>
                <a:cubicBezTo>
                  <a:pt x="-6304" y="623863"/>
                  <a:pt x="638967" y="0"/>
                  <a:pt x="1474114" y="0"/>
                </a:cubicBezTo>
                <a:cubicBezTo>
                  <a:pt x="2309261" y="0"/>
                  <a:pt x="3024382" y="609115"/>
                  <a:pt x="3024382" y="827844"/>
                </a:cubicBezTo>
                <a:cubicBezTo>
                  <a:pt x="3024382" y="1046573"/>
                  <a:pt x="2347361" y="1223888"/>
                  <a:pt x="1512214" y="1223888"/>
                </a:cubicBezTo>
                <a:cubicBezTo>
                  <a:pt x="677067" y="1223888"/>
                  <a:pt x="6396" y="1031825"/>
                  <a:pt x="46" y="827844"/>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5" name="Oval 4">
            <a:extLst>
              <a:ext uri="{FF2B5EF4-FFF2-40B4-BE49-F238E27FC236}">
                <a16:creationId xmlns="" xmlns:a16="http://schemas.microsoft.com/office/drawing/2014/main" id="{55D16694-4C66-FBC1-0774-8CB935CC943A}"/>
              </a:ext>
            </a:extLst>
          </p:cNvPr>
          <p:cNvSpPr/>
          <p:nvPr/>
        </p:nvSpPr>
        <p:spPr>
          <a:xfrm>
            <a:off x="5637458" y="3433618"/>
            <a:ext cx="1104928" cy="1104928"/>
          </a:xfrm>
          <a:prstGeom prst="ellipse">
            <a:avLst/>
          </a:prstGeom>
          <a:gradFill flip="none" rotWithShape="1">
            <a:gsLst>
              <a:gs pos="0">
                <a:srgbClr val="00CC9B"/>
              </a:gs>
              <a:gs pos="95000">
                <a:srgbClr val="00CC9B">
                  <a:tint val="44500"/>
                  <a:satMod val="160000"/>
                </a:srgbClr>
              </a:gs>
              <a:gs pos="100000">
                <a:srgbClr val="00CC9B">
                  <a:tint val="23500"/>
                  <a:satMod val="160000"/>
                </a:srgbClr>
              </a:gs>
            </a:gsLst>
            <a:path path="circle">
              <a:fillToRect l="100000" t="100000"/>
            </a:path>
            <a:tileRect r="-100000" b="-100000"/>
          </a:gradFill>
          <a:ln>
            <a:noFill/>
          </a:ln>
          <a:effectLst>
            <a:softEdge rad="165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nvGrpSpPr>
          <p:cNvPr id="6" name="Group 5">
            <a:extLst>
              <a:ext uri="{FF2B5EF4-FFF2-40B4-BE49-F238E27FC236}">
                <a16:creationId xmlns="" xmlns:a16="http://schemas.microsoft.com/office/drawing/2014/main" id="{C25A2349-323F-7DE5-A664-7C841EACF637}"/>
              </a:ext>
            </a:extLst>
          </p:cNvPr>
          <p:cNvGrpSpPr/>
          <p:nvPr/>
        </p:nvGrpSpPr>
        <p:grpSpPr>
          <a:xfrm>
            <a:off x="5062597" y="2237764"/>
            <a:ext cx="2109408" cy="1757907"/>
            <a:chOff x="1792454" y="1772816"/>
            <a:chExt cx="2109408" cy="1757907"/>
          </a:xfrm>
        </p:grpSpPr>
        <p:sp>
          <p:nvSpPr>
            <p:cNvPr id="7" name="Right Triangle 3">
              <a:extLst>
                <a:ext uri="{FF2B5EF4-FFF2-40B4-BE49-F238E27FC236}">
                  <a16:creationId xmlns="" xmlns:a16="http://schemas.microsoft.com/office/drawing/2014/main" id="{BC184DAE-16C3-D392-B4EC-8D03A751E087}"/>
                </a:ext>
              </a:extLst>
            </p:cNvPr>
            <p:cNvSpPr/>
            <p:nvPr/>
          </p:nvSpPr>
          <p:spPr>
            <a:xfrm>
              <a:off x="2847158" y="1772816"/>
              <a:ext cx="1054704" cy="1757907"/>
            </a:xfrm>
            <a:custGeom>
              <a:avLst/>
              <a:gdLst>
                <a:gd name="connsiteX0" fmla="*/ 0 w 1512168"/>
                <a:gd name="connsiteY0" fmla="*/ 2520280 h 2520280"/>
                <a:gd name="connsiteX1" fmla="*/ 0 w 1512168"/>
                <a:gd name="connsiteY1" fmla="*/ 0 h 2520280"/>
                <a:gd name="connsiteX2" fmla="*/ 1512168 w 1512168"/>
                <a:gd name="connsiteY2" fmla="*/ 2520280 h 2520280"/>
                <a:gd name="connsiteX3" fmla="*/ 0 w 1512168"/>
                <a:gd name="connsiteY3" fmla="*/ 2520280 h 2520280"/>
                <a:gd name="connsiteX0" fmla="*/ 0 w 1512168"/>
                <a:gd name="connsiteY0" fmla="*/ 2520280 h 2520340"/>
                <a:gd name="connsiteX1" fmla="*/ 0 w 1512168"/>
                <a:gd name="connsiteY1" fmla="*/ 0 h 2520340"/>
                <a:gd name="connsiteX2" fmla="*/ 1512168 w 1512168"/>
                <a:gd name="connsiteY2" fmla="*/ 2520280 h 2520340"/>
                <a:gd name="connsiteX3" fmla="*/ 742280 w 1512168"/>
                <a:gd name="connsiteY3" fmla="*/ 2329160 h 2520340"/>
                <a:gd name="connsiteX4" fmla="*/ 0 w 1512168"/>
                <a:gd name="connsiteY4" fmla="*/ 2520280 h 2520340"/>
                <a:gd name="connsiteX0" fmla="*/ 0 w 1512168"/>
                <a:gd name="connsiteY0" fmla="*/ 2520280 h 2520376"/>
                <a:gd name="connsiteX1" fmla="*/ 0 w 1512168"/>
                <a:gd name="connsiteY1" fmla="*/ 0 h 2520376"/>
                <a:gd name="connsiteX2" fmla="*/ 1512168 w 1512168"/>
                <a:gd name="connsiteY2" fmla="*/ 2520280 h 2520376"/>
                <a:gd name="connsiteX3" fmla="*/ 735930 w 1512168"/>
                <a:gd name="connsiteY3" fmla="*/ 2405360 h 2520376"/>
                <a:gd name="connsiteX4" fmla="*/ 0 w 1512168"/>
                <a:gd name="connsiteY4" fmla="*/ 2520280 h 2520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2168" h="2520376">
                  <a:moveTo>
                    <a:pt x="0" y="2520280"/>
                  </a:moveTo>
                  <a:lnTo>
                    <a:pt x="0" y="0"/>
                  </a:lnTo>
                  <a:lnTo>
                    <a:pt x="1512168" y="2520280"/>
                  </a:lnTo>
                  <a:cubicBezTo>
                    <a:pt x="1272472" y="2524307"/>
                    <a:pt x="975626" y="2401333"/>
                    <a:pt x="735930" y="2405360"/>
                  </a:cubicBezTo>
                  <a:lnTo>
                    <a:pt x="0" y="2520280"/>
                  </a:lnTo>
                  <a:close/>
                </a:path>
              </a:pathLst>
            </a:custGeom>
            <a:solidFill>
              <a:srgbClr val="01B0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8" name="Right Triangle 7">
              <a:extLst>
                <a:ext uri="{FF2B5EF4-FFF2-40B4-BE49-F238E27FC236}">
                  <a16:creationId xmlns="" xmlns:a16="http://schemas.microsoft.com/office/drawing/2014/main" id="{67570CB3-3CB3-3449-DFE8-21B71D8772EA}"/>
                </a:ext>
              </a:extLst>
            </p:cNvPr>
            <p:cNvSpPr/>
            <p:nvPr/>
          </p:nvSpPr>
          <p:spPr>
            <a:xfrm>
              <a:off x="2897382" y="2124384"/>
              <a:ext cx="452016" cy="1054704"/>
            </a:xfrm>
            <a:prstGeom prst="rtTriangle">
              <a:avLst/>
            </a:prstGeom>
            <a:solidFill>
              <a:schemeClr val="tx1">
                <a:alpha val="38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9" name="Right Triangle 3">
              <a:extLst>
                <a:ext uri="{FF2B5EF4-FFF2-40B4-BE49-F238E27FC236}">
                  <a16:creationId xmlns="" xmlns:a16="http://schemas.microsoft.com/office/drawing/2014/main" id="{5F63164B-FC69-BE6E-60E3-69F75BB5095F}"/>
                </a:ext>
              </a:extLst>
            </p:cNvPr>
            <p:cNvSpPr/>
            <p:nvPr/>
          </p:nvSpPr>
          <p:spPr>
            <a:xfrm flipH="1">
              <a:off x="1792454" y="1772816"/>
              <a:ext cx="1373591" cy="1757856"/>
            </a:xfrm>
            <a:custGeom>
              <a:avLst/>
              <a:gdLst>
                <a:gd name="connsiteX0" fmla="*/ 0 w 1512168"/>
                <a:gd name="connsiteY0" fmla="*/ 2520280 h 2520280"/>
                <a:gd name="connsiteX1" fmla="*/ 0 w 1512168"/>
                <a:gd name="connsiteY1" fmla="*/ 0 h 2520280"/>
                <a:gd name="connsiteX2" fmla="*/ 1512168 w 1512168"/>
                <a:gd name="connsiteY2" fmla="*/ 2520280 h 2520280"/>
                <a:gd name="connsiteX3" fmla="*/ 0 w 1512168"/>
                <a:gd name="connsiteY3" fmla="*/ 2520280 h 2520280"/>
                <a:gd name="connsiteX0" fmla="*/ 0 w 1512168"/>
                <a:gd name="connsiteY0" fmla="*/ 2520280 h 2520340"/>
                <a:gd name="connsiteX1" fmla="*/ 0 w 1512168"/>
                <a:gd name="connsiteY1" fmla="*/ 0 h 2520340"/>
                <a:gd name="connsiteX2" fmla="*/ 1512168 w 1512168"/>
                <a:gd name="connsiteY2" fmla="*/ 2520280 h 2520340"/>
                <a:gd name="connsiteX3" fmla="*/ 742280 w 1512168"/>
                <a:gd name="connsiteY3" fmla="*/ 2329160 h 2520340"/>
                <a:gd name="connsiteX4" fmla="*/ 0 w 1512168"/>
                <a:gd name="connsiteY4" fmla="*/ 2520280 h 2520340"/>
                <a:gd name="connsiteX0" fmla="*/ 0 w 1512168"/>
                <a:gd name="connsiteY0" fmla="*/ 2520280 h 2520376"/>
                <a:gd name="connsiteX1" fmla="*/ 0 w 1512168"/>
                <a:gd name="connsiteY1" fmla="*/ 0 h 2520376"/>
                <a:gd name="connsiteX2" fmla="*/ 1512168 w 1512168"/>
                <a:gd name="connsiteY2" fmla="*/ 2520280 h 2520376"/>
                <a:gd name="connsiteX3" fmla="*/ 735930 w 1512168"/>
                <a:gd name="connsiteY3" fmla="*/ 2405360 h 2520376"/>
                <a:gd name="connsiteX4" fmla="*/ 0 w 1512168"/>
                <a:gd name="connsiteY4" fmla="*/ 2520280 h 2520376"/>
                <a:gd name="connsiteX0" fmla="*/ 0 w 1524868"/>
                <a:gd name="connsiteY0" fmla="*/ 1872580 h 2520376"/>
                <a:gd name="connsiteX1" fmla="*/ 12700 w 1524868"/>
                <a:gd name="connsiteY1" fmla="*/ 0 h 2520376"/>
                <a:gd name="connsiteX2" fmla="*/ 1524868 w 1524868"/>
                <a:gd name="connsiteY2" fmla="*/ 2520280 h 2520376"/>
                <a:gd name="connsiteX3" fmla="*/ 748630 w 1524868"/>
                <a:gd name="connsiteY3" fmla="*/ 2405360 h 2520376"/>
                <a:gd name="connsiteX4" fmla="*/ 0 w 1524868"/>
                <a:gd name="connsiteY4" fmla="*/ 1872580 h 2520376"/>
                <a:gd name="connsiteX0" fmla="*/ 0 w 1524868"/>
                <a:gd name="connsiteY0" fmla="*/ 1872580 h 2520298"/>
                <a:gd name="connsiteX1" fmla="*/ 12700 w 1524868"/>
                <a:gd name="connsiteY1" fmla="*/ 0 h 2520298"/>
                <a:gd name="connsiteX2" fmla="*/ 1524868 w 1524868"/>
                <a:gd name="connsiteY2" fmla="*/ 2520280 h 2520298"/>
                <a:gd name="connsiteX3" fmla="*/ 234280 w 1524868"/>
                <a:gd name="connsiteY3" fmla="*/ 1878310 h 2520298"/>
                <a:gd name="connsiteX4" fmla="*/ 0 w 1524868"/>
                <a:gd name="connsiteY4" fmla="*/ 1872580 h 2520298"/>
                <a:gd name="connsiteX0" fmla="*/ 0 w 1524868"/>
                <a:gd name="connsiteY0" fmla="*/ 1872580 h 2520298"/>
                <a:gd name="connsiteX1" fmla="*/ 12700 w 1524868"/>
                <a:gd name="connsiteY1" fmla="*/ 0 h 2520298"/>
                <a:gd name="connsiteX2" fmla="*/ 1524868 w 1524868"/>
                <a:gd name="connsiteY2" fmla="*/ 2520280 h 2520298"/>
                <a:gd name="connsiteX3" fmla="*/ 43780 w 1524868"/>
                <a:gd name="connsiteY3" fmla="*/ 1865610 h 2520298"/>
                <a:gd name="connsiteX4" fmla="*/ 0 w 1524868"/>
                <a:gd name="connsiteY4" fmla="*/ 1872580 h 2520298"/>
                <a:gd name="connsiteX0" fmla="*/ 0 w 1778868"/>
                <a:gd name="connsiteY0" fmla="*/ 1732880 h 2520298"/>
                <a:gd name="connsiteX1" fmla="*/ 266700 w 1778868"/>
                <a:gd name="connsiteY1" fmla="*/ 0 h 2520298"/>
                <a:gd name="connsiteX2" fmla="*/ 1778868 w 1778868"/>
                <a:gd name="connsiteY2" fmla="*/ 2520280 h 2520298"/>
                <a:gd name="connsiteX3" fmla="*/ 297780 w 1778868"/>
                <a:gd name="connsiteY3" fmla="*/ 1865610 h 2520298"/>
                <a:gd name="connsiteX4" fmla="*/ 0 w 1778868"/>
                <a:gd name="connsiteY4" fmla="*/ 1732880 h 2520298"/>
                <a:gd name="connsiteX0" fmla="*/ 0 w 1778868"/>
                <a:gd name="connsiteY0" fmla="*/ 1732880 h 2520304"/>
                <a:gd name="connsiteX1" fmla="*/ 266700 w 1778868"/>
                <a:gd name="connsiteY1" fmla="*/ 0 h 2520304"/>
                <a:gd name="connsiteX2" fmla="*/ 1778868 w 1778868"/>
                <a:gd name="connsiteY2" fmla="*/ 2520280 h 2520304"/>
                <a:gd name="connsiteX3" fmla="*/ 196180 w 1778868"/>
                <a:gd name="connsiteY3" fmla="*/ 2043410 h 2520304"/>
                <a:gd name="connsiteX4" fmla="*/ 0 w 1778868"/>
                <a:gd name="connsiteY4" fmla="*/ 1732880 h 2520304"/>
                <a:gd name="connsiteX0" fmla="*/ 0 w 1855068"/>
                <a:gd name="connsiteY0" fmla="*/ 1974180 h 2520304"/>
                <a:gd name="connsiteX1" fmla="*/ 342900 w 1855068"/>
                <a:gd name="connsiteY1" fmla="*/ 0 h 2520304"/>
                <a:gd name="connsiteX2" fmla="*/ 1855068 w 1855068"/>
                <a:gd name="connsiteY2" fmla="*/ 2520280 h 2520304"/>
                <a:gd name="connsiteX3" fmla="*/ 272380 w 1855068"/>
                <a:gd name="connsiteY3" fmla="*/ 2043410 h 2520304"/>
                <a:gd name="connsiteX4" fmla="*/ 0 w 1855068"/>
                <a:gd name="connsiteY4" fmla="*/ 1974180 h 2520304"/>
                <a:gd name="connsiteX0" fmla="*/ 0 w 1969368"/>
                <a:gd name="connsiteY0" fmla="*/ 1974180 h 2520304"/>
                <a:gd name="connsiteX1" fmla="*/ 457200 w 1969368"/>
                <a:gd name="connsiteY1" fmla="*/ 0 h 2520304"/>
                <a:gd name="connsiteX2" fmla="*/ 1969368 w 1969368"/>
                <a:gd name="connsiteY2" fmla="*/ 2520280 h 2520304"/>
                <a:gd name="connsiteX3" fmla="*/ 386680 w 1969368"/>
                <a:gd name="connsiteY3" fmla="*/ 2043410 h 2520304"/>
                <a:gd name="connsiteX4" fmla="*/ 0 w 1969368"/>
                <a:gd name="connsiteY4" fmla="*/ 1974180 h 2520304"/>
                <a:gd name="connsiteX0" fmla="*/ 0 w 1969368"/>
                <a:gd name="connsiteY0" fmla="*/ 1974180 h 2520304"/>
                <a:gd name="connsiteX1" fmla="*/ 457200 w 1969368"/>
                <a:gd name="connsiteY1" fmla="*/ 0 h 2520304"/>
                <a:gd name="connsiteX2" fmla="*/ 1969368 w 1969368"/>
                <a:gd name="connsiteY2" fmla="*/ 2520280 h 2520304"/>
                <a:gd name="connsiteX3" fmla="*/ 386680 w 1969368"/>
                <a:gd name="connsiteY3" fmla="*/ 2043410 h 2520304"/>
                <a:gd name="connsiteX4" fmla="*/ 0 w 1969368"/>
                <a:gd name="connsiteY4" fmla="*/ 1974180 h 2520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69368" h="2520304">
                  <a:moveTo>
                    <a:pt x="0" y="1974180"/>
                  </a:moveTo>
                  <a:cubicBezTo>
                    <a:pt x="118533" y="1349987"/>
                    <a:pt x="452967" y="624193"/>
                    <a:pt x="457200" y="0"/>
                  </a:cubicBezTo>
                  <a:lnTo>
                    <a:pt x="1969368" y="2520280"/>
                  </a:lnTo>
                  <a:cubicBezTo>
                    <a:pt x="1729672" y="2524307"/>
                    <a:pt x="626376" y="2039383"/>
                    <a:pt x="386680" y="2043410"/>
                  </a:cubicBezTo>
                  <a:lnTo>
                    <a:pt x="0" y="1974180"/>
                  </a:lnTo>
                  <a:close/>
                </a:path>
              </a:pathLst>
            </a:custGeom>
            <a:solidFill>
              <a:srgbClr val="22D0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10" name="Oval 9">
            <a:extLst>
              <a:ext uri="{FF2B5EF4-FFF2-40B4-BE49-F238E27FC236}">
                <a16:creationId xmlns="" xmlns:a16="http://schemas.microsoft.com/office/drawing/2014/main" id="{564DA381-9252-85C2-80A7-21001C8BB6BA}"/>
              </a:ext>
            </a:extLst>
          </p:cNvPr>
          <p:cNvSpPr/>
          <p:nvPr/>
        </p:nvSpPr>
        <p:spPr>
          <a:xfrm>
            <a:off x="4572604" y="5393244"/>
            <a:ext cx="3096344" cy="771180"/>
          </a:xfrm>
          <a:prstGeom prst="ellipse">
            <a:avLst/>
          </a:prstGeom>
          <a:gradFill flip="none" rotWithShape="1">
            <a:gsLst>
              <a:gs pos="0">
                <a:srgbClr val="00CC9B">
                  <a:alpha val="10000"/>
                </a:srgbClr>
              </a:gs>
              <a:gs pos="95000">
                <a:srgbClr val="00CC9B">
                  <a:tint val="44500"/>
                  <a:satMod val="160000"/>
                </a:srgbClr>
              </a:gs>
              <a:gs pos="100000">
                <a:srgbClr val="00CC9B">
                  <a:tint val="23500"/>
                  <a:satMod val="160000"/>
                </a:srgbClr>
              </a:gs>
            </a:gsLst>
            <a:path path="circle">
              <a:fillToRect l="100000" t="100000"/>
            </a:path>
            <a:tileRect r="-100000" b="-100000"/>
          </a:gradFill>
          <a:ln>
            <a:noFill/>
          </a:ln>
          <a:effectLst>
            <a:softEdge rad="165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schemeClr val="tx1"/>
              </a:solidFill>
            </a:endParaRPr>
          </a:p>
        </p:txBody>
      </p:sp>
      <p:sp>
        <p:nvSpPr>
          <p:cNvPr id="12" name="TextBox 11">
            <a:extLst>
              <a:ext uri="{FF2B5EF4-FFF2-40B4-BE49-F238E27FC236}">
                <a16:creationId xmlns="" xmlns:a16="http://schemas.microsoft.com/office/drawing/2014/main" id="{44CA1095-C0F8-B2F6-6B82-215CCEF9BCCE}"/>
              </a:ext>
            </a:extLst>
          </p:cNvPr>
          <p:cNvSpPr txBox="1"/>
          <p:nvPr/>
        </p:nvSpPr>
        <p:spPr>
          <a:xfrm>
            <a:off x="3141997" y="4522713"/>
            <a:ext cx="7821372" cy="830997"/>
          </a:xfrm>
          <a:prstGeom prst="rect">
            <a:avLst/>
          </a:prstGeom>
          <a:noFill/>
        </p:spPr>
        <p:txBody>
          <a:bodyPr wrap="none" rtlCol="0">
            <a:spAutoFit/>
          </a:bodyPr>
          <a:lstStyle/>
          <a:p>
            <a:r>
              <a:rPr lang="en-US" sz="2400" dirty="0" smtClean="0">
                <a:latin typeface="Calibri" pitchFamily="34" charset="0"/>
                <a:cs typeface="Calibri" pitchFamily="34" charset="0"/>
              </a:rPr>
              <a:t>On the next slide is an image. </a:t>
            </a:r>
          </a:p>
          <a:p>
            <a:r>
              <a:rPr lang="en-US" sz="2400" dirty="0" smtClean="0">
                <a:latin typeface="Calibri" pitchFamily="34" charset="0"/>
                <a:cs typeface="Calibri" pitchFamily="34" charset="0"/>
              </a:rPr>
              <a:t>Write 5 sentences using the definite article  ‘the</a:t>
            </a:r>
            <a:r>
              <a:rPr lang="en-US" sz="2400" dirty="0" smtClean="0">
                <a:latin typeface="Calibri" pitchFamily="34" charset="0"/>
                <a:cs typeface="Calibri" pitchFamily="34" charset="0"/>
              </a:rPr>
              <a:t>’ as required.</a:t>
            </a:r>
            <a:endParaRPr lang="en-SG" sz="2400" dirty="0">
              <a:latin typeface="Calibri" pitchFamily="34" charset="0"/>
              <a:cs typeface="Calibri" pitchFamily="34" charset="0"/>
            </a:endParaRPr>
          </a:p>
        </p:txBody>
      </p:sp>
      <p:cxnSp>
        <p:nvCxnSpPr>
          <p:cNvPr id="14" name="Straight Connector 13"/>
          <p:cNvCxnSpPr/>
          <p:nvPr/>
        </p:nvCxnSpPr>
        <p:spPr>
          <a:xfrm flipV="1">
            <a:off x="2913682" y="1565326"/>
            <a:ext cx="6230318" cy="46495"/>
          </a:xfrm>
          <a:prstGeom prst="line">
            <a:avLst/>
          </a:prstGeom>
          <a:ln w="57150">
            <a:solidFill>
              <a:schemeClr val="accent5">
                <a:lumMod val="75000"/>
              </a:schemeClr>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1000"/>
                                        <p:tgtEl>
                                          <p:spTgt spid="14"/>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1000"/>
                                        <p:tgtEl>
                                          <p:spTgt spid="3"/>
                                        </p:tgtEl>
                                      </p:cBhvr>
                                    </p:animEffect>
                                  </p:childTnLst>
                                </p:cTn>
                              </p:par>
                            </p:childTnLst>
                          </p:cTn>
                        </p:par>
                        <p:par>
                          <p:cTn id="12" fill="hold">
                            <p:stCondLst>
                              <p:cond delay="2000"/>
                            </p:stCondLst>
                            <p:childTnLst>
                              <p:par>
                                <p:cTn id="13" presetID="22" presetClass="entr" presetSubtype="1"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up)">
                                      <p:cBhvr>
                                        <p:cTn id="15" dur="1000"/>
                                        <p:tgtEl>
                                          <p:spTgt spid="6"/>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up)">
                                      <p:cBhvr>
                                        <p:cTn id="18" dur="1000"/>
                                        <p:tgtEl>
                                          <p:spTgt spid="4"/>
                                        </p:tgtEl>
                                      </p:cBhvr>
                                    </p:animEffect>
                                  </p:childTnLst>
                                </p:cTn>
                              </p:par>
                            </p:childTnLst>
                          </p:cTn>
                        </p:par>
                        <p:par>
                          <p:cTn id="19" fill="hold">
                            <p:stCondLst>
                              <p:cond delay="3000"/>
                            </p:stCondLst>
                            <p:childTnLst>
                              <p:par>
                                <p:cTn id="20" presetID="1" presetClass="entr" presetSubtype="0" fill="hold" grpId="0" nodeType="afterEffect">
                                  <p:stCondLst>
                                    <p:cond delay="0"/>
                                  </p:stCondLst>
                                  <p:childTnLst>
                                    <p:set>
                                      <p:cBhvr>
                                        <p:cTn id="21" dur="1" fill="hold">
                                          <p:stCondLst>
                                            <p:cond delay="499"/>
                                          </p:stCondLst>
                                        </p:cTn>
                                        <p:tgtEl>
                                          <p:spTgt spid="5"/>
                                        </p:tgtEl>
                                        <p:attrNameLst>
                                          <p:attrName>style.visibility</p:attrName>
                                        </p:attrNameLst>
                                      </p:cBhvr>
                                      <p:to>
                                        <p:strVal val="visible"/>
                                      </p:to>
                                    </p:set>
                                  </p:childTnLst>
                                </p:cTn>
                              </p:par>
                            </p:childTnLst>
                          </p:cTn>
                        </p:par>
                        <p:par>
                          <p:cTn id="22" fill="hold">
                            <p:stCondLst>
                              <p:cond delay="3500"/>
                            </p:stCondLst>
                            <p:childTnLst>
                              <p:par>
                                <p:cTn id="23" presetID="10" presetClass="entr" presetSubtype="0"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childTnLst>
                          </p:cTn>
                        </p:par>
                        <p:par>
                          <p:cTn id="26" fill="hold">
                            <p:stCondLst>
                              <p:cond delay="4000"/>
                            </p:stCondLst>
                            <p:childTnLst>
                              <p:par>
                                <p:cTn id="27" presetID="10" presetClass="entr" presetSubtype="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0" grpId="0" animBg="1"/>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Google Shape;39;p2"/>
          <p:cNvSpPr txBox="1">
            <a:spLocks noGrp="1"/>
          </p:cNvSpPr>
          <p:nvPr>
            <p:ph type="title"/>
          </p:nvPr>
        </p:nvSpPr>
        <p:spPr>
          <a:xfrm>
            <a:off x="1466857" y="71414"/>
            <a:ext cx="9296427" cy="654032"/>
          </a:xfrm>
          <a:prstGeom prst="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10800000" scaled="1"/>
            <a:tileRect/>
          </a:gradFill>
          <a:ln>
            <a:noFill/>
          </a:ln>
          <a:scene3d>
            <a:camera prst="orthographicFront"/>
            <a:lightRig rig="threePt" dir="t"/>
          </a:scene3d>
          <a:sp3d>
            <a:bevelT/>
          </a:sp3d>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Calibri"/>
              <a:buNone/>
            </a:pPr>
            <a:r>
              <a:rPr lang="en-IN" dirty="0" smtClean="0"/>
              <a:t>Writing Activity</a:t>
            </a:r>
            <a:endParaRPr/>
          </a:p>
        </p:txBody>
      </p:sp>
      <p:grpSp>
        <p:nvGrpSpPr>
          <p:cNvPr id="7" name="Group 6"/>
          <p:cNvGrpSpPr/>
          <p:nvPr/>
        </p:nvGrpSpPr>
        <p:grpSpPr>
          <a:xfrm>
            <a:off x="857368" y="805916"/>
            <a:ext cx="10477264" cy="5724000"/>
            <a:chOff x="857368" y="805916"/>
            <a:chExt cx="10477264" cy="5724000"/>
          </a:xfrm>
        </p:grpSpPr>
        <p:pic>
          <p:nvPicPr>
            <p:cNvPr id="12290" name="Picture 2" descr="Free vector many different animals in the forest scene"/>
            <p:cNvPicPr>
              <a:picLocks noChangeAspect="1" noChangeArrowheads="1"/>
            </p:cNvPicPr>
            <p:nvPr/>
          </p:nvPicPr>
          <p:blipFill>
            <a:blip r:embed="rId3">
              <a:lum bright="-10000"/>
            </a:blip>
            <a:srcRect/>
            <a:stretch>
              <a:fillRect/>
            </a:stretch>
          </p:blipFill>
          <p:spPr bwMode="auto">
            <a:xfrm>
              <a:off x="857368" y="805916"/>
              <a:ext cx="10477264" cy="5724000"/>
            </a:xfrm>
            <a:prstGeom prst="rect">
              <a:avLst/>
            </a:prstGeom>
            <a:noFill/>
            <a:scene3d>
              <a:camera prst="orthographicFront"/>
              <a:lightRig rig="threePt" dir="t"/>
            </a:scene3d>
            <a:sp3d>
              <a:bevelT/>
            </a:sp3d>
          </p:spPr>
        </p:pic>
        <p:sp>
          <p:nvSpPr>
            <p:cNvPr id="4" name="Oval 3"/>
            <p:cNvSpPr/>
            <p:nvPr/>
          </p:nvSpPr>
          <p:spPr>
            <a:xfrm>
              <a:off x="4122549" y="2324744"/>
              <a:ext cx="720000" cy="756000"/>
            </a:xfrm>
            <a:prstGeom prst="ellipse">
              <a:avLst/>
            </a:prstGeom>
            <a:solidFill>
              <a:srgbClr val="FFFF00"/>
            </a:solidFill>
            <a:ln>
              <a:solidFill>
                <a:srgbClr val="FFFF00"/>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294" name="Picture 6" descr="Free vector beautiful peacock cartoon outline drawing to color"/>
            <p:cNvPicPr>
              <a:picLocks noChangeAspect="1" noChangeArrowheads="1"/>
            </p:cNvPicPr>
            <p:nvPr/>
          </p:nvPicPr>
          <p:blipFill>
            <a:blip r:embed="rId4"/>
            <a:srcRect l="20784" t="3300" r="19174" b="10756"/>
            <a:stretch>
              <a:fillRect/>
            </a:stretch>
          </p:blipFill>
          <p:spPr bwMode="auto">
            <a:xfrm>
              <a:off x="7144719" y="5416657"/>
              <a:ext cx="1270861" cy="1092631"/>
            </a:xfrm>
            <a:prstGeom prst="rect">
              <a:avLst/>
            </a:prstGeom>
            <a:ln>
              <a:noFill/>
            </a:ln>
            <a:effectLst>
              <a:softEdge rad="112500"/>
            </a:effectLst>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Google Shape;46;p3"/>
          <p:cNvSpPr txBox="1">
            <a:spLocks noGrp="1"/>
          </p:cNvSpPr>
          <p:nvPr>
            <p:ph type="title"/>
          </p:nvPr>
        </p:nvSpPr>
        <p:spPr>
          <a:xfrm>
            <a:off x="3287688" y="44624"/>
            <a:ext cx="5092048" cy="500042"/>
          </a:xfrm>
          <a:prstGeom prst="rect">
            <a:avLst/>
          </a:prstGeom>
          <a:noFill/>
          <a:ln>
            <a:noFill/>
          </a:ln>
        </p:spPr>
        <p:txBody>
          <a:bodyPr spcFirstLastPara="1" wrap="square" lIns="91425" tIns="45700" rIns="91425" bIns="45700" anchor="t" anchorCtr="0">
            <a:normAutofit fontScale="90000"/>
          </a:bodyPr>
          <a:lstStyle/>
          <a:p>
            <a:pPr marL="0" marR="0" lvl="0" indent="0" algn="ctr" rtl="0">
              <a:spcBef>
                <a:spcPts val="0"/>
              </a:spcBef>
              <a:spcAft>
                <a:spcPts val="0"/>
              </a:spcAft>
              <a:buClr>
                <a:schemeClr val="dk1"/>
              </a:buClr>
              <a:buSzPct val="100000"/>
              <a:buFont typeface="Calibri"/>
              <a:buNone/>
            </a:pPr>
            <a:r>
              <a:rPr lang="en-IN" sz="4400" b="0" i="0" u="none" strike="noStrike" cap="none">
                <a:solidFill>
                  <a:schemeClr val="dk1"/>
                </a:solidFill>
                <a:latin typeface="Calibri"/>
                <a:ea typeface="Calibri"/>
                <a:cs typeface="Calibri"/>
                <a:sym typeface="Calibri"/>
              </a:rPr>
              <a:t>Attribution / Citation</a:t>
            </a:r>
            <a:endParaRPr/>
          </a:p>
        </p:txBody>
      </p:sp>
      <p:graphicFrame>
        <p:nvGraphicFramePr>
          <p:cNvPr id="47" name="Google Shape;47;p3"/>
          <p:cNvGraphicFramePr/>
          <p:nvPr/>
        </p:nvGraphicFramePr>
        <p:xfrm>
          <a:off x="1127448" y="700345"/>
          <a:ext cx="9937100" cy="4288100"/>
        </p:xfrm>
        <a:graphic>
          <a:graphicData uri="http://schemas.openxmlformats.org/drawingml/2006/table">
            <a:tbl>
              <a:tblPr firstRow="1" bandRow="1">
                <a:noFill/>
                <a:tableStyleId>{0B8E9C30-D15C-4CDC-B725-13DA61E5DA65}</a:tableStyleId>
              </a:tblPr>
              <a:tblGrid>
                <a:gridCol w="1008100"/>
                <a:gridCol w="1512175"/>
                <a:gridCol w="5832650"/>
                <a:gridCol w="1584175"/>
              </a:tblGrid>
              <a:tr h="389325">
                <a:tc>
                  <a:txBody>
                    <a:bodyPr/>
                    <a:lstStyle/>
                    <a:p>
                      <a:pPr marL="0" marR="0" lvl="0" indent="0" algn="ctr" rtl="0">
                        <a:spcBef>
                          <a:spcPts val="0"/>
                        </a:spcBef>
                        <a:spcAft>
                          <a:spcPts val="0"/>
                        </a:spcAft>
                        <a:buNone/>
                      </a:pPr>
                      <a:r>
                        <a:rPr lang="en-IN" sz="2000" u="none" strike="noStrike" cap="none" dirty="0"/>
                        <a:t>Slide #</a:t>
                      </a:r>
                      <a:endParaRPr sz="2000" u="none" strike="noStrike" cap="none"/>
                    </a:p>
                  </a:txBody>
                  <a:tcPr marL="91450" marR="91450" marT="45725" marB="45725"/>
                </a:tc>
                <a:tc>
                  <a:txBody>
                    <a:bodyPr/>
                    <a:lstStyle/>
                    <a:p>
                      <a:pPr marL="0" marR="0" lvl="0" indent="0" algn="ctr" rtl="0">
                        <a:spcBef>
                          <a:spcPts val="0"/>
                        </a:spcBef>
                        <a:spcAft>
                          <a:spcPts val="0"/>
                        </a:spcAft>
                        <a:buNone/>
                      </a:pPr>
                      <a:r>
                        <a:rPr lang="en-IN" sz="2000" u="none" strike="noStrike" cap="none"/>
                        <a:t>Thumbnail</a:t>
                      </a:r>
                      <a:endParaRPr/>
                    </a:p>
                  </a:txBody>
                  <a:tcPr marL="91450" marR="91450" marT="45725" marB="45725"/>
                </a:tc>
                <a:tc>
                  <a:txBody>
                    <a:bodyPr/>
                    <a:lstStyle/>
                    <a:p>
                      <a:pPr marL="0" marR="0" lvl="0" indent="0" algn="ctr" rtl="0">
                        <a:spcBef>
                          <a:spcPts val="0"/>
                        </a:spcBef>
                        <a:spcAft>
                          <a:spcPts val="0"/>
                        </a:spcAft>
                        <a:buNone/>
                      </a:pPr>
                      <a:r>
                        <a:rPr lang="en-IN" sz="2000" u="none" strike="noStrike" cap="none"/>
                        <a:t>Source link</a:t>
                      </a:r>
                      <a:endParaRPr/>
                    </a:p>
                  </a:txBody>
                  <a:tcPr marL="91450" marR="91450" marT="45725" marB="45725"/>
                </a:tc>
                <a:tc>
                  <a:txBody>
                    <a:bodyPr/>
                    <a:lstStyle/>
                    <a:p>
                      <a:pPr marL="0" marR="0" lvl="0" indent="0" algn="ctr" rtl="0">
                        <a:spcBef>
                          <a:spcPts val="0"/>
                        </a:spcBef>
                        <a:spcAft>
                          <a:spcPts val="0"/>
                        </a:spcAft>
                        <a:buNone/>
                      </a:pPr>
                      <a:r>
                        <a:rPr lang="en-IN" sz="2000" u="none" strike="noStrike" cap="none"/>
                        <a:t>Author </a:t>
                      </a:r>
                      <a:endParaRPr/>
                    </a:p>
                  </a:txBody>
                  <a:tcPr marL="91450" marR="91450" marT="45725" marB="45725"/>
                </a:tc>
              </a:tr>
              <a:tr h="389325">
                <a:tc>
                  <a:txBody>
                    <a:bodyPr/>
                    <a:lstStyle/>
                    <a:p>
                      <a:pPr marL="0" marR="0" lvl="0" indent="0" algn="l" rtl="0">
                        <a:spcBef>
                          <a:spcPts val="0"/>
                        </a:spcBef>
                        <a:spcAft>
                          <a:spcPts val="0"/>
                        </a:spcAft>
                        <a:buNone/>
                      </a:pPr>
                      <a:r>
                        <a:rPr lang="en-IN" sz="900" dirty="0" smtClean="0"/>
                        <a:t>5</a:t>
                      </a: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228600" lvl="0" indent="-228600" algn="l" rtl="0">
                        <a:spcBef>
                          <a:spcPts val="0"/>
                        </a:spcBef>
                        <a:spcAft>
                          <a:spcPts val="0"/>
                        </a:spcAft>
                        <a:buAutoNum type="arabicPeriod"/>
                      </a:pPr>
                      <a:r>
                        <a:rPr lang="en-IN" sz="900" b="0" i="0" u="none" strike="noStrike" dirty="0" smtClean="0">
                          <a:solidFill>
                            <a:schemeClr val="dk1"/>
                          </a:solidFill>
                          <a:latin typeface="Calibri"/>
                          <a:cs typeface="Calibri"/>
                          <a:sym typeface="Calibri"/>
                        </a:rPr>
                        <a:t>Animals: https://www.freepik.com/free-vector/many-different-animals-forest-scene_12735484.htm#query=animals&amp;position=26&amp;from_view=search&amp;track=sph (Attribution: </a:t>
                      </a:r>
                      <a:r>
                        <a:rPr lang="en-IN" sz="900" b="0" i="0" u="none" strike="noStrike" dirty="0" err="1" smtClean="0">
                          <a:solidFill>
                            <a:schemeClr val="dk1"/>
                          </a:solidFill>
                          <a:latin typeface="Calibri"/>
                          <a:cs typeface="Calibri"/>
                          <a:sym typeface="Calibri"/>
                        </a:rPr>
                        <a:t>brgfx</a:t>
                      </a:r>
                      <a:r>
                        <a:rPr lang="en-IN" sz="900" b="0" i="0" u="none" strike="noStrike" dirty="0" smtClean="0">
                          <a:solidFill>
                            <a:schemeClr val="dk1"/>
                          </a:solidFill>
                          <a:latin typeface="Calibri"/>
                          <a:cs typeface="Calibri"/>
                          <a:sym typeface="Calibri"/>
                        </a:rPr>
                        <a:t>)</a:t>
                      </a:r>
                    </a:p>
                    <a:p>
                      <a:pPr marL="228600" lvl="0" indent="-228600" algn="l" rtl="0">
                        <a:spcBef>
                          <a:spcPts val="0"/>
                        </a:spcBef>
                        <a:spcAft>
                          <a:spcPts val="0"/>
                        </a:spcAft>
                        <a:buAutoNum type="arabicPeriod"/>
                      </a:pPr>
                      <a:r>
                        <a:rPr lang="en-IN" sz="900" b="0" i="0" u="none" strike="noStrike" dirty="0" smtClean="0">
                          <a:solidFill>
                            <a:schemeClr val="dk1"/>
                          </a:solidFill>
                          <a:latin typeface="Calibri"/>
                          <a:cs typeface="Calibri"/>
                          <a:sym typeface="Calibri"/>
                        </a:rPr>
                        <a:t>Peacock: https://www.freepik.com/free-vector/beautiful-peacock-cartoon-outline-drawing-color_7038511.htm#query=animals&amp;position=41&amp;from_view=search&amp;track=sph</a:t>
                      </a:r>
                      <a:endParaRPr lang="en-IN" sz="900" b="0" dirty="0" smtClean="0"/>
                    </a:p>
                    <a:p>
                      <a:pPr marL="0" lvl="0" indent="0" algn="l" rtl="0">
                        <a:spcBef>
                          <a:spcPts val="0"/>
                        </a:spcBef>
                        <a:spcAft>
                          <a:spcPts val="0"/>
                        </a:spcAft>
                        <a:buNone/>
                      </a:pPr>
                      <a:r>
                        <a:rPr lang="en-IN" sz="900" baseline="0" dirty="0" smtClean="0"/>
                        <a:t>        </a:t>
                      </a:r>
                      <a:r>
                        <a:rPr lang="en-IN" sz="900" b="0" i="0" u="none" strike="noStrike" dirty="0" smtClean="0">
                          <a:solidFill>
                            <a:schemeClr val="dk1"/>
                          </a:solidFill>
                          <a:latin typeface="Calibri"/>
                          <a:cs typeface="Calibri"/>
                          <a:sym typeface="Calibri"/>
                        </a:rPr>
                        <a:t>(Attribution: user2104819)</a:t>
                      </a:r>
                      <a:endParaRPr lang="en-IN" sz="900" dirty="0" smtClean="0"/>
                    </a:p>
                  </a:txBody>
                  <a:tcPr marL="91450" marR="91450" marT="45725" marB="45725"/>
                </a:tc>
                <a:tc>
                  <a:txBody>
                    <a:bodyPr/>
                    <a:lstStyle/>
                    <a:p>
                      <a:pPr marL="0" marR="0" lvl="0" indent="0" algn="l" rtl="0">
                        <a:spcBef>
                          <a:spcPts val="0"/>
                        </a:spcBef>
                        <a:spcAft>
                          <a:spcPts val="0"/>
                        </a:spcAft>
                        <a:buNone/>
                      </a:pPr>
                      <a:r>
                        <a:rPr lang="en-IN" sz="900" dirty="0" err="1" smtClean="0"/>
                        <a:t>Brgfx</a:t>
                      </a:r>
                      <a:endParaRPr lang="en-IN" sz="900" dirty="0" smtClean="0"/>
                    </a:p>
                    <a:p>
                      <a:pPr marL="0" marR="0" lvl="0" indent="0" algn="l" rtl="0">
                        <a:spcBef>
                          <a:spcPts val="0"/>
                        </a:spcBef>
                        <a:spcAft>
                          <a:spcPts val="0"/>
                        </a:spcAft>
                        <a:buNone/>
                      </a:pPr>
                      <a:r>
                        <a:rPr lang="en-IN" sz="900" dirty="0" smtClean="0"/>
                        <a:t>user2104819</a:t>
                      </a:r>
                      <a:endParaRPr sz="900"/>
                    </a:p>
                  </a:txBody>
                  <a:tcPr marL="91450" marR="91450" marT="45725" marB="45725"/>
                </a:tc>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r>
            </a:tbl>
          </a:graphicData>
        </a:graphic>
      </p:graphicFrame>
      <p:sp>
        <p:nvSpPr>
          <p:cNvPr id="48" name="Google Shape;48;p3"/>
          <p:cNvSpPr txBox="1"/>
          <p:nvPr/>
        </p:nvSpPr>
        <p:spPr>
          <a:xfrm>
            <a:off x="1285827" y="5448685"/>
            <a:ext cx="9620400" cy="954300"/>
          </a:xfrm>
          <a:prstGeom prst="rect">
            <a:avLst/>
          </a:prstGeom>
          <a:noFill/>
          <a:ln w="19050" cap="flat" cmpd="sng">
            <a:solidFill>
              <a:srgbClr val="FF0000"/>
            </a:solidFill>
            <a:prstDash val="dash"/>
            <a:round/>
            <a:headEnd type="none" w="sm" len="sm"/>
            <a:tailEnd type="none" w="sm" len="sm"/>
          </a:ln>
        </p:spPr>
        <p:txBody>
          <a:bodyPr spcFirstLastPara="1" wrap="square" lIns="91425" tIns="45700" rIns="91425" bIns="45700" anchor="t" anchorCtr="0">
            <a:spAutoFit/>
          </a:bodyPr>
          <a:lstStyle/>
          <a:p>
            <a:pPr marL="2286000" marR="0" lvl="0" indent="0" algn="l" rtl="0">
              <a:spcBef>
                <a:spcPts val="0"/>
              </a:spcBef>
              <a:spcAft>
                <a:spcPts val="0"/>
              </a:spcAft>
              <a:buNone/>
            </a:pPr>
            <a:r>
              <a:rPr lang="en-IN" sz="800" b="0" i="0" u="none" strike="noStrike" cap="none">
                <a:solidFill>
                  <a:srgbClr val="000000"/>
                </a:solidFill>
                <a:latin typeface="Arial"/>
                <a:ea typeface="Arial"/>
                <a:cs typeface="Arial"/>
                <a:sym typeface="Arial"/>
              </a:rPr>
              <a:t>                                    </a:t>
            </a:r>
            <a:r>
              <a:rPr lang="en-IN" sz="800" b="1" i="0" u="sng" strike="noStrike" cap="none">
                <a:solidFill>
                  <a:srgbClr val="000000"/>
                </a:solidFill>
                <a:latin typeface="Arial"/>
                <a:ea typeface="Arial"/>
                <a:cs typeface="Arial"/>
                <a:sym typeface="Arial"/>
              </a:rPr>
              <a:t>COPYRIGHT Cum DISCLAIMER NOTICE</a:t>
            </a:r>
            <a:endParaRPr sz="800" b="1" i="0" u="sng"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Content owned by Sri Sathya Sai Central Trust, Prashanthi Nilayam, Puttaparthi, Sathya Sai District, Andhra Pradesh, India. </a:t>
            </a:r>
            <a:endParaRPr sz="800" b="0" i="0" u="none"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Strictly not for Commercial Use, excluding content that falls in Public Domain or common knowledge facts.</a:t>
            </a:r>
            <a:endParaRPr sz="800" b="0" i="0" u="none"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Content can be downloaded and used for personal, educational, informational and other non-commercial purposes, subject to attribution in the name of ‘Sri Sathya Sai Central Trust, Prashanthi Nilayam, Puttaparthi’ only. Any attempt to remove, alter, circumvent, or distort the data that is accessed is illegal and strictly prohibited.</a:t>
            </a:r>
            <a:endParaRPr sz="800" b="0" i="0" u="none"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Some of the content is owned by Third Parties and are used in compliance with their licensing conditions. Anyone infringing the Copyright of such Third Parties will be doing so at their own risks and costs.</a:t>
            </a:r>
            <a:endParaRPr sz="800" b="0" i="0" u="none" strike="noStrike" cap="none">
              <a:solidFill>
                <a:srgbClr val="000000"/>
              </a:solidFill>
              <a:latin typeface="Calibri"/>
              <a:ea typeface="Calibri"/>
              <a:cs typeface="Calibri"/>
              <a:sym typeface="Calibri"/>
            </a:endParaRPr>
          </a:p>
          <a:p>
            <a:pPr marL="0" marR="0" lvl="0" indent="0" algn="ctr" rtl="0">
              <a:spcBef>
                <a:spcPts val="0"/>
              </a:spcBef>
              <a:spcAft>
                <a:spcPts val="0"/>
              </a:spcAft>
              <a:buClr>
                <a:srgbClr val="000000"/>
              </a:buClr>
              <a:buSzPts val="800"/>
              <a:buFont typeface="Noto Sans Symbols"/>
              <a:buNone/>
            </a:pPr>
            <a:endParaRPr sz="800" b="0" i="0" u="none" strike="noStrike" cap="none">
              <a:solidFill>
                <a:srgbClr val="000000"/>
              </a:solidFill>
              <a:latin typeface="Calibri"/>
              <a:ea typeface="Calibri"/>
              <a:cs typeface="Calibri"/>
              <a:sym typeface="Calibri"/>
            </a:endParaRPr>
          </a:p>
        </p:txBody>
      </p:sp>
      <p:pic>
        <p:nvPicPr>
          <p:cNvPr id="6" name="Picture 2" descr="Free vector many different animals in the forest scene"/>
          <p:cNvPicPr>
            <a:picLocks noChangeAspect="1" noChangeArrowheads="1"/>
          </p:cNvPicPr>
          <p:nvPr/>
        </p:nvPicPr>
        <p:blipFill>
          <a:blip r:embed="rId3">
            <a:lum bright="-10000"/>
          </a:blip>
          <a:srcRect/>
          <a:stretch>
            <a:fillRect/>
          </a:stretch>
        </p:blipFill>
        <p:spPr bwMode="auto">
          <a:xfrm>
            <a:off x="2314210" y="1208871"/>
            <a:ext cx="461263" cy="252000"/>
          </a:xfrm>
          <a:prstGeom prst="rect">
            <a:avLst/>
          </a:prstGeom>
          <a:noFill/>
          <a:scene3d>
            <a:camera prst="orthographicFront"/>
            <a:lightRig rig="threePt" dir="t"/>
          </a:scene3d>
          <a:sp3d>
            <a:bevelT/>
          </a:sp3d>
        </p:spPr>
      </p:pic>
      <p:pic>
        <p:nvPicPr>
          <p:cNvPr id="8" name="Picture 6" descr="Free vector beautiful peacock cartoon outline drawing to color"/>
          <p:cNvPicPr>
            <a:picLocks noChangeAspect="1" noChangeArrowheads="1"/>
          </p:cNvPicPr>
          <p:nvPr/>
        </p:nvPicPr>
        <p:blipFill>
          <a:blip r:embed="rId4"/>
          <a:srcRect l="20784" t="3300" r="19174" b="10756"/>
          <a:stretch>
            <a:fillRect/>
          </a:stretch>
        </p:blipFill>
        <p:spPr bwMode="auto">
          <a:xfrm>
            <a:off x="2970510" y="1185618"/>
            <a:ext cx="418724" cy="360000"/>
          </a:xfrm>
          <a:prstGeom prst="rect">
            <a:avLst/>
          </a:prstGeom>
          <a:ln>
            <a:noFill/>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475</Words>
  <PresentationFormat>Custom</PresentationFormat>
  <Paragraphs>85</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DD</vt:lpstr>
      <vt:lpstr>Testing Time</vt:lpstr>
      <vt:lpstr>Choose the correct option</vt:lpstr>
      <vt:lpstr>Choose the correct option</vt:lpstr>
      <vt:lpstr>Which is correct?</vt:lpstr>
      <vt:lpstr>Writing Activity</vt:lpstr>
      <vt:lpstr>Writing Activity</vt:lpstr>
      <vt:lpstr>Attribution / Citation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Testing Time</dc:title>
  <dc:creator>sssvv</dc:creator>
  <cp:lastModifiedBy>Madhumika</cp:lastModifiedBy>
  <cp:revision>16</cp:revision>
  <dcterms:created xsi:type="dcterms:W3CDTF">2020-08-28T09:38:22Z</dcterms:created>
  <dcterms:modified xsi:type="dcterms:W3CDTF">2023-05-31T16:56:16Z</dcterms:modified>
</cp:coreProperties>
</file>