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9" r:id="rId3"/>
    <p:sldId id="270" r:id="rId4"/>
    <p:sldId id="277" r:id="rId5"/>
    <p:sldId id="278" r:id="rId6"/>
    <p:sldId id="271" r:id="rId7"/>
    <p:sldId id="279" r:id="rId8"/>
    <p:sldId id="280" r:id="rId9"/>
    <p:sldId id="276" r:id="rId10"/>
    <p:sldId id="258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733" userDrawn="1">
          <p15:clr>
            <a:srgbClr val="A4A3A4"/>
          </p15:clr>
        </p15:guide>
        <p15:guide id="3" orient="horz" pos="1797" userDrawn="1">
          <p15:clr>
            <a:srgbClr val="A4A3A4"/>
          </p15:clr>
        </p15:guide>
        <p15:guide id="4" orient="horz" pos="1003" userDrawn="1">
          <p15:clr>
            <a:srgbClr val="A4A3A4"/>
          </p15:clr>
        </p15:guide>
        <p15:guide id="5" orient="horz" pos="2069" userDrawn="1">
          <p15:clr>
            <a:srgbClr val="A4A3A4"/>
          </p15:clr>
        </p15:guide>
        <p15:guide id="6" orient="horz" pos="4201" userDrawn="1">
          <p15:clr>
            <a:srgbClr val="A4A3A4"/>
          </p15:clr>
        </p15:guide>
        <p15:guide id="7" orient="horz" pos="187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pos="6970" userDrawn="1">
          <p15:clr>
            <a:srgbClr val="A4A3A4"/>
          </p15:clr>
        </p15:guide>
        <p15:guide id="10" pos="3840" userDrawn="1">
          <p15:clr>
            <a:srgbClr val="A4A3A4"/>
          </p15:clr>
        </p15:guide>
        <p15:guide id="11" pos="5155" userDrawn="1">
          <p15:clr>
            <a:srgbClr val="A4A3A4"/>
          </p15:clr>
        </p15:guide>
        <p15:guide id="12" pos="2048" userDrawn="1">
          <p15:clr>
            <a:srgbClr val="A4A3A4"/>
          </p15:clr>
        </p15:guide>
        <p15:guide id="13" pos="2298" userDrawn="1">
          <p15:clr>
            <a:srgbClr val="A4A3A4"/>
          </p15:clr>
        </p15:guide>
        <p15:guide id="14" pos="2593" userDrawn="1">
          <p15:clr>
            <a:srgbClr val="A4A3A4"/>
          </p15:clr>
        </p15:guide>
        <p15:guide id="15" orient="horz" pos="1706" userDrawn="1">
          <p15:clr>
            <a:srgbClr val="A4A3A4"/>
          </p15:clr>
        </p15:guide>
        <p15:guide id="16" orient="horz" pos="1956" userDrawn="1">
          <p15:clr>
            <a:srgbClr val="A4A3A4"/>
          </p15:clr>
        </p15:guide>
        <p15:guide id="17" orient="horz" pos="3566" userDrawn="1">
          <p15:clr>
            <a:srgbClr val="A4A3A4"/>
          </p15:clr>
        </p15:guide>
        <p15:guide id="18" orient="horz" pos="3362" userDrawn="1">
          <p15:clr>
            <a:srgbClr val="A4A3A4"/>
          </p15:clr>
        </p15:guide>
        <p15:guide id="19" pos="483" userDrawn="1">
          <p15:clr>
            <a:srgbClr val="A4A3A4"/>
          </p15:clr>
        </p15:guide>
        <p15:guide id="20" pos="4407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5" roundtripDataSignature="AMtx7mhEwf4zKoSrI9VK0InNJqL5fYjn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E8EF"/>
    <a:srgbClr val="E1DDC9"/>
    <a:srgbClr val="D9E5C1"/>
    <a:srgbClr val="FAE6F8"/>
    <a:srgbClr val="FFE07D"/>
    <a:srgbClr val="DDF5FB"/>
    <a:srgbClr val="97E1F3"/>
    <a:srgbClr val="FFB3B3"/>
    <a:srgbClr val="CCFF99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D4297A2-811B-47ED-8092-229EEA59F8F7}">
  <a:tblStyle styleId="{0D4297A2-811B-47ED-8092-229EEA59F8F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3" autoAdjust="0"/>
    <p:restoredTop sz="77635" autoAdjust="0"/>
  </p:normalViewPr>
  <p:slideViewPr>
    <p:cSldViewPr snapToGrid="0">
      <p:cViewPr varScale="1">
        <p:scale>
          <a:sx n="46" d="100"/>
          <a:sy n="46" d="100"/>
        </p:scale>
        <p:origin x="1376" y="36"/>
      </p:cViewPr>
      <p:guideLst>
        <p:guide orient="horz" pos="1570"/>
        <p:guide pos="733"/>
        <p:guide orient="horz" pos="1797"/>
        <p:guide orient="horz" pos="1003"/>
        <p:guide orient="horz" pos="2069"/>
        <p:guide orient="horz" pos="4201"/>
        <p:guide orient="horz" pos="187"/>
        <p:guide orient="horz" pos="482"/>
        <p:guide pos="6970"/>
        <p:guide pos="3840"/>
        <p:guide pos="5155"/>
        <p:guide pos="2048"/>
        <p:guide pos="2298"/>
        <p:guide pos="2593"/>
        <p:guide orient="horz" pos="1706"/>
        <p:guide orient="horz" pos="1956"/>
        <p:guide orient="horz" pos="3566"/>
        <p:guide orient="horz" pos="3362"/>
        <p:guide pos="483"/>
        <p:guide pos="4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&lt; Information for further reference or explanation &gt;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IN" b="0" dirty="0"/>
            </a:b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 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3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&lt; Information for further reference or explanation &gt;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IN" b="0" dirty="0"/>
            </a:b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 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" name="Google Shape;4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10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teacher could begin the class with a detailed explanation of prepositions and phrases with pictures. She may write a few sentences on the blackboard as given below:-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I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He sat </a:t>
            </a:r>
            <a:r>
              <a:rPr lang="en-IE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en-I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the chair.</a:t>
            </a:r>
            <a:endParaRPr lang="en-IE" sz="1200" b="0" i="0" u="sng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book belongs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Deepa.</a:t>
            </a:r>
            <a:endParaRPr lang="en-US" sz="1200" b="0" i="0" u="none" strike="noStrike" dirty="0">
              <a:solidFill>
                <a:schemeClr val="dk1"/>
              </a:solidFill>
              <a:effectLst/>
              <a:latin typeface="Calibri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They were sitting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by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the tree.</a:t>
            </a:r>
            <a:endParaRPr lang="en-US" sz="1200" b="0" i="0" u="none" strike="noStrike" dirty="0">
              <a:solidFill>
                <a:schemeClr val="dk1"/>
              </a:solidFill>
              <a:effectLst/>
              <a:latin typeface="Calibri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There is some milk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the fridge.</a:t>
            </a:r>
            <a:endParaRPr lang="en-I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the above sentences,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on, to, by and in,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are prepositions that show the relationship between two parts of a sentence. They tell us about a noun’s place, time, direction or connection to an idea.</a:t>
            </a:r>
            <a:endParaRPr lang="en-IN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434343"/>
                </a:solidFill>
                <a:effectLst/>
                <a:latin typeface="Calibri" panose="020F0502020204030204" pitchFamily="34" charset="0"/>
              </a:rPr>
              <a:t>There is a new girl</a:t>
            </a:r>
            <a:r>
              <a:rPr lang="en-US" sz="1800" b="1" i="0" u="sng" dirty="0">
                <a:solidFill>
                  <a:srgbClr val="434343"/>
                </a:solidFill>
                <a:effectLst/>
                <a:latin typeface="Calibri" panose="020F0502020204030204" pitchFamily="34" charset="0"/>
              </a:rPr>
              <a:t> in the class.</a:t>
            </a:r>
            <a:endParaRPr lang="en-US" sz="1200" b="0" i="0" u="none" strike="noStrike" dirty="0">
              <a:solidFill>
                <a:schemeClr val="dk1"/>
              </a:solidFill>
              <a:effectLst/>
              <a:latin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434343"/>
                </a:solidFill>
                <a:effectLst/>
                <a:latin typeface="Calibri" panose="020F0502020204030204" pitchFamily="34" charset="0"/>
              </a:rPr>
              <a:t>The dustbin is </a:t>
            </a:r>
            <a:r>
              <a:rPr lang="en-US" sz="1800" b="1" i="0" u="sng" dirty="0">
                <a:solidFill>
                  <a:srgbClr val="434343"/>
                </a:solidFill>
                <a:effectLst/>
                <a:latin typeface="Calibri" panose="020F0502020204030204" pitchFamily="34" charset="0"/>
              </a:rPr>
              <a:t> outside the classroom.</a:t>
            </a:r>
            <a:endParaRPr lang="en-US" sz="1200" b="0" i="0" u="none" strike="noStrike" dirty="0">
              <a:solidFill>
                <a:schemeClr val="dk1"/>
              </a:solidFill>
              <a:effectLst/>
              <a:latin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434343"/>
                </a:solidFill>
                <a:effectLst/>
                <a:latin typeface="Calibri" panose="020F0502020204030204" pitchFamily="34" charset="0"/>
              </a:rPr>
              <a:t>He sat </a:t>
            </a:r>
            <a:r>
              <a:rPr lang="en-US" sz="1800" b="1" i="0" u="sng" dirty="0">
                <a:solidFill>
                  <a:srgbClr val="434343"/>
                </a:solidFill>
                <a:effectLst/>
                <a:latin typeface="Calibri" panose="020F0502020204030204" pitchFamily="34" charset="0"/>
              </a:rPr>
              <a:t>under a mango tree  </a:t>
            </a:r>
            <a:endParaRPr lang="en-US" sz="1200" b="0" i="0" u="none" strike="noStrike" dirty="0">
              <a:solidFill>
                <a:schemeClr val="dk1"/>
              </a:solidFill>
              <a:effectLst/>
              <a:latin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434343"/>
                </a:solidFill>
                <a:effectLst/>
                <a:latin typeface="Calibri" panose="020F0502020204030204" pitchFamily="34" charset="0"/>
              </a:rPr>
              <a:t>Sita climbed </a:t>
            </a:r>
            <a:r>
              <a:rPr lang="en-US" sz="1800" b="1" i="0" u="sng" dirty="0">
                <a:solidFill>
                  <a:srgbClr val="434343"/>
                </a:solidFill>
                <a:effectLst/>
                <a:latin typeface="Calibri" panose="020F0502020204030204" pitchFamily="34" charset="0"/>
              </a:rPr>
              <a:t>up the hill.</a:t>
            </a:r>
            <a:endParaRPr lang="en-US" sz="1200" b="0" i="0" u="none" strike="noStrike" dirty="0">
              <a:solidFill>
                <a:schemeClr val="dk1"/>
              </a:solidFill>
              <a:effectLst/>
              <a:latin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0" i="0" u="none" strike="noStrike" dirty="0">
                <a:solidFill>
                  <a:srgbClr val="434343"/>
                </a:solidFill>
                <a:effectLst/>
                <a:latin typeface="Calibri" panose="020F0502020204030204" pitchFamily="34" charset="0"/>
              </a:rPr>
              <a:t>Look at the underlined group of words e.g., </a:t>
            </a:r>
            <a:r>
              <a:rPr lang="en-US" sz="1800" b="1" i="0" u="none" strike="noStrike" dirty="0">
                <a:solidFill>
                  <a:srgbClr val="434343"/>
                </a:solidFill>
                <a:effectLst/>
                <a:latin typeface="Calibri" panose="020F0502020204030204" pitchFamily="34" charset="0"/>
              </a:rPr>
              <a:t>in the class, outside the classroom, under a mango tree, up the hill, </a:t>
            </a:r>
            <a:r>
              <a:rPr lang="en-US" sz="1800" b="0" i="0" u="none" strike="noStrike" dirty="0">
                <a:solidFill>
                  <a:srgbClr val="434343"/>
                </a:solidFill>
                <a:effectLst/>
                <a:latin typeface="Calibri" panose="020F0502020204030204" pitchFamily="34" charset="0"/>
              </a:rPr>
              <a:t>these are called </a:t>
            </a:r>
            <a:r>
              <a:rPr lang="en-US" sz="1800" b="1" i="0" u="none" strike="noStrike" dirty="0">
                <a:solidFill>
                  <a:srgbClr val="434343"/>
                </a:solidFill>
                <a:effectLst/>
                <a:latin typeface="Calibri" panose="020F0502020204030204" pitchFamily="34" charset="0"/>
              </a:rPr>
              <a:t>prepositional phrases.</a:t>
            </a:r>
            <a:endParaRPr lang="en-US" b="0" dirty="0">
              <a:effectLst/>
            </a:endParaRPr>
          </a:p>
          <a:p>
            <a:br>
              <a:rPr lang="en-US" dirty="0"/>
            </a:br>
            <a:br>
              <a:rPr lang="en-IN" b="0" dirty="0"/>
            </a:b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 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4133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&lt; Information for further reference or explanation &gt;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IN" b="0" dirty="0"/>
            </a:b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 </a:t>
            </a:r>
            <a:endParaRPr b="0" dirty="0"/>
          </a:p>
          <a:p>
            <a:pPr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Cottage</a:t>
            </a:r>
            <a:r>
              <a:rPr lang="en-IN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https://pxhere.com/en/photo/593497 (</a:t>
            </a:r>
            <a:r>
              <a:rPr lang="en-IN" sz="1200" b="0" i="0" u="none" strike="noStrike" cap="none" baseline="0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Pxhere</a:t>
            </a:r>
            <a:r>
              <a:rPr lang="en-IN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IN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Phone - https://pxhere.com/en/photo/779069 (</a:t>
            </a:r>
            <a:r>
              <a:rPr lang="en-IN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Pxhere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Cat - https://pixabay.com/photos/cat-rat-hunt-forest-animals-fun-1177483/ </a:t>
            </a:r>
            <a:r>
              <a:rPr lang="en-IN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IN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Sponchia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Mountaineer - https://pxhere.com/en/photo/1434847</a:t>
            </a:r>
            <a:r>
              <a:rPr lang="en-IN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(Mohamed Hassan)</a:t>
            </a:r>
            <a:endParaRPr u="none" dirty="0"/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510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&lt; Information for further reference or explanation &gt;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IN" b="0" dirty="0"/>
            </a:b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Corona</a:t>
            </a:r>
            <a:r>
              <a:rPr lang="en-IN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https://pxhere.com/en/photo/1608796 (</a:t>
            </a:r>
            <a:r>
              <a:rPr lang="en-IN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Tmaximumge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Road Cross - https://www.flickr.com/photos/45651718@N08/5925966213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Gathering - https://www.flickr.com/photos/29780116@N03/31026575152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Prize - https://pxhere.com/en/photo/1584865 </a:t>
            </a:r>
            <a:r>
              <a:rPr lang="en-IN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Mohamed Hassan)</a:t>
            </a:r>
            <a:endParaRPr u="none" dirty="0"/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703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&lt; Information for further reference or explanation &gt;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IN" b="0" dirty="0"/>
            </a:b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 </a:t>
            </a:r>
            <a:endParaRPr b="0" u="none" dirty="0"/>
          </a:p>
          <a:p>
            <a:pPr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Paintings - https://pxhere.com/en/photo/1587287 (</a:t>
            </a:r>
            <a:r>
              <a:rPr lang="en-IN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Pxhere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Children - https://www.flickr.com/photos/7309868@N06/2529443716</a:t>
            </a:r>
          </a:p>
          <a:p>
            <a:pPr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Window Seat</a:t>
            </a:r>
            <a:r>
              <a:rPr lang="en-IN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https://pxhere.com/en/photo/1173587 (</a:t>
            </a:r>
            <a:r>
              <a:rPr lang="en-IN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Pxhere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Shops - https://www.flickr.com/photos/8250978@N04/9210796297</a:t>
            </a:r>
          </a:p>
          <a:p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1954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&lt; Information for further reference or explanation &gt;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IN" b="0" dirty="0"/>
            </a:b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 </a:t>
            </a:r>
            <a:endParaRPr b="0" u="none" dirty="0"/>
          </a:p>
          <a:p>
            <a:pPr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Baby - https://www.flickr.com/photos/22853208@N05/3807924947</a:t>
            </a:r>
          </a:p>
          <a:p>
            <a:pPr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Ice Cream</a:t>
            </a:r>
            <a:r>
              <a:rPr lang="en-IN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Vendor - 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https://pxhere.com/en/photo/1589375 </a:t>
            </a:r>
            <a:r>
              <a:rPr lang="en-IN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Mohamed Hassan)</a:t>
            </a:r>
          </a:p>
          <a:p>
            <a:pPr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Vegetables -https://www.flickr.com/photos/66866787@N00/5296012908</a:t>
            </a:r>
            <a:endParaRPr lang="en-IN" sz="1200" b="0" i="0" u="none" strike="noStrike" cap="none" baseline="0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Lions - https://pixabay.com/photos/lion-lioness-big-cats-wildlife-zoo-712296/ (Kapa65)</a:t>
            </a:r>
            <a:endParaRPr u="none" dirty="0"/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5895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&lt; Information for further reference or explanation &gt;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IN" b="0" dirty="0"/>
            </a:b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Store - https://pxhere.com/en/photo/111226 (</a:t>
            </a:r>
            <a:r>
              <a:rPr lang="en-IN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Pxhere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IN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Car Servicing - 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https://pxhere.com/en/photo/619631 (</a:t>
            </a:r>
            <a:r>
              <a:rPr lang="en-IN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Pxhere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Hide and Seek - https://www.freepik.com/free-vector/detective-wearing-brown-overcoat-bushes_25673932.htm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Time</a:t>
            </a:r>
            <a:r>
              <a:rPr lang="en-IN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https://pxhere.com/en/photo/340692</a:t>
            </a:r>
            <a:r>
              <a:rPr lang="en-IN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IN" sz="1200" b="0" i="0" u="none" strike="noStrike" cap="none" baseline="0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Pxhere</a:t>
            </a:r>
            <a:r>
              <a:rPr lang="en-IN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IN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1581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&lt; Information for further reference or explanation &gt;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IN" b="0" dirty="0"/>
            </a:b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 </a:t>
            </a:r>
            <a:endParaRPr b="0" u="none" dirty="0"/>
          </a:p>
          <a:p>
            <a:pPr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Amusement Park -</a:t>
            </a:r>
            <a:r>
              <a:rPr lang="en-IN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https://pixabay.com/photos/carnival-carousel-ferris-wheel-1492099/ (</a:t>
            </a:r>
            <a:r>
              <a:rPr lang="en-IN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Harut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IN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Movsisyan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Meal</a:t>
            </a:r>
            <a:r>
              <a:rPr lang="en-IN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https://pxhere.com/en/photo/997566 (</a:t>
            </a:r>
            <a:r>
              <a:rPr lang="en-IN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Pxhere</a:t>
            </a: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Paper Boats - https://pxhere.com/en/photo/916336</a:t>
            </a:r>
            <a:r>
              <a:rPr lang="en-IN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IN" sz="1200" b="0" i="0" u="none" strike="noStrike" cap="none" baseline="0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Pxhere</a:t>
            </a:r>
            <a:r>
              <a:rPr lang="en-IN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IN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>
              <a:buAutoNum type="arabicPeriod"/>
            </a:pPr>
            <a:r>
              <a:rPr lang="en-IN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Sweet Shop - https://www.flickr.com/photos/37601286@N06/6737382603	</a:t>
            </a:r>
            <a:endParaRPr dirty="0"/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4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for Teacher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&lt; Information for further reference or explanation &gt;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IN" b="0" dirty="0"/>
            </a:b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Suggestions: 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&lt;Ideas/ Images/ Animations / Others – To make better representation of the content &gt;</a:t>
            </a:r>
            <a:b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of Multimedia used in this slide - </a:t>
            </a:r>
            <a:r>
              <a:rPr lang="en-IN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&lt;Please provide source URL where we find the image and the license agreement&gt; 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5886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ctrTitle"/>
          </p:nvPr>
        </p:nvSpPr>
        <p:spPr>
          <a:xfrm>
            <a:off x="914400" y="981069"/>
            <a:ext cx="10363200" cy="165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ubTitle" idx="1"/>
          </p:nvPr>
        </p:nvSpPr>
        <p:spPr>
          <a:xfrm>
            <a:off x="1828800" y="2996952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/>
          <p:nvPr/>
        </p:nvSpPr>
        <p:spPr>
          <a:xfrm>
            <a:off x="7635686" y="6509319"/>
            <a:ext cx="4467257" cy="41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8482B"/>
              </a:buClr>
              <a:buSzPts val="1400"/>
              <a:buFont typeface="Calibri"/>
              <a:buNone/>
            </a:pPr>
            <a:r>
              <a:rPr lang="en-IN" sz="1400" b="1" i="0" u="none" strike="noStrike" cap="none">
                <a:solidFill>
                  <a:srgbClr val="08482B"/>
                </a:solidFill>
                <a:latin typeface="Calibri"/>
                <a:ea typeface="Calibri"/>
                <a:cs typeface="Calibri"/>
                <a:sym typeface="Calibri"/>
              </a:rPr>
              <a:t>Integral Education</a:t>
            </a:r>
            <a:r>
              <a:rPr lang="en-IN" sz="1400" b="0" i="0" u="none" strike="noStrike" cap="none">
                <a:solidFill>
                  <a:srgbClr val="08482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IN" sz="1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FOR  </a:t>
            </a:r>
            <a:r>
              <a:rPr lang="en-IN" sz="14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ALL, </a:t>
            </a:r>
            <a:r>
              <a:rPr lang="en-IN" sz="1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en-IN" sz="14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ALL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5" descr="A picture containing text, cloc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522" y="95208"/>
            <a:ext cx="678726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5" descr="A picture containing text, l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1473" y="606433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5" descr="Calendar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38052" y="95208"/>
            <a:ext cx="738701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title"/>
          </p:nvPr>
        </p:nvSpPr>
        <p:spPr>
          <a:xfrm>
            <a:off x="1466856" y="71414"/>
            <a:ext cx="9296427" cy="654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body" idx="1"/>
          </p:nvPr>
        </p:nvSpPr>
        <p:spPr>
          <a:xfrm>
            <a:off x="857251" y="1214438"/>
            <a:ext cx="10668000" cy="478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2" name="Google Shape;22;p6" descr="A picture containing text, ligh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11473" y="606433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 descr="Calendar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8052" y="95208"/>
            <a:ext cx="738701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7" descr="A picture containing text, ligh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11473" y="606433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7" descr="Calendar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8052" y="95208"/>
            <a:ext cx="738701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risathyasaividyavahini.org/" TargetMode="Externa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;p5">
            <a:hlinkClick r:id="rId5"/>
            <a:extLst>
              <a:ext uri="{FF2B5EF4-FFF2-40B4-BE49-F238E27FC236}">
                <a16:creationId xmlns:a16="http://schemas.microsoft.com/office/drawing/2014/main" id="{14906773-AC2E-2445-97EC-73E7C0D61462}"/>
              </a:ext>
            </a:extLst>
          </p:cNvPr>
          <p:cNvSpPr/>
          <p:nvPr userDrawn="1"/>
        </p:nvSpPr>
        <p:spPr>
          <a:xfrm>
            <a:off x="-406400" y="6488116"/>
            <a:ext cx="394208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1100"/>
              <a:buFont typeface="Calibri"/>
              <a:buNone/>
            </a:pPr>
            <a:r>
              <a:rPr lang="en-IN" sz="1100" b="1" i="0" u="none" strike="noStrike" cap="none" dirty="0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©Sri Sathya Sai Central Trust, </a:t>
            </a:r>
            <a:r>
              <a:rPr lang="en-IN" sz="1100" b="1" i="0" u="none" strike="noStrike" cap="none" dirty="0" err="1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Prasanthi</a:t>
            </a:r>
            <a:r>
              <a:rPr lang="en-IN" sz="1100" b="1" i="0" u="none" strike="noStrike" cap="none" dirty="0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 Nilayam, 2023  </a:t>
            </a:r>
            <a:endParaRPr sz="1100" b="1" i="0" u="none" strike="noStrike" cap="none" dirty="0">
              <a:solidFill>
                <a:srgbClr val="0000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6.jpeg"/><Relationship Id="rId18" Type="http://schemas.openxmlformats.org/officeDocument/2006/relationships/image" Target="../media/image38.jpeg"/><Relationship Id="rId26" Type="http://schemas.openxmlformats.org/officeDocument/2006/relationships/image" Target="../media/image27.jpg"/><Relationship Id="rId3" Type="http://schemas.openxmlformats.org/officeDocument/2006/relationships/image" Target="../media/image29.jpeg"/><Relationship Id="rId21" Type="http://schemas.openxmlformats.org/officeDocument/2006/relationships/image" Target="../media/image23.jpg"/><Relationship Id="rId7" Type="http://schemas.openxmlformats.org/officeDocument/2006/relationships/image" Target="../media/image33.jpeg"/><Relationship Id="rId12" Type="http://schemas.openxmlformats.org/officeDocument/2006/relationships/image" Target="../media/image35.jpeg"/><Relationship Id="rId17" Type="http://schemas.openxmlformats.org/officeDocument/2006/relationships/image" Target="../media/image19.jpg"/><Relationship Id="rId25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7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11" Type="http://schemas.openxmlformats.org/officeDocument/2006/relationships/image" Target="../media/image13.jpg"/><Relationship Id="rId24" Type="http://schemas.openxmlformats.org/officeDocument/2006/relationships/image" Target="../media/image43.jpeg"/><Relationship Id="rId5" Type="http://schemas.openxmlformats.org/officeDocument/2006/relationships/image" Target="../media/image31.jpeg"/><Relationship Id="rId15" Type="http://schemas.openxmlformats.org/officeDocument/2006/relationships/image" Target="../media/image17.jpg"/><Relationship Id="rId23" Type="http://schemas.openxmlformats.org/officeDocument/2006/relationships/image" Target="../media/image42.jpeg"/><Relationship Id="rId10" Type="http://schemas.openxmlformats.org/officeDocument/2006/relationships/image" Target="../media/image12.jpg"/><Relationship Id="rId19" Type="http://schemas.openxmlformats.org/officeDocument/2006/relationships/image" Target="../media/image39.jpeg"/><Relationship Id="rId4" Type="http://schemas.openxmlformats.org/officeDocument/2006/relationships/image" Target="../media/image30.jpeg"/><Relationship Id="rId9" Type="http://schemas.openxmlformats.org/officeDocument/2006/relationships/image" Target="../media/image11.jpg"/><Relationship Id="rId14" Type="http://schemas.openxmlformats.org/officeDocument/2006/relationships/image" Target="../media/image15.jpg"/><Relationship Id="rId22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2;p1"/>
          <p:cNvSpPr txBox="1">
            <a:spLocks/>
          </p:cNvSpPr>
          <p:nvPr/>
        </p:nvSpPr>
        <p:spPr>
          <a:xfrm>
            <a:off x="1416050" y="1648904"/>
            <a:ext cx="9359900" cy="223243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Understanding</a:t>
            </a:r>
          </a:p>
          <a:p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Prepositional Phrases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12331" y="1477653"/>
            <a:ext cx="7944837" cy="2239200"/>
            <a:chOff x="1212331" y="1477653"/>
            <a:chExt cx="7944837" cy="2239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215568" y="3691743"/>
              <a:ext cx="7941600" cy="10831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212331" y="1498994"/>
              <a:ext cx="669621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40790" y="1477653"/>
              <a:ext cx="0" cy="223920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693588" y="1475069"/>
            <a:ext cx="7946040" cy="2239200"/>
            <a:chOff x="2693588" y="1475069"/>
            <a:chExt cx="7946040" cy="2239200"/>
          </a:xfrm>
        </p:grpSpPr>
        <p:cxnSp>
          <p:nvCxnSpPr>
            <p:cNvPr id="9" name="Straight Connector 8"/>
            <p:cNvCxnSpPr/>
            <p:nvPr/>
          </p:nvCxnSpPr>
          <p:spPr>
            <a:xfrm flipH="1" flipV="1">
              <a:off x="2693588" y="1489348"/>
              <a:ext cx="7941600" cy="10831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9970007" y="3692928"/>
              <a:ext cx="669621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10611169" y="1475069"/>
              <a:ext cx="0" cy="223920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888818" y="1084928"/>
            <a:ext cx="844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>
                <a:latin typeface="Gill Sans Ultra Bold" panose="020B0A02020104020203" pitchFamily="34" charset="0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73188" y="3328778"/>
            <a:ext cx="881986" cy="101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>
                <a:latin typeface="Gill Sans Ultra Bold" panose="020B0A02020104020203" pitchFamily="34" charset="0"/>
              </a:rPr>
              <a:t>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Google Shape;46;p3"/>
          <p:cNvGraphicFramePr/>
          <p:nvPr>
            <p:extLst>
              <p:ext uri="{D42A27DB-BD31-4B8C-83A1-F6EECF244321}">
                <p14:modId xmlns:p14="http://schemas.microsoft.com/office/powerpoint/2010/main" val="1476612090"/>
              </p:ext>
            </p:extLst>
          </p:nvPr>
        </p:nvGraphicFramePr>
        <p:xfrm>
          <a:off x="766763" y="632723"/>
          <a:ext cx="10297785" cy="5334070"/>
        </p:xfrm>
        <a:graphic>
          <a:graphicData uri="http://schemas.openxmlformats.org/drawingml/2006/table">
            <a:tbl>
              <a:tblPr firstRow="1" bandRow="1">
                <a:noFill/>
                <a:tableStyleId>{0D4297A2-811B-47ED-8092-229EEA59F8F7}</a:tableStyleId>
              </a:tblPr>
              <a:tblGrid>
                <a:gridCol w="1044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7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4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1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026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000" u="none" strike="noStrike" cap="none" dirty="0"/>
                        <a:t>Slide #</a:t>
                      </a:r>
                      <a:endParaRPr sz="20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000" u="none" strike="noStrike" cap="none"/>
                        <a:t>Thumbnail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000" u="none" strike="noStrike" cap="none"/>
                        <a:t>Source link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000" u="none" strike="noStrike" cap="none" dirty="0"/>
                        <a:t>Author 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/>
                        <a:t>3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/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en-IN" sz="900" b="0" i="0" u="none" strike="noStrike" cap="none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House: https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://pxhere.com/en/photo/593497</a:t>
                      </a:r>
                      <a:endParaRPr lang="en-US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Phone: https://pxhere.com/en/photo/779069</a:t>
                      </a:r>
                      <a:endParaRPr lang="en-IN" sz="900" u="none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Cat: https://pixabay.com/photos/cat-rat-hunt-forest-animals-fun-1177483/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Scenery: https://pxhere.com/en/photo/1434847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dirty="0" err="1"/>
                        <a:t>Pxhere</a:t>
                      </a:r>
                      <a:endParaRPr lang="en-US" sz="900" u="none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dirty="0" err="1"/>
                        <a:t>Pxhere</a:t>
                      </a:r>
                      <a:endParaRPr lang="en-US" sz="900" u="none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Sponchia</a:t>
                      </a:r>
                      <a:endParaRPr lang="en-IN" sz="900" u="none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Mohamed Hassan</a:t>
                      </a:r>
                      <a:endParaRPr lang="en-IN" sz="900" u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/>
                        <a:t>4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Bacteria: https://pxhere.com/en/photo/1608796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Walk: https://www.flickr.com/photos/45651718@N08/5925966213</a:t>
                      </a:r>
                      <a:endParaRPr lang="en-US" sz="900" u="none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Conference: https://www.flickr.com/photos/29780116@N03/31026575152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Trophy: https://pxhere.com/en/photo/1584865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Tmaximumge</a:t>
                      </a: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dirty="0"/>
                        <a:t>Syed Nabil </a:t>
                      </a:r>
                      <a:r>
                        <a:rPr lang="en-US" sz="900" dirty="0" err="1"/>
                        <a:t>Aljunid</a:t>
                      </a:r>
                      <a:endParaRPr lang="en-US" sz="9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British High Commission, New Delhi</a:t>
                      </a:r>
                      <a:endParaRPr lang="en-IN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Mohamed Hassan</a:t>
                      </a:r>
                      <a:endParaRPr lang="en-IN" sz="9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4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/>
                        <a:t>5</a:t>
                      </a: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9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Paint: https://pxhere.com/en/photo/1587287</a:t>
                      </a:r>
                    </a:p>
                    <a:p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Boys: https://www.flickr.com/photos/7309868@N06/2529443716</a:t>
                      </a:r>
                      <a:endParaRPr lang="en-US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Bench: https://pxhere.com/en/photo/1173587</a:t>
                      </a:r>
                      <a:endParaRPr lang="en-IN" sz="900" b="0" u="none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Market: https://www.flickr.com/photos/8250978@N04/9210796297</a:t>
                      </a:r>
                      <a:endParaRPr lang="en-US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endParaRPr lang="en-US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dirty="0" err="1"/>
                        <a:t>Pxhere</a:t>
                      </a:r>
                      <a:endParaRPr lang="en-US" sz="9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dirty="0" err="1"/>
                        <a:t>Sdfgsdfgasdr</a:t>
                      </a:r>
                      <a:endParaRPr lang="en-US" sz="9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dirty="0" err="1"/>
                        <a:t>Pxhere</a:t>
                      </a:r>
                      <a:endParaRPr lang="en-US" sz="900" u="none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dirty="0"/>
                        <a:t>Axel </a:t>
                      </a:r>
                      <a:r>
                        <a:rPr lang="en-US" sz="900" u="none" dirty="0" err="1"/>
                        <a:t>Drainville</a:t>
                      </a:r>
                      <a:endParaRPr sz="900" u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4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/>
                        <a:t>6</a:t>
                      </a: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Baby: https://www.flickr.com/photos/22853208@N05/3807924947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Girl: https://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pxhere.com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en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/photo/1589375</a:t>
                      </a:r>
                      <a:endParaRPr lang="en-IN" sz="900" b="0" u="none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Vegetables: https://www.flickr.com/photos/66866787@N00/5296012908</a:t>
                      </a:r>
                      <a:endParaRPr lang="en-IN" sz="900" b="0" u="none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Lion: https://pixabay.com/photos/lion-lioness-big-cats-wildlife-zoo-712296/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IN" sz="900" b="0" u="none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PS Sahana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Mohamed Hassan</a:t>
                      </a:r>
                      <a:endParaRPr lang="en-US" sz="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Anuradha </a:t>
                      </a:r>
                      <a:r>
                        <a:rPr lang="en-US" sz="9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Dissanyake</a:t>
                      </a:r>
                      <a:endParaRPr lang="en-US" sz="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Kapa 65</a:t>
                      </a:r>
                      <a:endParaRPr sz="900" u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3303034504"/>
                  </a:ext>
                </a:extLst>
              </a:tr>
              <a:tr h="3834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/>
                        <a:t>7</a:t>
                      </a: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Shelf: https://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pxhere.com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en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/photo/111226</a:t>
                      </a:r>
                      <a:endParaRPr lang="en-US" sz="9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Car: https://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pxhere.com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en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/photo/619631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Girl: https://www.freepik.com/free-vector/detective-wearing-brown-overcoat-bushes_25673932.htm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Clock: https://pxhere.com/en/photo/340692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IN" sz="900" b="0" u="none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u="none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Pxhere</a:t>
                      </a:r>
                      <a:endParaRPr lang="en-US" sz="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u="none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Pxhere</a:t>
                      </a:r>
                      <a:endParaRPr lang="en-US" sz="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u="none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brgfx</a:t>
                      </a:r>
                      <a:endParaRPr lang="en-US" sz="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u="none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Pxhere</a:t>
                      </a:r>
                      <a:endParaRPr lang="en-US" sz="900" b="0" u="none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999370113"/>
                  </a:ext>
                </a:extLst>
              </a:tr>
              <a:tr h="3834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/>
                        <a:t>8</a:t>
                      </a: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Carousel: https://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pixabay.com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/photos/carnival-carousel-ferris-wheel-1492099/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Food: https://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pxhere.com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en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/photo/997566</a:t>
                      </a:r>
                      <a:endParaRPr lang="en-IN" sz="900" u="none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Boat: https://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pxhere.com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en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/photo/916336</a:t>
                      </a:r>
                      <a:endParaRPr lang="en-IN" sz="900" u="none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Sweet: https://www.flickr.com/photos/37601286@N06/6737382603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IN" sz="900" u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Harut</a:t>
                      </a:r>
                      <a:r>
                        <a:rPr lang="en-IN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</a:t>
                      </a:r>
                      <a:r>
                        <a:rPr lang="en-IN" sz="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Movsisyan</a:t>
                      </a:r>
                      <a:endParaRPr lang="en-IN" sz="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9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Pxhere</a:t>
                      </a:r>
                      <a:endParaRPr lang="en-IN" sz="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9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Pxhere</a:t>
                      </a:r>
                      <a:endParaRPr lang="en-IN" sz="9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Garrett Ziegler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3775486364"/>
                  </a:ext>
                </a:extLst>
              </a:tr>
            </a:tbl>
          </a:graphicData>
        </a:graphic>
      </p:graphicFrame>
      <p:sp>
        <p:nvSpPr>
          <p:cNvPr id="47" name="Google Shape;47;p3"/>
          <p:cNvSpPr txBox="1"/>
          <p:nvPr/>
        </p:nvSpPr>
        <p:spPr>
          <a:xfrm>
            <a:off x="3549975" y="116632"/>
            <a:ext cx="5092048" cy="5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5000" lnSpcReduction="2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IN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Attribution / Citation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206" y="1061089"/>
            <a:ext cx="459752" cy="3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691" y="1070219"/>
            <a:ext cx="594000" cy="3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0898" y="1466276"/>
            <a:ext cx="496793" cy="3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206" y="1499834"/>
            <a:ext cx="576133" cy="39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7189" y="1964849"/>
            <a:ext cx="454165" cy="39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881" y="2400625"/>
            <a:ext cx="614106" cy="39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429910" y="1953737"/>
            <a:ext cx="594000" cy="3955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879435" y="2404912"/>
            <a:ext cx="529672" cy="353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533867" y="2895414"/>
            <a:ext cx="537777" cy="3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847" y="2882512"/>
            <a:ext cx="518298" cy="36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1898" y="3266145"/>
            <a:ext cx="488889" cy="3272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588504" y="3295889"/>
            <a:ext cx="446019" cy="2975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047EA0-38C0-3D43-AFE9-A82668124EE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912866" y="3662273"/>
            <a:ext cx="462810" cy="3462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70FE28-74ED-074B-844F-30BB40223F9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821" y="4050002"/>
            <a:ext cx="502506" cy="3240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841754-9B3D-864A-B5E1-CDB17DFBD74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599282" y="3667348"/>
            <a:ext cx="424460" cy="3398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40B32D-4BB9-724E-9A59-8C79691570B3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445" y="4041169"/>
            <a:ext cx="533224" cy="3457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9D63DC-75C7-1347-9770-41BD215FB09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057" y="4457683"/>
            <a:ext cx="504477" cy="3366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34DC498-B121-8544-BB65-C2662276E9C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107" y="4469593"/>
            <a:ext cx="481978" cy="3213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302C44-C340-E944-94E9-8F8D2F7EAD7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1957422" y="4826031"/>
            <a:ext cx="454743" cy="3015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A4179A-4601-2044-828E-F0074C82FD1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5813" y="4809320"/>
            <a:ext cx="409605" cy="3275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47DBF0-5FE7-E747-BB35-9E593EC068E2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896684" y="5222780"/>
            <a:ext cx="442746" cy="2975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968CF2D-B7E6-834F-826A-A398E70ADE26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999" y="5577835"/>
            <a:ext cx="472809" cy="32727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083685E-592A-C24B-8AA8-4AF2885FE07F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656" y="5222780"/>
            <a:ext cx="447471" cy="29752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7B73133-E495-DB4A-96BD-2BB8CE5AC9DB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2619237" y="5587765"/>
            <a:ext cx="398510" cy="29752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 txBox="1">
            <a:spLocks noGrp="1"/>
          </p:cNvSpPr>
          <p:nvPr>
            <p:ph type="title"/>
          </p:nvPr>
        </p:nvSpPr>
        <p:spPr>
          <a:xfrm>
            <a:off x="1447787" y="289729"/>
            <a:ext cx="9296427" cy="755649"/>
          </a:xfrm>
          <a:prstGeom prst="rect">
            <a:avLst/>
          </a:prstGeom>
          <a:solidFill>
            <a:srgbClr val="CDE8E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pc="5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Prepositional Phrase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294577" y="163472"/>
            <a:ext cx="8570044" cy="755649"/>
            <a:chOff x="1294577" y="163472"/>
            <a:chExt cx="8570044" cy="755649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310225" y="163472"/>
              <a:ext cx="0" cy="75564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296621" y="910329"/>
              <a:ext cx="8568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294577" y="171088"/>
              <a:ext cx="360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627257" y="-83336"/>
            <a:ext cx="876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Gill Sans Ultra Bold" panose="020B0A02020104020203" pitchFamily="34" charset="0"/>
              </a:rPr>
              <a:t>“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867564" y="642631"/>
            <a:ext cx="658118" cy="711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Gill Sans Ultra Bold" panose="020B0A02020104020203" pitchFamily="34" charset="0"/>
              </a:rPr>
              <a:t>”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08463" y="164783"/>
            <a:ext cx="8401900" cy="755649"/>
            <a:chOff x="2208463" y="156074"/>
            <a:chExt cx="8401900" cy="755649"/>
          </a:xfrm>
        </p:grpSpPr>
        <p:cxnSp>
          <p:nvCxnSpPr>
            <p:cNvPr id="23" name="Straight Connector 22"/>
            <p:cNvCxnSpPr/>
            <p:nvPr/>
          </p:nvCxnSpPr>
          <p:spPr>
            <a:xfrm flipH="1" flipV="1">
              <a:off x="10597163" y="156074"/>
              <a:ext cx="0" cy="75564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2208463" y="168304"/>
              <a:ext cx="8388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10430363" y="904107"/>
              <a:ext cx="180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42229" y="3383380"/>
            <a:ext cx="6196316" cy="3005638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IE" sz="2200" dirty="0">
                <a:solidFill>
                  <a:schemeClr val="tx1"/>
                </a:solidFill>
              </a:rPr>
              <a:t>Prepositional phrases </a:t>
            </a:r>
            <a:r>
              <a:rPr lang="en-IE" sz="2200" b="1" dirty="0">
                <a:solidFill>
                  <a:schemeClr val="tx1"/>
                </a:solidFill>
              </a:rPr>
              <a:t>begin with a preposition</a:t>
            </a:r>
            <a:r>
              <a:rPr lang="en-IE" sz="2200" dirty="0">
                <a:solidFill>
                  <a:schemeClr val="tx1"/>
                </a:solidFill>
              </a:rPr>
              <a:t>, for </a:t>
            </a:r>
            <a:r>
              <a:rPr lang="en-IE" sz="2200" dirty="0" err="1">
                <a:solidFill>
                  <a:schemeClr val="tx1"/>
                </a:solidFill>
              </a:rPr>
              <a:t>eg.</a:t>
            </a:r>
            <a:r>
              <a:rPr lang="en-IE" sz="2200" dirty="0">
                <a:solidFill>
                  <a:schemeClr val="tx1"/>
                </a:solidFill>
              </a:rPr>
              <a:t> </a:t>
            </a:r>
            <a:r>
              <a:rPr lang="en-IE" sz="2200" b="1" i="1" dirty="0">
                <a:solidFill>
                  <a:schemeClr val="tx1"/>
                </a:solidFill>
              </a:rPr>
              <a:t>by the seaside</a:t>
            </a:r>
            <a:r>
              <a:rPr lang="en-IE" sz="2200" dirty="0">
                <a:solidFill>
                  <a:schemeClr val="tx1"/>
                </a:solidFill>
              </a:rPr>
              <a:t>, </a:t>
            </a:r>
            <a:r>
              <a:rPr lang="en-IE" sz="2200" b="1" i="1" dirty="0">
                <a:solidFill>
                  <a:schemeClr val="tx1"/>
                </a:solidFill>
              </a:rPr>
              <a:t>up the tree</a:t>
            </a:r>
            <a:r>
              <a:rPr lang="en-IE" sz="2200" dirty="0">
                <a:solidFill>
                  <a:schemeClr val="tx1"/>
                </a:solidFill>
              </a:rPr>
              <a:t>.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IE" sz="2200" dirty="0"/>
              <a:t>A prepositional phrase cannot stand on its own. </a:t>
            </a:r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IE" sz="2200" dirty="0"/>
              <a:t>It is </a:t>
            </a:r>
            <a:r>
              <a:rPr lang="en-IE" sz="2200" b="1" dirty="0"/>
              <a:t>always a part </a:t>
            </a:r>
            <a:r>
              <a:rPr lang="en-IE" sz="2200" dirty="0"/>
              <a:t>of a sentence.</a:t>
            </a:r>
            <a:endParaRPr lang="en-IE" sz="2200" b="1" u="sng" dirty="0">
              <a:solidFill>
                <a:schemeClr val="tx1"/>
              </a:solidFill>
            </a:endParaRPr>
          </a:p>
          <a:p>
            <a:pPr marL="25400" indent="0">
              <a:buSzPct val="100000"/>
              <a:buNone/>
            </a:pPr>
            <a:endParaRPr lang="en-IE" sz="1000" b="1" u="sng" dirty="0">
              <a:solidFill>
                <a:schemeClr val="tx1"/>
              </a:solidFill>
            </a:endParaRPr>
          </a:p>
          <a:p>
            <a:pPr marL="25400" indent="0">
              <a:buSzPct val="100000"/>
              <a:buNone/>
            </a:pPr>
            <a:r>
              <a:rPr lang="en-IE" sz="2200" b="1" u="sng" dirty="0">
                <a:solidFill>
                  <a:schemeClr val="tx1"/>
                </a:solidFill>
              </a:rPr>
              <a:t>Few Other Examples:</a:t>
            </a:r>
            <a:endParaRPr lang="en-IN" sz="2200" b="1" u="sng" dirty="0">
              <a:solidFill>
                <a:schemeClr val="tx1"/>
              </a:solidFill>
            </a:endParaRPr>
          </a:p>
          <a:p>
            <a:pPr marL="992187" indent="-457200">
              <a:buSzPct val="100000"/>
              <a:buAutoNum type="alphaLcPeriod"/>
            </a:pPr>
            <a:r>
              <a:rPr lang="en-IE" sz="2200" dirty="0"/>
              <a:t>The squirrel climbed </a:t>
            </a:r>
            <a:r>
              <a:rPr lang="en-IE" sz="2200" b="1" i="1" dirty="0"/>
              <a:t>up the tree</a:t>
            </a:r>
            <a:r>
              <a:rPr lang="en-IE" sz="2200" dirty="0"/>
              <a:t>.</a:t>
            </a:r>
            <a:endParaRPr lang="en-IN" sz="2200" dirty="0"/>
          </a:p>
          <a:p>
            <a:pPr marL="992187" indent="-457200">
              <a:buSzPct val="100000"/>
              <a:buAutoNum type="alphaLcPeriod"/>
            </a:pPr>
            <a:r>
              <a:rPr lang="en-IE" sz="2200" dirty="0"/>
              <a:t>The car went </a:t>
            </a:r>
            <a:r>
              <a:rPr lang="en-IE" sz="2200" b="1" i="1" dirty="0"/>
              <a:t>down the hill</a:t>
            </a:r>
            <a:r>
              <a:rPr lang="en-IE" sz="2200" dirty="0"/>
              <a:t>.</a:t>
            </a:r>
          </a:p>
          <a:p>
            <a:endParaRPr lang="en-IN" dirty="0"/>
          </a:p>
        </p:txBody>
      </p:sp>
      <p:sp>
        <p:nvSpPr>
          <p:cNvPr id="22" name="Rectangle 21"/>
          <p:cNvSpPr/>
          <p:nvPr/>
        </p:nvSpPr>
        <p:spPr>
          <a:xfrm>
            <a:off x="3741910" y="1431472"/>
            <a:ext cx="4708187" cy="71163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Prepositional Phrase consists of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63641" y="2701589"/>
            <a:ext cx="2101175" cy="59338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Preposition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045415" y="2701589"/>
            <a:ext cx="2101175" cy="59338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963703" y="2701589"/>
            <a:ext cx="2101175" cy="59338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Modifier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203274" y="2143111"/>
            <a:ext cx="7933507" cy="547897"/>
            <a:chOff x="2203271" y="2022961"/>
            <a:chExt cx="7933507" cy="547897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2203271" y="2276475"/>
              <a:ext cx="79335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203271" y="2264858"/>
              <a:ext cx="0" cy="306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6095999" y="2022961"/>
              <a:ext cx="0" cy="54789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10115014" y="2259400"/>
              <a:ext cx="0" cy="306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081888"/>
              </p:ext>
            </p:extLst>
          </p:nvPr>
        </p:nvGraphicFramePr>
        <p:xfrm>
          <a:off x="6867729" y="4082341"/>
          <a:ext cx="4766553" cy="17069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88851">
                  <a:extLst>
                    <a:ext uri="{9D8B030D-6E8A-4147-A177-3AD203B41FA5}">
                      <a16:colId xmlns:a16="http://schemas.microsoft.com/office/drawing/2014/main" val="3092372340"/>
                    </a:ext>
                  </a:extLst>
                </a:gridCol>
                <a:gridCol w="1588851">
                  <a:extLst>
                    <a:ext uri="{9D8B030D-6E8A-4147-A177-3AD203B41FA5}">
                      <a16:colId xmlns:a16="http://schemas.microsoft.com/office/drawing/2014/main" val="3742478539"/>
                    </a:ext>
                  </a:extLst>
                </a:gridCol>
                <a:gridCol w="1588851">
                  <a:extLst>
                    <a:ext uri="{9D8B030D-6E8A-4147-A177-3AD203B41FA5}">
                      <a16:colId xmlns:a16="http://schemas.microsoft.com/office/drawing/2014/main" val="3341311456"/>
                    </a:ext>
                  </a:extLst>
                </a:gridCol>
              </a:tblGrid>
              <a:tr h="436888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Modifier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12343"/>
                  </a:ext>
                </a:extLst>
              </a:tr>
              <a:tr h="436888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seaside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49197"/>
                  </a:ext>
                </a:extLst>
              </a:tr>
              <a:tr h="436888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181190"/>
                  </a:ext>
                </a:extLst>
              </a:tr>
              <a:tr h="250513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702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326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 txBox="1">
            <a:spLocks noGrp="1"/>
          </p:cNvSpPr>
          <p:nvPr>
            <p:ph type="title"/>
          </p:nvPr>
        </p:nvSpPr>
        <p:spPr>
          <a:xfrm>
            <a:off x="1436659" y="286985"/>
            <a:ext cx="9296427" cy="755649"/>
          </a:xfrm>
          <a:prstGeom prst="rect">
            <a:avLst/>
          </a:prstGeom>
          <a:solidFill>
            <a:srgbClr val="E1DDC9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pc="5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Positioning Of Prepositional Phrases: End</a:t>
            </a:r>
          </a:p>
        </p:txBody>
      </p:sp>
      <p:sp>
        <p:nvSpPr>
          <p:cNvPr id="40" name="Google Shape;40;p2"/>
          <p:cNvSpPr txBox="1">
            <a:spLocks noGrp="1"/>
          </p:cNvSpPr>
          <p:nvPr>
            <p:ph type="body" idx="1"/>
          </p:nvPr>
        </p:nvSpPr>
        <p:spPr>
          <a:xfrm>
            <a:off x="768486" y="3105149"/>
            <a:ext cx="6227628" cy="2556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indent="0">
              <a:buSzPct val="100000"/>
              <a:buNone/>
            </a:pPr>
            <a:r>
              <a:rPr lang="en-IE" sz="2400" b="1" u="sng" dirty="0"/>
              <a:t>Few Examples:</a:t>
            </a:r>
          </a:p>
          <a:p>
            <a:pPr marL="452438" indent="-452438">
              <a:buSzPct val="100000"/>
              <a:buFont typeface="+mj-lt"/>
              <a:buAutoNum type="arabicPeriod"/>
            </a:pPr>
            <a:r>
              <a:rPr lang="en-IE" sz="2400" dirty="0"/>
              <a:t>My grandmother’s cottage is </a:t>
            </a:r>
            <a:r>
              <a:rPr lang="en-IE" sz="2400" b="1" i="1" dirty="0"/>
              <a:t>by the seaside.</a:t>
            </a:r>
            <a:endParaRPr lang="en-IN" sz="2400" b="1" i="1" dirty="0"/>
          </a:p>
          <a:p>
            <a:pPr marL="452438" indent="-452438">
              <a:buSzPct val="100000"/>
              <a:buFont typeface="+mj-lt"/>
              <a:buAutoNum type="arabicPeriod"/>
            </a:pPr>
            <a:r>
              <a:rPr lang="en-IE" sz="2400" dirty="0"/>
              <a:t>This mobile is </a:t>
            </a:r>
            <a:r>
              <a:rPr lang="en-IE" sz="2400" b="1" i="1" dirty="0"/>
              <a:t>out of date.</a:t>
            </a:r>
            <a:endParaRPr lang="en-IN" sz="2400" b="1" i="1" dirty="0"/>
          </a:p>
          <a:p>
            <a:pPr marL="452438" indent="-452438">
              <a:buSzPct val="100000"/>
              <a:buFont typeface="+mj-lt"/>
              <a:buAutoNum type="arabicPeriod"/>
            </a:pPr>
            <a:r>
              <a:rPr lang="en-IE" sz="2400" dirty="0"/>
              <a:t>The cat ran </a:t>
            </a:r>
            <a:r>
              <a:rPr lang="en-IE" sz="2400" b="1" i="1" dirty="0"/>
              <a:t>behind the mouse.</a:t>
            </a:r>
            <a:endParaRPr lang="en-IN" sz="2400" b="1" i="1" dirty="0"/>
          </a:p>
          <a:p>
            <a:pPr marL="452438" indent="-452438">
              <a:buSzPct val="100000"/>
              <a:buFont typeface="+mj-lt"/>
              <a:buAutoNum type="arabicPeriod"/>
            </a:pPr>
            <a:r>
              <a:rPr lang="en-IE" sz="2400" dirty="0"/>
              <a:t>She climbed</a:t>
            </a:r>
            <a:r>
              <a:rPr lang="en-IE" sz="2400" b="1" i="1" dirty="0"/>
              <a:t> up the hill.</a:t>
            </a:r>
            <a:endParaRPr lang="en-IN" sz="2400" b="1" i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310225" y="163472"/>
            <a:ext cx="0" cy="75564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94577" y="911422"/>
            <a:ext cx="75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94577" y="171088"/>
            <a:ext cx="117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0597360" y="163389"/>
            <a:ext cx="0" cy="75564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3026691" y="172181"/>
            <a:ext cx="75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9440098" y="911422"/>
            <a:ext cx="117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64546" y="-89461"/>
            <a:ext cx="618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Gill Sans Ultra Bold" panose="020B0A02020104020203" pitchFamily="34" charset="0"/>
              </a:rPr>
              <a:t>“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66923" y="649955"/>
            <a:ext cx="634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Gill Sans Ultra Bold" panose="020B0A02020104020203" pitchFamily="34" charset="0"/>
              </a:rPr>
              <a:t>”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1163638" y="1594605"/>
            <a:ext cx="9901237" cy="875326"/>
          </a:xfrm>
          <a:prstGeom prst="round2Diag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prepositional phrase can be placed </a:t>
            </a:r>
            <a:r>
              <a:rPr lang="en-IE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the end</a:t>
            </a:r>
            <a:r>
              <a:rPr lang="en-IE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a sentence.</a:t>
            </a:r>
            <a:endParaRPr lang="en-IN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6113" y="2718003"/>
            <a:ext cx="2292780" cy="1974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098" y="2889637"/>
            <a:ext cx="2631928" cy="1754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6952" y="4755646"/>
            <a:ext cx="2497923" cy="1991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859" y="4720311"/>
            <a:ext cx="2999664" cy="2061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75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 txBox="1">
            <a:spLocks noGrp="1"/>
          </p:cNvSpPr>
          <p:nvPr>
            <p:ph type="title"/>
          </p:nvPr>
        </p:nvSpPr>
        <p:spPr>
          <a:xfrm>
            <a:off x="1436659" y="286985"/>
            <a:ext cx="9296427" cy="755649"/>
          </a:xfrm>
          <a:prstGeom prst="rect">
            <a:avLst/>
          </a:prstGeom>
          <a:solidFill>
            <a:srgbClr val="D9E5C1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pc="5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Positioning Of Prepositional Phrases: Beginning</a:t>
            </a:r>
          </a:p>
        </p:txBody>
      </p:sp>
      <p:sp>
        <p:nvSpPr>
          <p:cNvPr id="40" name="Google Shape;40;p2"/>
          <p:cNvSpPr txBox="1">
            <a:spLocks noGrp="1"/>
          </p:cNvSpPr>
          <p:nvPr>
            <p:ph type="body" idx="1"/>
          </p:nvPr>
        </p:nvSpPr>
        <p:spPr>
          <a:xfrm>
            <a:off x="557440" y="2871685"/>
            <a:ext cx="6229350" cy="3209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indent="0">
              <a:buSzPct val="100000"/>
              <a:buNone/>
            </a:pPr>
            <a:r>
              <a:rPr lang="en-IE" sz="2400" b="1" u="sng" dirty="0"/>
              <a:t>Few Examples:</a:t>
            </a:r>
          </a:p>
          <a:p>
            <a:pPr marL="285750" indent="-260350">
              <a:buSzPct val="100000"/>
            </a:pPr>
            <a:r>
              <a:rPr lang="en-IE" sz="2400" b="1" i="1" dirty="0"/>
              <a:t>During Corona</a:t>
            </a:r>
            <a:r>
              <a:rPr lang="en-IE" sz="2400" dirty="0"/>
              <a:t> many people lost their jobs.</a:t>
            </a:r>
            <a:endParaRPr lang="en-IN" sz="2400" dirty="0"/>
          </a:p>
          <a:p>
            <a:pPr marL="285750" indent="-260350">
              <a:buSzPct val="100000"/>
            </a:pPr>
            <a:r>
              <a:rPr lang="en-IE" sz="2400" b="1" i="1" dirty="0"/>
              <a:t>Without warning</a:t>
            </a:r>
            <a:r>
              <a:rPr lang="en-IE" sz="2400" dirty="0"/>
              <a:t>, he suddenly ran across the road.</a:t>
            </a:r>
            <a:endParaRPr lang="en-IN" sz="2400" dirty="0"/>
          </a:p>
          <a:p>
            <a:pPr marL="285750" indent="-260350">
              <a:buSzPct val="100000"/>
            </a:pPr>
            <a:r>
              <a:rPr lang="en-IE" sz="2400" b="1" i="1" dirty="0"/>
              <a:t>At the beginning</a:t>
            </a:r>
            <a:r>
              <a:rPr lang="en-IE" sz="2400" dirty="0"/>
              <a:t> of the program the principal addressed the gathering.</a:t>
            </a:r>
            <a:endParaRPr lang="en-IN" sz="2400" dirty="0"/>
          </a:p>
          <a:p>
            <a:pPr marL="285750" indent="-260350">
              <a:buSzPct val="100000"/>
            </a:pPr>
            <a:r>
              <a:rPr lang="en-IE" sz="2400" b="1" i="1" dirty="0"/>
              <a:t>By sheer luck</a:t>
            </a:r>
            <a:r>
              <a:rPr lang="en-IE" sz="2400" dirty="0"/>
              <a:t>, I won the prize.</a:t>
            </a:r>
            <a:endParaRPr lang="en-IN" sz="24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310225" y="163472"/>
            <a:ext cx="0" cy="75564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94577" y="911422"/>
            <a:ext cx="75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94577" y="171088"/>
            <a:ext cx="117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0597360" y="163389"/>
            <a:ext cx="0" cy="75564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3026691" y="172181"/>
            <a:ext cx="75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9440098" y="911422"/>
            <a:ext cx="117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64546" y="-89461"/>
            <a:ext cx="618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Gill Sans Ultra Bold" panose="020B0A02020104020203" pitchFamily="34" charset="0"/>
              </a:rPr>
              <a:t>“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66923" y="649955"/>
            <a:ext cx="634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Gill Sans Ultra Bold" panose="020B0A02020104020203" pitchFamily="34" charset="0"/>
              </a:rPr>
              <a:t>”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1163638" y="1595192"/>
            <a:ext cx="9901237" cy="875326"/>
          </a:xfrm>
          <a:prstGeom prst="round2DiagRect">
            <a:avLst/>
          </a:prstGeom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prepositional phrase can be placed </a:t>
            </a:r>
            <a:r>
              <a:rPr lang="en-I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the beginning</a:t>
            </a:r>
            <a:r>
              <a:rPr lang="en-I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a sentence.</a:t>
            </a:r>
            <a:endParaRPr lang="en-IN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1536" y="2865515"/>
            <a:ext cx="2016623" cy="175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5357" y="4638718"/>
            <a:ext cx="2433075" cy="1568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89682" y="2930133"/>
            <a:ext cx="2446530" cy="1629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96113" y="4747266"/>
            <a:ext cx="2687471" cy="1792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9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 txBox="1">
            <a:spLocks noGrp="1"/>
          </p:cNvSpPr>
          <p:nvPr>
            <p:ph type="title"/>
          </p:nvPr>
        </p:nvSpPr>
        <p:spPr>
          <a:xfrm>
            <a:off x="1436659" y="286985"/>
            <a:ext cx="9296427" cy="755649"/>
          </a:xfrm>
          <a:prstGeom prst="rect">
            <a:avLst/>
          </a:prstGeom>
          <a:solidFill>
            <a:srgbClr val="FAE6F8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pc="5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Positioning Of Prepositional Phrases: Middle</a:t>
            </a:r>
          </a:p>
        </p:txBody>
      </p:sp>
      <p:sp>
        <p:nvSpPr>
          <p:cNvPr id="40" name="Google Shape;40;p2"/>
          <p:cNvSpPr txBox="1">
            <a:spLocks noGrp="1"/>
          </p:cNvSpPr>
          <p:nvPr>
            <p:ph type="body" idx="1"/>
          </p:nvPr>
        </p:nvSpPr>
        <p:spPr>
          <a:xfrm>
            <a:off x="511047" y="3114877"/>
            <a:ext cx="6229350" cy="255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indent="0">
              <a:buSzPct val="100000"/>
              <a:buNone/>
            </a:pPr>
            <a:r>
              <a:rPr lang="en-IE" sz="2400" b="1" u="sng" dirty="0"/>
              <a:t>Few Examples:</a:t>
            </a:r>
          </a:p>
          <a:p>
            <a:pPr marL="482600" indent="-457200">
              <a:buSzPct val="100000"/>
              <a:buFont typeface="+mj-lt"/>
              <a:buAutoNum type="arabicPeriod"/>
            </a:pPr>
            <a:r>
              <a:rPr lang="en-IE" sz="2400" dirty="0"/>
              <a:t>The paintings are </a:t>
            </a:r>
            <a:r>
              <a:rPr lang="en-IE" sz="2400" b="1" i="1" dirty="0"/>
              <a:t>on show till</a:t>
            </a:r>
            <a:r>
              <a:rPr lang="en-IE" sz="2400" dirty="0"/>
              <a:t> September.</a:t>
            </a:r>
          </a:p>
          <a:p>
            <a:pPr marL="482600" indent="-457200">
              <a:buSzPct val="100000"/>
              <a:buFont typeface="+mj-lt"/>
              <a:buAutoNum type="arabicPeriod"/>
            </a:pPr>
            <a:r>
              <a:rPr lang="en-IE" sz="2400" dirty="0"/>
              <a:t>The child </a:t>
            </a:r>
            <a:r>
              <a:rPr lang="en-IE" sz="2400" b="1" i="1" dirty="0"/>
              <a:t>in the middle </a:t>
            </a:r>
            <a:r>
              <a:rPr lang="en-IE" sz="2400" dirty="0"/>
              <a:t>is the cutest of all.</a:t>
            </a:r>
            <a:endParaRPr lang="en-IN" sz="2400" dirty="0"/>
          </a:p>
          <a:p>
            <a:pPr marL="482600" indent="-457200">
              <a:buSzPct val="100000"/>
              <a:buFont typeface="+mj-lt"/>
              <a:buAutoNum type="arabicPeriod"/>
            </a:pPr>
            <a:r>
              <a:rPr lang="en-IE" sz="2400" dirty="0"/>
              <a:t>I would like a seat next </a:t>
            </a:r>
            <a:r>
              <a:rPr lang="en-IE" sz="2400" b="1" i="1" dirty="0"/>
              <a:t>to the window</a:t>
            </a:r>
            <a:r>
              <a:rPr lang="en-IE" sz="2400" dirty="0"/>
              <a:t>, please.</a:t>
            </a:r>
            <a:endParaRPr lang="en-IN" sz="2400" dirty="0"/>
          </a:p>
          <a:p>
            <a:pPr marL="482600" indent="-457200">
              <a:buSzPct val="100000"/>
              <a:buFont typeface="+mj-lt"/>
              <a:buAutoNum type="arabicPeriod"/>
            </a:pPr>
            <a:r>
              <a:rPr lang="en-IE" sz="2400" dirty="0"/>
              <a:t>The shops are </a:t>
            </a:r>
            <a:r>
              <a:rPr lang="en-IE" sz="2400" b="1" i="1" dirty="0"/>
              <a:t>within walking </a:t>
            </a:r>
            <a:r>
              <a:rPr lang="en-IE" sz="2400" dirty="0"/>
              <a:t>distance. </a:t>
            </a:r>
            <a:endParaRPr lang="en-IN" sz="24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310225" y="163472"/>
            <a:ext cx="0" cy="75564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94577" y="911422"/>
            <a:ext cx="75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94577" y="171088"/>
            <a:ext cx="117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0597360" y="163389"/>
            <a:ext cx="0" cy="75564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3026691" y="172181"/>
            <a:ext cx="75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9440098" y="911422"/>
            <a:ext cx="117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64546" y="-89461"/>
            <a:ext cx="618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Gill Sans Ultra Bold" panose="020B0A02020104020203" pitchFamily="34" charset="0"/>
              </a:rPr>
              <a:t>“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66923" y="649955"/>
            <a:ext cx="634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Gill Sans Ultra Bold" panose="020B0A02020104020203" pitchFamily="34" charset="0"/>
              </a:rPr>
              <a:t>”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1165010" y="1617049"/>
            <a:ext cx="9901237" cy="875326"/>
          </a:xfrm>
          <a:prstGeom prst="round2Diag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prepositional phrase can be placed </a:t>
            </a:r>
            <a:r>
              <a:rPr lang="en-I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middle </a:t>
            </a:r>
            <a:r>
              <a:rPr lang="en-I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a sentence.</a:t>
            </a:r>
            <a:endParaRPr lang="en-IN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89201" y="2966210"/>
            <a:ext cx="2378565" cy="159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531" y="2852738"/>
            <a:ext cx="2540200" cy="176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058475" y="4817630"/>
            <a:ext cx="2528697" cy="168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209" y="4743193"/>
            <a:ext cx="2694151" cy="1803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981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 txBox="1">
            <a:spLocks noGrp="1"/>
          </p:cNvSpPr>
          <p:nvPr>
            <p:ph type="title"/>
          </p:nvPr>
        </p:nvSpPr>
        <p:spPr>
          <a:xfrm>
            <a:off x="1436659" y="286985"/>
            <a:ext cx="9296427" cy="755649"/>
          </a:xfrm>
          <a:prstGeom prst="rect">
            <a:avLst/>
          </a:prstGeom>
          <a:solidFill>
            <a:srgbClr val="FFE07D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pc="5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 Types: Prepositional Phrases as Adjectives</a:t>
            </a:r>
          </a:p>
        </p:txBody>
      </p:sp>
      <p:sp>
        <p:nvSpPr>
          <p:cNvPr id="40" name="Google Shape;40;p2"/>
          <p:cNvSpPr txBox="1">
            <a:spLocks noGrp="1"/>
          </p:cNvSpPr>
          <p:nvPr>
            <p:ph type="body" idx="1"/>
          </p:nvPr>
        </p:nvSpPr>
        <p:spPr>
          <a:xfrm>
            <a:off x="766764" y="3105150"/>
            <a:ext cx="6149602" cy="255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indent="0">
              <a:buSzPct val="100000"/>
              <a:buNone/>
            </a:pPr>
            <a:r>
              <a:rPr lang="en-US" sz="2400" b="1" u="sng" dirty="0"/>
              <a:t>Few Examples:</a:t>
            </a:r>
          </a:p>
          <a:p>
            <a:pPr marL="447675" indent="-447675">
              <a:buSzPct val="100000"/>
              <a:buFont typeface="+mj-lt"/>
              <a:buAutoNum type="arabicPeriod"/>
            </a:pPr>
            <a:r>
              <a:rPr lang="en-US" sz="2400" dirty="0"/>
              <a:t>The baby </a:t>
            </a:r>
            <a:r>
              <a:rPr lang="en-US" sz="2400" b="1" i="1" dirty="0"/>
              <a:t>in the crib</a:t>
            </a:r>
            <a:r>
              <a:rPr lang="en-US" sz="2400" dirty="0"/>
              <a:t> is very happy</a:t>
            </a:r>
          </a:p>
          <a:p>
            <a:pPr marL="447675" indent="-447675">
              <a:buSzPct val="100000"/>
              <a:buFont typeface="+mj-lt"/>
              <a:buAutoNum type="arabicPeriod"/>
            </a:pPr>
            <a:r>
              <a:rPr lang="en-US" sz="2400" dirty="0"/>
              <a:t>The man </a:t>
            </a:r>
            <a:r>
              <a:rPr lang="en-US" sz="2400" b="1" i="1" dirty="0"/>
              <a:t>at the park</a:t>
            </a:r>
            <a:r>
              <a:rPr lang="en-US" sz="2400" dirty="0"/>
              <a:t> was selling ice creams.</a:t>
            </a:r>
          </a:p>
          <a:p>
            <a:pPr marL="447675" indent="-447675">
              <a:buSzPct val="100000"/>
              <a:buFont typeface="+mj-lt"/>
              <a:buAutoNum type="arabicPeriod"/>
            </a:pPr>
            <a:r>
              <a:rPr lang="en-US" sz="2400" dirty="0"/>
              <a:t>The shop </a:t>
            </a:r>
            <a:r>
              <a:rPr lang="en-US" sz="2400" b="1" i="1" dirty="0"/>
              <a:t>behind my house</a:t>
            </a:r>
            <a:r>
              <a:rPr lang="en-US" sz="2400" dirty="0"/>
              <a:t> sells vegetables too.</a:t>
            </a:r>
          </a:p>
          <a:p>
            <a:pPr marL="447675" indent="-447675">
              <a:buSzPct val="100000"/>
              <a:buFont typeface="+mj-lt"/>
              <a:buAutoNum type="arabicPeriod"/>
            </a:pPr>
            <a:r>
              <a:rPr lang="en-US" sz="2400" dirty="0"/>
              <a:t>I am going to the zoo </a:t>
            </a:r>
            <a:r>
              <a:rPr lang="en-US" sz="2400" b="1" i="1" dirty="0"/>
              <a:t>with my friend</a:t>
            </a:r>
            <a:r>
              <a:rPr lang="en-US" sz="2400" dirty="0"/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10225" y="163472"/>
            <a:ext cx="0" cy="75564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94577" y="911422"/>
            <a:ext cx="75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94577" y="171088"/>
            <a:ext cx="117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0597360" y="163389"/>
            <a:ext cx="0" cy="75564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3026691" y="172181"/>
            <a:ext cx="75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9440098" y="911422"/>
            <a:ext cx="117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64546" y="-89461"/>
            <a:ext cx="618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Gill Sans Ultra Bold" panose="020B0A02020104020203" pitchFamily="34" charset="0"/>
              </a:rPr>
              <a:t>“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66923" y="649955"/>
            <a:ext cx="634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Gill Sans Ultra Bold" panose="020B0A02020104020203" pitchFamily="34" charset="0"/>
              </a:rPr>
              <a:t>”</a:t>
            </a:r>
          </a:p>
        </p:txBody>
      </p:sp>
      <p:sp>
        <p:nvSpPr>
          <p:cNvPr id="12" name="Round Diagonal Corner Rectangle 11"/>
          <p:cNvSpPr/>
          <p:nvPr/>
        </p:nvSpPr>
        <p:spPr>
          <a:xfrm>
            <a:off x="1145381" y="1894132"/>
            <a:ext cx="9901237" cy="875326"/>
          </a:xfrm>
          <a:prstGeom prst="round2Diag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prepositional phrase that </a:t>
            </a:r>
            <a:r>
              <a:rPr lang="en-I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modifies a noun </a:t>
            </a:r>
            <a:r>
              <a:rPr lang="en-I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acts </a:t>
            </a:r>
            <a:r>
              <a:rPr lang="en-IE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an adjective.</a:t>
            </a:r>
            <a:endParaRPr lang="en-IN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58445" y="3105150"/>
            <a:ext cx="2321931" cy="1737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053" y="3097438"/>
            <a:ext cx="2680390" cy="1728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09692" y="4937995"/>
            <a:ext cx="2252331" cy="1803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923" y="4963868"/>
            <a:ext cx="2701685" cy="1751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12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 txBox="1">
            <a:spLocks noGrp="1"/>
          </p:cNvSpPr>
          <p:nvPr>
            <p:ph type="title"/>
          </p:nvPr>
        </p:nvSpPr>
        <p:spPr>
          <a:xfrm>
            <a:off x="1436659" y="286985"/>
            <a:ext cx="9296427" cy="755649"/>
          </a:xfrm>
          <a:prstGeom prst="rect">
            <a:avLst/>
          </a:prstGeom>
          <a:solidFill>
            <a:srgbClr val="DDF5FB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pc="5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 Types: Prepositional Phrases as Adverbs</a:t>
            </a:r>
          </a:p>
        </p:txBody>
      </p:sp>
      <p:sp>
        <p:nvSpPr>
          <p:cNvPr id="40" name="Google Shape;40;p2"/>
          <p:cNvSpPr txBox="1">
            <a:spLocks noGrp="1"/>
          </p:cNvSpPr>
          <p:nvPr>
            <p:ph type="body" idx="1"/>
          </p:nvPr>
        </p:nvSpPr>
        <p:spPr>
          <a:xfrm>
            <a:off x="766764" y="3105150"/>
            <a:ext cx="6229349" cy="255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indent="0">
              <a:buSzPct val="100000"/>
              <a:buNone/>
            </a:pPr>
            <a:r>
              <a:rPr lang="en-US" sz="2400" b="1" u="sng" dirty="0"/>
              <a:t>Few Examples:</a:t>
            </a:r>
          </a:p>
          <a:p>
            <a:pPr marL="539750" indent="-514350">
              <a:buSzPct val="100000"/>
              <a:buFont typeface="+mj-lt"/>
              <a:buAutoNum type="arabicPeriod"/>
            </a:pPr>
            <a:r>
              <a:rPr lang="en-US" sz="2400" dirty="0" err="1"/>
              <a:t>Sita</a:t>
            </a:r>
            <a:r>
              <a:rPr lang="en-US" sz="2400" dirty="0"/>
              <a:t> went </a:t>
            </a:r>
            <a:r>
              <a:rPr lang="en-US" sz="2400" b="1" i="1" dirty="0"/>
              <a:t>to the store</a:t>
            </a:r>
            <a:r>
              <a:rPr lang="en-US" sz="2400" dirty="0"/>
              <a:t>.</a:t>
            </a:r>
          </a:p>
          <a:p>
            <a:pPr marL="539750" indent="-514350">
              <a:buSzPct val="100000"/>
              <a:buFont typeface="+mj-lt"/>
              <a:buAutoNum type="arabicPeriod"/>
            </a:pPr>
            <a:r>
              <a:rPr lang="en-US" sz="2400" dirty="0"/>
              <a:t>My dad took his car </a:t>
            </a:r>
            <a:r>
              <a:rPr lang="en-US" sz="2400" b="1" i="1" dirty="0"/>
              <a:t>for servicing</a:t>
            </a:r>
            <a:r>
              <a:rPr lang="en-US" sz="2400" dirty="0"/>
              <a:t>.</a:t>
            </a:r>
          </a:p>
          <a:p>
            <a:pPr marL="539750" indent="-514350">
              <a:buSzPct val="100000"/>
              <a:buFont typeface="+mj-lt"/>
              <a:buAutoNum type="arabicPeriod"/>
            </a:pPr>
            <a:r>
              <a:rPr lang="en-US" sz="2400" dirty="0"/>
              <a:t>My sister hid </a:t>
            </a:r>
            <a:r>
              <a:rPr lang="en-US" sz="2400" b="1" i="1" dirty="0"/>
              <a:t>behind the bush</a:t>
            </a:r>
            <a:r>
              <a:rPr lang="en-US" sz="2400" dirty="0"/>
              <a:t>.</a:t>
            </a:r>
          </a:p>
          <a:p>
            <a:pPr marL="539750" indent="-514350">
              <a:buSzPct val="100000"/>
              <a:buFont typeface="+mj-lt"/>
              <a:buAutoNum type="arabicPeriod"/>
            </a:pPr>
            <a:r>
              <a:rPr lang="en-US" sz="2400" dirty="0"/>
              <a:t>I will be there </a:t>
            </a:r>
            <a:r>
              <a:rPr lang="en-US" sz="2400" b="1" i="1" dirty="0"/>
              <a:t>in a minute</a:t>
            </a:r>
            <a:r>
              <a:rPr lang="en-US" sz="2400" dirty="0"/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10225" y="163472"/>
            <a:ext cx="0" cy="75564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94577" y="911422"/>
            <a:ext cx="75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94577" y="171088"/>
            <a:ext cx="117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0597360" y="163389"/>
            <a:ext cx="0" cy="75564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3026691" y="172181"/>
            <a:ext cx="75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9440098" y="911422"/>
            <a:ext cx="117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64546" y="-89461"/>
            <a:ext cx="618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Gill Sans Ultra Bold" panose="020B0A02020104020203" pitchFamily="34" charset="0"/>
              </a:rPr>
              <a:t>“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66923" y="649955"/>
            <a:ext cx="634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Gill Sans Ultra Bold" panose="020B0A02020104020203" pitchFamily="34" charset="0"/>
              </a:rPr>
              <a:t>”</a:t>
            </a:r>
          </a:p>
        </p:txBody>
      </p:sp>
      <p:sp>
        <p:nvSpPr>
          <p:cNvPr id="12" name="Round Diagonal Corner Rectangle 11"/>
          <p:cNvSpPr/>
          <p:nvPr/>
        </p:nvSpPr>
        <p:spPr>
          <a:xfrm>
            <a:off x="1163638" y="1838814"/>
            <a:ext cx="9901237" cy="875326"/>
          </a:xfrm>
          <a:prstGeom prst="round2Diag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prepositional phrase that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modifies a verb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acts as an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adverb.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799" y="3086247"/>
            <a:ext cx="2705124" cy="180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988" y="3121576"/>
            <a:ext cx="2481364" cy="1654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82995" y="5143319"/>
            <a:ext cx="2062732" cy="1367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5678" y="4918108"/>
            <a:ext cx="1857983" cy="1485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490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 txBox="1">
            <a:spLocks noGrp="1"/>
          </p:cNvSpPr>
          <p:nvPr>
            <p:ph type="title"/>
          </p:nvPr>
        </p:nvSpPr>
        <p:spPr>
          <a:xfrm>
            <a:off x="1436659" y="286985"/>
            <a:ext cx="9296427" cy="755649"/>
          </a:xfrm>
          <a:prstGeom prst="rect">
            <a:avLst/>
          </a:prstGeom>
          <a:solidFill>
            <a:srgbClr val="FFB3B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pc="5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 Types: Prepositional Phrase as a Noun</a:t>
            </a:r>
          </a:p>
        </p:txBody>
      </p:sp>
      <p:sp>
        <p:nvSpPr>
          <p:cNvPr id="40" name="Google Shape;40;p2"/>
          <p:cNvSpPr txBox="1">
            <a:spLocks noGrp="1"/>
          </p:cNvSpPr>
          <p:nvPr>
            <p:ph type="body" idx="1"/>
          </p:nvPr>
        </p:nvSpPr>
        <p:spPr>
          <a:xfrm>
            <a:off x="-8819" y="3105150"/>
            <a:ext cx="6522566" cy="255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indent="0">
              <a:buSzPct val="100000"/>
              <a:buNone/>
            </a:pPr>
            <a:r>
              <a:rPr lang="en-US" sz="2400" b="1" u="sng" dirty="0"/>
              <a:t>Few Examples:</a:t>
            </a:r>
          </a:p>
          <a:p>
            <a:pPr marL="341313" indent="-315913">
              <a:buSzPct val="100000"/>
            </a:pPr>
            <a:r>
              <a:rPr lang="en-IE" sz="2400" b="1" i="1" dirty="0"/>
              <a:t>In front of</a:t>
            </a:r>
            <a:r>
              <a:rPr lang="en-IE" sz="2400" dirty="0"/>
              <a:t> the school is a beautiful park.</a:t>
            </a:r>
            <a:endParaRPr lang="en-IN" sz="2400" dirty="0"/>
          </a:p>
          <a:p>
            <a:pPr marL="341313" indent="-315913">
              <a:buSzPct val="100000"/>
            </a:pPr>
            <a:r>
              <a:rPr lang="en-IE" sz="2400" b="1" i="1" dirty="0"/>
              <a:t>After the program,</a:t>
            </a:r>
            <a:r>
              <a:rPr lang="en-IE" sz="2400" dirty="0"/>
              <a:t> it would be time for dinner.</a:t>
            </a:r>
            <a:endParaRPr lang="en-IN" sz="2400" dirty="0"/>
          </a:p>
          <a:p>
            <a:pPr marL="341313" indent="-315913">
              <a:buSzPct val="100000"/>
            </a:pPr>
            <a:r>
              <a:rPr lang="en-IE" sz="2400" b="1" i="1" dirty="0"/>
              <a:t>During the monsoon,</a:t>
            </a:r>
            <a:r>
              <a:rPr lang="en-IE" sz="2400" dirty="0"/>
              <a:t> I like to make paper boats.</a:t>
            </a:r>
            <a:endParaRPr lang="en-IN" sz="2400" dirty="0"/>
          </a:p>
          <a:p>
            <a:pPr marL="341313" indent="-315913">
              <a:buSzPct val="100000"/>
            </a:pPr>
            <a:r>
              <a:rPr lang="en-IE" sz="2400" b="1" i="1" dirty="0"/>
              <a:t>Across the road</a:t>
            </a:r>
            <a:r>
              <a:rPr lang="en-IE" sz="2400" dirty="0"/>
              <a:t> is the new sweet shop.</a:t>
            </a:r>
            <a:endParaRPr lang="en-IN" sz="24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310225" y="163472"/>
            <a:ext cx="0" cy="75564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94577" y="911422"/>
            <a:ext cx="75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94577" y="171088"/>
            <a:ext cx="117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0597360" y="163389"/>
            <a:ext cx="0" cy="75564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3026691" y="172181"/>
            <a:ext cx="75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9440098" y="911422"/>
            <a:ext cx="117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64546" y="-89461"/>
            <a:ext cx="618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Gill Sans Ultra Bold" panose="020B0A02020104020203" pitchFamily="34" charset="0"/>
              </a:rPr>
              <a:t>“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66923" y="649955"/>
            <a:ext cx="634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Gill Sans Ultra Bold" panose="020B0A02020104020203" pitchFamily="34" charset="0"/>
              </a:rPr>
              <a:t>”</a:t>
            </a:r>
          </a:p>
        </p:txBody>
      </p:sp>
      <p:sp>
        <p:nvSpPr>
          <p:cNvPr id="12" name="Round Diagonal Corner Rectangle 11"/>
          <p:cNvSpPr/>
          <p:nvPr/>
        </p:nvSpPr>
        <p:spPr>
          <a:xfrm>
            <a:off x="1163638" y="1592263"/>
            <a:ext cx="9901237" cy="875326"/>
          </a:xfrm>
          <a:prstGeom prst="round2Diag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prepositional phrase sometimes </a:t>
            </a:r>
            <a:r>
              <a:rPr lang="en-I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acts as a noun</a:t>
            </a:r>
            <a:r>
              <a:rPr lang="en-I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548" y="4950593"/>
            <a:ext cx="2666253" cy="1772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9415988" y="3105150"/>
            <a:ext cx="2388219" cy="1791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85763" y="4950593"/>
            <a:ext cx="2301816" cy="1718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548" y="2852738"/>
            <a:ext cx="2900742" cy="2007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724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 txBox="1">
            <a:spLocks noGrp="1"/>
          </p:cNvSpPr>
          <p:nvPr>
            <p:ph type="title"/>
          </p:nvPr>
        </p:nvSpPr>
        <p:spPr>
          <a:xfrm>
            <a:off x="1436659" y="286985"/>
            <a:ext cx="9296427" cy="755649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pc="5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Examples Of Prepositional Phrases</a:t>
            </a:r>
          </a:p>
        </p:txBody>
      </p:sp>
      <p:sp>
        <p:nvSpPr>
          <p:cNvPr id="40" name="Google Shape;40;p2"/>
          <p:cNvSpPr txBox="1">
            <a:spLocks noGrp="1"/>
          </p:cNvSpPr>
          <p:nvPr>
            <p:ph type="body" idx="1"/>
          </p:nvPr>
        </p:nvSpPr>
        <p:spPr>
          <a:xfrm>
            <a:off x="2487757" y="1836057"/>
            <a:ext cx="7321385" cy="56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IE" alt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words that could start a prepositional phrase are:</a:t>
            </a:r>
            <a:endParaRPr lang="en-IE" alt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310225" y="163472"/>
            <a:ext cx="0" cy="75564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94577" y="911422"/>
            <a:ext cx="75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94577" y="171088"/>
            <a:ext cx="117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0597360" y="163389"/>
            <a:ext cx="0" cy="75564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3026691" y="172181"/>
            <a:ext cx="75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9440098" y="911422"/>
            <a:ext cx="117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64546" y="-89461"/>
            <a:ext cx="618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Gill Sans Ultra Bold" panose="020B0A02020104020203" pitchFamily="34" charset="0"/>
              </a:rPr>
              <a:t>“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66923" y="649955"/>
            <a:ext cx="634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Gill Sans Ultra Bold" panose="020B0A02020104020203" pitchFamily="34" charset="0"/>
              </a:rPr>
              <a:t>”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140554"/>
              </p:ext>
            </p:extLst>
          </p:nvPr>
        </p:nvGraphicFramePr>
        <p:xfrm>
          <a:off x="719845" y="2576179"/>
          <a:ext cx="10836612" cy="311450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04068">
                  <a:extLst>
                    <a:ext uri="{9D8B030D-6E8A-4147-A177-3AD203B41FA5}">
                      <a16:colId xmlns:a16="http://schemas.microsoft.com/office/drawing/2014/main" val="2647652148"/>
                    </a:ext>
                  </a:extLst>
                </a:gridCol>
                <a:gridCol w="1204068">
                  <a:extLst>
                    <a:ext uri="{9D8B030D-6E8A-4147-A177-3AD203B41FA5}">
                      <a16:colId xmlns:a16="http://schemas.microsoft.com/office/drawing/2014/main" val="3570187758"/>
                    </a:ext>
                  </a:extLst>
                </a:gridCol>
                <a:gridCol w="1204068">
                  <a:extLst>
                    <a:ext uri="{9D8B030D-6E8A-4147-A177-3AD203B41FA5}">
                      <a16:colId xmlns:a16="http://schemas.microsoft.com/office/drawing/2014/main" val="4145410316"/>
                    </a:ext>
                  </a:extLst>
                </a:gridCol>
                <a:gridCol w="1204068">
                  <a:extLst>
                    <a:ext uri="{9D8B030D-6E8A-4147-A177-3AD203B41FA5}">
                      <a16:colId xmlns:a16="http://schemas.microsoft.com/office/drawing/2014/main" val="1778227414"/>
                    </a:ext>
                  </a:extLst>
                </a:gridCol>
                <a:gridCol w="1204068">
                  <a:extLst>
                    <a:ext uri="{9D8B030D-6E8A-4147-A177-3AD203B41FA5}">
                      <a16:colId xmlns:a16="http://schemas.microsoft.com/office/drawing/2014/main" val="2667462899"/>
                    </a:ext>
                  </a:extLst>
                </a:gridCol>
                <a:gridCol w="1204068">
                  <a:extLst>
                    <a:ext uri="{9D8B030D-6E8A-4147-A177-3AD203B41FA5}">
                      <a16:colId xmlns:a16="http://schemas.microsoft.com/office/drawing/2014/main" val="2823238944"/>
                    </a:ext>
                  </a:extLst>
                </a:gridCol>
                <a:gridCol w="1204068">
                  <a:extLst>
                    <a:ext uri="{9D8B030D-6E8A-4147-A177-3AD203B41FA5}">
                      <a16:colId xmlns:a16="http://schemas.microsoft.com/office/drawing/2014/main" val="4240969299"/>
                    </a:ext>
                  </a:extLst>
                </a:gridCol>
                <a:gridCol w="1204068">
                  <a:extLst>
                    <a:ext uri="{9D8B030D-6E8A-4147-A177-3AD203B41FA5}">
                      <a16:colId xmlns:a16="http://schemas.microsoft.com/office/drawing/2014/main" val="2047877791"/>
                    </a:ext>
                  </a:extLst>
                </a:gridCol>
                <a:gridCol w="1204068">
                  <a:extLst>
                    <a:ext uri="{9D8B030D-6E8A-4147-A177-3AD203B41FA5}">
                      <a16:colId xmlns:a16="http://schemas.microsoft.com/office/drawing/2014/main" val="259377331"/>
                    </a:ext>
                  </a:extLst>
                </a:gridCol>
              </a:tblGrid>
              <a:tr h="8368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Below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Above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Under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Behind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Beside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 front of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Toward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During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Between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830421"/>
                  </a:ext>
                </a:extLst>
              </a:tr>
              <a:tr h="480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By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Out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Over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Upon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999"/>
                  </a:ext>
                </a:extLst>
              </a:tr>
              <a:tr h="480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Beyond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After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Across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Through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With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Inside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Into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Down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Through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69850"/>
                  </a:ext>
                </a:extLst>
              </a:tr>
              <a:tr h="480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Within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Without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Near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Outside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Since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Amidst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Around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During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307318"/>
                  </a:ext>
                </a:extLst>
              </a:tr>
              <a:tr h="8368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Before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Instead of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Ago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Next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Till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Except for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Amongst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Next to</a:t>
                      </a:r>
                      <a:endParaRPr lang="en-IN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237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919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D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2342</TotalTime>
  <Words>2002</Words>
  <Application>Microsoft Office PowerPoint</Application>
  <PresentationFormat>Widescreen</PresentationFormat>
  <Paragraphs>279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Gill Sans Ultra Bold</vt:lpstr>
      <vt:lpstr>Wingdings</vt:lpstr>
      <vt:lpstr>DD</vt:lpstr>
      <vt:lpstr>PowerPoint Presentation</vt:lpstr>
      <vt:lpstr>Prepositional Phrase</vt:lpstr>
      <vt:lpstr>Positioning Of Prepositional Phrases: End</vt:lpstr>
      <vt:lpstr>Positioning Of Prepositional Phrases: Beginning</vt:lpstr>
      <vt:lpstr>Positioning Of Prepositional Phrases: Middle</vt:lpstr>
      <vt:lpstr>3 Types: Prepositional Phrases as Adjectives</vt:lpstr>
      <vt:lpstr>3 Types: Prepositional Phrases as Adverbs</vt:lpstr>
      <vt:lpstr>3 Types: Prepositional Phrase as a Noun</vt:lpstr>
      <vt:lpstr>Examples Of Prepositional Phrases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sssvv</dc:creator>
  <cp:lastModifiedBy>Anjali Mahesh</cp:lastModifiedBy>
  <cp:revision>83</cp:revision>
  <dcterms:created xsi:type="dcterms:W3CDTF">2020-08-28T09:38:22Z</dcterms:created>
  <dcterms:modified xsi:type="dcterms:W3CDTF">2023-08-12T02:44:28Z</dcterms:modified>
</cp:coreProperties>
</file>