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jfxczJvV2yrvD3WWYjb+KwpL+x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F92"/>
    <a:srgbClr val="FF8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12082F0-36B5-40F3-B39F-2E6BD18259C1}">
  <a:tblStyle styleId="{312082F0-36B5-40F3-B39F-2E6BD18259C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1654"/>
  </p:normalViewPr>
  <p:slideViewPr>
    <p:cSldViewPr snapToGrid="0">
      <p:cViewPr>
        <p:scale>
          <a:sx n="150" d="100"/>
          <a:sy n="150" d="100"/>
        </p:scale>
        <p:origin x="-1072" y="-9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p>
          <a:p>
            <a:pPr marL="0" lvl="0" indent="0" algn="l" rtl="0">
              <a:spcBef>
                <a:spcPts val="0"/>
              </a:spcBef>
              <a:spcAft>
                <a:spcPts val="0"/>
              </a:spcAft>
              <a:buNone/>
            </a:pPr>
            <a:r>
              <a:rPr lang="en-IN" sz="1200" b="0" i="0" u="none" strike="noStrike" dirty="0">
                <a:solidFill>
                  <a:schemeClr val="dk1"/>
                </a:solidFill>
                <a:latin typeface="Calibri"/>
                <a:cs typeface="Calibri"/>
                <a:sym typeface="Calibri"/>
              </a:rPr>
              <a:t>Man : https://</a:t>
            </a:r>
            <a:r>
              <a:rPr lang="en-IN" sz="1200" b="0" i="0" u="none" strike="noStrike" dirty="0" err="1">
                <a:solidFill>
                  <a:schemeClr val="dk1"/>
                </a:solidFill>
                <a:latin typeface="Calibri"/>
                <a:cs typeface="Calibri"/>
                <a:sym typeface="Calibri"/>
              </a:rPr>
              <a:t>www.freepik.com</a:t>
            </a:r>
            <a:r>
              <a:rPr lang="en-IN" sz="1200" b="0" i="0" u="none" strike="noStrike" dirty="0">
                <a:solidFill>
                  <a:schemeClr val="dk1"/>
                </a:solidFill>
                <a:latin typeface="Calibri"/>
                <a:cs typeface="Calibri"/>
                <a:sym typeface="Calibri"/>
              </a:rPr>
              <a:t>/free-vector/smiley-salesman-character-holding-contract_2764168.htm#query=man%20letter&amp;position=37&amp;from_view=</a:t>
            </a:r>
            <a:r>
              <a:rPr lang="en-IN" sz="1200" b="0" i="0" u="none" strike="noStrike" dirty="0" err="1">
                <a:solidFill>
                  <a:schemeClr val="dk1"/>
                </a:solidFill>
                <a:latin typeface="Calibri"/>
                <a:cs typeface="Calibri"/>
                <a:sym typeface="Calibri"/>
              </a:rPr>
              <a:t>search&amp;track</a:t>
            </a:r>
            <a:r>
              <a:rPr lang="en-IN" sz="1200" b="0" i="0" u="none" strike="noStrike" dirty="0">
                <a:solidFill>
                  <a:schemeClr val="dk1"/>
                </a:solidFill>
                <a:latin typeface="Calibri"/>
                <a:cs typeface="Calibri"/>
                <a:sym typeface="Calibri"/>
              </a:rPr>
              <a:t>=ais ( </a:t>
            </a:r>
            <a:r>
              <a:rPr lang="en-IN" sz="1200" b="0" i="0" u="none" strike="noStrike" dirty="0" err="1">
                <a:solidFill>
                  <a:schemeClr val="dk1"/>
                </a:solidFill>
                <a:latin typeface="Calibri"/>
                <a:cs typeface="Calibri"/>
                <a:sym typeface="Calibri"/>
              </a:rPr>
              <a:t>freepik</a:t>
            </a:r>
            <a:r>
              <a:rPr lang="en-IN" sz="1200" b="0" i="0" u="none" strike="noStrike" dirty="0">
                <a:solidFill>
                  <a:schemeClr val="dk1"/>
                </a:solidFill>
                <a:latin typeface="Calibri"/>
                <a:cs typeface="Calibri"/>
                <a:sym typeface="Calibri"/>
              </a:rPr>
              <a:t>)</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E" sz="1800" dirty="0">
                <a:solidFill>
                  <a:srgbClr val="0000FF"/>
                </a:solidFill>
                <a:effectLst/>
                <a:latin typeface="Calibri" panose="020F0502020204030204" pitchFamily="34" charset="0"/>
                <a:ea typeface="Calibri" panose="020F0502020204030204" pitchFamily="34" charset="0"/>
              </a:rPr>
              <a:t>The teacher may show the letters on the PPT or write it on the board and allow the children to read and appreciate it. Based on the types of letters shown the teacher may ask probing questions to make the students comprehend the topic to be taught more distinctly. </a:t>
            </a:r>
            <a:r>
              <a:rPr lang="en-IE" sz="1800" b="1" dirty="0">
                <a:solidFill>
                  <a:srgbClr val="0000FF"/>
                </a:solidFill>
                <a:effectLst/>
                <a:latin typeface="Calibri" panose="020F0502020204030204" pitchFamily="34" charset="0"/>
                <a:ea typeface="Calibri" panose="020F0502020204030204" pitchFamily="34" charset="0"/>
              </a:rPr>
              <a:t>The IQ seamlessly flows into the IA.</a:t>
            </a:r>
            <a:r>
              <a:rPr lang="en-IE" sz="1800" dirty="0">
                <a:solidFill>
                  <a:srgbClr val="0000FF"/>
                </a:solidFill>
                <a:effectLst/>
                <a:latin typeface="Calibri" panose="020F0502020204030204" pitchFamily="34" charset="0"/>
                <a:ea typeface="Calibri" panose="020F0502020204030204" pitchFamily="34" charset="0"/>
              </a:rPr>
              <a:t> </a:t>
            </a:r>
            <a:endParaRPr lang="en-AE" sz="1800" dirty="0">
              <a:effectLst/>
              <a:latin typeface="Calibri" panose="020F0502020204030204" pitchFamily="34" charset="0"/>
              <a:ea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1616262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fontScale="92500" lnSpcReduction="10000"/>
          </a:bodyPr>
          <a:lstStyle/>
          <a:p>
            <a:pPr>
              <a:tabLst>
                <a:tab pos="1885950" algn="l"/>
              </a:tabLst>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click the envelop for answers</a:t>
            </a:r>
          </a:p>
          <a:p>
            <a:pPr>
              <a:tabLst>
                <a:tab pos="1885950" algn="l"/>
              </a:tabLst>
            </a:pPr>
            <a:r>
              <a:rPr lang="en-IN" sz="1200" b="0" i="0" u="none" strike="noStrike" dirty="0">
                <a:solidFill>
                  <a:schemeClr val="dk1"/>
                </a:solidFill>
                <a:effectLst/>
                <a:latin typeface="Calibri"/>
                <a:ea typeface="Calibri" panose="020F0502020204030204" pitchFamily="34" charset="0"/>
                <a:cs typeface="Calibri"/>
                <a:sym typeface="Calibri"/>
              </a:rPr>
              <a:t>1.  </a:t>
            </a:r>
            <a:r>
              <a:rPr lang="en-IE" sz="1800" dirty="0">
                <a:effectLst/>
                <a:latin typeface="Calibri" panose="020F0502020204030204" pitchFamily="34" charset="0"/>
                <a:ea typeface="Calibri" panose="020F0502020204030204" pitchFamily="34" charset="0"/>
              </a:rPr>
              <a:t>The format and language in the letters.</a:t>
            </a:r>
            <a:endParaRPr lang="en-AE" sz="1800" dirty="0">
              <a:effectLst/>
              <a:latin typeface="Calibri" panose="020F0502020204030204" pitchFamily="34" charset="0"/>
              <a:ea typeface="Calibri" panose="020F0502020204030204" pitchFamily="34" charset="0"/>
            </a:endParaRPr>
          </a:p>
          <a:p>
            <a:pPr>
              <a:tabLst>
                <a:tab pos="1885950" algn="l"/>
              </a:tabLst>
            </a:pPr>
            <a:r>
              <a:rPr lang="en-IE" sz="1800" dirty="0">
                <a:effectLst/>
                <a:latin typeface="Calibri" panose="020F0502020204030204" pitchFamily="34" charset="0"/>
                <a:ea typeface="Calibri" panose="020F0502020204030204" pitchFamily="34" charset="0"/>
              </a:rPr>
              <a:t>      2 .Informal and formal letters. </a:t>
            </a:r>
            <a:endParaRPr lang="en-AE" sz="1800" dirty="0">
              <a:effectLst/>
              <a:latin typeface="Calibri" panose="020F0502020204030204" pitchFamily="34" charset="0"/>
              <a:ea typeface="Calibri" panose="020F0502020204030204" pitchFamily="34" charset="0"/>
            </a:endParaRPr>
          </a:p>
          <a:p>
            <a:pPr>
              <a:tabLst>
                <a:tab pos="1885950" algn="l"/>
              </a:tabLst>
            </a:pPr>
            <a:r>
              <a:rPr lang="en-IE" sz="1800" dirty="0">
                <a:effectLst/>
                <a:latin typeface="Calibri" panose="020F0502020204030204" pitchFamily="34" charset="0"/>
                <a:ea typeface="Calibri" panose="020F0502020204030204" pitchFamily="34" charset="0"/>
              </a:rPr>
              <a:t>      3. Informal letters.</a:t>
            </a:r>
            <a:endParaRPr lang="en-AE" sz="1800" dirty="0">
              <a:effectLst/>
              <a:latin typeface="Calibri" panose="020F0502020204030204" pitchFamily="34" charset="0"/>
              <a:ea typeface="Calibri" panose="020F0502020204030204" pitchFamily="34" charset="0"/>
            </a:endParaRPr>
          </a:p>
          <a:p>
            <a:r>
              <a:rPr lang="en-IE" sz="1800" dirty="0">
                <a:effectLst/>
                <a:latin typeface="Calibri" panose="020F0502020204030204" pitchFamily="34" charset="0"/>
                <a:ea typeface="Calibri" panose="020F0502020204030204" pitchFamily="34" charset="0"/>
              </a:rPr>
              <a:t>      4. Formal letters</a:t>
            </a:r>
            <a:r>
              <a:rPr lang="en-AE" dirty="0">
                <a:effectLst/>
              </a:rPr>
              <a:t> </a:t>
            </a:r>
          </a:p>
          <a:p>
            <a:endParaRPr lang="en-AE" b="0" dirty="0">
              <a:effectLst/>
            </a:endParaRPr>
          </a:p>
          <a:p>
            <a:pPr>
              <a:tabLst>
                <a:tab pos="1885950" algn="l"/>
              </a:tabLst>
            </a:pPr>
            <a:r>
              <a:rPr lang="en-IE" sz="1800" dirty="0">
                <a:effectLst/>
                <a:latin typeface="Calibri" panose="020F0502020204030204" pitchFamily="34" charset="0"/>
                <a:ea typeface="Calibri" panose="020F0502020204030204" pitchFamily="34" charset="0"/>
              </a:rPr>
              <a:t>From here the teacher could be a little personal and ask the last question that would give them a feel of wanting to write a letter themselves.</a:t>
            </a:r>
            <a:endParaRPr lang="en-AE" sz="1800" dirty="0">
              <a:effectLst/>
              <a:latin typeface="Calibri" panose="020F0502020204030204" pitchFamily="34" charset="0"/>
              <a:ea typeface="Calibri" panose="020F0502020204030204" pitchFamily="34" charset="0"/>
            </a:endParaRPr>
          </a:p>
          <a:p>
            <a:pPr>
              <a:tabLst>
                <a:tab pos="1885950" algn="l"/>
              </a:tabLst>
            </a:pPr>
            <a:r>
              <a:rPr lang="en-IE" sz="1800" b="1" dirty="0">
                <a:effectLst/>
                <a:latin typeface="Calibri" panose="020F0502020204030204" pitchFamily="34" charset="0"/>
                <a:ea typeface="Calibri" panose="020F0502020204030204" pitchFamily="34" charset="0"/>
              </a:rPr>
              <a:t>How would you feel if you received a letter like this one? Do you also want to write such a letter to your friend? </a:t>
            </a:r>
            <a:r>
              <a:rPr lang="en-IE" sz="1800" dirty="0">
                <a:effectLst/>
                <a:latin typeface="Calibri" panose="020F0502020204030204" pitchFamily="34" charset="0"/>
                <a:ea typeface="Calibri" panose="020F0502020204030204" pitchFamily="34" charset="0"/>
              </a:rPr>
              <a:t>Then let’s write a letter to your friend inviting her/him to your birthday party.  </a:t>
            </a:r>
            <a:endParaRPr lang="en-AE" sz="1800" dirty="0">
              <a:effectLst/>
              <a:latin typeface="Calibri" panose="020F0502020204030204" pitchFamily="34" charset="0"/>
              <a:ea typeface="Calibri" panose="020F0502020204030204" pitchFamily="34" charset="0"/>
            </a:endParaRPr>
          </a:p>
          <a:p>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573560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899867"/>
            <a:ext cx="10363200" cy="175260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3009899"/>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close - up of a flame&#10;&#10;Description automatically generated with medium confidence"/>
          <p:cNvPicPr preferRelativeResize="0"/>
          <p:nvPr userDrawn="1"/>
        </p:nvPicPr>
        <p:blipFill rotWithShape="1">
          <a:blip r:embed="rId2">
            <a:alphaModFix/>
          </a:blip>
          <a:srcRect/>
          <a:stretch/>
        </p:blipFill>
        <p:spPr>
          <a:xfrm>
            <a:off x="11277600" y="6042792"/>
            <a:ext cx="715200" cy="720000"/>
          </a:xfrm>
          <a:prstGeom prst="rect">
            <a:avLst/>
          </a:prstGeom>
          <a:noFill/>
          <a:ln>
            <a:noFill/>
          </a:ln>
        </p:spPr>
      </p:pic>
      <p:pic>
        <p:nvPicPr>
          <p:cNvPr id="17" name="Google Shape;17;p5" descr="A picture containing text, clock&#10;&#10;Description automatically generated"/>
          <p:cNvPicPr preferRelativeResize="0"/>
          <p:nvPr userDrawn="1"/>
        </p:nvPicPr>
        <p:blipFill rotWithShape="1">
          <a:blip r:embed="rId3">
            <a:alphaModFix/>
          </a:blip>
          <a:srcRect/>
          <a:stretch/>
        </p:blipFill>
        <p:spPr>
          <a:xfrm>
            <a:off x="205167" y="104115"/>
            <a:ext cx="678726" cy="720000"/>
          </a:xfrm>
          <a:prstGeom prst="rect">
            <a:avLst/>
          </a:prstGeom>
          <a:noFill/>
          <a:ln>
            <a:noFill/>
          </a:ln>
        </p:spPr>
      </p:pic>
      <p:pic>
        <p:nvPicPr>
          <p:cNvPr id="18" name="Google Shape;18;p5" descr="Calendar&#10;&#10;Description automatically generated with low confidence"/>
          <p:cNvPicPr preferRelativeResize="0"/>
          <p:nvPr userDrawn="1"/>
        </p:nvPicPr>
        <p:blipFill rotWithShape="1">
          <a:blip r:embed="rId4">
            <a:alphaModFix/>
          </a:blip>
          <a:srcRect/>
          <a:stretch/>
        </p:blipFill>
        <p:spPr>
          <a:xfrm>
            <a:off x="11305651" y="104115"/>
            <a:ext cx="738701"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close - up of a flame&#10;&#10;Description automatically generated with medium confidence"/>
          <p:cNvPicPr preferRelativeResize="0"/>
          <p:nvPr/>
        </p:nvPicPr>
        <p:blipFill rotWithShape="1">
          <a:blip r:embed="rId2">
            <a:alphaModFix/>
          </a:blip>
          <a:srcRect/>
          <a:stretch/>
        </p:blipFill>
        <p:spPr>
          <a:xfrm>
            <a:off x="11277600" y="6042792"/>
            <a:ext cx="7152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05651" y="104115"/>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close - up of a flame&#10;&#10;Description automatically generated with medium confidence"/>
          <p:cNvPicPr preferRelativeResize="0"/>
          <p:nvPr/>
        </p:nvPicPr>
        <p:blipFill rotWithShape="1">
          <a:blip r:embed="rId2">
            <a:alphaModFix/>
          </a:blip>
          <a:srcRect/>
          <a:stretch/>
        </p:blipFill>
        <p:spPr>
          <a:xfrm>
            <a:off x="11277600" y="6042792"/>
            <a:ext cx="7152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05651" y="104115"/>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4" name="Google Shape;13;p5">
            <a:hlinkClick r:id="rId5"/>
            <a:extLst>
              <a:ext uri="{FF2B5EF4-FFF2-40B4-BE49-F238E27FC236}">
                <a16:creationId xmlns:a16="http://schemas.microsoft.com/office/drawing/2014/main" id="{0D220278-6C4E-E147-AAB6-93338A3E4AE6}"/>
              </a:ext>
            </a:extLst>
          </p:cNvPr>
          <p:cNvSpPr/>
          <p:nvPr userDrawn="1"/>
        </p:nvSpPr>
        <p:spPr>
          <a:xfrm>
            <a:off x="-406400" y="6488116"/>
            <a:ext cx="394208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dirty="0">
                <a:solidFill>
                  <a:srgbClr val="0000CC"/>
                </a:solidFill>
                <a:latin typeface="Calibri"/>
                <a:ea typeface="Calibri"/>
                <a:cs typeface="Calibri"/>
                <a:sym typeface="Calibri"/>
              </a:rPr>
              <a:t>©Sri Sathya Sai Central Trust, </a:t>
            </a:r>
            <a:r>
              <a:rPr lang="en-IN" sz="1100" b="1" i="0" u="none" strike="noStrike" cap="none" dirty="0" err="1">
                <a:solidFill>
                  <a:srgbClr val="0000CC"/>
                </a:solidFill>
                <a:latin typeface="Calibri"/>
                <a:ea typeface="Calibri"/>
                <a:cs typeface="Calibri"/>
                <a:sym typeface="Calibri"/>
              </a:rPr>
              <a:t>Prasanthi</a:t>
            </a:r>
            <a:r>
              <a:rPr lang="en-IN" sz="1100" b="1" i="0" u="none" strike="noStrike" cap="none" dirty="0">
                <a:solidFill>
                  <a:srgbClr val="0000CC"/>
                </a:solidFill>
                <a:latin typeface="Calibri"/>
                <a:ea typeface="Calibri"/>
                <a:cs typeface="Calibri"/>
                <a:sym typeface="Calibri"/>
              </a:rPr>
              <a:t> Nilayam, 2023  </a:t>
            </a:r>
            <a:endParaRPr sz="1100" b="1" i="0" u="none" strike="noStrike" cap="none" dirty="0">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3172857" y="2511846"/>
            <a:ext cx="8667725" cy="1453054"/>
          </a:xfrm>
          <a:prstGeom prst="rect">
            <a:avLst/>
          </a:prstGeom>
          <a:ln/>
        </p:spPr>
        <p:style>
          <a:lnRef idx="1">
            <a:schemeClr val="accent6"/>
          </a:lnRef>
          <a:fillRef idx="3">
            <a:schemeClr val="accent6"/>
          </a:fillRef>
          <a:effectRef idx="2">
            <a:schemeClr val="accent6"/>
          </a:effectRef>
          <a:fontRef idx="minor">
            <a:schemeClr val="lt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TYPES OF LETTERS</a:t>
            </a:r>
          </a:p>
        </p:txBody>
      </p:sp>
      <p:pic>
        <p:nvPicPr>
          <p:cNvPr id="2050" name="Picture 2" descr="Free vector smiley salesman character holding contract">
            <a:extLst>
              <a:ext uri="{FF2B5EF4-FFF2-40B4-BE49-F238E27FC236}">
                <a16:creationId xmlns:a16="http://schemas.microsoft.com/office/drawing/2014/main" id="{826981AE-6891-24AA-B2F7-AFB5E83B4D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638" r="24992" b="8434"/>
          <a:stretch/>
        </p:blipFill>
        <p:spPr bwMode="auto">
          <a:xfrm>
            <a:off x="351418" y="1274947"/>
            <a:ext cx="2610997" cy="4565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066875" y="77962"/>
            <a:ext cx="10074794" cy="654032"/>
          </a:xfrm>
          <a:prstGeom prst="rect">
            <a:avLst/>
          </a:prstGeom>
          <a:solidFill>
            <a:schemeClr val="accent5">
              <a:lumMod val="40000"/>
              <a:lumOff val="60000"/>
            </a:schemeClr>
          </a:solidFill>
          <a:ln w="28575">
            <a:solidFill>
              <a:schemeClr val="accent5">
                <a:lumMod val="50000"/>
              </a:schemeClr>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IE" dirty="0">
                <a:effectLst/>
                <a:latin typeface="Calibri" panose="020F0502020204030204" pitchFamily="34" charset="0"/>
                <a:ea typeface="Calibri" panose="020F0502020204030204" pitchFamily="34" charset="0"/>
              </a:rPr>
              <a:t>Leave Application to a School Principal by a Student </a:t>
            </a:r>
            <a:endParaRPr dirty="0"/>
          </a:p>
        </p:txBody>
      </p:sp>
      <p:sp>
        <p:nvSpPr>
          <p:cNvPr id="3" name="TextBox 2">
            <a:extLst>
              <a:ext uri="{FF2B5EF4-FFF2-40B4-BE49-F238E27FC236}">
                <a16:creationId xmlns:a16="http://schemas.microsoft.com/office/drawing/2014/main" id="{6FEB61E8-84AC-4D4F-B550-EA1A8930DA4A}"/>
              </a:ext>
            </a:extLst>
          </p:cNvPr>
          <p:cNvSpPr txBox="1"/>
          <p:nvPr/>
        </p:nvSpPr>
        <p:spPr>
          <a:xfrm>
            <a:off x="228924" y="517271"/>
            <a:ext cx="2441986" cy="1754326"/>
          </a:xfrm>
          <a:prstGeom prst="rect">
            <a:avLst/>
          </a:prstGeom>
          <a:noFill/>
        </p:spPr>
        <p:txBody>
          <a:bodyPr wrap="square" rtlCol="0" anchor="ctr">
            <a:spAutoFit/>
          </a:bodyPr>
          <a:lstStyle/>
          <a:p>
            <a:endParaRPr lang="en-IE" sz="1800" dirty="0">
              <a:solidFill>
                <a:srgbClr val="7030A0"/>
              </a:solidFill>
              <a:effectLst/>
              <a:latin typeface="Calibri" panose="020F0502020204030204" pitchFamily="34" charset="0"/>
              <a:ea typeface="Calibri" panose="020F0502020204030204" pitchFamily="34" charset="0"/>
            </a:endParaRPr>
          </a:p>
          <a:p>
            <a:r>
              <a:rPr lang="en-IE" sz="1800" dirty="0" err="1">
                <a:solidFill>
                  <a:srgbClr val="7030A0"/>
                </a:solidFill>
                <a:effectLst/>
                <a:latin typeface="Calibri" panose="020F0502020204030204" pitchFamily="34" charset="0"/>
                <a:ea typeface="Calibri" panose="020F0502020204030204" pitchFamily="34" charset="0"/>
              </a:rPr>
              <a:t>Vedant</a:t>
            </a:r>
            <a:r>
              <a:rPr lang="en-IE" sz="1800" dirty="0">
                <a:solidFill>
                  <a:srgbClr val="7030A0"/>
                </a:solidFill>
                <a:effectLst/>
                <a:latin typeface="Calibri" panose="020F0502020204030204" pitchFamily="34" charset="0"/>
                <a:ea typeface="Calibri" panose="020F0502020204030204" pitchFamily="34" charset="0"/>
              </a:rPr>
              <a:t> Mehta </a:t>
            </a:r>
            <a:endParaRPr lang="en-AE" sz="1800" dirty="0">
              <a:solidFill>
                <a:srgbClr val="7030A0"/>
              </a:solidFill>
              <a:effectLst/>
              <a:latin typeface="Calibri" panose="020F0502020204030204" pitchFamily="34" charset="0"/>
              <a:ea typeface="Calibri" panose="020F0502020204030204" pitchFamily="34" charset="0"/>
            </a:endParaRPr>
          </a:p>
          <a:p>
            <a:r>
              <a:rPr lang="en-IE" sz="1800" dirty="0">
                <a:solidFill>
                  <a:srgbClr val="7030A0"/>
                </a:solidFill>
                <a:effectLst/>
                <a:latin typeface="Calibri" panose="020F0502020204030204" pitchFamily="34" charset="0"/>
                <a:ea typeface="Calibri" panose="020F0502020204030204" pitchFamily="34" charset="0"/>
              </a:rPr>
              <a:t>65,Bollywood Heights</a:t>
            </a:r>
            <a:endParaRPr lang="en-AE" sz="1800" dirty="0">
              <a:solidFill>
                <a:srgbClr val="7030A0"/>
              </a:solidFill>
              <a:effectLst/>
              <a:latin typeface="Calibri" panose="020F0502020204030204" pitchFamily="34" charset="0"/>
              <a:ea typeface="Calibri" panose="020F0502020204030204" pitchFamily="34" charset="0"/>
            </a:endParaRPr>
          </a:p>
          <a:p>
            <a:r>
              <a:rPr lang="en-IE" sz="1800" dirty="0">
                <a:solidFill>
                  <a:srgbClr val="7030A0"/>
                </a:solidFill>
                <a:effectLst/>
                <a:latin typeface="Calibri" panose="020F0502020204030204" pitchFamily="34" charset="0"/>
                <a:ea typeface="Calibri" panose="020F0502020204030204" pitchFamily="34" charset="0"/>
              </a:rPr>
              <a:t>Panchkula</a:t>
            </a:r>
          </a:p>
          <a:p>
            <a:endParaRPr lang="en-AE" sz="1800" dirty="0">
              <a:solidFill>
                <a:srgbClr val="7030A0"/>
              </a:solidFill>
              <a:effectLst/>
              <a:latin typeface="Calibri" panose="020F0502020204030204" pitchFamily="34" charset="0"/>
              <a:ea typeface="Calibri" panose="020F0502020204030204" pitchFamily="34" charset="0"/>
            </a:endParaRPr>
          </a:p>
          <a:p>
            <a:r>
              <a:rPr lang="en-IE" sz="1800" dirty="0">
                <a:solidFill>
                  <a:srgbClr val="7030A0"/>
                </a:solidFill>
                <a:effectLst/>
                <a:latin typeface="Calibri" panose="020F0502020204030204" pitchFamily="34" charset="0"/>
                <a:ea typeface="Calibri" panose="020F0502020204030204" pitchFamily="34" charset="0"/>
              </a:rPr>
              <a:t>18 July 2023</a:t>
            </a:r>
            <a:endParaRPr lang="en-AE" sz="1800" dirty="0">
              <a:solidFill>
                <a:srgbClr val="7030A0"/>
              </a:solidFill>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AD4D5327-4362-CDC9-8832-714E5FF01B93}"/>
              </a:ext>
            </a:extLst>
          </p:cNvPr>
          <p:cNvSpPr txBox="1"/>
          <p:nvPr/>
        </p:nvSpPr>
        <p:spPr>
          <a:xfrm>
            <a:off x="242176" y="1951439"/>
            <a:ext cx="2441986" cy="1477328"/>
          </a:xfrm>
          <a:prstGeom prst="rect">
            <a:avLst/>
          </a:prstGeom>
          <a:noFill/>
        </p:spPr>
        <p:txBody>
          <a:bodyPr wrap="square" rtlCol="0" anchor="ctr">
            <a:spAutoFit/>
          </a:bodyPr>
          <a:lstStyle/>
          <a:p>
            <a:endParaRPr lang="en-IE" sz="1800" dirty="0">
              <a:solidFill>
                <a:schemeClr val="accent6">
                  <a:lumMod val="75000"/>
                </a:schemeClr>
              </a:solidFill>
              <a:latin typeface="Calibri" panose="020F0502020204030204" pitchFamily="34" charset="0"/>
              <a:ea typeface="Calibri" panose="020F0502020204030204" pitchFamily="34" charset="0"/>
            </a:endParaRPr>
          </a:p>
          <a:p>
            <a:r>
              <a:rPr lang="en-IE" sz="1800" dirty="0">
                <a:solidFill>
                  <a:schemeClr val="accent6">
                    <a:lumMod val="75000"/>
                  </a:schemeClr>
                </a:solidFill>
                <a:effectLst/>
                <a:latin typeface="Calibri" panose="020F0502020204030204" pitchFamily="34" charset="0"/>
                <a:ea typeface="Calibri" panose="020F0502020204030204" pitchFamily="34" charset="0"/>
              </a:rPr>
              <a:t>The Principal</a:t>
            </a:r>
            <a:endParaRPr lang="en-AE" sz="1800" dirty="0">
              <a:solidFill>
                <a:schemeClr val="accent6">
                  <a:lumMod val="75000"/>
                </a:schemeClr>
              </a:solidFill>
              <a:effectLst/>
              <a:latin typeface="Calibri" panose="020F0502020204030204" pitchFamily="34" charset="0"/>
              <a:ea typeface="Calibri" panose="020F0502020204030204" pitchFamily="34" charset="0"/>
            </a:endParaRPr>
          </a:p>
          <a:p>
            <a:r>
              <a:rPr lang="en-IE" sz="1800" dirty="0">
                <a:solidFill>
                  <a:schemeClr val="accent6">
                    <a:lumMod val="75000"/>
                  </a:schemeClr>
                </a:solidFill>
                <a:effectLst/>
                <a:latin typeface="Calibri" panose="020F0502020204030204" pitchFamily="34" charset="0"/>
                <a:ea typeface="Calibri" panose="020F0502020204030204" pitchFamily="34" charset="0"/>
              </a:rPr>
              <a:t>St John’s High School</a:t>
            </a:r>
            <a:endParaRPr lang="en-AE" sz="1800" dirty="0">
              <a:solidFill>
                <a:schemeClr val="accent6">
                  <a:lumMod val="75000"/>
                </a:schemeClr>
              </a:solidFill>
              <a:effectLst/>
              <a:latin typeface="Calibri" panose="020F0502020204030204" pitchFamily="34" charset="0"/>
              <a:ea typeface="Calibri" panose="020F0502020204030204" pitchFamily="34" charset="0"/>
            </a:endParaRPr>
          </a:p>
          <a:p>
            <a:r>
              <a:rPr lang="en-IE" sz="1800" dirty="0">
                <a:solidFill>
                  <a:schemeClr val="accent6">
                    <a:lumMod val="75000"/>
                  </a:schemeClr>
                </a:solidFill>
                <a:effectLst/>
                <a:latin typeface="Calibri" panose="020F0502020204030204" pitchFamily="34" charset="0"/>
                <a:ea typeface="Calibri" panose="020F0502020204030204" pitchFamily="34" charset="0"/>
              </a:rPr>
              <a:t>Sector 26 </a:t>
            </a:r>
            <a:endParaRPr lang="en-AE" sz="1800" dirty="0">
              <a:solidFill>
                <a:schemeClr val="accent6">
                  <a:lumMod val="75000"/>
                </a:schemeClr>
              </a:solidFill>
              <a:effectLst/>
              <a:latin typeface="Calibri" panose="020F0502020204030204" pitchFamily="34" charset="0"/>
              <a:ea typeface="Calibri" panose="020F0502020204030204" pitchFamily="34" charset="0"/>
            </a:endParaRPr>
          </a:p>
          <a:p>
            <a:r>
              <a:rPr lang="en-IE" sz="1800" dirty="0">
                <a:solidFill>
                  <a:schemeClr val="accent6">
                    <a:lumMod val="75000"/>
                  </a:schemeClr>
                </a:solidFill>
                <a:effectLst/>
                <a:latin typeface="Calibri" panose="020F0502020204030204" pitchFamily="34" charset="0"/>
                <a:ea typeface="Calibri" panose="020F0502020204030204" pitchFamily="34" charset="0"/>
              </a:rPr>
              <a:t>Chandigarh</a:t>
            </a:r>
            <a:endParaRPr lang="en-AE" sz="1800" dirty="0">
              <a:solidFill>
                <a:schemeClr val="accent6">
                  <a:lumMod val="75000"/>
                </a:schemeClr>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5FD4E58F-EC2A-FC91-57E3-963261835BE6}"/>
              </a:ext>
            </a:extLst>
          </p:cNvPr>
          <p:cNvSpPr txBox="1"/>
          <p:nvPr/>
        </p:nvSpPr>
        <p:spPr>
          <a:xfrm>
            <a:off x="215672" y="3456839"/>
            <a:ext cx="3367143" cy="369332"/>
          </a:xfrm>
          <a:prstGeom prst="rect">
            <a:avLst/>
          </a:prstGeom>
          <a:noFill/>
        </p:spPr>
        <p:txBody>
          <a:bodyPr wrap="square" rtlCol="0">
            <a:spAutoFit/>
          </a:bodyPr>
          <a:lstStyle/>
          <a:p>
            <a:r>
              <a:rPr lang="en-IE" sz="1800" dirty="0">
                <a:effectLst/>
                <a:latin typeface="Calibri" panose="020F0502020204030204" pitchFamily="34" charset="0"/>
                <a:ea typeface="Calibri" panose="020F0502020204030204" pitchFamily="34" charset="0"/>
              </a:rPr>
              <a:t>Respected Sir/Madam</a:t>
            </a:r>
            <a:endParaRPr lang="en-AE" sz="1800" dirty="0">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65E3725-F2E5-CE6A-2274-3702ECF0AAB5}"/>
              </a:ext>
            </a:extLst>
          </p:cNvPr>
          <p:cNvSpPr txBox="1"/>
          <p:nvPr/>
        </p:nvSpPr>
        <p:spPr>
          <a:xfrm>
            <a:off x="215672" y="3862104"/>
            <a:ext cx="6938683" cy="369332"/>
          </a:xfrm>
          <a:prstGeom prst="rect">
            <a:avLst/>
          </a:prstGeom>
          <a:noFill/>
        </p:spPr>
        <p:txBody>
          <a:bodyPr wrap="square" rtlCol="0">
            <a:spAutoFit/>
          </a:bodyPr>
          <a:lstStyle/>
          <a:p>
            <a:r>
              <a:rPr lang="en-IE" sz="1800" b="1" dirty="0">
                <a:solidFill>
                  <a:srgbClr val="C00000"/>
                </a:solidFill>
                <a:effectLst/>
                <a:latin typeface="Calibri" panose="020F0502020204030204" pitchFamily="34" charset="0"/>
                <a:ea typeface="Calibri" panose="020F0502020204030204" pitchFamily="34" charset="0"/>
              </a:rPr>
              <a:t>Subject: Request for leave to attend my brother’s wedding.</a:t>
            </a:r>
            <a:endParaRPr lang="en-AE" sz="1800" b="1" dirty="0">
              <a:solidFill>
                <a:srgbClr val="C00000"/>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D0269C31-C59C-0C56-DBB5-ECBB64DEB1EF}"/>
              </a:ext>
            </a:extLst>
          </p:cNvPr>
          <p:cNvSpPr txBox="1"/>
          <p:nvPr/>
        </p:nvSpPr>
        <p:spPr>
          <a:xfrm>
            <a:off x="215672" y="4288883"/>
            <a:ext cx="11241740" cy="923330"/>
          </a:xfrm>
          <a:prstGeom prst="rect">
            <a:avLst/>
          </a:prstGeom>
          <a:noFill/>
        </p:spPr>
        <p:txBody>
          <a:bodyPr wrap="square" rtlCol="0">
            <a:spAutoFit/>
          </a:bodyPr>
          <a:lstStyle/>
          <a:p>
            <a:r>
              <a:rPr lang="en-IE" sz="1800" dirty="0">
                <a:effectLst/>
                <a:latin typeface="Calibri" panose="020F0502020204030204" pitchFamily="34" charset="0"/>
                <a:ea typeface="Calibri" panose="020F0502020204030204" pitchFamily="34" charset="0"/>
              </a:rPr>
              <a:t>I, Vedant Mehta of class 5 A, Roll no 37, want to request leave for four days to attend my brother’s wedding. Being a part of the ceremony and preparation, I will not be able to attend the school from </a:t>
            </a:r>
            <a:r>
              <a:rPr lang="en-IE" sz="1800" dirty="0">
                <a:latin typeface="Calibri" panose="020F0502020204030204" pitchFamily="34" charset="0"/>
                <a:ea typeface="Calibri" panose="020F0502020204030204" pitchFamily="34" charset="0"/>
              </a:rPr>
              <a:t>July 20th </a:t>
            </a:r>
            <a:r>
              <a:rPr lang="en-IE" sz="1800" dirty="0">
                <a:effectLst/>
                <a:latin typeface="Calibri" panose="020F0502020204030204" pitchFamily="34" charset="0"/>
                <a:ea typeface="Calibri" panose="020F0502020204030204" pitchFamily="34" charset="0"/>
              </a:rPr>
              <a:t>2023 to July 24th 2023. So, I humbly request that you grant me leave, so that I can be a part of the wedding ceremony and enjoy it. </a:t>
            </a:r>
          </a:p>
        </p:txBody>
      </p:sp>
      <p:sp>
        <p:nvSpPr>
          <p:cNvPr id="10" name="Rectangle 9">
            <a:extLst>
              <a:ext uri="{FF2B5EF4-FFF2-40B4-BE49-F238E27FC236}">
                <a16:creationId xmlns:a16="http://schemas.microsoft.com/office/drawing/2014/main" id="{D8CF3454-BD78-8740-DF0B-7FCF60B761DD}"/>
              </a:ext>
            </a:extLst>
          </p:cNvPr>
          <p:cNvSpPr/>
          <p:nvPr/>
        </p:nvSpPr>
        <p:spPr>
          <a:xfrm>
            <a:off x="194155" y="811506"/>
            <a:ext cx="11241741" cy="57350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11" name="TextBox 10">
            <a:extLst>
              <a:ext uri="{FF2B5EF4-FFF2-40B4-BE49-F238E27FC236}">
                <a16:creationId xmlns:a16="http://schemas.microsoft.com/office/drawing/2014/main" id="{68930523-8197-3729-613E-8CF97565F9E6}"/>
              </a:ext>
            </a:extLst>
          </p:cNvPr>
          <p:cNvSpPr txBox="1"/>
          <p:nvPr/>
        </p:nvSpPr>
        <p:spPr>
          <a:xfrm>
            <a:off x="215672" y="5738772"/>
            <a:ext cx="2355842" cy="369332"/>
          </a:xfrm>
          <a:prstGeom prst="rect">
            <a:avLst/>
          </a:prstGeom>
          <a:noFill/>
        </p:spPr>
        <p:txBody>
          <a:bodyPr wrap="square" rtlCol="0">
            <a:spAutoFit/>
          </a:bodyPr>
          <a:lstStyle/>
          <a:p>
            <a:r>
              <a:rPr lang="en-IE"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Yours sincerely </a:t>
            </a:r>
          </a:p>
        </p:txBody>
      </p:sp>
      <p:sp>
        <p:nvSpPr>
          <p:cNvPr id="12" name="TextBox 11">
            <a:extLst>
              <a:ext uri="{FF2B5EF4-FFF2-40B4-BE49-F238E27FC236}">
                <a16:creationId xmlns:a16="http://schemas.microsoft.com/office/drawing/2014/main" id="{EEBBD3B0-A2CE-7DD7-905D-5794EDB7F999}"/>
              </a:ext>
            </a:extLst>
          </p:cNvPr>
          <p:cNvSpPr txBox="1"/>
          <p:nvPr/>
        </p:nvSpPr>
        <p:spPr>
          <a:xfrm>
            <a:off x="215672" y="5333507"/>
            <a:ext cx="1753496" cy="369332"/>
          </a:xfrm>
          <a:prstGeom prst="rect">
            <a:avLst/>
          </a:prstGeom>
          <a:noFill/>
        </p:spPr>
        <p:txBody>
          <a:bodyPr wrap="square" rtlCol="0">
            <a:spAutoFit/>
          </a:bodyPr>
          <a:lstStyle/>
          <a:p>
            <a:r>
              <a:rPr lang="en-IE"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Thanking you</a:t>
            </a:r>
          </a:p>
        </p:txBody>
      </p:sp>
      <p:sp>
        <p:nvSpPr>
          <p:cNvPr id="13" name="TextBox 12">
            <a:extLst>
              <a:ext uri="{FF2B5EF4-FFF2-40B4-BE49-F238E27FC236}">
                <a16:creationId xmlns:a16="http://schemas.microsoft.com/office/drawing/2014/main" id="{1A67D787-97FD-9091-A9C5-DAA6AE5E55D6}"/>
              </a:ext>
            </a:extLst>
          </p:cNvPr>
          <p:cNvSpPr txBox="1"/>
          <p:nvPr/>
        </p:nvSpPr>
        <p:spPr>
          <a:xfrm>
            <a:off x="215672" y="6144037"/>
            <a:ext cx="1914122" cy="369332"/>
          </a:xfrm>
          <a:prstGeom prst="rect">
            <a:avLst/>
          </a:prstGeom>
          <a:noFill/>
        </p:spPr>
        <p:txBody>
          <a:bodyPr wrap="square" rtlCol="0">
            <a:spAutoFit/>
          </a:bodyPr>
          <a:lstStyle/>
          <a:p>
            <a:r>
              <a:rPr lang="en-IE" sz="1800"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Vedant</a:t>
            </a:r>
            <a:r>
              <a:rPr lang="en-IE"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Mehta</a:t>
            </a:r>
            <a:r>
              <a:rPr lang="en-AE" sz="1800" dirty="0">
                <a:solidFill>
                  <a:srgbClr val="7030A0"/>
                </a:solidFill>
                <a:effectLst/>
                <a:latin typeface="Calibri" panose="020F0502020204030204" pitchFamily="34" charset="0"/>
                <a:cs typeface="Calibri" panose="020F0502020204030204" pitchFamily="34" charset="0"/>
              </a:rPr>
              <a:t> </a:t>
            </a:r>
            <a:endParaRPr lang="en-AE" sz="1800" dirty="0">
              <a:solidFill>
                <a:srgbClr val="7030A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par>
                          <p:cTn id="12" fill="hold">
                            <p:stCondLst>
                              <p:cond delay="3500"/>
                            </p:stCondLst>
                            <p:childTnLst>
                              <p:par>
                                <p:cTn id="13" presetID="22" presetClass="entr" presetSubtype="1" fill="hold" grpId="0"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1000"/>
                                        <p:tgtEl>
                                          <p:spTgt spid="4"/>
                                        </p:tgtEl>
                                      </p:cBhvr>
                                    </p:animEffect>
                                  </p:childTnLst>
                                </p:cTn>
                              </p:par>
                            </p:childTnLst>
                          </p:cTn>
                        </p:par>
                        <p:par>
                          <p:cTn id="16" fill="hold">
                            <p:stCondLst>
                              <p:cond delay="5500"/>
                            </p:stCondLst>
                            <p:childTnLst>
                              <p:par>
                                <p:cTn id="17" presetID="22" presetClass="entr" presetSubtype="1" fill="hold" grpId="0" nodeType="after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1000"/>
                                        <p:tgtEl>
                                          <p:spTgt spid="5"/>
                                        </p:tgtEl>
                                      </p:cBhvr>
                                    </p:animEffect>
                                  </p:childTnLst>
                                </p:cTn>
                              </p:par>
                            </p:childTnLst>
                          </p:cTn>
                        </p:par>
                        <p:par>
                          <p:cTn id="20" fill="hold">
                            <p:stCondLst>
                              <p:cond delay="7500"/>
                            </p:stCondLst>
                            <p:childTnLst>
                              <p:par>
                                <p:cTn id="21" presetID="22" presetClass="entr" presetSubtype="1" fill="hold" grpId="0" nodeType="afterEffect">
                                  <p:stCondLst>
                                    <p:cond delay="100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1000"/>
                                        <p:tgtEl>
                                          <p:spTgt spid="6"/>
                                        </p:tgtEl>
                                      </p:cBhvr>
                                    </p:animEffect>
                                  </p:childTnLst>
                                </p:cTn>
                              </p:par>
                            </p:childTnLst>
                          </p:cTn>
                        </p:par>
                        <p:par>
                          <p:cTn id="24" fill="hold">
                            <p:stCondLst>
                              <p:cond delay="9500"/>
                            </p:stCondLst>
                            <p:childTnLst>
                              <p:par>
                                <p:cTn id="25" presetID="22" presetClass="entr" presetSubtype="1" fill="hold" grpId="0" nodeType="afterEffect">
                                  <p:stCondLst>
                                    <p:cond delay="100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1000"/>
                                        <p:tgtEl>
                                          <p:spTgt spid="7"/>
                                        </p:tgtEl>
                                      </p:cBhvr>
                                    </p:animEffect>
                                  </p:childTnLst>
                                </p:cTn>
                              </p:par>
                            </p:childTnLst>
                          </p:cTn>
                        </p:par>
                        <p:par>
                          <p:cTn id="28" fill="hold">
                            <p:stCondLst>
                              <p:cond delay="11500"/>
                            </p:stCondLst>
                            <p:childTnLst>
                              <p:par>
                                <p:cTn id="29" presetID="22" presetClass="entr" presetSubtype="1"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1000"/>
                                        <p:tgtEl>
                                          <p:spTgt spid="12"/>
                                        </p:tgtEl>
                                      </p:cBhvr>
                                    </p:animEffect>
                                  </p:childTnLst>
                                </p:cTn>
                              </p:par>
                            </p:childTnLst>
                          </p:cTn>
                        </p:par>
                        <p:par>
                          <p:cTn id="32" fill="hold">
                            <p:stCondLst>
                              <p:cond delay="13500"/>
                            </p:stCondLst>
                            <p:childTnLst>
                              <p:par>
                                <p:cTn id="33" presetID="22" presetClass="entr" presetSubtype="1" fill="hold" grpId="0" nodeType="afterEffect">
                                  <p:stCondLst>
                                    <p:cond delay="100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1000"/>
                                        <p:tgtEl>
                                          <p:spTgt spid="11"/>
                                        </p:tgtEl>
                                      </p:cBhvr>
                                    </p:animEffect>
                                  </p:childTnLst>
                                </p:cTn>
                              </p:par>
                            </p:childTnLst>
                          </p:cTn>
                        </p:par>
                        <p:par>
                          <p:cTn id="36" fill="hold">
                            <p:stCondLst>
                              <p:cond delay="15500"/>
                            </p:stCondLst>
                            <p:childTnLst>
                              <p:par>
                                <p:cTn id="37" presetID="22" presetClass="entr" presetSubtype="1" fill="hold" grpId="0" nodeType="afterEffect">
                                  <p:stCondLst>
                                    <p:cond delay="1000"/>
                                  </p:stCondLst>
                                  <p:childTnLst>
                                    <p:set>
                                      <p:cBhvr>
                                        <p:cTn id="38" dur="1" fill="hold">
                                          <p:stCondLst>
                                            <p:cond delay="0"/>
                                          </p:stCondLst>
                                        </p:cTn>
                                        <p:tgtEl>
                                          <p:spTgt spid="13"/>
                                        </p:tgtEl>
                                        <p:attrNameLst>
                                          <p:attrName>style.visibility</p:attrName>
                                        </p:attrNameLst>
                                      </p:cBhvr>
                                      <p:to>
                                        <p:strVal val="visible"/>
                                      </p:to>
                                    </p:set>
                                    <p:animEffect transition="in" filter="wipe(up)">
                                      <p:cBhvr>
                                        <p:cTn id="3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0" grpId="0" animBg="1"/>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069044" y="89299"/>
            <a:ext cx="10074794" cy="654032"/>
          </a:xfrm>
          <a:prstGeom prst="rect">
            <a:avLst/>
          </a:prstGeom>
          <a:solidFill>
            <a:schemeClr val="accent5">
              <a:lumMod val="40000"/>
              <a:lumOff val="60000"/>
            </a:schemeClr>
          </a:solidFill>
          <a:ln w="28575">
            <a:solidFill>
              <a:schemeClr val="accent5">
                <a:lumMod val="50000"/>
              </a:schemeClr>
            </a:solidFill>
          </a:ln>
        </p:spPr>
        <p:txBody>
          <a:bodyPr spcFirstLastPara="1" wrap="square" lIns="91425" tIns="45700" rIns="91425" bIns="45700" anchor="t" anchorCtr="0">
            <a:noAutofit/>
          </a:bodyPr>
          <a:lstStyle/>
          <a:p>
            <a:pPr marR="114300">
              <a:lnSpc>
                <a:spcPct val="114000"/>
              </a:lnSpc>
            </a:pPr>
            <a:r>
              <a:rPr lang="en-IE" dirty="0">
                <a:effectLst/>
                <a:latin typeface="Calibri" panose="020F0502020204030204" pitchFamily="34" charset="0"/>
                <a:ea typeface="Calibri" panose="020F0502020204030204" pitchFamily="34" charset="0"/>
              </a:rPr>
              <a:t>Letter to a Friend</a:t>
            </a:r>
            <a:endParaRPr dirty="0"/>
          </a:p>
        </p:txBody>
      </p:sp>
      <p:sp>
        <p:nvSpPr>
          <p:cNvPr id="2" name="Bevel 1">
            <a:extLst>
              <a:ext uri="{FF2B5EF4-FFF2-40B4-BE49-F238E27FC236}">
                <a16:creationId xmlns:a16="http://schemas.microsoft.com/office/drawing/2014/main" id="{6A11A8CC-0C7F-78F2-F5BF-C53AC05D3A04}"/>
              </a:ext>
            </a:extLst>
          </p:cNvPr>
          <p:cNvSpPr/>
          <p:nvPr/>
        </p:nvSpPr>
        <p:spPr>
          <a:xfrm>
            <a:off x="1065007" y="1086523"/>
            <a:ext cx="8455511" cy="5249731"/>
          </a:xfrm>
          <a:prstGeom prst="bevel">
            <a:avLst>
              <a:gd name="adj" fmla="val 2459"/>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3" name="Bevel 2">
            <a:extLst>
              <a:ext uri="{FF2B5EF4-FFF2-40B4-BE49-F238E27FC236}">
                <a16:creationId xmlns:a16="http://schemas.microsoft.com/office/drawing/2014/main" id="{7B865E40-D84D-4048-987A-6E6BA86357D8}"/>
              </a:ext>
            </a:extLst>
          </p:cNvPr>
          <p:cNvSpPr/>
          <p:nvPr/>
        </p:nvSpPr>
        <p:spPr>
          <a:xfrm>
            <a:off x="129091" y="957431"/>
            <a:ext cx="11230983" cy="5378823"/>
          </a:xfrm>
          <a:prstGeom prst="bevel">
            <a:avLst>
              <a:gd name="adj" fmla="val 1718"/>
            </a:avLst>
          </a:prstGeom>
          <a:no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4" name="TextBox 3">
            <a:extLst>
              <a:ext uri="{FF2B5EF4-FFF2-40B4-BE49-F238E27FC236}">
                <a16:creationId xmlns:a16="http://schemas.microsoft.com/office/drawing/2014/main" id="{F1ACBEA4-6212-49AC-1821-9B2C7437CAB2}"/>
              </a:ext>
            </a:extLst>
          </p:cNvPr>
          <p:cNvSpPr txBox="1"/>
          <p:nvPr/>
        </p:nvSpPr>
        <p:spPr>
          <a:xfrm>
            <a:off x="322729" y="1061456"/>
            <a:ext cx="3636085" cy="923330"/>
          </a:xfrm>
          <a:prstGeom prst="rect">
            <a:avLst/>
          </a:prstGeom>
          <a:noFill/>
        </p:spPr>
        <p:txBody>
          <a:bodyPr wrap="square" rtlCol="0">
            <a:spAutoFit/>
          </a:bodyPr>
          <a:lstStyle/>
          <a:p>
            <a:r>
              <a:rPr lang="en-IE" sz="1800" dirty="0">
                <a:solidFill>
                  <a:schemeClr val="tx2">
                    <a:lumMod val="25000"/>
                  </a:schemeClr>
                </a:solidFill>
                <a:effectLst/>
                <a:latin typeface="Calibri" panose="020F0502020204030204" pitchFamily="34" charset="0"/>
                <a:ea typeface="Calibri" panose="020F0502020204030204" pitchFamily="34" charset="0"/>
              </a:rPr>
              <a:t>House No. 67</a:t>
            </a:r>
            <a:endParaRPr lang="en-AE" sz="1800" dirty="0">
              <a:solidFill>
                <a:schemeClr val="tx2">
                  <a:lumMod val="25000"/>
                </a:schemeClr>
              </a:solidFill>
              <a:effectLst/>
              <a:latin typeface="Calibri" panose="020F0502020204030204" pitchFamily="34" charset="0"/>
              <a:ea typeface="Calibri" panose="020F0502020204030204" pitchFamily="34" charset="0"/>
            </a:endParaRPr>
          </a:p>
          <a:p>
            <a:r>
              <a:rPr lang="en-IE" sz="1800" dirty="0">
                <a:solidFill>
                  <a:schemeClr val="tx2">
                    <a:lumMod val="25000"/>
                  </a:schemeClr>
                </a:solidFill>
                <a:effectLst/>
                <a:latin typeface="Calibri" panose="020F0502020204030204" pitchFamily="34" charset="0"/>
                <a:ea typeface="Calibri" panose="020F0502020204030204" pitchFamily="34" charset="0"/>
              </a:rPr>
              <a:t>Green Avenue, Park Road</a:t>
            </a:r>
            <a:endParaRPr lang="en-AE" sz="1800" dirty="0">
              <a:solidFill>
                <a:schemeClr val="tx2">
                  <a:lumMod val="25000"/>
                </a:schemeClr>
              </a:solidFill>
              <a:effectLst/>
              <a:latin typeface="Calibri" panose="020F0502020204030204" pitchFamily="34" charset="0"/>
              <a:ea typeface="Calibri" panose="020F0502020204030204" pitchFamily="34" charset="0"/>
            </a:endParaRPr>
          </a:p>
          <a:p>
            <a:r>
              <a:rPr lang="en-IE" sz="1800" dirty="0">
                <a:solidFill>
                  <a:schemeClr val="tx2">
                    <a:lumMod val="25000"/>
                  </a:schemeClr>
                </a:solidFill>
                <a:effectLst/>
                <a:latin typeface="Calibri" panose="020F0502020204030204" pitchFamily="34" charset="0"/>
                <a:ea typeface="Calibri" panose="020F0502020204030204" pitchFamily="34" charset="0"/>
              </a:rPr>
              <a:t>New Delhi 110001</a:t>
            </a:r>
            <a:endParaRPr lang="en-AE" sz="1800" dirty="0">
              <a:solidFill>
                <a:schemeClr val="tx2">
                  <a:lumMod val="25000"/>
                </a:schemeClr>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B790BEF9-807B-660D-CBA2-595F1814AA40}"/>
              </a:ext>
            </a:extLst>
          </p:cNvPr>
          <p:cNvSpPr txBox="1"/>
          <p:nvPr/>
        </p:nvSpPr>
        <p:spPr>
          <a:xfrm>
            <a:off x="322729" y="2046514"/>
            <a:ext cx="2334409" cy="369332"/>
          </a:xfrm>
          <a:prstGeom prst="rect">
            <a:avLst/>
          </a:prstGeom>
          <a:noFill/>
        </p:spPr>
        <p:txBody>
          <a:bodyPr wrap="square" rtlCol="0">
            <a:spAutoFit/>
          </a:bodyPr>
          <a:lstStyle/>
          <a:p>
            <a:r>
              <a:rPr lang="en-IE" sz="1800" dirty="0">
                <a:solidFill>
                  <a:schemeClr val="accent6">
                    <a:lumMod val="75000"/>
                  </a:schemeClr>
                </a:solidFill>
                <a:effectLst/>
                <a:latin typeface="Calibri" panose="020F0502020204030204" pitchFamily="34" charset="0"/>
                <a:ea typeface="Calibri" panose="020F0502020204030204" pitchFamily="34" charset="0"/>
              </a:rPr>
              <a:t>17th July 2023</a:t>
            </a:r>
            <a:endParaRPr lang="en-AE" sz="1800" dirty="0">
              <a:solidFill>
                <a:schemeClr val="accent6">
                  <a:lumMod val="75000"/>
                </a:schemeClr>
              </a:solidFill>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3EDB3078-E848-5D68-737E-04CA4A1D910E}"/>
              </a:ext>
            </a:extLst>
          </p:cNvPr>
          <p:cNvSpPr txBox="1"/>
          <p:nvPr/>
        </p:nvSpPr>
        <p:spPr>
          <a:xfrm>
            <a:off x="322729" y="2477574"/>
            <a:ext cx="2549563" cy="369332"/>
          </a:xfrm>
          <a:prstGeom prst="rect">
            <a:avLst/>
          </a:prstGeom>
          <a:noFill/>
        </p:spPr>
        <p:txBody>
          <a:bodyPr wrap="square" rtlCol="0">
            <a:spAutoFit/>
          </a:bodyPr>
          <a:lstStyle/>
          <a:p>
            <a:r>
              <a:rPr lang="en-IE" sz="1800" dirty="0">
                <a:solidFill>
                  <a:schemeClr val="accent2">
                    <a:lumMod val="75000"/>
                  </a:schemeClr>
                </a:solidFill>
                <a:effectLst/>
                <a:latin typeface="Calibri" panose="020F0502020204030204" pitchFamily="34" charset="0"/>
                <a:ea typeface="Calibri" panose="020F0502020204030204" pitchFamily="34" charset="0"/>
              </a:rPr>
              <a:t>Dear Aryan</a:t>
            </a:r>
            <a:endParaRPr lang="en-AE" sz="1800" dirty="0">
              <a:solidFill>
                <a:schemeClr val="accent2">
                  <a:lumMod val="75000"/>
                </a:schemeClr>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D7376C5-71BB-CED0-BE19-F1E7606A0FEE}"/>
              </a:ext>
            </a:extLst>
          </p:cNvPr>
          <p:cNvSpPr txBox="1"/>
          <p:nvPr/>
        </p:nvSpPr>
        <p:spPr>
          <a:xfrm>
            <a:off x="322729" y="2908634"/>
            <a:ext cx="10725373" cy="646331"/>
          </a:xfrm>
          <a:prstGeom prst="rect">
            <a:avLst/>
          </a:prstGeom>
          <a:noFill/>
        </p:spPr>
        <p:txBody>
          <a:bodyPr wrap="square" rtlCol="0">
            <a:spAutoFit/>
          </a:bodyPr>
          <a:lstStyle/>
          <a:p>
            <a:r>
              <a:rPr lang="en-IE" sz="1800" dirty="0">
                <a:effectLst/>
                <a:latin typeface="Calibri" panose="020F0502020204030204" pitchFamily="34" charset="0"/>
                <a:ea typeface="Calibri" panose="020F0502020204030204" pitchFamily="34" charset="0"/>
              </a:rPr>
              <a:t>I am well here and hope to hear the same from you. Last week, you wrote me a letter in which you had asked me about my hobby, and I am happy to share the same with you. </a:t>
            </a:r>
            <a:endParaRPr lang="en-AE" sz="1800" dirty="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F747BE1A-E633-3AB9-5C39-8325CAD368F8}"/>
              </a:ext>
            </a:extLst>
          </p:cNvPr>
          <p:cNvSpPr txBox="1"/>
          <p:nvPr/>
        </p:nvSpPr>
        <p:spPr>
          <a:xfrm>
            <a:off x="322729" y="3616693"/>
            <a:ext cx="11037345" cy="1477328"/>
          </a:xfrm>
          <a:prstGeom prst="rect">
            <a:avLst/>
          </a:prstGeom>
          <a:noFill/>
        </p:spPr>
        <p:txBody>
          <a:bodyPr wrap="square" rtlCol="0">
            <a:spAutoFit/>
          </a:bodyPr>
          <a:lstStyle/>
          <a:p>
            <a:r>
              <a:rPr lang="en-IE" sz="1800" dirty="0">
                <a:effectLst/>
                <a:latin typeface="Calibri" panose="020F0502020204030204" pitchFamily="34" charset="0"/>
                <a:ea typeface="Calibri" panose="020F0502020204030204" pitchFamily="34" charset="0"/>
              </a:rPr>
              <a:t>My hobby is collecting stamps and coins. I have a large collection of them. I spend my pocket money buying stamps and coins from different countries. I have even made albums for them. When we meet, I will surely show them to you. Some of my relatives who stay abroad also send me stamps, currencies and  coins of their country. Collecting them gives me a lot of satisfaction and information about the past history of the world. I am also thinking of participating in one of the competitions regarding my collectives.</a:t>
            </a:r>
            <a:endParaRPr lang="en-AE" sz="1800" dirty="0">
              <a:effectLst/>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9608F57-186E-CA1D-BAC8-8441A5F7176F}"/>
              </a:ext>
            </a:extLst>
          </p:cNvPr>
          <p:cNvSpPr txBox="1"/>
          <p:nvPr/>
        </p:nvSpPr>
        <p:spPr>
          <a:xfrm>
            <a:off x="293648" y="5092726"/>
            <a:ext cx="7928386" cy="401321"/>
          </a:xfrm>
          <a:prstGeom prst="rect">
            <a:avLst/>
          </a:prstGeom>
          <a:noFill/>
        </p:spPr>
        <p:txBody>
          <a:bodyPr wrap="square" rtlCol="0">
            <a:spAutoFit/>
          </a:bodyPr>
          <a:lstStyle/>
          <a:p>
            <a:r>
              <a:rPr lang="en-IE" sz="1800" dirty="0">
                <a:effectLst/>
                <a:latin typeface="Calibri" panose="020F0502020204030204" pitchFamily="34" charset="0"/>
                <a:ea typeface="Calibri" panose="020F0502020204030204" pitchFamily="34" charset="0"/>
              </a:rPr>
              <a:t>Please write to me about your hobby also. Convey my regards to your parents.</a:t>
            </a:r>
            <a:endParaRPr lang="en-AE" sz="1800" dirty="0">
              <a:effectLst/>
              <a:latin typeface="Calibri" panose="020F0502020204030204" pitchFamily="34" charset="0"/>
              <a:ea typeface="Calibri" panose="020F0502020204030204" pitchFamily="34" charset="0"/>
            </a:endParaRPr>
          </a:p>
        </p:txBody>
      </p:sp>
      <p:sp>
        <p:nvSpPr>
          <p:cNvPr id="10" name="TextBox 9">
            <a:extLst>
              <a:ext uri="{FF2B5EF4-FFF2-40B4-BE49-F238E27FC236}">
                <a16:creationId xmlns:a16="http://schemas.microsoft.com/office/drawing/2014/main" id="{E0614367-C79B-3608-BFB8-5DABC563AB0A}"/>
              </a:ext>
            </a:extLst>
          </p:cNvPr>
          <p:cNvSpPr txBox="1"/>
          <p:nvPr/>
        </p:nvSpPr>
        <p:spPr>
          <a:xfrm>
            <a:off x="322729" y="5586811"/>
            <a:ext cx="2334409" cy="646331"/>
          </a:xfrm>
          <a:prstGeom prst="rect">
            <a:avLst/>
          </a:prstGeom>
          <a:noFill/>
        </p:spPr>
        <p:txBody>
          <a:bodyPr wrap="square" rtlCol="0">
            <a:spAutoFit/>
          </a:bodyPr>
          <a:lstStyle/>
          <a:p>
            <a:r>
              <a:rPr lang="en-IE" sz="1800" dirty="0">
                <a:solidFill>
                  <a:schemeClr val="accent2">
                    <a:lumMod val="75000"/>
                  </a:schemeClr>
                </a:solidFill>
                <a:effectLst/>
                <a:latin typeface="Calibri" panose="020F0502020204030204" pitchFamily="34" charset="0"/>
                <a:ea typeface="Calibri" panose="020F0502020204030204" pitchFamily="34" charset="0"/>
              </a:rPr>
              <a:t>Your loving friend</a:t>
            </a:r>
          </a:p>
          <a:p>
            <a:r>
              <a:rPr lang="en-IE" sz="1800" dirty="0">
                <a:solidFill>
                  <a:schemeClr val="accent2">
                    <a:lumMod val="75000"/>
                  </a:schemeClr>
                </a:solidFill>
                <a:latin typeface="Calibri" panose="020F0502020204030204" pitchFamily="34" charset="0"/>
                <a:ea typeface="Calibri" panose="020F0502020204030204" pitchFamily="34" charset="0"/>
              </a:rPr>
              <a:t>Anuj</a:t>
            </a:r>
            <a:endParaRPr lang="en-AE" sz="1800" dirty="0">
              <a:solidFill>
                <a:schemeClr val="accent2">
                  <a:lumMod val="75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9457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000"/>
                                        <p:tgtEl>
                                          <p:spTgt spid="4"/>
                                        </p:tgtEl>
                                      </p:cBhvr>
                                    </p:animEffect>
                                  </p:childTnLst>
                                </p:cTn>
                              </p:par>
                            </p:childTnLst>
                          </p:cTn>
                        </p:par>
                        <p:par>
                          <p:cTn id="12" fill="hold">
                            <p:stCondLst>
                              <p:cond delay="3500"/>
                            </p:stCondLst>
                            <p:childTnLst>
                              <p:par>
                                <p:cTn id="13" presetID="22" presetClass="entr" presetSubtype="1"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1000"/>
                                        <p:tgtEl>
                                          <p:spTgt spid="5"/>
                                        </p:tgtEl>
                                      </p:cBhvr>
                                    </p:animEffect>
                                  </p:childTnLst>
                                </p:cTn>
                              </p:par>
                            </p:childTnLst>
                          </p:cTn>
                        </p:par>
                        <p:par>
                          <p:cTn id="16" fill="hold">
                            <p:stCondLst>
                              <p:cond delay="5500"/>
                            </p:stCondLst>
                            <p:childTnLst>
                              <p:par>
                                <p:cTn id="17" presetID="22" presetClass="entr" presetSubtype="1"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1000"/>
                                        <p:tgtEl>
                                          <p:spTgt spid="6"/>
                                        </p:tgtEl>
                                      </p:cBhvr>
                                    </p:animEffect>
                                  </p:childTnLst>
                                </p:cTn>
                              </p:par>
                            </p:childTnLst>
                          </p:cTn>
                        </p:par>
                        <p:par>
                          <p:cTn id="20" fill="hold">
                            <p:stCondLst>
                              <p:cond delay="7500"/>
                            </p:stCondLst>
                            <p:childTnLst>
                              <p:par>
                                <p:cTn id="21" presetID="22" presetClass="entr" presetSubtype="1"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1000"/>
                                        <p:tgtEl>
                                          <p:spTgt spid="7"/>
                                        </p:tgtEl>
                                      </p:cBhvr>
                                    </p:animEffect>
                                  </p:childTnLst>
                                </p:cTn>
                              </p:par>
                            </p:childTnLst>
                          </p:cTn>
                        </p:par>
                        <p:par>
                          <p:cTn id="24" fill="hold">
                            <p:stCondLst>
                              <p:cond delay="9500"/>
                            </p:stCondLst>
                            <p:childTnLst>
                              <p:par>
                                <p:cTn id="25" presetID="22" presetClass="entr" presetSubtype="1" fill="hold" grpId="0" nodeType="afterEffect">
                                  <p:stCondLst>
                                    <p:cond delay="100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1000"/>
                                        <p:tgtEl>
                                          <p:spTgt spid="8"/>
                                        </p:tgtEl>
                                      </p:cBhvr>
                                    </p:animEffect>
                                  </p:childTnLst>
                                </p:cTn>
                              </p:par>
                            </p:childTnLst>
                          </p:cTn>
                        </p:par>
                        <p:par>
                          <p:cTn id="28" fill="hold">
                            <p:stCondLst>
                              <p:cond delay="11500"/>
                            </p:stCondLst>
                            <p:childTnLst>
                              <p:par>
                                <p:cTn id="29" presetID="22" presetClass="entr" presetSubtype="1" fill="hold" grpId="0" nodeType="afterEffect">
                                  <p:stCondLst>
                                    <p:cond delay="100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1000"/>
                                        <p:tgtEl>
                                          <p:spTgt spid="9"/>
                                        </p:tgtEl>
                                      </p:cBhvr>
                                    </p:animEffect>
                                  </p:childTnLst>
                                </p:cTn>
                              </p:par>
                            </p:childTnLst>
                          </p:cTn>
                        </p:par>
                        <p:par>
                          <p:cTn id="32" fill="hold">
                            <p:stCondLst>
                              <p:cond delay="13500"/>
                            </p:stCondLst>
                            <p:childTnLst>
                              <p:par>
                                <p:cTn id="33" presetID="22" presetClass="entr" presetSubtype="1" fill="hold" grpId="0" nodeType="afterEffect">
                                  <p:stCondLst>
                                    <p:cond delay="100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057368" y="116359"/>
            <a:ext cx="10074794" cy="654032"/>
          </a:xfrm>
          <a:prstGeom prst="rect">
            <a:avLst/>
          </a:prstGeom>
          <a:solidFill>
            <a:schemeClr val="accent5">
              <a:lumMod val="40000"/>
              <a:lumOff val="60000"/>
            </a:schemeClr>
          </a:solidFill>
          <a:ln w="28575">
            <a:solidFill>
              <a:schemeClr val="accent5">
                <a:lumMod val="50000"/>
              </a:schemeClr>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IE" dirty="0">
                <a:latin typeface="Calibri" panose="020F0502020204030204" pitchFamily="34" charset="0"/>
                <a:ea typeface="Calibri" panose="020F0502020204030204" pitchFamily="34" charset="0"/>
              </a:rPr>
              <a:t>Q</a:t>
            </a:r>
            <a:r>
              <a:rPr lang="en-IE" dirty="0">
                <a:effectLst/>
                <a:latin typeface="Calibri" panose="020F0502020204030204" pitchFamily="34" charset="0"/>
                <a:ea typeface="Calibri" panose="020F0502020204030204" pitchFamily="34" charset="0"/>
              </a:rPr>
              <a:t>uestions </a:t>
            </a:r>
            <a:endParaRPr dirty="0"/>
          </a:p>
        </p:txBody>
      </p:sp>
      <p:sp>
        <p:nvSpPr>
          <p:cNvPr id="2" name="Snip and Round Single Corner Rectangle 1">
            <a:extLst>
              <a:ext uri="{FF2B5EF4-FFF2-40B4-BE49-F238E27FC236}">
                <a16:creationId xmlns:a16="http://schemas.microsoft.com/office/drawing/2014/main" id="{09D1FABD-C786-6F91-A10A-E70ABD959CEE}"/>
              </a:ext>
            </a:extLst>
          </p:cNvPr>
          <p:cNvSpPr/>
          <p:nvPr/>
        </p:nvSpPr>
        <p:spPr>
          <a:xfrm>
            <a:off x="164322" y="1258583"/>
            <a:ext cx="3944970" cy="1072694"/>
          </a:xfrm>
          <a:prstGeom prst="snipRoundRect">
            <a:avLst/>
          </a:prstGeom>
          <a:solidFill>
            <a:srgbClr val="FF8AD8">
              <a:alpha val="63137"/>
            </a:srgbClr>
          </a:solidFill>
          <a:ln>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I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is the difference between the two letters shown?</a:t>
            </a:r>
            <a:r>
              <a:rPr lang="en-AE" sz="2400" dirty="0">
                <a:solidFill>
                  <a:schemeClr val="tx1"/>
                </a:solidFill>
                <a:effectLst/>
                <a:latin typeface="Calibri" panose="020F0502020204030204" pitchFamily="34" charset="0"/>
                <a:cs typeface="Calibri" panose="020F0502020204030204" pitchFamily="34" charset="0"/>
              </a:rPr>
              <a:t> </a:t>
            </a:r>
            <a:endParaRPr lang="en-AE" sz="2400" dirty="0">
              <a:solidFill>
                <a:schemeClr val="tx1"/>
              </a:solidFill>
              <a:latin typeface="Calibri" panose="020F0502020204030204" pitchFamily="34" charset="0"/>
              <a:cs typeface="Calibri" panose="020F0502020204030204" pitchFamily="34" charset="0"/>
            </a:endParaRPr>
          </a:p>
        </p:txBody>
      </p:sp>
      <p:sp>
        <p:nvSpPr>
          <p:cNvPr id="3" name="Snip and Round Single Corner Rectangle 2">
            <a:extLst>
              <a:ext uri="{FF2B5EF4-FFF2-40B4-BE49-F238E27FC236}">
                <a16:creationId xmlns:a16="http://schemas.microsoft.com/office/drawing/2014/main" id="{A1262332-62C4-4739-E882-C3F7248E9B60}"/>
              </a:ext>
            </a:extLst>
          </p:cNvPr>
          <p:cNvSpPr/>
          <p:nvPr/>
        </p:nvSpPr>
        <p:spPr>
          <a:xfrm>
            <a:off x="6746719" y="1226014"/>
            <a:ext cx="3838954" cy="1159573"/>
          </a:xfrm>
          <a:prstGeom prst="snipRoundRect">
            <a:avLst/>
          </a:prstGeom>
          <a:solidFill>
            <a:srgbClr val="FF8AD8">
              <a:alpha val="63137"/>
            </a:srgbClr>
          </a:solidFill>
          <a:ln>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startAt="2"/>
            </a:pPr>
            <a:r>
              <a:rPr lang="en-I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do you think these letters are called?</a:t>
            </a:r>
            <a:endParaRPr lang="en-A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Snip and Round Single Corner Rectangle 4">
            <a:extLst>
              <a:ext uri="{FF2B5EF4-FFF2-40B4-BE49-F238E27FC236}">
                <a16:creationId xmlns:a16="http://schemas.microsoft.com/office/drawing/2014/main" id="{7AEA5D87-505C-26AB-D456-32F96A988D8D}"/>
              </a:ext>
            </a:extLst>
          </p:cNvPr>
          <p:cNvSpPr/>
          <p:nvPr/>
        </p:nvSpPr>
        <p:spPr>
          <a:xfrm>
            <a:off x="198305" y="4092494"/>
            <a:ext cx="4256918" cy="1462489"/>
          </a:xfrm>
          <a:prstGeom prst="snipRoundRect">
            <a:avLst/>
          </a:prstGeom>
          <a:solidFill>
            <a:srgbClr val="FF8AD8">
              <a:alpha val="63137"/>
            </a:srgbClr>
          </a:solidFill>
          <a:ln>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startAt="3"/>
            </a:pPr>
            <a:r>
              <a:rPr lang="en-IE" sz="2400" dirty="0">
                <a:solidFill>
                  <a:schemeClr val="tx1"/>
                </a:solidFill>
                <a:latin typeface="Calibri" panose="020F0502020204030204" pitchFamily="34" charset="0"/>
                <a:cs typeface="Calibri" panose="020F0502020204030204" pitchFamily="34" charset="0"/>
              </a:rPr>
              <a:t>Which of the two letters do you think we use in our daily communication with our loved ones?</a:t>
            </a:r>
            <a:r>
              <a:rPr lang="en-AE" sz="2400" dirty="0">
                <a:solidFill>
                  <a:schemeClr val="tx1"/>
                </a:solidFill>
                <a:latin typeface="Calibri" panose="020F0502020204030204" pitchFamily="34" charset="0"/>
                <a:cs typeface="Calibri" panose="020F0502020204030204" pitchFamily="34" charset="0"/>
              </a:rPr>
              <a:t> </a:t>
            </a:r>
          </a:p>
        </p:txBody>
      </p:sp>
      <p:sp>
        <p:nvSpPr>
          <p:cNvPr id="6" name="Snip and Round Single Corner Rectangle 5">
            <a:extLst>
              <a:ext uri="{FF2B5EF4-FFF2-40B4-BE49-F238E27FC236}">
                <a16:creationId xmlns:a16="http://schemas.microsoft.com/office/drawing/2014/main" id="{6E80E7BA-DB27-A6D7-1889-E6D47985D97B}"/>
              </a:ext>
            </a:extLst>
          </p:cNvPr>
          <p:cNvSpPr/>
          <p:nvPr/>
        </p:nvSpPr>
        <p:spPr>
          <a:xfrm>
            <a:off x="6394027" y="4002695"/>
            <a:ext cx="4068896" cy="1546711"/>
          </a:xfrm>
          <a:prstGeom prst="snipRoundRect">
            <a:avLst/>
          </a:prstGeom>
          <a:solidFill>
            <a:srgbClr val="FF8AD8">
              <a:alpha val="63137"/>
            </a:srgbClr>
          </a:solidFill>
          <a:ln>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startAt="4"/>
            </a:pPr>
            <a:endParaRPr lang="en-IE" sz="2400" dirty="0">
              <a:solidFill>
                <a:schemeClr val="tx1"/>
              </a:solidFill>
              <a:latin typeface="Calibri" panose="020F0502020204030204" pitchFamily="34" charset="0"/>
              <a:cs typeface="Calibri" panose="020F0502020204030204" pitchFamily="34" charset="0"/>
            </a:endParaRPr>
          </a:p>
          <a:p>
            <a:pPr marL="457200" indent="-457200">
              <a:buFont typeface="+mj-lt"/>
              <a:buAutoNum type="arabicPeriod" startAt="4"/>
            </a:pPr>
            <a:r>
              <a:rPr lang="en-IE" sz="2400" dirty="0">
                <a:solidFill>
                  <a:schemeClr val="tx1"/>
                </a:solidFill>
                <a:latin typeface="Calibri" panose="020F0502020204030204" pitchFamily="34" charset="0"/>
                <a:cs typeface="Calibri" panose="020F0502020204030204" pitchFamily="34" charset="0"/>
              </a:rPr>
              <a:t>Which of these letters will you use for writing a leave application to the principal of your school?</a:t>
            </a:r>
            <a:endParaRPr lang="en-AE" sz="2400" dirty="0">
              <a:solidFill>
                <a:schemeClr val="tx1"/>
              </a:solidFill>
              <a:latin typeface="Calibri" panose="020F0502020204030204" pitchFamily="34" charset="0"/>
              <a:cs typeface="Calibri" panose="020F0502020204030204" pitchFamily="34" charset="0"/>
            </a:endParaRPr>
          </a:p>
          <a:p>
            <a:endParaRPr lang="en-AE" sz="2400" dirty="0">
              <a:solidFill>
                <a:schemeClr val="tx1"/>
              </a:solidFill>
              <a:latin typeface="Calibri" panose="020F0502020204030204" pitchFamily="34" charset="0"/>
              <a:cs typeface="Calibri" panose="020F0502020204030204" pitchFamily="34" charset="0"/>
            </a:endParaRPr>
          </a:p>
        </p:txBody>
      </p:sp>
      <p:grpSp>
        <p:nvGrpSpPr>
          <p:cNvPr id="7" name="Group 6">
            <a:extLst>
              <a:ext uri="{FF2B5EF4-FFF2-40B4-BE49-F238E27FC236}">
                <a16:creationId xmlns:a16="http://schemas.microsoft.com/office/drawing/2014/main" id="{262D8686-EF68-53D3-6200-4BB280E5F606}"/>
              </a:ext>
            </a:extLst>
          </p:cNvPr>
          <p:cNvGrpSpPr/>
          <p:nvPr/>
        </p:nvGrpSpPr>
        <p:grpSpPr>
          <a:xfrm>
            <a:off x="4455223" y="4247455"/>
            <a:ext cx="1606327" cy="1236774"/>
            <a:chOff x="608063" y="1961002"/>
            <a:chExt cx="1606327" cy="1236774"/>
          </a:xfrm>
        </p:grpSpPr>
        <p:pic>
          <p:nvPicPr>
            <p:cNvPr id="8" name="Picture 4" descr="Free vector open envelope with blank paper vector">
              <a:extLst>
                <a:ext uri="{FF2B5EF4-FFF2-40B4-BE49-F238E27FC236}">
                  <a16:creationId xmlns:a16="http://schemas.microsoft.com/office/drawing/2014/main" id="{C5FCAB47-76DE-C17F-8F06-90430B31ED02}"/>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08063" y="1961002"/>
              <a:ext cx="1606327" cy="123677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9AF2C14-68E7-86AC-7B09-1B4B647C9425}"/>
                </a:ext>
              </a:extLst>
            </p:cNvPr>
            <p:cNvSpPr txBox="1"/>
            <p:nvPr/>
          </p:nvSpPr>
          <p:spPr>
            <a:xfrm>
              <a:off x="1134737" y="2390660"/>
              <a:ext cx="473726" cy="461665"/>
            </a:xfrm>
            <a:prstGeom prst="rect">
              <a:avLst/>
            </a:prstGeom>
            <a:noFill/>
          </p:spPr>
          <p:txBody>
            <a:bodyPr wrap="square" rtlCol="0">
              <a:spAutoFit/>
            </a:bodyPr>
            <a:lstStyle/>
            <a:p>
              <a:pPr algn="ctr"/>
              <a:r>
                <a:rPr lang="en-AE" sz="2400" b="1" dirty="0">
                  <a:latin typeface="Calibri" panose="020F0502020204030204" pitchFamily="34" charset="0"/>
                  <a:cs typeface="Calibri" panose="020F0502020204030204" pitchFamily="34" charset="0"/>
                </a:rPr>
                <a:t>A</a:t>
              </a:r>
            </a:p>
          </p:txBody>
        </p:sp>
      </p:grpSp>
      <p:grpSp>
        <p:nvGrpSpPr>
          <p:cNvPr id="13" name="Group 12">
            <a:extLst>
              <a:ext uri="{FF2B5EF4-FFF2-40B4-BE49-F238E27FC236}">
                <a16:creationId xmlns:a16="http://schemas.microsoft.com/office/drawing/2014/main" id="{8B5917F9-6FAF-85AC-9A40-5EB61D2D112C}"/>
              </a:ext>
            </a:extLst>
          </p:cNvPr>
          <p:cNvGrpSpPr/>
          <p:nvPr/>
        </p:nvGrpSpPr>
        <p:grpSpPr>
          <a:xfrm>
            <a:off x="10585673" y="1294208"/>
            <a:ext cx="1606327" cy="1236774"/>
            <a:chOff x="608063" y="1961002"/>
            <a:chExt cx="1606327" cy="1236774"/>
          </a:xfrm>
        </p:grpSpPr>
        <p:pic>
          <p:nvPicPr>
            <p:cNvPr id="14" name="Picture 4" descr="Free vector open envelope with blank paper vector">
              <a:extLst>
                <a:ext uri="{FF2B5EF4-FFF2-40B4-BE49-F238E27FC236}">
                  <a16:creationId xmlns:a16="http://schemas.microsoft.com/office/drawing/2014/main" id="{E909F7B1-D2DB-7060-E6A6-7858495EA5F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08063" y="1961002"/>
              <a:ext cx="1606327" cy="123677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449188C-043C-E0B5-3FBD-17AEFC695E1F}"/>
                </a:ext>
              </a:extLst>
            </p:cNvPr>
            <p:cNvSpPr txBox="1"/>
            <p:nvPr/>
          </p:nvSpPr>
          <p:spPr>
            <a:xfrm>
              <a:off x="1134737" y="2390660"/>
              <a:ext cx="473726" cy="461665"/>
            </a:xfrm>
            <a:prstGeom prst="rect">
              <a:avLst/>
            </a:prstGeom>
            <a:noFill/>
          </p:spPr>
          <p:txBody>
            <a:bodyPr wrap="square" rtlCol="0">
              <a:spAutoFit/>
            </a:bodyPr>
            <a:lstStyle/>
            <a:p>
              <a:pPr algn="ctr"/>
              <a:r>
                <a:rPr lang="en-AE" sz="2400" b="1" dirty="0">
                  <a:latin typeface="Calibri" panose="020F0502020204030204" pitchFamily="34" charset="0"/>
                  <a:cs typeface="Calibri" panose="020F0502020204030204" pitchFamily="34" charset="0"/>
                </a:rPr>
                <a:t>A</a:t>
              </a:r>
            </a:p>
          </p:txBody>
        </p:sp>
      </p:grpSp>
      <p:grpSp>
        <p:nvGrpSpPr>
          <p:cNvPr id="16" name="Group 15">
            <a:extLst>
              <a:ext uri="{FF2B5EF4-FFF2-40B4-BE49-F238E27FC236}">
                <a16:creationId xmlns:a16="http://schemas.microsoft.com/office/drawing/2014/main" id="{2EE0ADE0-0828-6127-E1E7-C650AA3B10AC}"/>
              </a:ext>
            </a:extLst>
          </p:cNvPr>
          <p:cNvGrpSpPr/>
          <p:nvPr/>
        </p:nvGrpSpPr>
        <p:grpSpPr>
          <a:xfrm>
            <a:off x="4327493" y="1132093"/>
            <a:ext cx="1606327" cy="1236774"/>
            <a:chOff x="608063" y="1961002"/>
            <a:chExt cx="1606327" cy="1236774"/>
          </a:xfrm>
        </p:grpSpPr>
        <p:pic>
          <p:nvPicPr>
            <p:cNvPr id="17" name="Picture 4" descr="Free vector open envelope with blank paper vector">
              <a:extLst>
                <a:ext uri="{FF2B5EF4-FFF2-40B4-BE49-F238E27FC236}">
                  <a16:creationId xmlns:a16="http://schemas.microsoft.com/office/drawing/2014/main" id="{48FE7AC5-8121-0396-DA7D-607138C2287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08063" y="1961002"/>
              <a:ext cx="1606327" cy="123677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54644F4C-DE8C-CF18-9C61-5B735EE541EE}"/>
                </a:ext>
              </a:extLst>
            </p:cNvPr>
            <p:cNvSpPr txBox="1"/>
            <p:nvPr/>
          </p:nvSpPr>
          <p:spPr>
            <a:xfrm>
              <a:off x="1134737" y="2390660"/>
              <a:ext cx="473726" cy="461665"/>
            </a:xfrm>
            <a:prstGeom prst="rect">
              <a:avLst/>
            </a:prstGeom>
            <a:noFill/>
          </p:spPr>
          <p:txBody>
            <a:bodyPr wrap="square" rtlCol="0">
              <a:spAutoFit/>
            </a:bodyPr>
            <a:lstStyle/>
            <a:p>
              <a:pPr algn="ctr"/>
              <a:r>
                <a:rPr lang="en-AE" sz="2400" b="1" dirty="0">
                  <a:latin typeface="Calibri" panose="020F0502020204030204" pitchFamily="34" charset="0"/>
                  <a:cs typeface="Calibri" panose="020F0502020204030204" pitchFamily="34" charset="0"/>
                </a:rPr>
                <a:t>A</a:t>
              </a:r>
            </a:p>
          </p:txBody>
        </p:sp>
      </p:grpSp>
      <p:grpSp>
        <p:nvGrpSpPr>
          <p:cNvPr id="19" name="Group 18">
            <a:extLst>
              <a:ext uri="{FF2B5EF4-FFF2-40B4-BE49-F238E27FC236}">
                <a16:creationId xmlns:a16="http://schemas.microsoft.com/office/drawing/2014/main" id="{F70245AE-6909-92E3-850A-F953D4224FDC}"/>
              </a:ext>
            </a:extLst>
          </p:cNvPr>
          <p:cNvGrpSpPr/>
          <p:nvPr/>
        </p:nvGrpSpPr>
        <p:grpSpPr>
          <a:xfrm>
            <a:off x="10462923" y="4205351"/>
            <a:ext cx="1606327" cy="1236774"/>
            <a:chOff x="608063" y="1961002"/>
            <a:chExt cx="1606327" cy="1236774"/>
          </a:xfrm>
        </p:grpSpPr>
        <p:pic>
          <p:nvPicPr>
            <p:cNvPr id="20" name="Picture 4" descr="Free vector open envelope with blank paper vector">
              <a:extLst>
                <a:ext uri="{FF2B5EF4-FFF2-40B4-BE49-F238E27FC236}">
                  <a16:creationId xmlns:a16="http://schemas.microsoft.com/office/drawing/2014/main" id="{A00C32FB-2F37-A8B0-A24C-B5D7809C665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08063" y="1961002"/>
              <a:ext cx="1606327" cy="1236774"/>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97BE75A6-E314-9859-DC55-F5BF18A5447B}"/>
                </a:ext>
              </a:extLst>
            </p:cNvPr>
            <p:cNvSpPr txBox="1"/>
            <p:nvPr/>
          </p:nvSpPr>
          <p:spPr>
            <a:xfrm>
              <a:off x="1134737" y="2390660"/>
              <a:ext cx="473726" cy="461665"/>
            </a:xfrm>
            <a:prstGeom prst="rect">
              <a:avLst/>
            </a:prstGeom>
            <a:noFill/>
          </p:spPr>
          <p:txBody>
            <a:bodyPr wrap="square" rtlCol="0">
              <a:spAutoFit/>
            </a:bodyPr>
            <a:lstStyle/>
            <a:p>
              <a:pPr algn="ctr"/>
              <a:r>
                <a:rPr lang="en-AE" sz="2400" b="1" dirty="0">
                  <a:latin typeface="Calibri" panose="020F0502020204030204" pitchFamily="34" charset="0"/>
                  <a:cs typeface="Calibri" panose="020F0502020204030204" pitchFamily="34" charset="0"/>
                </a:rPr>
                <a:t>A</a:t>
              </a:r>
            </a:p>
          </p:txBody>
        </p:sp>
      </p:grpSp>
      <p:sp>
        <p:nvSpPr>
          <p:cNvPr id="22" name="TextBox 21">
            <a:extLst>
              <a:ext uri="{FF2B5EF4-FFF2-40B4-BE49-F238E27FC236}">
                <a16:creationId xmlns:a16="http://schemas.microsoft.com/office/drawing/2014/main" id="{EE8C49F7-5B1E-21BD-2C34-06F1D8F81D5B}"/>
              </a:ext>
            </a:extLst>
          </p:cNvPr>
          <p:cNvSpPr txBox="1"/>
          <p:nvPr/>
        </p:nvSpPr>
        <p:spPr>
          <a:xfrm>
            <a:off x="165626" y="2759356"/>
            <a:ext cx="560400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E" sz="2400" dirty="0">
                <a:effectLst/>
                <a:latin typeface="Calibri" panose="020F0502020204030204" pitchFamily="34" charset="0"/>
                <a:ea typeface="Calibri" panose="020F0502020204030204" pitchFamily="34" charset="0"/>
              </a:rPr>
              <a:t>The format and language in the letters.</a:t>
            </a:r>
            <a:endParaRPr lang="en-AE" sz="2400" dirty="0">
              <a:effectLst/>
              <a:latin typeface="Calibri" panose="020F0502020204030204" pitchFamily="34" charset="0"/>
              <a:ea typeface="Calibri" panose="020F0502020204030204" pitchFamily="34" charset="0"/>
            </a:endParaRPr>
          </a:p>
        </p:txBody>
      </p:sp>
      <p:sp>
        <p:nvSpPr>
          <p:cNvPr id="23" name="TextBox 22">
            <a:extLst>
              <a:ext uri="{FF2B5EF4-FFF2-40B4-BE49-F238E27FC236}">
                <a16:creationId xmlns:a16="http://schemas.microsoft.com/office/drawing/2014/main" id="{36400F63-6344-C1F3-A26D-F3E7651DEB20}"/>
              </a:ext>
            </a:extLst>
          </p:cNvPr>
          <p:cNvSpPr txBox="1"/>
          <p:nvPr/>
        </p:nvSpPr>
        <p:spPr>
          <a:xfrm>
            <a:off x="6848855" y="2732475"/>
            <a:ext cx="363468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E" sz="2400" dirty="0">
                <a:effectLst/>
                <a:latin typeface="Calibri" panose="020F0502020204030204" pitchFamily="34" charset="0"/>
                <a:ea typeface="Calibri" panose="020F0502020204030204" pitchFamily="34" charset="0"/>
              </a:rPr>
              <a:t>Informal and formal letters. </a:t>
            </a:r>
            <a:endParaRPr lang="en-AE" sz="2400" dirty="0">
              <a:effectLst/>
              <a:latin typeface="Calibri" panose="020F0502020204030204" pitchFamily="34" charset="0"/>
              <a:ea typeface="Calibri" panose="020F0502020204030204" pitchFamily="34" charset="0"/>
            </a:endParaRPr>
          </a:p>
        </p:txBody>
      </p:sp>
      <p:sp>
        <p:nvSpPr>
          <p:cNvPr id="24" name="TextBox 23">
            <a:extLst>
              <a:ext uri="{FF2B5EF4-FFF2-40B4-BE49-F238E27FC236}">
                <a16:creationId xmlns:a16="http://schemas.microsoft.com/office/drawing/2014/main" id="{3731A97C-89BF-4C03-7848-596BCF3BEADE}"/>
              </a:ext>
            </a:extLst>
          </p:cNvPr>
          <p:cNvSpPr txBox="1"/>
          <p:nvPr/>
        </p:nvSpPr>
        <p:spPr>
          <a:xfrm>
            <a:off x="942708" y="5747185"/>
            <a:ext cx="238819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E" sz="2400" dirty="0">
                <a:effectLst/>
                <a:latin typeface="Calibri" panose="020F0502020204030204" pitchFamily="34" charset="0"/>
                <a:ea typeface="Calibri" panose="020F0502020204030204" pitchFamily="34" charset="0"/>
              </a:rPr>
              <a:t>Informal letters</a:t>
            </a:r>
            <a:endParaRPr lang="en-AE" sz="2400" dirty="0">
              <a:effectLst/>
              <a:latin typeface="Calibri" panose="020F0502020204030204" pitchFamily="34" charset="0"/>
              <a:ea typeface="Calibri" panose="020F0502020204030204" pitchFamily="34" charset="0"/>
            </a:endParaRPr>
          </a:p>
        </p:txBody>
      </p:sp>
      <p:sp>
        <p:nvSpPr>
          <p:cNvPr id="25" name="TextBox 24">
            <a:extLst>
              <a:ext uri="{FF2B5EF4-FFF2-40B4-BE49-F238E27FC236}">
                <a16:creationId xmlns:a16="http://schemas.microsoft.com/office/drawing/2014/main" id="{806EB6CF-02D0-D1D8-23F1-0E55E08EBC0F}"/>
              </a:ext>
            </a:extLst>
          </p:cNvPr>
          <p:cNvSpPr txBox="1"/>
          <p:nvPr/>
        </p:nvSpPr>
        <p:spPr>
          <a:xfrm>
            <a:off x="7448092" y="5734303"/>
            <a:ext cx="1960765"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E" sz="2400" dirty="0">
                <a:effectLst/>
                <a:latin typeface="Calibri" panose="020F0502020204030204" pitchFamily="34" charset="0"/>
                <a:ea typeface="Calibri" panose="020F0502020204030204" pitchFamily="34" charset="0"/>
              </a:rPr>
              <a:t>Formal letters</a:t>
            </a:r>
            <a:endParaRPr lang="en-AE"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042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ppt_x</p:attrName>
                                        </p:attrNameLst>
                                      </p:cBhvr>
                                      <p:tavLst>
                                        <p:tav tm="0">
                                          <p:val>
                                            <p:strVal val="#ppt_x-#ppt_w*1.125000"/>
                                          </p:val>
                                        </p:tav>
                                        <p:tav tm="100000">
                                          <p:val>
                                            <p:strVal val="#ppt_x"/>
                                          </p:val>
                                        </p:tav>
                                      </p:tavLst>
                                    </p:anim>
                                    <p:animEffect transition="in" filter="wipe(right)">
                                      <p:cBhvr>
                                        <p:cTn id="8" dur="1000"/>
                                        <p:tgtEl>
                                          <p:spTgt spid="2"/>
                                        </p:tgtEl>
                                      </p:cBhvr>
                                    </p:animEffect>
                                  </p:childTnLst>
                                </p:cTn>
                              </p:par>
                            </p:childTnLst>
                          </p:cTn>
                        </p:par>
                        <p:par>
                          <p:cTn id="9" fill="hold">
                            <p:stCondLst>
                              <p:cond delay="1500"/>
                            </p:stCondLst>
                            <p:childTnLst>
                              <p:par>
                                <p:cTn id="10" presetID="12" presetClass="entr" presetSubtype="8" fill="hold" nodeType="afterEffect">
                                  <p:stCondLst>
                                    <p:cond delay="50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1000"/>
                                        <p:tgtEl>
                                          <p:spTgt spid="16"/>
                                        </p:tgtEl>
                                        <p:attrNameLst>
                                          <p:attrName>ppt_x</p:attrName>
                                        </p:attrNameLst>
                                      </p:cBhvr>
                                      <p:tavLst>
                                        <p:tav tm="0">
                                          <p:val>
                                            <p:strVal val="#ppt_x-#ppt_w*1.125000"/>
                                          </p:val>
                                        </p:tav>
                                        <p:tav tm="100000">
                                          <p:val>
                                            <p:strVal val="#ppt_x"/>
                                          </p:val>
                                        </p:tav>
                                      </p:tavLst>
                                    </p:anim>
                                    <p:animEffect transition="in" filter="wipe(right)">
                                      <p:cBhvr>
                                        <p:cTn id="13" dur="1000"/>
                                        <p:tgtEl>
                                          <p:spTgt spid="16"/>
                                        </p:tgtEl>
                                      </p:cBhvr>
                                    </p:animEffect>
                                  </p:childTnLst>
                                </p:cTn>
                              </p:par>
                            </p:childTnLst>
                          </p:cTn>
                        </p:par>
                        <p:par>
                          <p:cTn id="14" fill="hold">
                            <p:stCondLst>
                              <p:cond delay="3000"/>
                            </p:stCondLst>
                            <p:childTnLst>
                              <p:par>
                                <p:cTn id="15" presetID="12" presetClass="entr" presetSubtype="2" fill="hold" grpId="0" nodeType="afterEffect">
                                  <p:stCondLst>
                                    <p:cond delay="50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1000"/>
                                        <p:tgtEl>
                                          <p:spTgt spid="3"/>
                                        </p:tgtEl>
                                        <p:attrNameLst>
                                          <p:attrName>ppt_x</p:attrName>
                                        </p:attrNameLst>
                                      </p:cBhvr>
                                      <p:tavLst>
                                        <p:tav tm="0">
                                          <p:val>
                                            <p:strVal val="#ppt_x+#ppt_w*1.125000"/>
                                          </p:val>
                                        </p:tav>
                                        <p:tav tm="100000">
                                          <p:val>
                                            <p:strVal val="#ppt_x"/>
                                          </p:val>
                                        </p:tav>
                                      </p:tavLst>
                                    </p:anim>
                                    <p:animEffect transition="in" filter="wipe(left)">
                                      <p:cBhvr>
                                        <p:cTn id="18" dur="1000"/>
                                        <p:tgtEl>
                                          <p:spTgt spid="3"/>
                                        </p:tgtEl>
                                      </p:cBhvr>
                                    </p:animEffect>
                                  </p:childTnLst>
                                </p:cTn>
                              </p:par>
                            </p:childTnLst>
                          </p:cTn>
                        </p:par>
                        <p:par>
                          <p:cTn id="19" fill="hold">
                            <p:stCondLst>
                              <p:cond delay="4500"/>
                            </p:stCondLst>
                            <p:childTnLst>
                              <p:par>
                                <p:cTn id="20" presetID="12" presetClass="entr" presetSubtype="2" fill="hold" nodeType="after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1000"/>
                                        <p:tgtEl>
                                          <p:spTgt spid="13"/>
                                        </p:tgtEl>
                                        <p:attrNameLst>
                                          <p:attrName>ppt_x</p:attrName>
                                        </p:attrNameLst>
                                      </p:cBhvr>
                                      <p:tavLst>
                                        <p:tav tm="0">
                                          <p:val>
                                            <p:strVal val="#ppt_x+#ppt_w*1.125000"/>
                                          </p:val>
                                        </p:tav>
                                        <p:tav tm="100000">
                                          <p:val>
                                            <p:strVal val="#ppt_x"/>
                                          </p:val>
                                        </p:tav>
                                      </p:tavLst>
                                    </p:anim>
                                    <p:animEffect transition="in" filter="wipe(left)">
                                      <p:cBhvr>
                                        <p:cTn id="23" dur="1000"/>
                                        <p:tgtEl>
                                          <p:spTgt spid="13"/>
                                        </p:tgtEl>
                                      </p:cBhvr>
                                    </p:animEffect>
                                  </p:childTnLst>
                                </p:cTn>
                              </p:par>
                            </p:childTnLst>
                          </p:cTn>
                        </p:par>
                        <p:par>
                          <p:cTn id="24" fill="hold">
                            <p:stCondLst>
                              <p:cond delay="6000"/>
                            </p:stCondLst>
                            <p:childTnLst>
                              <p:par>
                                <p:cTn id="25" presetID="12" presetClass="entr" presetSubtype="8" fill="hold" grpId="0" nodeType="afterEffect">
                                  <p:stCondLst>
                                    <p:cond delay="5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1000"/>
                                        <p:tgtEl>
                                          <p:spTgt spid="5"/>
                                        </p:tgtEl>
                                        <p:attrNameLst>
                                          <p:attrName>ppt_x</p:attrName>
                                        </p:attrNameLst>
                                      </p:cBhvr>
                                      <p:tavLst>
                                        <p:tav tm="0">
                                          <p:val>
                                            <p:strVal val="#ppt_x-#ppt_w*1.125000"/>
                                          </p:val>
                                        </p:tav>
                                        <p:tav tm="100000">
                                          <p:val>
                                            <p:strVal val="#ppt_x"/>
                                          </p:val>
                                        </p:tav>
                                      </p:tavLst>
                                    </p:anim>
                                    <p:animEffect transition="in" filter="wipe(right)">
                                      <p:cBhvr>
                                        <p:cTn id="28" dur="1000"/>
                                        <p:tgtEl>
                                          <p:spTgt spid="5"/>
                                        </p:tgtEl>
                                      </p:cBhvr>
                                    </p:animEffect>
                                  </p:childTnLst>
                                </p:cTn>
                              </p:par>
                            </p:childTnLst>
                          </p:cTn>
                        </p:par>
                        <p:par>
                          <p:cTn id="29" fill="hold">
                            <p:stCondLst>
                              <p:cond delay="7500"/>
                            </p:stCondLst>
                            <p:childTnLst>
                              <p:par>
                                <p:cTn id="30" presetID="12" presetClass="entr" presetSubtype="8" fill="hold" nodeType="afterEffect">
                                  <p:stCondLst>
                                    <p:cond delay="50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1000"/>
                                        <p:tgtEl>
                                          <p:spTgt spid="7"/>
                                        </p:tgtEl>
                                        <p:attrNameLst>
                                          <p:attrName>ppt_x</p:attrName>
                                        </p:attrNameLst>
                                      </p:cBhvr>
                                      <p:tavLst>
                                        <p:tav tm="0">
                                          <p:val>
                                            <p:strVal val="#ppt_x-#ppt_w*1.125000"/>
                                          </p:val>
                                        </p:tav>
                                        <p:tav tm="100000">
                                          <p:val>
                                            <p:strVal val="#ppt_x"/>
                                          </p:val>
                                        </p:tav>
                                      </p:tavLst>
                                    </p:anim>
                                    <p:animEffect transition="in" filter="wipe(right)">
                                      <p:cBhvr>
                                        <p:cTn id="33" dur="1000"/>
                                        <p:tgtEl>
                                          <p:spTgt spid="7"/>
                                        </p:tgtEl>
                                      </p:cBhvr>
                                    </p:animEffect>
                                  </p:childTnLst>
                                </p:cTn>
                              </p:par>
                            </p:childTnLst>
                          </p:cTn>
                        </p:par>
                        <p:par>
                          <p:cTn id="34" fill="hold">
                            <p:stCondLst>
                              <p:cond delay="9000"/>
                            </p:stCondLst>
                            <p:childTnLst>
                              <p:par>
                                <p:cTn id="35" presetID="12" presetClass="entr" presetSubtype="2" fill="hold" grpId="0" nodeType="afterEffect">
                                  <p:stCondLst>
                                    <p:cond delay="50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1000"/>
                                        <p:tgtEl>
                                          <p:spTgt spid="6"/>
                                        </p:tgtEl>
                                        <p:attrNameLst>
                                          <p:attrName>ppt_x</p:attrName>
                                        </p:attrNameLst>
                                      </p:cBhvr>
                                      <p:tavLst>
                                        <p:tav tm="0">
                                          <p:val>
                                            <p:strVal val="#ppt_x+#ppt_w*1.125000"/>
                                          </p:val>
                                        </p:tav>
                                        <p:tav tm="100000">
                                          <p:val>
                                            <p:strVal val="#ppt_x"/>
                                          </p:val>
                                        </p:tav>
                                      </p:tavLst>
                                    </p:anim>
                                    <p:animEffect transition="in" filter="wipe(left)">
                                      <p:cBhvr>
                                        <p:cTn id="38" dur="1000"/>
                                        <p:tgtEl>
                                          <p:spTgt spid="6"/>
                                        </p:tgtEl>
                                      </p:cBhvr>
                                    </p:animEffect>
                                  </p:childTnLst>
                                </p:cTn>
                              </p:par>
                            </p:childTnLst>
                          </p:cTn>
                        </p:par>
                        <p:par>
                          <p:cTn id="39" fill="hold">
                            <p:stCondLst>
                              <p:cond delay="10500"/>
                            </p:stCondLst>
                            <p:childTnLst>
                              <p:par>
                                <p:cTn id="40" presetID="12" presetClass="entr" presetSubtype="2" fill="hold" nodeType="afterEffect">
                                  <p:stCondLst>
                                    <p:cond delay="50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1000"/>
                                        <p:tgtEl>
                                          <p:spTgt spid="19"/>
                                        </p:tgtEl>
                                        <p:attrNameLst>
                                          <p:attrName>ppt_x</p:attrName>
                                        </p:attrNameLst>
                                      </p:cBhvr>
                                      <p:tavLst>
                                        <p:tav tm="0">
                                          <p:val>
                                            <p:strVal val="#ppt_x+#ppt_w*1.125000"/>
                                          </p:val>
                                        </p:tav>
                                        <p:tav tm="100000">
                                          <p:val>
                                            <p:strVal val="#ppt_x"/>
                                          </p:val>
                                        </p:tav>
                                      </p:tavLst>
                                    </p:anim>
                                    <p:animEffect transition="in" filter="wipe(left)">
                                      <p:cBhvr>
                                        <p:cTn id="4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4" restart="whenNotActive" fill="hold" evtFilter="cancelBubble" nodeType="interactiveSeq">
                <p:stCondLst>
                  <p:cond evt="onClick" delay="0">
                    <p:tgtEl>
                      <p:spTgt spid="16"/>
                    </p:tgtEl>
                  </p:cond>
                </p:stCondLst>
                <p:endSync evt="end" delay="0">
                  <p:rtn val="all"/>
                </p:endSync>
                <p:childTnLst>
                  <p:par>
                    <p:cTn id="45" fill="hold">
                      <p:stCondLst>
                        <p:cond delay="0"/>
                      </p:stCondLst>
                      <p:childTnLst>
                        <p:par>
                          <p:cTn id="46" fill="hold">
                            <p:stCondLst>
                              <p:cond delay="0"/>
                            </p:stCondLst>
                            <p:childTnLst>
                              <p:par>
                                <p:cTn id="47" presetID="22" presetClass="entr" presetSubtype="1" fill="hold" grpId="0" nodeType="clickEffect">
                                  <p:stCondLst>
                                    <p:cond delay="50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1000"/>
                                        <p:tgtEl>
                                          <p:spTgt spid="22"/>
                                        </p:tgtEl>
                                      </p:cBhvr>
                                    </p:animEffect>
                                  </p:childTnLst>
                                </p:cTn>
                              </p:par>
                            </p:childTnLst>
                          </p:cTn>
                        </p:par>
                      </p:childTnLst>
                    </p:cTn>
                  </p:par>
                </p:childTnLst>
              </p:cTn>
              <p:nextCondLst>
                <p:cond evt="onClick" delay="0">
                  <p:tgtEl>
                    <p:spTgt spid="16"/>
                  </p:tgtEl>
                </p:cond>
              </p:nextCondLst>
            </p:seq>
            <p:seq concurrent="1" nextAc="seek">
              <p:cTn id="50" restart="whenNotActive" fill="hold" evtFilter="cancelBubble" nodeType="interactiveSeq">
                <p:stCondLst>
                  <p:cond evt="onClick" delay="0">
                    <p:tgtEl>
                      <p:spTgt spid="13"/>
                    </p:tgtEl>
                  </p:cond>
                </p:stCondLst>
                <p:endSync evt="end" delay="0">
                  <p:rtn val="all"/>
                </p:endSync>
                <p:childTnLst>
                  <p:par>
                    <p:cTn id="51" fill="hold">
                      <p:stCondLst>
                        <p:cond delay="0"/>
                      </p:stCondLst>
                      <p:childTnLst>
                        <p:par>
                          <p:cTn id="52" fill="hold">
                            <p:stCondLst>
                              <p:cond delay="0"/>
                            </p:stCondLst>
                            <p:childTnLst>
                              <p:par>
                                <p:cTn id="53" presetID="22" presetClass="entr" presetSubtype="1" fill="hold" grpId="0" nodeType="clickEffect">
                                  <p:stCondLst>
                                    <p:cond delay="500"/>
                                  </p:stCondLst>
                                  <p:childTnLst>
                                    <p:set>
                                      <p:cBhvr>
                                        <p:cTn id="54" dur="1" fill="hold">
                                          <p:stCondLst>
                                            <p:cond delay="0"/>
                                          </p:stCondLst>
                                        </p:cTn>
                                        <p:tgtEl>
                                          <p:spTgt spid="23"/>
                                        </p:tgtEl>
                                        <p:attrNameLst>
                                          <p:attrName>style.visibility</p:attrName>
                                        </p:attrNameLst>
                                      </p:cBhvr>
                                      <p:to>
                                        <p:strVal val="visible"/>
                                      </p:to>
                                    </p:set>
                                    <p:animEffect transition="in" filter="wipe(up)">
                                      <p:cBhvr>
                                        <p:cTn id="55" dur="1000"/>
                                        <p:tgtEl>
                                          <p:spTgt spid="23"/>
                                        </p:tgtEl>
                                      </p:cBhvr>
                                    </p:animEffect>
                                  </p:childTnLst>
                                </p:cTn>
                              </p:par>
                            </p:childTnLst>
                          </p:cTn>
                        </p:par>
                      </p:childTnLst>
                    </p:cTn>
                  </p:par>
                </p:childTnLst>
              </p:cTn>
              <p:nextCondLst>
                <p:cond evt="onClick" delay="0">
                  <p:tgtEl>
                    <p:spTgt spid="13"/>
                  </p:tgtEl>
                </p:cond>
              </p:nextCondLst>
            </p:seq>
            <p:seq concurrent="1" nextAc="seek">
              <p:cTn id="56" restart="whenNotActive" fill="hold" evtFilter="cancelBubble" nodeType="interactiveSeq">
                <p:stCondLst>
                  <p:cond evt="onClick" delay="0">
                    <p:tgtEl>
                      <p:spTgt spid="7"/>
                    </p:tgtEl>
                  </p:cond>
                </p:stCondLst>
                <p:endSync evt="end" delay="0">
                  <p:rtn val="all"/>
                </p:endSync>
                <p:childTnLst>
                  <p:par>
                    <p:cTn id="57" fill="hold">
                      <p:stCondLst>
                        <p:cond delay="0"/>
                      </p:stCondLst>
                      <p:childTnLst>
                        <p:par>
                          <p:cTn id="58" fill="hold">
                            <p:stCondLst>
                              <p:cond delay="0"/>
                            </p:stCondLst>
                            <p:childTnLst>
                              <p:par>
                                <p:cTn id="59" presetID="22" presetClass="entr" presetSubtype="1" fill="hold" grpId="0" nodeType="clickEffect">
                                  <p:stCondLst>
                                    <p:cond delay="500"/>
                                  </p:stCondLst>
                                  <p:childTnLst>
                                    <p:set>
                                      <p:cBhvr>
                                        <p:cTn id="60" dur="1" fill="hold">
                                          <p:stCondLst>
                                            <p:cond delay="0"/>
                                          </p:stCondLst>
                                        </p:cTn>
                                        <p:tgtEl>
                                          <p:spTgt spid="24"/>
                                        </p:tgtEl>
                                        <p:attrNameLst>
                                          <p:attrName>style.visibility</p:attrName>
                                        </p:attrNameLst>
                                      </p:cBhvr>
                                      <p:to>
                                        <p:strVal val="visible"/>
                                      </p:to>
                                    </p:set>
                                    <p:animEffect transition="in" filter="wipe(up)">
                                      <p:cBhvr>
                                        <p:cTn id="61" dur="1000"/>
                                        <p:tgtEl>
                                          <p:spTgt spid="24"/>
                                        </p:tgtEl>
                                      </p:cBhvr>
                                    </p:animEffect>
                                  </p:childTnLst>
                                </p:cTn>
                              </p:par>
                            </p:childTnLst>
                          </p:cTn>
                        </p:par>
                      </p:childTnLst>
                    </p:cTn>
                  </p:par>
                </p:childTnLst>
              </p:cTn>
              <p:nextCondLst>
                <p:cond evt="onClick" delay="0">
                  <p:tgtEl>
                    <p:spTgt spid="7"/>
                  </p:tgtEl>
                </p:cond>
              </p:nextCondLst>
            </p:seq>
            <p:seq concurrent="1" nextAc="seek">
              <p:cTn id="62" restart="whenNotActive" fill="hold" evtFilter="cancelBubble" nodeType="interactiveSeq">
                <p:stCondLst>
                  <p:cond evt="onClick" delay="0">
                    <p:tgtEl>
                      <p:spTgt spid="19"/>
                    </p:tgtEl>
                  </p:cond>
                </p:stCondLst>
                <p:endSync evt="end" delay="0">
                  <p:rtn val="all"/>
                </p:endSync>
                <p:childTnLst>
                  <p:par>
                    <p:cTn id="63" fill="hold">
                      <p:stCondLst>
                        <p:cond delay="0"/>
                      </p:stCondLst>
                      <p:childTnLst>
                        <p:par>
                          <p:cTn id="64" fill="hold">
                            <p:stCondLst>
                              <p:cond delay="0"/>
                            </p:stCondLst>
                            <p:childTnLst>
                              <p:par>
                                <p:cTn id="65" presetID="22" presetClass="entr" presetSubtype="1" fill="hold" grpId="0" nodeType="clickEffect">
                                  <p:stCondLst>
                                    <p:cond delay="50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1000"/>
                                        <p:tgtEl>
                                          <p:spTgt spid="25"/>
                                        </p:tgtEl>
                                      </p:cBhvr>
                                    </p:animEffect>
                                  </p:childTnLst>
                                </p:cTn>
                              </p:par>
                            </p:childTnLst>
                          </p:cTn>
                        </p:par>
                      </p:childTnLst>
                    </p:cTn>
                  </p:par>
                </p:childTnLst>
              </p:cTn>
              <p:nextCondLst>
                <p:cond evt="onClick" delay="0">
                  <p:tgtEl>
                    <p:spTgt spid="19"/>
                  </p:tgtEl>
                </p:cond>
              </p:nextCondLst>
            </p:seq>
          </p:childTnLst>
        </p:cTn>
      </p:par>
    </p:tnLst>
    <p:bldLst>
      <p:bldP spid="2" grpId="0" animBg="1"/>
      <p:bldP spid="3" grpId="0" animBg="1"/>
      <p:bldP spid="5" grpId="0" animBg="1"/>
      <p:bldP spid="6" grpId="0" animBg="1"/>
      <p:bldP spid="22" grpId="0" animBg="1"/>
      <p:bldP spid="23" grpId="0" animBg="1"/>
      <p:bldP spid="24"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extLst>
              <p:ext uri="{D42A27DB-BD31-4B8C-83A1-F6EECF244321}">
                <p14:modId xmlns:p14="http://schemas.microsoft.com/office/powerpoint/2010/main" val="843245610"/>
              </p:ext>
            </p:extLst>
          </p:nvPr>
        </p:nvGraphicFramePr>
        <p:xfrm>
          <a:off x="1127449" y="1900154"/>
          <a:ext cx="9937100" cy="1174900"/>
        </p:xfrm>
        <a:graphic>
          <a:graphicData uri="http://schemas.openxmlformats.org/drawingml/2006/table">
            <a:tbl>
              <a:tblPr firstRow="1" bandRow="1">
                <a:noFill/>
                <a:tableStyleId>{312082F0-36B5-40F3-B39F-2E6BD18259C1}</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GB" sz="900" dirty="0"/>
                        <a:t>1</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dirty="0">
                          <a:solidFill>
                            <a:schemeClr val="dk1"/>
                          </a:solidFill>
                          <a:latin typeface="Calibri"/>
                          <a:cs typeface="Calibri"/>
                          <a:sym typeface="Calibri"/>
                        </a:rPr>
                        <a:t>Man : https://</a:t>
                      </a:r>
                      <a:r>
                        <a:rPr lang="en-IN" sz="900" b="0" i="0" u="none" strike="noStrike" dirty="0" err="1">
                          <a:solidFill>
                            <a:schemeClr val="dk1"/>
                          </a:solidFill>
                          <a:latin typeface="Calibri"/>
                          <a:cs typeface="Calibri"/>
                          <a:sym typeface="Calibri"/>
                        </a:rPr>
                        <a:t>www.freepik.com</a:t>
                      </a:r>
                      <a:r>
                        <a:rPr lang="en-IN" sz="900" b="0" i="0" u="none" strike="noStrike" dirty="0">
                          <a:solidFill>
                            <a:schemeClr val="dk1"/>
                          </a:solidFill>
                          <a:latin typeface="Calibri"/>
                          <a:cs typeface="Calibri"/>
                          <a:sym typeface="Calibri"/>
                        </a:rPr>
                        <a:t>/free-vector/smiley-salesman-character-holding-contract_2764168.htm</a:t>
                      </a:r>
                      <a:endParaRPr lang="en-IN" sz="900" b="0" dirty="0"/>
                    </a:p>
                  </a:txBody>
                  <a:tcPr marL="91450" marR="91450" marT="45725" marB="45725"/>
                </a:tc>
                <a:tc>
                  <a:txBody>
                    <a:bodyPr/>
                    <a:lstStyle/>
                    <a:p>
                      <a:pPr marL="0" marR="0" lvl="0" indent="0" algn="l" rtl="0">
                        <a:spcBef>
                          <a:spcPts val="0"/>
                        </a:spcBef>
                        <a:spcAft>
                          <a:spcPts val="0"/>
                        </a:spcAft>
                        <a:buNone/>
                      </a:pPr>
                      <a:r>
                        <a:rPr lang="en-GB" sz="900" dirty="0" err="1"/>
                        <a:t>freepik</a:t>
                      </a:r>
                      <a:endParaRPr sz="9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None/>
                      </a:pPr>
                      <a:r>
                        <a:rPr lang="en-GB" sz="900" dirty="0"/>
                        <a:t>4</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dirty="0">
                          <a:solidFill>
                            <a:schemeClr val="dk1"/>
                          </a:solidFill>
                          <a:latin typeface="Calibri"/>
                          <a:cs typeface="Calibri"/>
                          <a:sym typeface="Calibri"/>
                        </a:rPr>
                        <a:t>Envelop : https://</a:t>
                      </a:r>
                      <a:r>
                        <a:rPr lang="en-IN" sz="900" b="0" i="0" u="none" strike="noStrike" dirty="0" err="1">
                          <a:solidFill>
                            <a:schemeClr val="dk1"/>
                          </a:solidFill>
                          <a:latin typeface="Calibri"/>
                          <a:cs typeface="Calibri"/>
                          <a:sym typeface="Calibri"/>
                        </a:rPr>
                        <a:t>www.freepik.com</a:t>
                      </a:r>
                      <a:r>
                        <a:rPr lang="en-IN" sz="900" b="0" i="0" u="none" strike="noStrike" dirty="0">
                          <a:solidFill>
                            <a:schemeClr val="dk1"/>
                          </a:solidFill>
                          <a:latin typeface="Calibri"/>
                          <a:cs typeface="Calibri"/>
                          <a:sym typeface="Calibri"/>
                        </a:rPr>
                        <a:t>/free-vector/open-envelope-with-blank-paper-vector_25831185.htm</a:t>
                      </a:r>
                      <a:endParaRPr lang="en-US" sz="900" b="1" i="0" u="none" strike="noStrike" dirty="0">
                        <a:solidFill>
                          <a:srgbClr val="374957"/>
                        </a:solidFill>
                        <a:effectLst/>
                        <a:latin typeface="Proxima Nova"/>
                      </a:endParaRPr>
                    </a:p>
                  </a:txBody>
                  <a:tcPr marL="91450" marR="91450" marT="45725" marB="45725"/>
                </a:tc>
                <a:tc>
                  <a:txBody>
                    <a:bodyPr/>
                    <a:lstStyle/>
                    <a:p>
                      <a:pPr marL="0" marR="0" lvl="0" indent="0" algn="l" rtl="0">
                        <a:spcBef>
                          <a:spcPts val="0"/>
                        </a:spcBef>
                        <a:spcAft>
                          <a:spcPts val="0"/>
                        </a:spcAft>
                        <a:buNone/>
                      </a:pPr>
                      <a:r>
                        <a:rPr lang="en-GB" sz="900" dirty="0"/>
                        <a:t>Upl56</a:t>
                      </a:r>
                      <a:endParaRPr sz="900" dirty="0"/>
                    </a:p>
                  </a:txBody>
                  <a:tcPr marL="91450" marR="91450" marT="45725" marB="45725"/>
                </a:tc>
                <a:extLst>
                  <a:ext uri="{0D108BD9-81ED-4DB2-BD59-A6C34878D82A}">
                    <a16:rowId xmlns:a16="http://schemas.microsoft.com/office/drawing/2014/main" val="10002"/>
                  </a:ext>
                </a:extLst>
              </a:tr>
            </a:tbl>
          </a:graphicData>
        </a:graphic>
      </p:graphicFrame>
      <p:sp>
        <p:nvSpPr>
          <p:cNvPr id="47" name="Google Shape;47;p3"/>
          <p:cNvSpPr txBox="1"/>
          <p:nvPr/>
        </p:nvSpPr>
        <p:spPr>
          <a:xfrm>
            <a:off x="3549975" y="120646"/>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a:p>
        </p:txBody>
      </p:sp>
      <p:pic>
        <p:nvPicPr>
          <p:cNvPr id="2" name="Picture 2" descr="Free vector smiley salesman character holding contract">
            <a:extLst>
              <a:ext uri="{FF2B5EF4-FFF2-40B4-BE49-F238E27FC236}">
                <a16:creationId xmlns:a16="http://schemas.microsoft.com/office/drawing/2014/main" id="{7801E6E0-FB6E-AD29-2F75-E70264523F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638" r="24992" b="8434"/>
          <a:stretch/>
        </p:blipFill>
        <p:spPr bwMode="auto">
          <a:xfrm>
            <a:off x="2688115" y="2321728"/>
            <a:ext cx="189738" cy="3317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ree vector open envelope with blank paper vector">
            <a:extLst>
              <a:ext uri="{FF2B5EF4-FFF2-40B4-BE49-F238E27FC236}">
                <a16:creationId xmlns:a16="http://schemas.microsoft.com/office/drawing/2014/main" id="{C7A71AF4-96D8-92C4-36B4-F482C99A442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688115" y="2764021"/>
            <a:ext cx="306337" cy="306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914</Words>
  <Application>Microsoft Macintosh PowerPoint</Application>
  <PresentationFormat>Widescreen</PresentationFormat>
  <Paragraphs>85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Proxima Nova</vt:lpstr>
      <vt:lpstr>DD</vt:lpstr>
      <vt:lpstr>TYPES OF LETTERS</vt:lpstr>
      <vt:lpstr>Leave Application to a School Principal by a Student </vt:lpstr>
      <vt:lpstr>Letter to a Friend</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42</cp:revision>
  <dcterms:created xsi:type="dcterms:W3CDTF">2020-08-28T09:38:22Z</dcterms:created>
  <dcterms:modified xsi:type="dcterms:W3CDTF">2023-09-13T21:47:29Z</dcterms:modified>
</cp:coreProperties>
</file>