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</p:sldMasterIdLst>
  <p:notesMasterIdLst>
    <p:notesMasterId r:id="rId8"/>
  </p:notesMasterIdLst>
  <p:sldIdLst>
    <p:sldId id="256" r:id="rId3"/>
    <p:sldId id="259" r:id="rId4"/>
    <p:sldId id="260" r:id="rId5"/>
    <p:sldId id="889" r:id="rId6"/>
    <p:sldId id="258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fxczJvV2yrvD3WWYjb+KwpL+x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2082F0-36B5-40F3-B39F-2E6BD18259C1}">
  <a:tblStyle styleId="{312082F0-36B5-40F3-B39F-2E6BD18259C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3"/>
    <p:restoredTop sz="94419"/>
  </p:normalViewPr>
  <p:slideViewPr>
    <p:cSldViewPr snapToGrid="0">
      <p:cViewPr varScale="1">
        <p:scale>
          <a:sx n="100" d="100"/>
          <a:sy n="100" d="100"/>
        </p:scale>
        <p:origin x="8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customschemas.google.com/relationships/presentationmetadata" Target="metadata"/><Relationship Id="rId4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Let the students read and enjoy the fascinating facts about the launch of </a:t>
            </a:r>
            <a:r>
              <a:rPr lang="en-IN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Chandrayaan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89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Draw the students’ attention to the use of Prepositions of Measure (in blue) and Possession (in red)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8881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Discuss ‘Prepositions’ in general before moving on to ‘Prepositions of Measure’ and ‘Prepositions of Possession’.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more examples from the textbook for concept clarity.</a:t>
            </a: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94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/>
          <p:nvPr userDrawn="1"/>
        </p:nvSpPr>
        <p:spPr>
          <a:xfrm>
            <a:off x="7635686" y="6509319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5" descr="A close - up of a flame&#10;&#10;Description automatically generated with medium confidence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77600" y="6042792"/>
            <a:ext cx="7152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 descr="A picture containing text, clock&#10;&#10;Description automatically generated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05167" y="104115"/>
            <a:ext cx="678726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 descr="Calendar&#10;&#10;Description automatically generated with low confidence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305651" y="10411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 descr="A close - up of a fl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7600" y="6042792"/>
            <a:ext cx="7152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5651" y="10411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A close - up of a fl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7600" y="6042792"/>
            <a:ext cx="7152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5651" y="10411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914400" y="981069"/>
            <a:ext cx="10363200" cy="165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828800" y="2996952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/>
          <p:nvPr/>
        </p:nvSpPr>
        <p:spPr>
          <a:xfrm>
            <a:off x="7635686" y="6509319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5" descr="A picture containing text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22" y="95208"/>
            <a:ext cx="678726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 descr="A picture containing text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 descr="Calenda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54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 descr="A picture containing text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24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A picture containing text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76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;p5">
            <a:hlinkClick r:id="rId5"/>
            <a:extLst>
              <a:ext uri="{FF2B5EF4-FFF2-40B4-BE49-F238E27FC236}">
                <a16:creationId xmlns:a16="http://schemas.microsoft.com/office/drawing/2014/main" id="{0D220278-6C4E-E147-AAB6-93338A3E4AE6}"/>
              </a:ext>
            </a:extLst>
          </p:cNvPr>
          <p:cNvSpPr/>
          <p:nvPr userDrawn="1"/>
        </p:nvSpPr>
        <p:spPr>
          <a:xfrm>
            <a:off x="-406400" y="6488116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;p5">
            <a:hlinkClick r:id="rId5"/>
            <a:extLst>
              <a:ext uri="{FF2B5EF4-FFF2-40B4-BE49-F238E27FC236}">
                <a16:creationId xmlns:a16="http://schemas.microsoft.com/office/drawing/2014/main" id="{14906773-AC2E-2445-97EC-73E7C0D61462}"/>
              </a:ext>
            </a:extLst>
          </p:cNvPr>
          <p:cNvSpPr/>
          <p:nvPr userDrawn="1"/>
        </p:nvSpPr>
        <p:spPr>
          <a:xfrm>
            <a:off x="-406400" y="6488116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9414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7F7DCA-EB89-5741-8E13-7C8046266BC1}"/>
              </a:ext>
            </a:extLst>
          </p:cNvPr>
          <p:cNvSpPr/>
          <p:nvPr/>
        </p:nvSpPr>
        <p:spPr>
          <a:xfrm>
            <a:off x="0" y="4410292"/>
            <a:ext cx="12192000" cy="1422632"/>
          </a:xfrm>
          <a:prstGeom prst="rect">
            <a:avLst/>
          </a:prstGeom>
          <a:gradFill flip="none" rotWithShape="1">
            <a:gsLst>
              <a:gs pos="4000">
                <a:schemeClr val="accent6">
                  <a:lumMod val="0"/>
                  <a:lumOff val="100000"/>
                </a:schemeClr>
              </a:gs>
              <a:gs pos="1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284163" algn="ctr"/>
            <a:r>
              <a:rPr lang="en-IN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Imagine beyond limit</a:t>
            </a:r>
          </a:p>
        </p:txBody>
      </p:sp>
      <p:pic>
        <p:nvPicPr>
          <p:cNvPr id="7" name="Picture 6" descr="A computer screen shot of a rocket&#10;&#10;Description automatically generated">
            <a:extLst>
              <a:ext uri="{FF2B5EF4-FFF2-40B4-BE49-F238E27FC236}">
                <a16:creationId xmlns:a16="http://schemas.microsoft.com/office/drawing/2014/main" id="{31717806-6F1A-0643-BF9B-E323DF6B7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02" t="11667" r="33449" b="16615"/>
          <a:stretch/>
        </p:blipFill>
        <p:spPr>
          <a:xfrm>
            <a:off x="4579348" y="160107"/>
            <a:ext cx="3033305" cy="40648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D13E2BF-D5DF-F74D-B479-7668AFB31479}"/>
              </a:ext>
            </a:extLst>
          </p:cNvPr>
          <p:cNvGrpSpPr/>
          <p:nvPr/>
        </p:nvGrpSpPr>
        <p:grpSpPr>
          <a:xfrm>
            <a:off x="562025" y="2902561"/>
            <a:ext cx="9550639" cy="1101120"/>
            <a:chOff x="562025" y="2902561"/>
            <a:chExt cx="9550639" cy="11011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168E21-DD8C-DC44-8147-BA06B721735F}"/>
                </a:ext>
              </a:extLst>
            </p:cNvPr>
            <p:cNvGrpSpPr/>
            <p:nvPr/>
          </p:nvGrpSpPr>
          <p:grpSpPr>
            <a:xfrm>
              <a:off x="1943471" y="3353619"/>
              <a:ext cx="7968836" cy="543032"/>
              <a:chOff x="3339256" y="4624795"/>
              <a:chExt cx="6887605" cy="962016"/>
            </a:xfrm>
          </p:grpSpPr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6EC71CC2-E509-2B44-91A9-43449D7D1A3F}"/>
                  </a:ext>
                </a:extLst>
              </p:cNvPr>
              <p:cNvSpPr/>
              <p:nvPr/>
            </p:nvSpPr>
            <p:spPr>
              <a:xfrm>
                <a:off x="3339256" y="4624795"/>
                <a:ext cx="6756388" cy="96201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D07C24-F52B-924D-B2E1-F8837F075A28}"/>
                  </a:ext>
                </a:extLst>
              </p:cNvPr>
              <p:cNvSpPr/>
              <p:nvPr/>
            </p:nvSpPr>
            <p:spPr>
              <a:xfrm>
                <a:off x="3343691" y="4664244"/>
                <a:ext cx="6883170" cy="778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buSzPts val="1000"/>
                  <a:tabLst>
                    <a:tab pos="714375" algn="l"/>
                  </a:tabLst>
                </a:pPr>
                <a:r>
                  <a:rPr lang="en-IN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The rocket could hold up to 27,000 kgs of fuel, in liquid and solid form.</a:t>
                </a:r>
                <a:endParaRPr lang="en-IN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273C3A-3024-ED4B-9980-CF7F20385B1D}"/>
                </a:ext>
              </a:extLst>
            </p:cNvPr>
            <p:cNvGrpSpPr/>
            <p:nvPr/>
          </p:nvGrpSpPr>
          <p:grpSpPr>
            <a:xfrm>
              <a:off x="562025" y="2902561"/>
              <a:ext cx="9550639" cy="1101120"/>
              <a:chOff x="1743346" y="1412002"/>
              <a:chExt cx="9550639" cy="1211232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E8DD44F2-B526-3A41-AC68-F9FA1A65664B}"/>
                  </a:ext>
                </a:extLst>
              </p:cNvPr>
              <p:cNvSpPr/>
              <p:nvPr/>
            </p:nvSpPr>
            <p:spPr>
              <a:xfrm flipH="1">
                <a:off x="2345057" y="1813105"/>
                <a:ext cx="724077" cy="259565"/>
              </a:xfrm>
              <a:prstGeom prst="parallelogram">
                <a:avLst>
                  <a:gd name="adj" fmla="val 64752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25">
                <a:extLst>
                  <a:ext uri="{FF2B5EF4-FFF2-40B4-BE49-F238E27FC236}">
                    <a16:creationId xmlns:a16="http://schemas.microsoft.com/office/drawing/2014/main" id="{BBAA9C38-041A-2D44-A431-981727A35178}"/>
                  </a:ext>
                </a:extLst>
              </p:cNvPr>
              <p:cNvSpPr/>
              <p:nvPr/>
            </p:nvSpPr>
            <p:spPr>
              <a:xfrm>
                <a:off x="1743346" y="1788386"/>
                <a:ext cx="1298448" cy="834848"/>
              </a:xfrm>
              <a:custGeom>
                <a:avLst/>
                <a:gdLst>
                  <a:gd name="connsiteX0" fmla="*/ 612068 w 1732190"/>
                  <a:gd name="connsiteY0" fmla="*/ 0 h 1224136"/>
                  <a:gd name="connsiteX1" fmla="*/ 1176037 w 1732190"/>
                  <a:gd name="connsiteY1" fmla="*/ 373824 h 1224136"/>
                  <a:gd name="connsiteX2" fmla="*/ 1182934 w 1732190"/>
                  <a:gd name="connsiteY2" fmla="*/ 396044 h 1224136"/>
                  <a:gd name="connsiteX3" fmla="*/ 1732190 w 1732190"/>
                  <a:gd name="connsiteY3" fmla="*/ 396044 h 1224136"/>
                  <a:gd name="connsiteX4" fmla="*/ 1732190 w 1732190"/>
                  <a:gd name="connsiteY4" fmla="*/ 828092 h 1224136"/>
                  <a:gd name="connsiteX5" fmla="*/ 1182934 w 1732190"/>
                  <a:gd name="connsiteY5" fmla="*/ 828092 h 1224136"/>
                  <a:gd name="connsiteX6" fmla="*/ 1176037 w 1732190"/>
                  <a:gd name="connsiteY6" fmla="*/ 850313 h 1224136"/>
                  <a:gd name="connsiteX7" fmla="*/ 612068 w 1732190"/>
                  <a:gd name="connsiteY7" fmla="*/ 1224136 h 1224136"/>
                  <a:gd name="connsiteX8" fmla="*/ 0 w 1732190"/>
                  <a:gd name="connsiteY8" fmla="*/ 612068 h 1224136"/>
                  <a:gd name="connsiteX9" fmla="*/ 612068 w 1732190"/>
                  <a:gd name="connsiteY9" fmla="*/ 0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2190" h="1224136">
                    <a:moveTo>
                      <a:pt x="612068" y="0"/>
                    </a:moveTo>
                    <a:cubicBezTo>
                      <a:pt x="865595" y="0"/>
                      <a:pt x="1083120" y="154143"/>
                      <a:pt x="1176037" y="373824"/>
                    </a:cubicBezTo>
                    <a:lnTo>
                      <a:pt x="1182934" y="396044"/>
                    </a:lnTo>
                    <a:lnTo>
                      <a:pt x="1732190" y="396044"/>
                    </a:lnTo>
                    <a:lnTo>
                      <a:pt x="1732190" y="828092"/>
                    </a:lnTo>
                    <a:lnTo>
                      <a:pt x="1182934" y="828092"/>
                    </a:lnTo>
                    <a:lnTo>
                      <a:pt x="1176037" y="850313"/>
                    </a:lnTo>
                    <a:cubicBezTo>
                      <a:pt x="1083120" y="1069993"/>
                      <a:pt x="865595" y="1224136"/>
                      <a:pt x="612068" y="1224136"/>
                    </a:cubicBezTo>
                    <a:cubicBezTo>
                      <a:pt x="274032" y="1224136"/>
                      <a:pt x="0" y="950104"/>
                      <a:pt x="0" y="612068"/>
                    </a:cubicBezTo>
                    <a:cubicBezTo>
                      <a:pt x="0" y="274032"/>
                      <a:pt x="274032" y="0"/>
                      <a:pt x="61206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0800000" scaled="1"/>
                <a:tileRect/>
              </a:gra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81D0C58-5360-5744-AFED-E744A9B162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4515" y="1890492"/>
                <a:ext cx="649224" cy="649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" name="Pentagon 26">
                <a:extLst>
                  <a:ext uri="{FF2B5EF4-FFF2-40B4-BE49-F238E27FC236}">
                    <a16:creationId xmlns:a16="http://schemas.microsoft.com/office/drawing/2014/main" id="{3B053C2D-09CE-D040-BE0D-28E6A8122D03}"/>
                  </a:ext>
                </a:extLst>
              </p:cNvPr>
              <p:cNvSpPr/>
              <p:nvPr/>
            </p:nvSpPr>
            <p:spPr>
              <a:xfrm>
                <a:off x="2497457" y="1412002"/>
                <a:ext cx="8796528" cy="402336"/>
              </a:xfrm>
              <a:prstGeom prst="homePlate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C4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DF12AF2-4C07-9545-ACE8-D80C722C8114}"/>
              </a:ext>
            </a:extLst>
          </p:cNvPr>
          <p:cNvGrpSpPr/>
          <p:nvPr/>
        </p:nvGrpSpPr>
        <p:grpSpPr>
          <a:xfrm>
            <a:off x="562025" y="816934"/>
            <a:ext cx="9551354" cy="1096503"/>
            <a:chOff x="3284998" y="1375734"/>
            <a:chExt cx="9551354" cy="109650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EB1DCAD-34EE-B747-914B-BB89EC1E9BDA}"/>
                </a:ext>
              </a:extLst>
            </p:cNvPr>
            <p:cNvGrpSpPr/>
            <p:nvPr/>
          </p:nvGrpSpPr>
          <p:grpSpPr>
            <a:xfrm>
              <a:off x="4631204" y="1713093"/>
              <a:ext cx="8205148" cy="707886"/>
              <a:chOff x="3478918" y="1708732"/>
              <a:chExt cx="6781107" cy="1379466"/>
            </a:xfrm>
          </p:grpSpPr>
          <p:sp>
            <p:nvSpPr>
              <p:cNvPr id="5" name="Rounded Rectangle 28">
                <a:extLst>
                  <a:ext uri="{FF2B5EF4-FFF2-40B4-BE49-F238E27FC236}">
                    <a16:creationId xmlns:a16="http://schemas.microsoft.com/office/drawing/2014/main" id="{055FD4E4-AA23-904E-855C-CC21BE267553}"/>
                  </a:ext>
                </a:extLst>
              </p:cNvPr>
              <p:cNvSpPr/>
              <p:nvPr/>
            </p:nvSpPr>
            <p:spPr>
              <a:xfrm>
                <a:off x="3544554" y="1820723"/>
                <a:ext cx="6533290" cy="122413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89586A-F1A3-094E-A956-1D34BBBCEB54}"/>
                  </a:ext>
                </a:extLst>
              </p:cNvPr>
              <p:cNvSpPr/>
              <p:nvPr/>
            </p:nvSpPr>
            <p:spPr>
              <a:xfrm>
                <a:off x="3478918" y="1708732"/>
                <a:ext cx="6781107" cy="137946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fontAlgn="base">
                  <a:buSzPts val="1000"/>
                  <a:tabLst>
                    <a:tab pos="457200" algn="l"/>
                  </a:tabLst>
                </a:pPr>
                <a:r>
                  <a:rPr lang="en-IN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The launch was scheduled for July 14, 2023 at 14:35 hrs IST from Sriharikota.</a:t>
                </a:r>
                <a:endParaRPr lang="en-IN" sz="20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endParaRPr>
              </a:p>
            </p:txBody>
          </p:sp>
        </p:grp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FB872AEF-DCDE-4F40-AB98-6E1295A36F7B}"/>
                </a:ext>
              </a:extLst>
            </p:cNvPr>
            <p:cNvSpPr/>
            <p:nvPr/>
          </p:nvSpPr>
          <p:spPr>
            <a:xfrm flipH="1">
              <a:off x="3963214" y="1749942"/>
              <a:ext cx="658252" cy="214516"/>
            </a:xfrm>
            <a:prstGeom prst="parallelogram">
              <a:avLst>
                <a:gd name="adj" fmla="val 64752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3C208B45-AC5F-D647-AFD3-4E9514E9AF67}"/>
                </a:ext>
              </a:extLst>
            </p:cNvPr>
            <p:cNvSpPr/>
            <p:nvPr/>
          </p:nvSpPr>
          <p:spPr>
            <a:xfrm>
              <a:off x="3284998" y="1712145"/>
              <a:ext cx="1301420" cy="760092"/>
            </a:xfrm>
            <a:custGeom>
              <a:avLst/>
              <a:gdLst>
                <a:gd name="connsiteX0" fmla="*/ 612068 w 1732190"/>
                <a:gd name="connsiteY0" fmla="*/ 0 h 1224136"/>
                <a:gd name="connsiteX1" fmla="*/ 1176037 w 1732190"/>
                <a:gd name="connsiteY1" fmla="*/ 373824 h 1224136"/>
                <a:gd name="connsiteX2" fmla="*/ 1182934 w 1732190"/>
                <a:gd name="connsiteY2" fmla="*/ 396044 h 1224136"/>
                <a:gd name="connsiteX3" fmla="*/ 1732190 w 1732190"/>
                <a:gd name="connsiteY3" fmla="*/ 396044 h 1224136"/>
                <a:gd name="connsiteX4" fmla="*/ 1732190 w 1732190"/>
                <a:gd name="connsiteY4" fmla="*/ 828092 h 1224136"/>
                <a:gd name="connsiteX5" fmla="*/ 1182934 w 1732190"/>
                <a:gd name="connsiteY5" fmla="*/ 828092 h 1224136"/>
                <a:gd name="connsiteX6" fmla="*/ 1176037 w 1732190"/>
                <a:gd name="connsiteY6" fmla="*/ 850313 h 1224136"/>
                <a:gd name="connsiteX7" fmla="*/ 612068 w 1732190"/>
                <a:gd name="connsiteY7" fmla="*/ 1224136 h 1224136"/>
                <a:gd name="connsiteX8" fmla="*/ 0 w 1732190"/>
                <a:gd name="connsiteY8" fmla="*/ 612068 h 1224136"/>
                <a:gd name="connsiteX9" fmla="*/ 612068 w 1732190"/>
                <a:gd name="connsiteY9" fmla="*/ 0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2190" h="1224136">
                  <a:moveTo>
                    <a:pt x="612068" y="0"/>
                  </a:moveTo>
                  <a:cubicBezTo>
                    <a:pt x="865595" y="0"/>
                    <a:pt x="1083120" y="154143"/>
                    <a:pt x="1176037" y="373824"/>
                  </a:cubicBezTo>
                  <a:lnTo>
                    <a:pt x="1182934" y="396044"/>
                  </a:lnTo>
                  <a:lnTo>
                    <a:pt x="1732190" y="396044"/>
                  </a:lnTo>
                  <a:lnTo>
                    <a:pt x="1732190" y="828092"/>
                  </a:lnTo>
                  <a:lnTo>
                    <a:pt x="1182934" y="828092"/>
                  </a:lnTo>
                  <a:lnTo>
                    <a:pt x="1176037" y="850313"/>
                  </a:lnTo>
                  <a:cubicBezTo>
                    <a:pt x="1083120" y="1069993"/>
                    <a:pt x="865595" y="1224136"/>
                    <a:pt x="612068" y="1224136"/>
                  </a:cubicBezTo>
                  <a:cubicBezTo>
                    <a:pt x="274032" y="1224136"/>
                    <a:pt x="0" y="950104"/>
                    <a:pt x="0" y="612068"/>
                  </a:cubicBezTo>
                  <a:cubicBezTo>
                    <a:pt x="0" y="274032"/>
                    <a:pt x="274032" y="0"/>
                    <a:pt x="612068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8E0610-AFDF-B448-9DA8-DC02F967D9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4546" y="1802543"/>
              <a:ext cx="645856" cy="58714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Pentagon 49">
              <a:extLst>
                <a:ext uri="{FF2B5EF4-FFF2-40B4-BE49-F238E27FC236}">
                  <a16:creationId xmlns:a16="http://schemas.microsoft.com/office/drawing/2014/main" id="{A0087E30-0CC8-384E-8B4D-E9088EF2B00C}"/>
                </a:ext>
              </a:extLst>
            </p:cNvPr>
            <p:cNvSpPr/>
            <p:nvPr/>
          </p:nvSpPr>
          <p:spPr>
            <a:xfrm>
              <a:off x="4004060" y="1375734"/>
              <a:ext cx="8793064" cy="367819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5028F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132534-EA62-754E-B09F-9FFBD9C4CAE2}"/>
              </a:ext>
            </a:extLst>
          </p:cNvPr>
          <p:cNvGrpSpPr/>
          <p:nvPr/>
        </p:nvGrpSpPr>
        <p:grpSpPr>
          <a:xfrm>
            <a:off x="1556678" y="-18232"/>
            <a:ext cx="9154844" cy="917836"/>
            <a:chOff x="1518578" y="-17735"/>
            <a:chExt cx="9154844" cy="1221640"/>
          </a:xfrm>
          <a:effectLst/>
        </p:grpSpPr>
        <p:grpSp>
          <p:nvGrpSpPr>
            <p:cNvPr id="29" name="Google Shape;40;p16">
              <a:extLst>
                <a:ext uri="{FF2B5EF4-FFF2-40B4-BE49-F238E27FC236}">
                  <a16:creationId xmlns:a16="http://schemas.microsoft.com/office/drawing/2014/main" id="{9F8CFE0B-53B5-564F-9D84-D65841C7DDF8}"/>
                </a:ext>
              </a:extLst>
            </p:cNvPr>
            <p:cNvGrpSpPr/>
            <p:nvPr/>
          </p:nvGrpSpPr>
          <p:grpSpPr>
            <a:xfrm>
              <a:off x="1518578" y="-17735"/>
              <a:ext cx="9154844" cy="1221640"/>
              <a:chOff x="329721" y="2152261"/>
              <a:chExt cx="3713038" cy="4477812"/>
            </a:xfrm>
          </p:grpSpPr>
          <p:sp>
            <p:nvSpPr>
              <p:cNvPr id="31" name="Google Shape;41;p16">
                <a:extLst>
                  <a:ext uri="{FF2B5EF4-FFF2-40B4-BE49-F238E27FC236}">
                    <a16:creationId xmlns:a16="http://schemas.microsoft.com/office/drawing/2014/main" id="{C7E0A5E8-3CF3-F04B-99FE-D51217137C14}"/>
                  </a:ext>
                </a:extLst>
              </p:cNvPr>
              <p:cNvSpPr/>
              <p:nvPr/>
            </p:nvSpPr>
            <p:spPr>
              <a:xfrm>
                <a:off x="329721" y="2152261"/>
                <a:ext cx="3713038" cy="4477812"/>
              </a:xfrm>
              <a:prstGeom prst="rightArrow">
                <a:avLst>
                  <a:gd name="adj1" fmla="val 66712"/>
                  <a:gd name="adj2" fmla="val 3468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784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" name="Google Shape;42;p16">
                <a:extLst>
                  <a:ext uri="{FF2B5EF4-FFF2-40B4-BE49-F238E27FC236}">
                    <a16:creationId xmlns:a16="http://schemas.microsoft.com/office/drawing/2014/main" id="{51FF7D38-ADFF-2648-8CE4-C457E4FADF13}"/>
                  </a:ext>
                </a:extLst>
              </p:cNvPr>
              <p:cNvGrpSpPr/>
              <p:nvPr/>
            </p:nvGrpSpPr>
            <p:grpSpPr>
              <a:xfrm>
                <a:off x="630737" y="3322438"/>
                <a:ext cx="3114841" cy="2173642"/>
                <a:chOff x="423037" y="2926395"/>
                <a:chExt cx="3192685" cy="2173642"/>
              </a:xfrm>
            </p:grpSpPr>
            <p:sp>
              <p:nvSpPr>
                <p:cNvPr id="33" name="Google Shape;43;p16">
                  <a:extLst>
                    <a:ext uri="{FF2B5EF4-FFF2-40B4-BE49-F238E27FC236}">
                      <a16:creationId xmlns:a16="http://schemas.microsoft.com/office/drawing/2014/main" id="{386ABBC0-B3A9-6043-B6CA-464AE526F154}"/>
                    </a:ext>
                  </a:extLst>
                </p:cNvPr>
                <p:cNvSpPr/>
                <p:nvPr/>
              </p:nvSpPr>
              <p:spPr>
                <a:xfrm>
                  <a:off x="423037" y="2926395"/>
                  <a:ext cx="3192685" cy="21736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4;p16">
                  <a:extLst>
                    <a:ext uri="{FF2B5EF4-FFF2-40B4-BE49-F238E27FC236}">
                      <a16:creationId xmlns:a16="http://schemas.microsoft.com/office/drawing/2014/main" id="{E04AF8B8-2F95-574C-93DE-D73EA06DBC50}"/>
                    </a:ext>
                  </a:extLst>
                </p:cNvPr>
                <p:cNvSpPr/>
                <p:nvPr/>
              </p:nvSpPr>
              <p:spPr>
                <a:xfrm>
                  <a:off x="487775" y="3212095"/>
                  <a:ext cx="3059277" cy="18048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600" b="1" i="0" u="none" strike="noStrike" cap="none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6B59F6-2222-614D-85F5-1D55B78A1D8D}"/>
                </a:ext>
              </a:extLst>
            </p:cNvPr>
            <p:cNvSpPr txBox="1"/>
            <p:nvPr/>
          </p:nvSpPr>
          <p:spPr>
            <a:xfrm>
              <a:off x="2196924" y="151594"/>
              <a:ext cx="7805818" cy="8602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Imagine beyond limit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350E1AF-E0EA-BD42-B05D-255B29E3D71A}"/>
              </a:ext>
            </a:extLst>
          </p:cNvPr>
          <p:cNvGrpSpPr/>
          <p:nvPr/>
        </p:nvGrpSpPr>
        <p:grpSpPr>
          <a:xfrm>
            <a:off x="562025" y="3982061"/>
            <a:ext cx="9525239" cy="1364624"/>
            <a:chOff x="562025" y="3982061"/>
            <a:chExt cx="9525239" cy="136462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115A30F-4658-0142-896F-C5789BE20AE4}"/>
                </a:ext>
              </a:extLst>
            </p:cNvPr>
            <p:cNvGrpSpPr/>
            <p:nvPr/>
          </p:nvGrpSpPr>
          <p:grpSpPr>
            <a:xfrm>
              <a:off x="1943471" y="4331022"/>
              <a:ext cx="7968836" cy="1015663"/>
              <a:chOff x="3361210" y="4421416"/>
              <a:chExt cx="6887605" cy="1799307"/>
            </a:xfrm>
          </p:grpSpPr>
          <p:sp>
            <p:nvSpPr>
              <p:cNvPr id="58" name="Rounded Rectangle 45">
                <a:extLst>
                  <a:ext uri="{FF2B5EF4-FFF2-40B4-BE49-F238E27FC236}">
                    <a16:creationId xmlns:a16="http://schemas.microsoft.com/office/drawing/2014/main" id="{944ABA5D-6368-4B40-A36A-8CABF47D509D}"/>
                  </a:ext>
                </a:extLst>
              </p:cNvPr>
              <p:cNvSpPr/>
              <p:nvPr/>
            </p:nvSpPr>
            <p:spPr>
              <a:xfrm>
                <a:off x="3361210" y="4578621"/>
                <a:ext cx="6756388" cy="154933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38EE123-F1A5-6240-B66B-66581526EC82}"/>
                  </a:ext>
                </a:extLst>
              </p:cNvPr>
              <p:cNvSpPr/>
              <p:nvPr/>
            </p:nvSpPr>
            <p:spPr>
              <a:xfrm>
                <a:off x="3365645" y="4421416"/>
                <a:ext cx="6883170" cy="179930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0" i="0" strike="noStrike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Chandrayaan travelled </a:t>
                </a:r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at</a:t>
                </a:r>
                <a:r>
                  <a:rPr lang="en-US" sz="2000" b="0" i="0" strike="noStrike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a speed </a:t>
                </a:r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of</a:t>
                </a:r>
                <a:r>
                  <a:rPr lang="en-US" sz="2000" b="0" i="0" strike="noStrike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1.68 km </a:t>
                </a:r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per</a:t>
                </a:r>
                <a:r>
                  <a:rPr lang="en-US" sz="2000" b="0" i="0" strike="noStrike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second </a:t>
                </a:r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for</a:t>
                </a:r>
                <a:r>
                  <a:rPr lang="en-US" sz="2000" b="0" i="0" strike="noStrike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40 days </a:t>
                </a:r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to</a:t>
                </a:r>
                <a:r>
                  <a:rPr lang="en-US" sz="2000" b="0" i="0" strike="noStrike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land on the moon where the temperature could go </a:t>
                </a:r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below</a:t>
                </a:r>
                <a:r>
                  <a:rPr lang="en-US" sz="2000" b="0" i="0" strike="noStrike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-230 degree centigrade.</a:t>
                </a:r>
                <a:endParaRPr lang="en-US" sz="2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07D0351-7537-7149-B8ED-6BF24020C031}"/>
                </a:ext>
              </a:extLst>
            </p:cNvPr>
            <p:cNvGrpSpPr/>
            <p:nvPr/>
          </p:nvGrpSpPr>
          <p:grpSpPr>
            <a:xfrm>
              <a:off x="562025" y="3982061"/>
              <a:ext cx="9525239" cy="1088420"/>
              <a:chOff x="1717946" y="1425972"/>
              <a:chExt cx="9525239" cy="1197262"/>
            </a:xfrm>
          </p:grpSpPr>
          <p:sp>
            <p:nvSpPr>
              <p:cNvPr id="61" name="Parallelogram 60">
                <a:extLst>
                  <a:ext uri="{FF2B5EF4-FFF2-40B4-BE49-F238E27FC236}">
                    <a16:creationId xmlns:a16="http://schemas.microsoft.com/office/drawing/2014/main" id="{D4A5E542-BF73-3A47-AE06-A5ACD6B32DFA}"/>
                  </a:ext>
                </a:extLst>
              </p:cNvPr>
              <p:cNvSpPr/>
              <p:nvPr/>
            </p:nvSpPr>
            <p:spPr>
              <a:xfrm flipH="1">
                <a:off x="2306957" y="1813105"/>
                <a:ext cx="724077" cy="259565"/>
              </a:xfrm>
              <a:prstGeom prst="parallelogram">
                <a:avLst>
                  <a:gd name="adj" fmla="val 6475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95EB5F26-D9EB-8148-8B67-B5A579122F9D}"/>
                  </a:ext>
                </a:extLst>
              </p:cNvPr>
              <p:cNvSpPr/>
              <p:nvPr/>
            </p:nvSpPr>
            <p:spPr>
              <a:xfrm>
                <a:off x="1717946" y="1788386"/>
                <a:ext cx="1298448" cy="834848"/>
              </a:xfrm>
              <a:custGeom>
                <a:avLst/>
                <a:gdLst>
                  <a:gd name="connsiteX0" fmla="*/ 612068 w 1732190"/>
                  <a:gd name="connsiteY0" fmla="*/ 0 h 1224136"/>
                  <a:gd name="connsiteX1" fmla="*/ 1176037 w 1732190"/>
                  <a:gd name="connsiteY1" fmla="*/ 373824 h 1224136"/>
                  <a:gd name="connsiteX2" fmla="*/ 1182934 w 1732190"/>
                  <a:gd name="connsiteY2" fmla="*/ 396044 h 1224136"/>
                  <a:gd name="connsiteX3" fmla="*/ 1732190 w 1732190"/>
                  <a:gd name="connsiteY3" fmla="*/ 396044 h 1224136"/>
                  <a:gd name="connsiteX4" fmla="*/ 1732190 w 1732190"/>
                  <a:gd name="connsiteY4" fmla="*/ 828092 h 1224136"/>
                  <a:gd name="connsiteX5" fmla="*/ 1182934 w 1732190"/>
                  <a:gd name="connsiteY5" fmla="*/ 828092 h 1224136"/>
                  <a:gd name="connsiteX6" fmla="*/ 1176037 w 1732190"/>
                  <a:gd name="connsiteY6" fmla="*/ 850313 h 1224136"/>
                  <a:gd name="connsiteX7" fmla="*/ 612068 w 1732190"/>
                  <a:gd name="connsiteY7" fmla="*/ 1224136 h 1224136"/>
                  <a:gd name="connsiteX8" fmla="*/ 0 w 1732190"/>
                  <a:gd name="connsiteY8" fmla="*/ 612068 h 1224136"/>
                  <a:gd name="connsiteX9" fmla="*/ 612068 w 1732190"/>
                  <a:gd name="connsiteY9" fmla="*/ 0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2190" h="1224136">
                    <a:moveTo>
                      <a:pt x="612068" y="0"/>
                    </a:moveTo>
                    <a:cubicBezTo>
                      <a:pt x="865595" y="0"/>
                      <a:pt x="1083120" y="154143"/>
                      <a:pt x="1176037" y="373824"/>
                    </a:cubicBezTo>
                    <a:lnTo>
                      <a:pt x="1182934" y="396044"/>
                    </a:lnTo>
                    <a:lnTo>
                      <a:pt x="1732190" y="396044"/>
                    </a:lnTo>
                    <a:lnTo>
                      <a:pt x="1732190" y="828092"/>
                    </a:lnTo>
                    <a:lnTo>
                      <a:pt x="1182934" y="828092"/>
                    </a:lnTo>
                    <a:lnTo>
                      <a:pt x="1176037" y="850313"/>
                    </a:lnTo>
                    <a:cubicBezTo>
                      <a:pt x="1083120" y="1069993"/>
                      <a:pt x="865595" y="1224136"/>
                      <a:pt x="612068" y="1224136"/>
                    </a:cubicBezTo>
                    <a:cubicBezTo>
                      <a:pt x="274032" y="1224136"/>
                      <a:pt x="0" y="950104"/>
                      <a:pt x="0" y="612068"/>
                    </a:cubicBezTo>
                    <a:cubicBezTo>
                      <a:pt x="0" y="274032"/>
                      <a:pt x="274032" y="0"/>
                      <a:pt x="612068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B1004AE-413F-1F42-9F7B-6F4A2B7953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4515" y="1890492"/>
                <a:ext cx="649224" cy="649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64" name="Pentagon 26">
                <a:extLst>
                  <a:ext uri="{FF2B5EF4-FFF2-40B4-BE49-F238E27FC236}">
                    <a16:creationId xmlns:a16="http://schemas.microsoft.com/office/drawing/2014/main" id="{5E04FD0F-EE12-C840-8C87-8B4AC6618C96}"/>
                  </a:ext>
                </a:extLst>
              </p:cNvPr>
              <p:cNvSpPr/>
              <p:nvPr/>
            </p:nvSpPr>
            <p:spPr>
              <a:xfrm>
                <a:off x="2446657" y="1425972"/>
                <a:ext cx="8796528" cy="402336"/>
              </a:xfrm>
              <a:prstGeom prst="homePlat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C4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472890E-BF53-9044-B15F-95F4E38FF5CA}"/>
              </a:ext>
            </a:extLst>
          </p:cNvPr>
          <p:cNvGrpSpPr/>
          <p:nvPr/>
        </p:nvGrpSpPr>
        <p:grpSpPr>
          <a:xfrm>
            <a:off x="562025" y="5340961"/>
            <a:ext cx="9537939" cy="1101120"/>
            <a:chOff x="562025" y="5404461"/>
            <a:chExt cx="9537939" cy="11011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0785BC2-AA4E-3442-9F0B-925DB3257BC8}"/>
                </a:ext>
              </a:extLst>
            </p:cNvPr>
            <p:cNvGrpSpPr/>
            <p:nvPr/>
          </p:nvGrpSpPr>
          <p:grpSpPr>
            <a:xfrm>
              <a:off x="1918071" y="5842819"/>
              <a:ext cx="7968836" cy="543032"/>
              <a:chOff x="3339256" y="4624795"/>
              <a:chExt cx="6887605" cy="962016"/>
            </a:xfrm>
          </p:grpSpPr>
          <p:sp>
            <p:nvSpPr>
              <p:cNvPr id="66" name="Rounded Rectangle 45">
                <a:extLst>
                  <a:ext uri="{FF2B5EF4-FFF2-40B4-BE49-F238E27FC236}">
                    <a16:creationId xmlns:a16="http://schemas.microsoft.com/office/drawing/2014/main" id="{FFB17C1A-C518-AF48-BAC7-9D734E6CCE6B}"/>
                  </a:ext>
                </a:extLst>
              </p:cNvPr>
              <p:cNvSpPr/>
              <p:nvPr/>
            </p:nvSpPr>
            <p:spPr>
              <a:xfrm>
                <a:off x="3339256" y="4624795"/>
                <a:ext cx="6756388" cy="96201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DABBE66-AF4B-9C48-9100-0FFA0CAE42F2}"/>
                  </a:ext>
                </a:extLst>
              </p:cNvPr>
              <p:cNvSpPr/>
              <p:nvPr/>
            </p:nvSpPr>
            <p:spPr>
              <a:xfrm>
                <a:off x="3343691" y="4664244"/>
                <a:ext cx="6883170" cy="708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buSzPts val="1000"/>
                  <a:tabLst>
                    <a:tab pos="714375" algn="l"/>
                  </a:tabLst>
                </a:pPr>
                <a:r>
                  <a:rPr lang="en-IN" sz="2000" dirty="0"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India became the first country to land on the south pole of the moon.</a:t>
                </a:r>
                <a:endParaRPr lang="en-IN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93FF1B5-6B66-8A43-AA84-0EF34705FFC8}"/>
                </a:ext>
              </a:extLst>
            </p:cNvPr>
            <p:cNvGrpSpPr/>
            <p:nvPr/>
          </p:nvGrpSpPr>
          <p:grpSpPr>
            <a:xfrm>
              <a:off x="562025" y="5404461"/>
              <a:ext cx="9537939" cy="1101120"/>
              <a:chOff x="1717946" y="1412002"/>
              <a:chExt cx="9537939" cy="1211232"/>
            </a:xfrm>
          </p:grpSpPr>
          <p:sp>
            <p:nvSpPr>
              <p:cNvPr id="69" name="Parallelogram 68">
                <a:extLst>
                  <a:ext uri="{FF2B5EF4-FFF2-40B4-BE49-F238E27FC236}">
                    <a16:creationId xmlns:a16="http://schemas.microsoft.com/office/drawing/2014/main" id="{E2547254-4AC8-1340-945F-7B7ECC385BA4}"/>
                  </a:ext>
                </a:extLst>
              </p:cNvPr>
              <p:cNvSpPr/>
              <p:nvPr/>
            </p:nvSpPr>
            <p:spPr>
              <a:xfrm flipH="1">
                <a:off x="2319657" y="1813105"/>
                <a:ext cx="724077" cy="259565"/>
              </a:xfrm>
              <a:prstGeom prst="parallelogram">
                <a:avLst>
                  <a:gd name="adj" fmla="val 64752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25">
                <a:extLst>
                  <a:ext uri="{FF2B5EF4-FFF2-40B4-BE49-F238E27FC236}">
                    <a16:creationId xmlns:a16="http://schemas.microsoft.com/office/drawing/2014/main" id="{B0971D6C-8323-FE4E-A87A-818AB09E4D09}"/>
                  </a:ext>
                </a:extLst>
              </p:cNvPr>
              <p:cNvSpPr/>
              <p:nvPr/>
            </p:nvSpPr>
            <p:spPr>
              <a:xfrm>
                <a:off x="1717946" y="1788386"/>
                <a:ext cx="1298448" cy="834848"/>
              </a:xfrm>
              <a:custGeom>
                <a:avLst/>
                <a:gdLst>
                  <a:gd name="connsiteX0" fmla="*/ 612068 w 1732190"/>
                  <a:gd name="connsiteY0" fmla="*/ 0 h 1224136"/>
                  <a:gd name="connsiteX1" fmla="*/ 1176037 w 1732190"/>
                  <a:gd name="connsiteY1" fmla="*/ 373824 h 1224136"/>
                  <a:gd name="connsiteX2" fmla="*/ 1182934 w 1732190"/>
                  <a:gd name="connsiteY2" fmla="*/ 396044 h 1224136"/>
                  <a:gd name="connsiteX3" fmla="*/ 1732190 w 1732190"/>
                  <a:gd name="connsiteY3" fmla="*/ 396044 h 1224136"/>
                  <a:gd name="connsiteX4" fmla="*/ 1732190 w 1732190"/>
                  <a:gd name="connsiteY4" fmla="*/ 828092 h 1224136"/>
                  <a:gd name="connsiteX5" fmla="*/ 1182934 w 1732190"/>
                  <a:gd name="connsiteY5" fmla="*/ 828092 h 1224136"/>
                  <a:gd name="connsiteX6" fmla="*/ 1176037 w 1732190"/>
                  <a:gd name="connsiteY6" fmla="*/ 850313 h 1224136"/>
                  <a:gd name="connsiteX7" fmla="*/ 612068 w 1732190"/>
                  <a:gd name="connsiteY7" fmla="*/ 1224136 h 1224136"/>
                  <a:gd name="connsiteX8" fmla="*/ 0 w 1732190"/>
                  <a:gd name="connsiteY8" fmla="*/ 612068 h 1224136"/>
                  <a:gd name="connsiteX9" fmla="*/ 612068 w 1732190"/>
                  <a:gd name="connsiteY9" fmla="*/ 0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2190" h="1224136">
                    <a:moveTo>
                      <a:pt x="612068" y="0"/>
                    </a:moveTo>
                    <a:cubicBezTo>
                      <a:pt x="865595" y="0"/>
                      <a:pt x="1083120" y="154143"/>
                      <a:pt x="1176037" y="373824"/>
                    </a:cubicBezTo>
                    <a:lnTo>
                      <a:pt x="1182934" y="396044"/>
                    </a:lnTo>
                    <a:lnTo>
                      <a:pt x="1732190" y="396044"/>
                    </a:lnTo>
                    <a:lnTo>
                      <a:pt x="1732190" y="828092"/>
                    </a:lnTo>
                    <a:lnTo>
                      <a:pt x="1182934" y="828092"/>
                    </a:lnTo>
                    <a:lnTo>
                      <a:pt x="1176037" y="850313"/>
                    </a:lnTo>
                    <a:cubicBezTo>
                      <a:pt x="1083120" y="1069993"/>
                      <a:pt x="865595" y="1224136"/>
                      <a:pt x="612068" y="1224136"/>
                    </a:cubicBezTo>
                    <a:cubicBezTo>
                      <a:pt x="274032" y="1224136"/>
                      <a:pt x="0" y="950104"/>
                      <a:pt x="0" y="612068"/>
                    </a:cubicBezTo>
                    <a:cubicBezTo>
                      <a:pt x="0" y="274032"/>
                      <a:pt x="274032" y="0"/>
                      <a:pt x="612068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D6324BF-0332-A04D-AB14-03717708F4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4515" y="1890492"/>
                <a:ext cx="649224" cy="649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72" name="Pentagon 26">
                <a:extLst>
                  <a:ext uri="{FF2B5EF4-FFF2-40B4-BE49-F238E27FC236}">
                    <a16:creationId xmlns:a16="http://schemas.microsoft.com/office/drawing/2014/main" id="{185B2C44-CCA7-814B-84F1-22A80F78CA28}"/>
                  </a:ext>
                </a:extLst>
              </p:cNvPr>
              <p:cNvSpPr/>
              <p:nvPr/>
            </p:nvSpPr>
            <p:spPr>
              <a:xfrm>
                <a:off x="2459357" y="1412002"/>
                <a:ext cx="8796528" cy="402336"/>
              </a:xfrm>
              <a:prstGeom prst="homePlat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C4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73" name="Picture 72" descr="A screenshot of a computer&#10;&#10;Description automatically generated">
            <a:extLst>
              <a:ext uri="{FF2B5EF4-FFF2-40B4-BE49-F238E27FC236}">
                <a16:creationId xmlns:a16="http://schemas.microsoft.com/office/drawing/2014/main" id="{197A224A-C2A0-4747-ACED-1799D4CCB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44" t="28258" r="34953" b="19039"/>
          <a:stretch/>
        </p:blipFill>
        <p:spPr>
          <a:xfrm>
            <a:off x="10367114" y="4041048"/>
            <a:ext cx="1683446" cy="1788602"/>
          </a:xfrm>
          <a:prstGeom prst="rect">
            <a:avLst/>
          </a:prstGeom>
        </p:spPr>
      </p:pic>
      <p:pic>
        <p:nvPicPr>
          <p:cNvPr id="74" name="Picture 73" descr="A computer screen shot of a rocket launching&#10;&#10;Description automatically generated">
            <a:extLst>
              <a:ext uri="{FF2B5EF4-FFF2-40B4-BE49-F238E27FC236}">
                <a16:creationId xmlns:a16="http://schemas.microsoft.com/office/drawing/2014/main" id="{7C118F64-11CB-DB4E-AC0D-7A49C87996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01" t="12407" r="34375" b="9385"/>
          <a:stretch/>
        </p:blipFill>
        <p:spPr>
          <a:xfrm>
            <a:off x="10380102" y="1000390"/>
            <a:ext cx="1501872" cy="2257179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E0C88C4C-A0C2-5549-A895-EF78E9267885}"/>
              </a:ext>
            </a:extLst>
          </p:cNvPr>
          <p:cNvGrpSpPr/>
          <p:nvPr/>
        </p:nvGrpSpPr>
        <p:grpSpPr>
          <a:xfrm>
            <a:off x="562025" y="1919626"/>
            <a:ext cx="9563339" cy="1075719"/>
            <a:chOff x="562025" y="1919626"/>
            <a:chExt cx="9563339" cy="1075719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F69FC51-71DE-ED49-8ECB-9C604D3798E0}"/>
                </a:ext>
              </a:extLst>
            </p:cNvPr>
            <p:cNvGrpSpPr/>
            <p:nvPr/>
          </p:nvGrpSpPr>
          <p:grpSpPr>
            <a:xfrm>
              <a:off x="562025" y="1919626"/>
              <a:ext cx="9563339" cy="1075719"/>
              <a:chOff x="562025" y="1919626"/>
              <a:chExt cx="9563339" cy="107571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124A6BF-09AE-BA43-B06E-1C89E339689E}"/>
                  </a:ext>
                </a:extLst>
              </p:cNvPr>
              <p:cNvGrpSpPr/>
              <p:nvPr/>
            </p:nvGrpSpPr>
            <p:grpSpPr>
              <a:xfrm>
                <a:off x="1977085" y="2274699"/>
                <a:ext cx="7963605" cy="707886"/>
                <a:chOff x="3164625" y="3479111"/>
                <a:chExt cx="7963605" cy="778675"/>
              </a:xfrm>
            </p:grpSpPr>
            <p:sp>
              <p:nvSpPr>
                <p:cNvPr id="21" name="Rounded Rectangle 31">
                  <a:extLst>
                    <a:ext uri="{FF2B5EF4-FFF2-40B4-BE49-F238E27FC236}">
                      <a16:creationId xmlns:a16="http://schemas.microsoft.com/office/drawing/2014/main" id="{B5592896-9212-A44D-8627-D0BEFBE4A085}"/>
                    </a:ext>
                  </a:extLst>
                </p:cNvPr>
                <p:cNvSpPr/>
                <p:nvPr/>
              </p:nvSpPr>
              <p:spPr>
                <a:xfrm flipH="1">
                  <a:off x="3169452" y="3538305"/>
                  <a:ext cx="7958778" cy="62817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956ED21-A57B-054D-952A-8ABBDD8EE19D}"/>
                    </a:ext>
                  </a:extLst>
                </p:cNvPr>
                <p:cNvSpPr/>
                <p:nvPr/>
              </p:nvSpPr>
              <p:spPr>
                <a:xfrm>
                  <a:off x="3164625" y="3479111"/>
                  <a:ext cx="7785725" cy="778675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lvl="0" fontAlgn="base">
                    <a:buSzPts val="1000"/>
                    <a:tabLst>
                      <a:tab pos="714375" algn="l"/>
                    </a:tabLst>
                  </a:pPr>
                  <a:r>
                    <a:rPr lang="en-IN" sz="20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Along with several men scientists, the project was handled by 54 women scientists.</a:t>
                  </a:r>
                  <a:endParaRPr lang="en-IN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6FAC1D9C-BC97-C544-BFC9-B891F30E102A}"/>
                  </a:ext>
                </a:extLst>
              </p:cNvPr>
              <p:cNvSpPr/>
              <p:nvPr/>
            </p:nvSpPr>
            <p:spPr>
              <a:xfrm>
                <a:off x="562025" y="2236393"/>
                <a:ext cx="1298448" cy="758952"/>
              </a:xfrm>
              <a:custGeom>
                <a:avLst/>
                <a:gdLst>
                  <a:gd name="connsiteX0" fmla="*/ 612068 w 1732190"/>
                  <a:gd name="connsiteY0" fmla="*/ 0 h 1224136"/>
                  <a:gd name="connsiteX1" fmla="*/ 1176037 w 1732190"/>
                  <a:gd name="connsiteY1" fmla="*/ 373824 h 1224136"/>
                  <a:gd name="connsiteX2" fmla="*/ 1182934 w 1732190"/>
                  <a:gd name="connsiteY2" fmla="*/ 396044 h 1224136"/>
                  <a:gd name="connsiteX3" fmla="*/ 1732190 w 1732190"/>
                  <a:gd name="connsiteY3" fmla="*/ 396044 h 1224136"/>
                  <a:gd name="connsiteX4" fmla="*/ 1732190 w 1732190"/>
                  <a:gd name="connsiteY4" fmla="*/ 828092 h 1224136"/>
                  <a:gd name="connsiteX5" fmla="*/ 1182934 w 1732190"/>
                  <a:gd name="connsiteY5" fmla="*/ 828092 h 1224136"/>
                  <a:gd name="connsiteX6" fmla="*/ 1176037 w 1732190"/>
                  <a:gd name="connsiteY6" fmla="*/ 850313 h 1224136"/>
                  <a:gd name="connsiteX7" fmla="*/ 612068 w 1732190"/>
                  <a:gd name="connsiteY7" fmla="*/ 1224136 h 1224136"/>
                  <a:gd name="connsiteX8" fmla="*/ 0 w 1732190"/>
                  <a:gd name="connsiteY8" fmla="*/ 612068 h 1224136"/>
                  <a:gd name="connsiteX9" fmla="*/ 612068 w 1732190"/>
                  <a:gd name="connsiteY9" fmla="*/ 0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2190" h="1224136">
                    <a:moveTo>
                      <a:pt x="612068" y="0"/>
                    </a:moveTo>
                    <a:cubicBezTo>
                      <a:pt x="865595" y="0"/>
                      <a:pt x="1083120" y="154143"/>
                      <a:pt x="1176037" y="373824"/>
                    </a:cubicBezTo>
                    <a:lnTo>
                      <a:pt x="1182934" y="396044"/>
                    </a:lnTo>
                    <a:lnTo>
                      <a:pt x="1732190" y="396044"/>
                    </a:lnTo>
                    <a:lnTo>
                      <a:pt x="1732190" y="828092"/>
                    </a:lnTo>
                    <a:lnTo>
                      <a:pt x="1182934" y="828092"/>
                    </a:lnTo>
                    <a:lnTo>
                      <a:pt x="1176037" y="850313"/>
                    </a:lnTo>
                    <a:cubicBezTo>
                      <a:pt x="1083120" y="1069993"/>
                      <a:pt x="865595" y="1224136"/>
                      <a:pt x="612068" y="1224136"/>
                    </a:cubicBezTo>
                    <a:cubicBezTo>
                      <a:pt x="274032" y="1224136"/>
                      <a:pt x="0" y="950104"/>
                      <a:pt x="0" y="612068"/>
                    </a:cubicBezTo>
                    <a:cubicBezTo>
                      <a:pt x="0" y="274032"/>
                      <a:pt x="274032" y="0"/>
                      <a:pt x="612068" y="0"/>
                    </a:cubicBezTo>
                    <a:close/>
                  </a:path>
                </a:pathLst>
              </a:custGeom>
              <a:gradFill flip="none" rotWithShape="1">
                <a:lin ang="13500000" scaled="1"/>
                <a:tileRect/>
              </a:gra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B3EF590-3D75-894E-9CB4-2F518926A3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1294" y="2329217"/>
                <a:ext cx="649224" cy="5902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7" name="Pentagon 35">
                <a:extLst>
                  <a:ext uri="{FF2B5EF4-FFF2-40B4-BE49-F238E27FC236}">
                    <a16:creationId xmlns:a16="http://schemas.microsoft.com/office/drawing/2014/main" id="{C143F46D-8366-F74A-8E3F-C210D0167FA8}"/>
                  </a:ext>
                </a:extLst>
              </p:cNvPr>
              <p:cNvSpPr/>
              <p:nvPr/>
            </p:nvSpPr>
            <p:spPr>
              <a:xfrm>
                <a:off x="1328836" y="1919626"/>
                <a:ext cx="8796528" cy="365760"/>
              </a:xfrm>
              <a:prstGeom prst="homePlat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C4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A9BC838E-ADCB-9D4D-BE88-2053F203FF55}"/>
                </a:ext>
              </a:extLst>
            </p:cNvPr>
            <p:cNvSpPr/>
            <p:nvPr/>
          </p:nvSpPr>
          <p:spPr>
            <a:xfrm flipH="1">
              <a:off x="1252941" y="2308742"/>
              <a:ext cx="658252" cy="214516"/>
            </a:xfrm>
            <a:prstGeom prst="parallelogram">
              <a:avLst>
                <a:gd name="adj" fmla="val 6475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8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D13E2BF-D5DF-F74D-B479-7668AFB31479}"/>
              </a:ext>
            </a:extLst>
          </p:cNvPr>
          <p:cNvGrpSpPr/>
          <p:nvPr/>
        </p:nvGrpSpPr>
        <p:grpSpPr>
          <a:xfrm>
            <a:off x="562025" y="2902561"/>
            <a:ext cx="9550639" cy="1101120"/>
            <a:chOff x="562025" y="2902561"/>
            <a:chExt cx="9550639" cy="11011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168E21-DD8C-DC44-8147-BA06B721735F}"/>
                </a:ext>
              </a:extLst>
            </p:cNvPr>
            <p:cNvGrpSpPr/>
            <p:nvPr/>
          </p:nvGrpSpPr>
          <p:grpSpPr>
            <a:xfrm>
              <a:off x="1943471" y="3353619"/>
              <a:ext cx="7968836" cy="543032"/>
              <a:chOff x="3339256" y="4624795"/>
              <a:chExt cx="6887605" cy="962016"/>
            </a:xfrm>
          </p:grpSpPr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6EC71CC2-E509-2B44-91A9-43449D7D1A3F}"/>
                  </a:ext>
                </a:extLst>
              </p:cNvPr>
              <p:cNvSpPr/>
              <p:nvPr/>
            </p:nvSpPr>
            <p:spPr>
              <a:xfrm>
                <a:off x="3339256" y="4624795"/>
                <a:ext cx="6756388" cy="96201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D07C24-F52B-924D-B2E1-F8837F075A28}"/>
                  </a:ext>
                </a:extLst>
              </p:cNvPr>
              <p:cNvSpPr/>
              <p:nvPr/>
            </p:nvSpPr>
            <p:spPr>
              <a:xfrm>
                <a:off x="3343691" y="4664244"/>
                <a:ext cx="6883170" cy="708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buSzPts val="1000"/>
                  <a:tabLst>
                    <a:tab pos="714375" algn="l"/>
                  </a:tabLst>
                </a:pPr>
                <a:r>
                  <a:rPr lang="en-IN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The rocket could hold </a:t>
                </a:r>
                <a:r>
                  <a:rPr lang="en-IN" sz="2000" b="1" u="sng" dirty="0">
                    <a:solidFill>
                      <a:schemeClr val="accent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up to</a:t>
                </a:r>
                <a:r>
                  <a:rPr lang="en-IN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27,000 kgs </a:t>
                </a:r>
                <a:r>
                  <a:rPr lang="en-IN" sz="2000" b="1" u="sng" dirty="0">
                    <a:solidFill>
                      <a:schemeClr val="accent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of</a:t>
                </a:r>
                <a:r>
                  <a:rPr lang="en-IN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fuel, in liquid and solid form.</a:t>
                </a:r>
                <a:endParaRPr lang="en-IN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273C3A-3024-ED4B-9980-CF7F20385B1D}"/>
                </a:ext>
              </a:extLst>
            </p:cNvPr>
            <p:cNvGrpSpPr/>
            <p:nvPr/>
          </p:nvGrpSpPr>
          <p:grpSpPr>
            <a:xfrm>
              <a:off x="562025" y="2902561"/>
              <a:ext cx="9550639" cy="1101120"/>
              <a:chOff x="1743346" y="1412002"/>
              <a:chExt cx="9550639" cy="1211232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E8DD44F2-B526-3A41-AC68-F9FA1A65664B}"/>
                  </a:ext>
                </a:extLst>
              </p:cNvPr>
              <p:cNvSpPr/>
              <p:nvPr/>
            </p:nvSpPr>
            <p:spPr>
              <a:xfrm flipH="1">
                <a:off x="2345057" y="1813105"/>
                <a:ext cx="724077" cy="259565"/>
              </a:xfrm>
              <a:prstGeom prst="parallelogram">
                <a:avLst>
                  <a:gd name="adj" fmla="val 64752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25">
                <a:extLst>
                  <a:ext uri="{FF2B5EF4-FFF2-40B4-BE49-F238E27FC236}">
                    <a16:creationId xmlns:a16="http://schemas.microsoft.com/office/drawing/2014/main" id="{BBAA9C38-041A-2D44-A431-981727A35178}"/>
                  </a:ext>
                </a:extLst>
              </p:cNvPr>
              <p:cNvSpPr/>
              <p:nvPr/>
            </p:nvSpPr>
            <p:spPr>
              <a:xfrm>
                <a:off x="1743346" y="1788386"/>
                <a:ext cx="1298448" cy="834848"/>
              </a:xfrm>
              <a:custGeom>
                <a:avLst/>
                <a:gdLst>
                  <a:gd name="connsiteX0" fmla="*/ 612068 w 1732190"/>
                  <a:gd name="connsiteY0" fmla="*/ 0 h 1224136"/>
                  <a:gd name="connsiteX1" fmla="*/ 1176037 w 1732190"/>
                  <a:gd name="connsiteY1" fmla="*/ 373824 h 1224136"/>
                  <a:gd name="connsiteX2" fmla="*/ 1182934 w 1732190"/>
                  <a:gd name="connsiteY2" fmla="*/ 396044 h 1224136"/>
                  <a:gd name="connsiteX3" fmla="*/ 1732190 w 1732190"/>
                  <a:gd name="connsiteY3" fmla="*/ 396044 h 1224136"/>
                  <a:gd name="connsiteX4" fmla="*/ 1732190 w 1732190"/>
                  <a:gd name="connsiteY4" fmla="*/ 828092 h 1224136"/>
                  <a:gd name="connsiteX5" fmla="*/ 1182934 w 1732190"/>
                  <a:gd name="connsiteY5" fmla="*/ 828092 h 1224136"/>
                  <a:gd name="connsiteX6" fmla="*/ 1176037 w 1732190"/>
                  <a:gd name="connsiteY6" fmla="*/ 850313 h 1224136"/>
                  <a:gd name="connsiteX7" fmla="*/ 612068 w 1732190"/>
                  <a:gd name="connsiteY7" fmla="*/ 1224136 h 1224136"/>
                  <a:gd name="connsiteX8" fmla="*/ 0 w 1732190"/>
                  <a:gd name="connsiteY8" fmla="*/ 612068 h 1224136"/>
                  <a:gd name="connsiteX9" fmla="*/ 612068 w 1732190"/>
                  <a:gd name="connsiteY9" fmla="*/ 0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2190" h="1224136">
                    <a:moveTo>
                      <a:pt x="612068" y="0"/>
                    </a:moveTo>
                    <a:cubicBezTo>
                      <a:pt x="865595" y="0"/>
                      <a:pt x="1083120" y="154143"/>
                      <a:pt x="1176037" y="373824"/>
                    </a:cubicBezTo>
                    <a:lnTo>
                      <a:pt x="1182934" y="396044"/>
                    </a:lnTo>
                    <a:lnTo>
                      <a:pt x="1732190" y="396044"/>
                    </a:lnTo>
                    <a:lnTo>
                      <a:pt x="1732190" y="828092"/>
                    </a:lnTo>
                    <a:lnTo>
                      <a:pt x="1182934" y="828092"/>
                    </a:lnTo>
                    <a:lnTo>
                      <a:pt x="1176037" y="850313"/>
                    </a:lnTo>
                    <a:cubicBezTo>
                      <a:pt x="1083120" y="1069993"/>
                      <a:pt x="865595" y="1224136"/>
                      <a:pt x="612068" y="1224136"/>
                    </a:cubicBezTo>
                    <a:cubicBezTo>
                      <a:pt x="274032" y="1224136"/>
                      <a:pt x="0" y="950104"/>
                      <a:pt x="0" y="612068"/>
                    </a:cubicBezTo>
                    <a:cubicBezTo>
                      <a:pt x="0" y="274032"/>
                      <a:pt x="274032" y="0"/>
                      <a:pt x="61206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0800000" scaled="1"/>
                <a:tileRect/>
              </a:gra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81D0C58-5360-5744-AFED-E744A9B162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4515" y="1890492"/>
                <a:ext cx="649224" cy="649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" name="Pentagon 26">
                <a:extLst>
                  <a:ext uri="{FF2B5EF4-FFF2-40B4-BE49-F238E27FC236}">
                    <a16:creationId xmlns:a16="http://schemas.microsoft.com/office/drawing/2014/main" id="{3B053C2D-09CE-D040-BE0D-28E6A8122D03}"/>
                  </a:ext>
                </a:extLst>
              </p:cNvPr>
              <p:cNvSpPr/>
              <p:nvPr/>
            </p:nvSpPr>
            <p:spPr>
              <a:xfrm>
                <a:off x="2497457" y="1412002"/>
                <a:ext cx="8796528" cy="402336"/>
              </a:xfrm>
              <a:prstGeom prst="homePlate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C4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DF12AF2-4C07-9545-ACE8-D80C722C8114}"/>
              </a:ext>
            </a:extLst>
          </p:cNvPr>
          <p:cNvGrpSpPr/>
          <p:nvPr/>
        </p:nvGrpSpPr>
        <p:grpSpPr>
          <a:xfrm>
            <a:off x="562025" y="816934"/>
            <a:ext cx="9551354" cy="1096503"/>
            <a:chOff x="3284998" y="1375734"/>
            <a:chExt cx="9551354" cy="109650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EB1DCAD-34EE-B747-914B-BB89EC1E9BDA}"/>
                </a:ext>
              </a:extLst>
            </p:cNvPr>
            <p:cNvGrpSpPr/>
            <p:nvPr/>
          </p:nvGrpSpPr>
          <p:grpSpPr>
            <a:xfrm>
              <a:off x="4631204" y="1770562"/>
              <a:ext cx="8205148" cy="628177"/>
              <a:chOff x="3478918" y="1820723"/>
              <a:chExt cx="6781107" cy="1224136"/>
            </a:xfrm>
          </p:grpSpPr>
          <p:sp>
            <p:nvSpPr>
              <p:cNvPr id="5" name="Rounded Rectangle 28">
                <a:extLst>
                  <a:ext uri="{FF2B5EF4-FFF2-40B4-BE49-F238E27FC236}">
                    <a16:creationId xmlns:a16="http://schemas.microsoft.com/office/drawing/2014/main" id="{055FD4E4-AA23-904E-855C-CC21BE267553}"/>
                  </a:ext>
                </a:extLst>
              </p:cNvPr>
              <p:cNvSpPr/>
              <p:nvPr/>
            </p:nvSpPr>
            <p:spPr>
              <a:xfrm>
                <a:off x="3544554" y="1820723"/>
                <a:ext cx="6533290" cy="122413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89586A-F1A3-094E-A956-1D34BBBCEB54}"/>
                  </a:ext>
                </a:extLst>
              </p:cNvPr>
              <p:cNvSpPr/>
              <p:nvPr/>
            </p:nvSpPr>
            <p:spPr>
              <a:xfrm>
                <a:off x="3478918" y="2008615"/>
                <a:ext cx="6781107" cy="77969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fontAlgn="base">
                  <a:buSzPts val="1000"/>
                  <a:tabLst>
                    <a:tab pos="457200" algn="l"/>
                  </a:tabLst>
                </a:pPr>
                <a:r>
                  <a:rPr lang="en-IN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The launch was scheduled </a:t>
                </a:r>
                <a:r>
                  <a:rPr lang="en-IN" sz="2000" b="1" u="sng" dirty="0">
                    <a:solidFill>
                      <a:schemeClr val="accent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for</a:t>
                </a:r>
                <a:r>
                  <a:rPr lang="en-IN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July 14, 2023 </a:t>
                </a:r>
                <a:r>
                  <a:rPr lang="en-IN" sz="2000" b="1" u="sng" dirty="0">
                    <a:solidFill>
                      <a:schemeClr val="accent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at</a:t>
                </a:r>
                <a:r>
                  <a:rPr lang="en-IN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14:35 hrs IST </a:t>
                </a:r>
                <a:r>
                  <a:rPr lang="en-IN" sz="2000" b="1" u="sng" dirty="0">
                    <a:solidFill>
                      <a:schemeClr val="accent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from</a:t>
                </a:r>
                <a:r>
                  <a:rPr lang="en-IN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Sriharikota.</a:t>
                </a:r>
                <a:endParaRPr lang="en-IN" sz="20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endParaRPr>
              </a:p>
            </p:txBody>
          </p:sp>
        </p:grp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FB872AEF-DCDE-4F40-AB98-6E1295A36F7B}"/>
                </a:ext>
              </a:extLst>
            </p:cNvPr>
            <p:cNvSpPr/>
            <p:nvPr/>
          </p:nvSpPr>
          <p:spPr>
            <a:xfrm flipH="1">
              <a:off x="3963214" y="1749942"/>
              <a:ext cx="658252" cy="214516"/>
            </a:xfrm>
            <a:prstGeom prst="parallelogram">
              <a:avLst>
                <a:gd name="adj" fmla="val 64752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3C208B45-AC5F-D647-AFD3-4E9514E9AF67}"/>
                </a:ext>
              </a:extLst>
            </p:cNvPr>
            <p:cNvSpPr/>
            <p:nvPr/>
          </p:nvSpPr>
          <p:spPr>
            <a:xfrm>
              <a:off x="3284998" y="1712145"/>
              <a:ext cx="1301420" cy="760092"/>
            </a:xfrm>
            <a:custGeom>
              <a:avLst/>
              <a:gdLst>
                <a:gd name="connsiteX0" fmla="*/ 612068 w 1732190"/>
                <a:gd name="connsiteY0" fmla="*/ 0 h 1224136"/>
                <a:gd name="connsiteX1" fmla="*/ 1176037 w 1732190"/>
                <a:gd name="connsiteY1" fmla="*/ 373824 h 1224136"/>
                <a:gd name="connsiteX2" fmla="*/ 1182934 w 1732190"/>
                <a:gd name="connsiteY2" fmla="*/ 396044 h 1224136"/>
                <a:gd name="connsiteX3" fmla="*/ 1732190 w 1732190"/>
                <a:gd name="connsiteY3" fmla="*/ 396044 h 1224136"/>
                <a:gd name="connsiteX4" fmla="*/ 1732190 w 1732190"/>
                <a:gd name="connsiteY4" fmla="*/ 828092 h 1224136"/>
                <a:gd name="connsiteX5" fmla="*/ 1182934 w 1732190"/>
                <a:gd name="connsiteY5" fmla="*/ 828092 h 1224136"/>
                <a:gd name="connsiteX6" fmla="*/ 1176037 w 1732190"/>
                <a:gd name="connsiteY6" fmla="*/ 850313 h 1224136"/>
                <a:gd name="connsiteX7" fmla="*/ 612068 w 1732190"/>
                <a:gd name="connsiteY7" fmla="*/ 1224136 h 1224136"/>
                <a:gd name="connsiteX8" fmla="*/ 0 w 1732190"/>
                <a:gd name="connsiteY8" fmla="*/ 612068 h 1224136"/>
                <a:gd name="connsiteX9" fmla="*/ 612068 w 1732190"/>
                <a:gd name="connsiteY9" fmla="*/ 0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2190" h="1224136">
                  <a:moveTo>
                    <a:pt x="612068" y="0"/>
                  </a:moveTo>
                  <a:cubicBezTo>
                    <a:pt x="865595" y="0"/>
                    <a:pt x="1083120" y="154143"/>
                    <a:pt x="1176037" y="373824"/>
                  </a:cubicBezTo>
                  <a:lnTo>
                    <a:pt x="1182934" y="396044"/>
                  </a:lnTo>
                  <a:lnTo>
                    <a:pt x="1732190" y="396044"/>
                  </a:lnTo>
                  <a:lnTo>
                    <a:pt x="1732190" y="828092"/>
                  </a:lnTo>
                  <a:lnTo>
                    <a:pt x="1182934" y="828092"/>
                  </a:lnTo>
                  <a:lnTo>
                    <a:pt x="1176037" y="850313"/>
                  </a:lnTo>
                  <a:cubicBezTo>
                    <a:pt x="1083120" y="1069993"/>
                    <a:pt x="865595" y="1224136"/>
                    <a:pt x="612068" y="1224136"/>
                  </a:cubicBezTo>
                  <a:cubicBezTo>
                    <a:pt x="274032" y="1224136"/>
                    <a:pt x="0" y="950104"/>
                    <a:pt x="0" y="612068"/>
                  </a:cubicBezTo>
                  <a:cubicBezTo>
                    <a:pt x="0" y="274032"/>
                    <a:pt x="274032" y="0"/>
                    <a:pt x="612068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8E0610-AFDF-B448-9DA8-DC02F967D9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4546" y="1802543"/>
              <a:ext cx="645856" cy="58714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Pentagon 49">
              <a:extLst>
                <a:ext uri="{FF2B5EF4-FFF2-40B4-BE49-F238E27FC236}">
                  <a16:creationId xmlns:a16="http://schemas.microsoft.com/office/drawing/2014/main" id="{A0087E30-0CC8-384E-8B4D-E9088EF2B00C}"/>
                </a:ext>
              </a:extLst>
            </p:cNvPr>
            <p:cNvSpPr/>
            <p:nvPr/>
          </p:nvSpPr>
          <p:spPr>
            <a:xfrm>
              <a:off x="4004060" y="1375734"/>
              <a:ext cx="8793064" cy="367819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5028F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132534-EA62-754E-B09F-9FFBD9C4CAE2}"/>
              </a:ext>
            </a:extLst>
          </p:cNvPr>
          <p:cNvGrpSpPr/>
          <p:nvPr/>
        </p:nvGrpSpPr>
        <p:grpSpPr>
          <a:xfrm>
            <a:off x="1556678" y="-18232"/>
            <a:ext cx="9154844" cy="917836"/>
            <a:chOff x="1518578" y="-17735"/>
            <a:chExt cx="9154844" cy="1221640"/>
          </a:xfrm>
          <a:effectLst/>
        </p:grpSpPr>
        <p:grpSp>
          <p:nvGrpSpPr>
            <p:cNvPr id="29" name="Google Shape;40;p16">
              <a:extLst>
                <a:ext uri="{FF2B5EF4-FFF2-40B4-BE49-F238E27FC236}">
                  <a16:creationId xmlns:a16="http://schemas.microsoft.com/office/drawing/2014/main" id="{9F8CFE0B-53B5-564F-9D84-D65841C7DDF8}"/>
                </a:ext>
              </a:extLst>
            </p:cNvPr>
            <p:cNvGrpSpPr/>
            <p:nvPr/>
          </p:nvGrpSpPr>
          <p:grpSpPr>
            <a:xfrm>
              <a:off x="1518578" y="-17735"/>
              <a:ext cx="9154844" cy="1221640"/>
              <a:chOff x="329721" y="2152261"/>
              <a:chExt cx="3713038" cy="4477812"/>
            </a:xfrm>
          </p:grpSpPr>
          <p:sp>
            <p:nvSpPr>
              <p:cNvPr id="31" name="Google Shape;41;p16">
                <a:extLst>
                  <a:ext uri="{FF2B5EF4-FFF2-40B4-BE49-F238E27FC236}">
                    <a16:creationId xmlns:a16="http://schemas.microsoft.com/office/drawing/2014/main" id="{C7E0A5E8-3CF3-F04B-99FE-D51217137C14}"/>
                  </a:ext>
                </a:extLst>
              </p:cNvPr>
              <p:cNvSpPr/>
              <p:nvPr/>
            </p:nvSpPr>
            <p:spPr>
              <a:xfrm>
                <a:off x="329721" y="2152261"/>
                <a:ext cx="3713038" cy="4477812"/>
              </a:xfrm>
              <a:prstGeom prst="rightArrow">
                <a:avLst>
                  <a:gd name="adj1" fmla="val 66712"/>
                  <a:gd name="adj2" fmla="val 3468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784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" name="Google Shape;42;p16">
                <a:extLst>
                  <a:ext uri="{FF2B5EF4-FFF2-40B4-BE49-F238E27FC236}">
                    <a16:creationId xmlns:a16="http://schemas.microsoft.com/office/drawing/2014/main" id="{51FF7D38-ADFF-2648-8CE4-C457E4FADF13}"/>
                  </a:ext>
                </a:extLst>
              </p:cNvPr>
              <p:cNvGrpSpPr/>
              <p:nvPr/>
            </p:nvGrpSpPr>
            <p:grpSpPr>
              <a:xfrm>
                <a:off x="630737" y="3322438"/>
                <a:ext cx="3114841" cy="2173642"/>
                <a:chOff x="423037" y="2926395"/>
                <a:chExt cx="3192685" cy="2173642"/>
              </a:xfrm>
            </p:grpSpPr>
            <p:sp>
              <p:nvSpPr>
                <p:cNvPr id="33" name="Google Shape;43;p16">
                  <a:extLst>
                    <a:ext uri="{FF2B5EF4-FFF2-40B4-BE49-F238E27FC236}">
                      <a16:creationId xmlns:a16="http://schemas.microsoft.com/office/drawing/2014/main" id="{386ABBC0-B3A9-6043-B6CA-464AE526F154}"/>
                    </a:ext>
                  </a:extLst>
                </p:cNvPr>
                <p:cNvSpPr/>
                <p:nvPr/>
              </p:nvSpPr>
              <p:spPr>
                <a:xfrm>
                  <a:off x="423037" y="2926395"/>
                  <a:ext cx="3192685" cy="21736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4;p16">
                  <a:extLst>
                    <a:ext uri="{FF2B5EF4-FFF2-40B4-BE49-F238E27FC236}">
                      <a16:creationId xmlns:a16="http://schemas.microsoft.com/office/drawing/2014/main" id="{E04AF8B8-2F95-574C-93DE-D73EA06DBC50}"/>
                    </a:ext>
                  </a:extLst>
                </p:cNvPr>
                <p:cNvSpPr/>
                <p:nvPr/>
              </p:nvSpPr>
              <p:spPr>
                <a:xfrm>
                  <a:off x="487775" y="3212095"/>
                  <a:ext cx="3059277" cy="18048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600" b="1" i="0" u="none" strike="noStrike" cap="none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6B59F6-2222-614D-85F5-1D55B78A1D8D}"/>
                </a:ext>
              </a:extLst>
            </p:cNvPr>
            <p:cNvSpPr txBox="1"/>
            <p:nvPr/>
          </p:nvSpPr>
          <p:spPr>
            <a:xfrm>
              <a:off x="2196924" y="151594"/>
              <a:ext cx="78058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Prepositions - Measure and Possession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350E1AF-E0EA-BD42-B05D-255B29E3D71A}"/>
              </a:ext>
            </a:extLst>
          </p:cNvPr>
          <p:cNvGrpSpPr/>
          <p:nvPr/>
        </p:nvGrpSpPr>
        <p:grpSpPr>
          <a:xfrm>
            <a:off x="562025" y="3982061"/>
            <a:ext cx="9525239" cy="1364624"/>
            <a:chOff x="562025" y="3982061"/>
            <a:chExt cx="9525239" cy="136462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115A30F-4658-0142-896F-C5789BE20AE4}"/>
                </a:ext>
              </a:extLst>
            </p:cNvPr>
            <p:cNvGrpSpPr/>
            <p:nvPr/>
          </p:nvGrpSpPr>
          <p:grpSpPr>
            <a:xfrm>
              <a:off x="1943471" y="4331022"/>
              <a:ext cx="7968836" cy="1015663"/>
              <a:chOff x="3361210" y="4421416"/>
              <a:chExt cx="6887605" cy="1799307"/>
            </a:xfrm>
          </p:grpSpPr>
          <p:sp>
            <p:nvSpPr>
              <p:cNvPr id="58" name="Rounded Rectangle 45">
                <a:extLst>
                  <a:ext uri="{FF2B5EF4-FFF2-40B4-BE49-F238E27FC236}">
                    <a16:creationId xmlns:a16="http://schemas.microsoft.com/office/drawing/2014/main" id="{944ABA5D-6368-4B40-A36A-8CABF47D509D}"/>
                  </a:ext>
                </a:extLst>
              </p:cNvPr>
              <p:cNvSpPr/>
              <p:nvPr/>
            </p:nvSpPr>
            <p:spPr>
              <a:xfrm>
                <a:off x="3361210" y="4578621"/>
                <a:ext cx="6756388" cy="154933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38EE123-F1A5-6240-B66B-66581526EC82}"/>
                  </a:ext>
                </a:extLst>
              </p:cNvPr>
              <p:cNvSpPr/>
              <p:nvPr/>
            </p:nvSpPr>
            <p:spPr>
              <a:xfrm>
                <a:off x="3365645" y="4421416"/>
                <a:ext cx="6883170" cy="179930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0" i="0" strike="noStrike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Chandrayaan travelled </a:t>
                </a:r>
                <a:r>
                  <a:rPr lang="en-US" sz="2000" b="1" i="0" u="sng" dirty="0">
                    <a:solidFill>
                      <a:schemeClr val="accent1"/>
                    </a:solidFill>
                    <a:effectLst/>
                    <a:latin typeface="Calibri" panose="020F0502020204030204" pitchFamily="34" charset="0"/>
                  </a:rPr>
                  <a:t>at</a:t>
                </a:r>
                <a:r>
                  <a:rPr lang="en-US" sz="2000" b="0" i="0" strike="noStrike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a speed </a:t>
                </a:r>
                <a:r>
                  <a:rPr lang="en-US" sz="2000" b="1" i="0" u="sng" dirty="0">
                    <a:solidFill>
                      <a:schemeClr val="accent1"/>
                    </a:solidFill>
                    <a:effectLst/>
                    <a:latin typeface="Calibri" panose="020F0502020204030204" pitchFamily="34" charset="0"/>
                  </a:rPr>
                  <a:t>of</a:t>
                </a:r>
                <a:r>
                  <a:rPr lang="en-US" sz="2000" b="0" i="0" strike="noStrike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1.68 km </a:t>
                </a:r>
                <a:r>
                  <a:rPr lang="en-US" sz="2000" b="1" i="0" u="sng" dirty="0">
                    <a:solidFill>
                      <a:schemeClr val="accent1"/>
                    </a:solidFill>
                    <a:effectLst/>
                    <a:latin typeface="Calibri" panose="020F0502020204030204" pitchFamily="34" charset="0"/>
                  </a:rPr>
                  <a:t>per</a:t>
                </a:r>
                <a:r>
                  <a:rPr lang="en-US" sz="2000" b="0" i="0" strike="noStrike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second </a:t>
                </a:r>
                <a:r>
                  <a:rPr lang="en-US" sz="2000" b="1" i="0" u="sng" dirty="0">
                    <a:solidFill>
                      <a:schemeClr val="accent1"/>
                    </a:solidFill>
                    <a:effectLst/>
                    <a:latin typeface="Calibri" panose="020F0502020204030204" pitchFamily="34" charset="0"/>
                  </a:rPr>
                  <a:t>for</a:t>
                </a:r>
                <a:r>
                  <a:rPr lang="en-US" sz="2000" b="0" i="0" strike="noStrike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40 days </a:t>
                </a:r>
                <a:r>
                  <a:rPr lang="en-US" sz="2000" b="1" i="0" u="sng" dirty="0">
                    <a:solidFill>
                      <a:schemeClr val="accent2"/>
                    </a:solidFill>
                    <a:effectLst/>
                    <a:latin typeface="Calibri" panose="020F0502020204030204" pitchFamily="34" charset="0"/>
                  </a:rPr>
                  <a:t>to</a:t>
                </a:r>
                <a:r>
                  <a:rPr lang="en-US" sz="2000" b="0" i="0" strike="noStrike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land on the moon where the temperature could go </a:t>
                </a:r>
                <a:r>
                  <a:rPr lang="en-US" sz="2000" b="1" i="0" u="sng" dirty="0">
                    <a:solidFill>
                      <a:schemeClr val="accent1"/>
                    </a:solidFill>
                    <a:effectLst/>
                    <a:latin typeface="Calibri" panose="020F0502020204030204" pitchFamily="34" charset="0"/>
                  </a:rPr>
                  <a:t>below</a:t>
                </a:r>
                <a:r>
                  <a:rPr lang="en-US" sz="2000" b="0" i="0" strike="noStrike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-230 degree centigrade.</a:t>
                </a:r>
                <a:endParaRPr lang="en-US" sz="2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07D0351-7537-7149-B8ED-6BF24020C031}"/>
                </a:ext>
              </a:extLst>
            </p:cNvPr>
            <p:cNvGrpSpPr/>
            <p:nvPr/>
          </p:nvGrpSpPr>
          <p:grpSpPr>
            <a:xfrm>
              <a:off x="562025" y="3982061"/>
              <a:ext cx="9525239" cy="1088420"/>
              <a:chOff x="1717946" y="1425972"/>
              <a:chExt cx="9525239" cy="1197262"/>
            </a:xfrm>
          </p:grpSpPr>
          <p:sp>
            <p:nvSpPr>
              <p:cNvPr id="61" name="Parallelogram 60">
                <a:extLst>
                  <a:ext uri="{FF2B5EF4-FFF2-40B4-BE49-F238E27FC236}">
                    <a16:creationId xmlns:a16="http://schemas.microsoft.com/office/drawing/2014/main" id="{D4A5E542-BF73-3A47-AE06-A5ACD6B32DFA}"/>
                  </a:ext>
                </a:extLst>
              </p:cNvPr>
              <p:cNvSpPr/>
              <p:nvPr/>
            </p:nvSpPr>
            <p:spPr>
              <a:xfrm flipH="1">
                <a:off x="2306957" y="1813105"/>
                <a:ext cx="724077" cy="259565"/>
              </a:xfrm>
              <a:prstGeom prst="parallelogram">
                <a:avLst>
                  <a:gd name="adj" fmla="val 6475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95EB5F26-D9EB-8148-8B67-B5A579122F9D}"/>
                  </a:ext>
                </a:extLst>
              </p:cNvPr>
              <p:cNvSpPr/>
              <p:nvPr/>
            </p:nvSpPr>
            <p:spPr>
              <a:xfrm>
                <a:off x="1717946" y="1788386"/>
                <a:ext cx="1298448" cy="834848"/>
              </a:xfrm>
              <a:custGeom>
                <a:avLst/>
                <a:gdLst>
                  <a:gd name="connsiteX0" fmla="*/ 612068 w 1732190"/>
                  <a:gd name="connsiteY0" fmla="*/ 0 h 1224136"/>
                  <a:gd name="connsiteX1" fmla="*/ 1176037 w 1732190"/>
                  <a:gd name="connsiteY1" fmla="*/ 373824 h 1224136"/>
                  <a:gd name="connsiteX2" fmla="*/ 1182934 w 1732190"/>
                  <a:gd name="connsiteY2" fmla="*/ 396044 h 1224136"/>
                  <a:gd name="connsiteX3" fmla="*/ 1732190 w 1732190"/>
                  <a:gd name="connsiteY3" fmla="*/ 396044 h 1224136"/>
                  <a:gd name="connsiteX4" fmla="*/ 1732190 w 1732190"/>
                  <a:gd name="connsiteY4" fmla="*/ 828092 h 1224136"/>
                  <a:gd name="connsiteX5" fmla="*/ 1182934 w 1732190"/>
                  <a:gd name="connsiteY5" fmla="*/ 828092 h 1224136"/>
                  <a:gd name="connsiteX6" fmla="*/ 1176037 w 1732190"/>
                  <a:gd name="connsiteY6" fmla="*/ 850313 h 1224136"/>
                  <a:gd name="connsiteX7" fmla="*/ 612068 w 1732190"/>
                  <a:gd name="connsiteY7" fmla="*/ 1224136 h 1224136"/>
                  <a:gd name="connsiteX8" fmla="*/ 0 w 1732190"/>
                  <a:gd name="connsiteY8" fmla="*/ 612068 h 1224136"/>
                  <a:gd name="connsiteX9" fmla="*/ 612068 w 1732190"/>
                  <a:gd name="connsiteY9" fmla="*/ 0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2190" h="1224136">
                    <a:moveTo>
                      <a:pt x="612068" y="0"/>
                    </a:moveTo>
                    <a:cubicBezTo>
                      <a:pt x="865595" y="0"/>
                      <a:pt x="1083120" y="154143"/>
                      <a:pt x="1176037" y="373824"/>
                    </a:cubicBezTo>
                    <a:lnTo>
                      <a:pt x="1182934" y="396044"/>
                    </a:lnTo>
                    <a:lnTo>
                      <a:pt x="1732190" y="396044"/>
                    </a:lnTo>
                    <a:lnTo>
                      <a:pt x="1732190" y="828092"/>
                    </a:lnTo>
                    <a:lnTo>
                      <a:pt x="1182934" y="828092"/>
                    </a:lnTo>
                    <a:lnTo>
                      <a:pt x="1176037" y="850313"/>
                    </a:lnTo>
                    <a:cubicBezTo>
                      <a:pt x="1083120" y="1069993"/>
                      <a:pt x="865595" y="1224136"/>
                      <a:pt x="612068" y="1224136"/>
                    </a:cubicBezTo>
                    <a:cubicBezTo>
                      <a:pt x="274032" y="1224136"/>
                      <a:pt x="0" y="950104"/>
                      <a:pt x="0" y="612068"/>
                    </a:cubicBezTo>
                    <a:cubicBezTo>
                      <a:pt x="0" y="274032"/>
                      <a:pt x="274032" y="0"/>
                      <a:pt x="612068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B1004AE-413F-1F42-9F7B-6F4A2B7953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4515" y="1890492"/>
                <a:ext cx="649224" cy="649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64" name="Pentagon 26">
                <a:extLst>
                  <a:ext uri="{FF2B5EF4-FFF2-40B4-BE49-F238E27FC236}">
                    <a16:creationId xmlns:a16="http://schemas.microsoft.com/office/drawing/2014/main" id="{5E04FD0F-EE12-C840-8C87-8B4AC6618C96}"/>
                  </a:ext>
                </a:extLst>
              </p:cNvPr>
              <p:cNvSpPr/>
              <p:nvPr/>
            </p:nvSpPr>
            <p:spPr>
              <a:xfrm>
                <a:off x="2446657" y="1425972"/>
                <a:ext cx="8796528" cy="402336"/>
              </a:xfrm>
              <a:prstGeom prst="homePlat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C4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472890E-BF53-9044-B15F-95F4E38FF5CA}"/>
              </a:ext>
            </a:extLst>
          </p:cNvPr>
          <p:cNvGrpSpPr/>
          <p:nvPr/>
        </p:nvGrpSpPr>
        <p:grpSpPr>
          <a:xfrm>
            <a:off x="562025" y="5340961"/>
            <a:ext cx="9537939" cy="1101120"/>
            <a:chOff x="562025" y="5404461"/>
            <a:chExt cx="9537939" cy="110112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0785BC2-AA4E-3442-9F0B-925DB3257BC8}"/>
                </a:ext>
              </a:extLst>
            </p:cNvPr>
            <p:cNvGrpSpPr/>
            <p:nvPr/>
          </p:nvGrpSpPr>
          <p:grpSpPr>
            <a:xfrm>
              <a:off x="1918071" y="5842819"/>
              <a:ext cx="7968836" cy="543032"/>
              <a:chOff x="3339256" y="4624795"/>
              <a:chExt cx="6887605" cy="962016"/>
            </a:xfrm>
          </p:grpSpPr>
          <p:sp>
            <p:nvSpPr>
              <p:cNvPr id="66" name="Rounded Rectangle 45">
                <a:extLst>
                  <a:ext uri="{FF2B5EF4-FFF2-40B4-BE49-F238E27FC236}">
                    <a16:creationId xmlns:a16="http://schemas.microsoft.com/office/drawing/2014/main" id="{FFB17C1A-C518-AF48-BAC7-9D734E6CCE6B}"/>
                  </a:ext>
                </a:extLst>
              </p:cNvPr>
              <p:cNvSpPr/>
              <p:nvPr/>
            </p:nvSpPr>
            <p:spPr>
              <a:xfrm>
                <a:off x="3339256" y="4624795"/>
                <a:ext cx="6756388" cy="96201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DABBE66-AF4B-9C48-9100-0FFA0CAE42F2}"/>
                  </a:ext>
                </a:extLst>
              </p:cNvPr>
              <p:cNvSpPr/>
              <p:nvPr/>
            </p:nvSpPr>
            <p:spPr>
              <a:xfrm>
                <a:off x="3343691" y="4664244"/>
                <a:ext cx="6883170" cy="708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buSzPts val="1000"/>
                  <a:tabLst>
                    <a:tab pos="714375" algn="l"/>
                  </a:tabLst>
                </a:pPr>
                <a:r>
                  <a:rPr lang="en-IN" sz="2000" dirty="0"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India became the first country </a:t>
                </a:r>
                <a:r>
                  <a:rPr lang="en-IN" sz="2000" b="1" u="sng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to</a:t>
                </a:r>
                <a:r>
                  <a:rPr lang="en-IN" sz="2000" dirty="0"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land on the south pole </a:t>
                </a:r>
                <a:r>
                  <a:rPr lang="en-IN" sz="2000" b="1" u="sng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of</a:t>
                </a:r>
                <a:r>
                  <a:rPr lang="en-IN" sz="2000" dirty="0"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the moon.</a:t>
                </a:r>
                <a:endParaRPr lang="en-IN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93FF1B5-6B66-8A43-AA84-0EF34705FFC8}"/>
                </a:ext>
              </a:extLst>
            </p:cNvPr>
            <p:cNvGrpSpPr/>
            <p:nvPr/>
          </p:nvGrpSpPr>
          <p:grpSpPr>
            <a:xfrm>
              <a:off x="562025" y="5404461"/>
              <a:ext cx="9537939" cy="1101120"/>
              <a:chOff x="1717946" y="1412002"/>
              <a:chExt cx="9537939" cy="1211232"/>
            </a:xfrm>
          </p:grpSpPr>
          <p:sp>
            <p:nvSpPr>
              <p:cNvPr id="69" name="Parallelogram 68">
                <a:extLst>
                  <a:ext uri="{FF2B5EF4-FFF2-40B4-BE49-F238E27FC236}">
                    <a16:creationId xmlns:a16="http://schemas.microsoft.com/office/drawing/2014/main" id="{E2547254-4AC8-1340-945F-7B7ECC385BA4}"/>
                  </a:ext>
                </a:extLst>
              </p:cNvPr>
              <p:cNvSpPr/>
              <p:nvPr/>
            </p:nvSpPr>
            <p:spPr>
              <a:xfrm flipH="1">
                <a:off x="2319657" y="1813105"/>
                <a:ext cx="724077" cy="259565"/>
              </a:xfrm>
              <a:prstGeom prst="parallelogram">
                <a:avLst>
                  <a:gd name="adj" fmla="val 64752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25">
                <a:extLst>
                  <a:ext uri="{FF2B5EF4-FFF2-40B4-BE49-F238E27FC236}">
                    <a16:creationId xmlns:a16="http://schemas.microsoft.com/office/drawing/2014/main" id="{B0971D6C-8323-FE4E-A87A-818AB09E4D09}"/>
                  </a:ext>
                </a:extLst>
              </p:cNvPr>
              <p:cNvSpPr/>
              <p:nvPr/>
            </p:nvSpPr>
            <p:spPr>
              <a:xfrm>
                <a:off x="1717946" y="1788386"/>
                <a:ext cx="1298448" cy="834848"/>
              </a:xfrm>
              <a:custGeom>
                <a:avLst/>
                <a:gdLst>
                  <a:gd name="connsiteX0" fmla="*/ 612068 w 1732190"/>
                  <a:gd name="connsiteY0" fmla="*/ 0 h 1224136"/>
                  <a:gd name="connsiteX1" fmla="*/ 1176037 w 1732190"/>
                  <a:gd name="connsiteY1" fmla="*/ 373824 h 1224136"/>
                  <a:gd name="connsiteX2" fmla="*/ 1182934 w 1732190"/>
                  <a:gd name="connsiteY2" fmla="*/ 396044 h 1224136"/>
                  <a:gd name="connsiteX3" fmla="*/ 1732190 w 1732190"/>
                  <a:gd name="connsiteY3" fmla="*/ 396044 h 1224136"/>
                  <a:gd name="connsiteX4" fmla="*/ 1732190 w 1732190"/>
                  <a:gd name="connsiteY4" fmla="*/ 828092 h 1224136"/>
                  <a:gd name="connsiteX5" fmla="*/ 1182934 w 1732190"/>
                  <a:gd name="connsiteY5" fmla="*/ 828092 h 1224136"/>
                  <a:gd name="connsiteX6" fmla="*/ 1176037 w 1732190"/>
                  <a:gd name="connsiteY6" fmla="*/ 850313 h 1224136"/>
                  <a:gd name="connsiteX7" fmla="*/ 612068 w 1732190"/>
                  <a:gd name="connsiteY7" fmla="*/ 1224136 h 1224136"/>
                  <a:gd name="connsiteX8" fmla="*/ 0 w 1732190"/>
                  <a:gd name="connsiteY8" fmla="*/ 612068 h 1224136"/>
                  <a:gd name="connsiteX9" fmla="*/ 612068 w 1732190"/>
                  <a:gd name="connsiteY9" fmla="*/ 0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2190" h="1224136">
                    <a:moveTo>
                      <a:pt x="612068" y="0"/>
                    </a:moveTo>
                    <a:cubicBezTo>
                      <a:pt x="865595" y="0"/>
                      <a:pt x="1083120" y="154143"/>
                      <a:pt x="1176037" y="373824"/>
                    </a:cubicBezTo>
                    <a:lnTo>
                      <a:pt x="1182934" y="396044"/>
                    </a:lnTo>
                    <a:lnTo>
                      <a:pt x="1732190" y="396044"/>
                    </a:lnTo>
                    <a:lnTo>
                      <a:pt x="1732190" y="828092"/>
                    </a:lnTo>
                    <a:lnTo>
                      <a:pt x="1182934" y="828092"/>
                    </a:lnTo>
                    <a:lnTo>
                      <a:pt x="1176037" y="850313"/>
                    </a:lnTo>
                    <a:cubicBezTo>
                      <a:pt x="1083120" y="1069993"/>
                      <a:pt x="865595" y="1224136"/>
                      <a:pt x="612068" y="1224136"/>
                    </a:cubicBezTo>
                    <a:cubicBezTo>
                      <a:pt x="274032" y="1224136"/>
                      <a:pt x="0" y="950104"/>
                      <a:pt x="0" y="612068"/>
                    </a:cubicBezTo>
                    <a:cubicBezTo>
                      <a:pt x="0" y="274032"/>
                      <a:pt x="274032" y="0"/>
                      <a:pt x="612068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D6324BF-0332-A04D-AB14-03717708F4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4515" y="1890492"/>
                <a:ext cx="649224" cy="649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72" name="Pentagon 26">
                <a:extLst>
                  <a:ext uri="{FF2B5EF4-FFF2-40B4-BE49-F238E27FC236}">
                    <a16:creationId xmlns:a16="http://schemas.microsoft.com/office/drawing/2014/main" id="{185B2C44-CCA7-814B-84F1-22A80F78CA28}"/>
                  </a:ext>
                </a:extLst>
              </p:cNvPr>
              <p:cNvSpPr/>
              <p:nvPr/>
            </p:nvSpPr>
            <p:spPr>
              <a:xfrm>
                <a:off x="2459357" y="1412002"/>
                <a:ext cx="8796528" cy="402336"/>
              </a:xfrm>
              <a:prstGeom prst="homePlat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C4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73" name="Picture 72" descr="A screenshot of a computer&#10;&#10;Description automatically generated">
            <a:extLst>
              <a:ext uri="{FF2B5EF4-FFF2-40B4-BE49-F238E27FC236}">
                <a16:creationId xmlns:a16="http://schemas.microsoft.com/office/drawing/2014/main" id="{197A224A-C2A0-4747-ACED-1799D4CCB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44" t="28258" r="34953" b="19039"/>
          <a:stretch/>
        </p:blipFill>
        <p:spPr>
          <a:xfrm>
            <a:off x="10367114" y="4041048"/>
            <a:ext cx="1683446" cy="1788602"/>
          </a:xfrm>
          <a:prstGeom prst="rect">
            <a:avLst/>
          </a:prstGeom>
        </p:spPr>
      </p:pic>
      <p:pic>
        <p:nvPicPr>
          <p:cNvPr id="74" name="Picture 73" descr="A computer screen shot of a rocket launching&#10;&#10;Description automatically generated">
            <a:extLst>
              <a:ext uri="{FF2B5EF4-FFF2-40B4-BE49-F238E27FC236}">
                <a16:creationId xmlns:a16="http://schemas.microsoft.com/office/drawing/2014/main" id="{7C118F64-11CB-DB4E-AC0D-7A49C87996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01" t="12407" r="34375" b="9385"/>
          <a:stretch/>
        </p:blipFill>
        <p:spPr>
          <a:xfrm>
            <a:off x="10380102" y="1000390"/>
            <a:ext cx="1501872" cy="2257179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E0C88C4C-A0C2-5549-A895-EF78E9267885}"/>
              </a:ext>
            </a:extLst>
          </p:cNvPr>
          <p:cNvGrpSpPr/>
          <p:nvPr/>
        </p:nvGrpSpPr>
        <p:grpSpPr>
          <a:xfrm>
            <a:off x="562025" y="1919626"/>
            <a:ext cx="9563339" cy="1075719"/>
            <a:chOff x="562025" y="1919626"/>
            <a:chExt cx="9563339" cy="1075719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F69FC51-71DE-ED49-8ECB-9C604D3798E0}"/>
                </a:ext>
              </a:extLst>
            </p:cNvPr>
            <p:cNvGrpSpPr/>
            <p:nvPr/>
          </p:nvGrpSpPr>
          <p:grpSpPr>
            <a:xfrm>
              <a:off x="562025" y="1919626"/>
              <a:ext cx="9563339" cy="1075719"/>
              <a:chOff x="562025" y="1919626"/>
              <a:chExt cx="9563339" cy="107571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124A6BF-09AE-BA43-B06E-1C89E339689E}"/>
                  </a:ext>
                </a:extLst>
              </p:cNvPr>
              <p:cNvGrpSpPr/>
              <p:nvPr/>
            </p:nvGrpSpPr>
            <p:grpSpPr>
              <a:xfrm>
                <a:off x="1977085" y="2274699"/>
                <a:ext cx="7963605" cy="707886"/>
                <a:chOff x="3164625" y="3479111"/>
                <a:chExt cx="7963605" cy="778675"/>
              </a:xfrm>
            </p:grpSpPr>
            <p:sp>
              <p:nvSpPr>
                <p:cNvPr id="21" name="Rounded Rectangle 31">
                  <a:extLst>
                    <a:ext uri="{FF2B5EF4-FFF2-40B4-BE49-F238E27FC236}">
                      <a16:creationId xmlns:a16="http://schemas.microsoft.com/office/drawing/2014/main" id="{B5592896-9212-A44D-8627-D0BEFBE4A085}"/>
                    </a:ext>
                  </a:extLst>
                </p:cNvPr>
                <p:cNvSpPr/>
                <p:nvPr/>
              </p:nvSpPr>
              <p:spPr>
                <a:xfrm flipH="1">
                  <a:off x="3169452" y="3538305"/>
                  <a:ext cx="7958778" cy="62817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956ED21-A57B-054D-952A-8ABBDD8EE19D}"/>
                    </a:ext>
                  </a:extLst>
                </p:cNvPr>
                <p:cNvSpPr/>
                <p:nvPr/>
              </p:nvSpPr>
              <p:spPr>
                <a:xfrm>
                  <a:off x="3164625" y="3479111"/>
                  <a:ext cx="7785725" cy="778675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lvl="0" fontAlgn="base">
                    <a:buSzPts val="1000"/>
                    <a:tabLst>
                      <a:tab pos="714375" algn="l"/>
                    </a:tabLst>
                  </a:pPr>
                  <a:r>
                    <a:rPr lang="en-IN" sz="20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Along </a:t>
                  </a:r>
                  <a:r>
                    <a:rPr lang="en-IN" sz="2000" b="1" u="sng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with</a:t>
                  </a:r>
                  <a:r>
                    <a:rPr lang="en-IN" sz="20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 several men scientists, the project was handled </a:t>
                  </a:r>
                  <a:r>
                    <a:rPr lang="en-IN" sz="2000" b="1" u="sng" dirty="0">
                      <a:solidFill>
                        <a:schemeClr val="accent2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by</a:t>
                  </a:r>
                  <a:r>
                    <a:rPr lang="en-IN" sz="20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 54 women scientists.</a:t>
                  </a:r>
                  <a:endParaRPr lang="en-IN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6FAC1D9C-BC97-C544-BFC9-B891F30E102A}"/>
                  </a:ext>
                </a:extLst>
              </p:cNvPr>
              <p:cNvSpPr/>
              <p:nvPr/>
            </p:nvSpPr>
            <p:spPr>
              <a:xfrm>
                <a:off x="562025" y="2236393"/>
                <a:ext cx="1298448" cy="758952"/>
              </a:xfrm>
              <a:custGeom>
                <a:avLst/>
                <a:gdLst>
                  <a:gd name="connsiteX0" fmla="*/ 612068 w 1732190"/>
                  <a:gd name="connsiteY0" fmla="*/ 0 h 1224136"/>
                  <a:gd name="connsiteX1" fmla="*/ 1176037 w 1732190"/>
                  <a:gd name="connsiteY1" fmla="*/ 373824 h 1224136"/>
                  <a:gd name="connsiteX2" fmla="*/ 1182934 w 1732190"/>
                  <a:gd name="connsiteY2" fmla="*/ 396044 h 1224136"/>
                  <a:gd name="connsiteX3" fmla="*/ 1732190 w 1732190"/>
                  <a:gd name="connsiteY3" fmla="*/ 396044 h 1224136"/>
                  <a:gd name="connsiteX4" fmla="*/ 1732190 w 1732190"/>
                  <a:gd name="connsiteY4" fmla="*/ 828092 h 1224136"/>
                  <a:gd name="connsiteX5" fmla="*/ 1182934 w 1732190"/>
                  <a:gd name="connsiteY5" fmla="*/ 828092 h 1224136"/>
                  <a:gd name="connsiteX6" fmla="*/ 1176037 w 1732190"/>
                  <a:gd name="connsiteY6" fmla="*/ 850313 h 1224136"/>
                  <a:gd name="connsiteX7" fmla="*/ 612068 w 1732190"/>
                  <a:gd name="connsiteY7" fmla="*/ 1224136 h 1224136"/>
                  <a:gd name="connsiteX8" fmla="*/ 0 w 1732190"/>
                  <a:gd name="connsiteY8" fmla="*/ 612068 h 1224136"/>
                  <a:gd name="connsiteX9" fmla="*/ 612068 w 1732190"/>
                  <a:gd name="connsiteY9" fmla="*/ 0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2190" h="1224136">
                    <a:moveTo>
                      <a:pt x="612068" y="0"/>
                    </a:moveTo>
                    <a:cubicBezTo>
                      <a:pt x="865595" y="0"/>
                      <a:pt x="1083120" y="154143"/>
                      <a:pt x="1176037" y="373824"/>
                    </a:cubicBezTo>
                    <a:lnTo>
                      <a:pt x="1182934" y="396044"/>
                    </a:lnTo>
                    <a:lnTo>
                      <a:pt x="1732190" y="396044"/>
                    </a:lnTo>
                    <a:lnTo>
                      <a:pt x="1732190" y="828092"/>
                    </a:lnTo>
                    <a:lnTo>
                      <a:pt x="1182934" y="828092"/>
                    </a:lnTo>
                    <a:lnTo>
                      <a:pt x="1176037" y="850313"/>
                    </a:lnTo>
                    <a:cubicBezTo>
                      <a:pt x="1083120" y="1069993"/>
                      <a:pt x="865595" y="1224136"/>
                      <a:pt x="612068" y="1224136"/>
                    </a:cubicBezTo>
                    <a:cubicBezTo>
                      <a:pt x="274032" y="1224136"/>
                      <a:pt x="0" y="950104"/>
                      <a:pt x="0" y="612068"/>
                    </a:cubicBezTo>
                    <a:cubicBezTo>
                      <a:pt x="0" y="274032"/>
                      <a:pt x="274032" y="0"/>
                      <a:pt x="612068" y="0"/>
                    </a:cubicBezTo>
                    <a:close/>
                  </a:path>
                </a:pathLst>
              </a:custGeom>
              <a:gradFill flip="none" rotWithShape="1">
                <a:lin ang="13500000" scaled="1"/>
                <a:tileRect/>
              </a:gra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B3EF590-3D75-894E-9CB4-2F518926A3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1294" y="2329217"/>
                <a:ext cx="649224" cy="5902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7" name="Pentagon 35">
                <a:extLst>
                  <a:ext uri="{FF2B5EF4-FFF2-40B4-BE49-F238E27FC236}">
                    <a16:creationId xmlns:a16="http://schemas.microsoft.com/office/drawing/2014/main" id="{C143F46D-8366-F74A-8E3F-C210D0167FA8}"/>
                  </a:ext>
                </a:extLst>
              </p:cNvPr>
              <p:cNvSpPr/>
              <p:nvPr/>
            </p:nvSpPr>
            <p:spPr>
              <a:xfrm>
                <a:off x="1328836" y="1919626"/>
                <a:ext cx="8796528" cy="365760"/>
              </a:xfrm>
              <a:prstGeom prst="homePlat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C4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A9BC838E-ADCB-9D4D-BE88-2053F203FF55}"/>
                </a:ext>
              </a:extLst>
            </p:cNvPr>
            <p:cNvSpPr/>
            <p:nvPr/>
          </p:nvSpPr>
          <p:spPr>
            <a:xfrm flipH="1">
              <a:off x="1252941" y="2308742"/>
              <a:ext cx="658252" cy="214516"/>
            </a:xfrm>
            <a:prstGeom prst="parallelogram">
              <a:avLst>
                <a:gd name="adj" fmla="val 6475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6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466856" y="100910"/>
            <a:ext cx="9296427" cy="6540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Prepositions of Measure and Possession</a:t>
            </a:r>
            <a:endParaRPr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7DE2A3-54E7-A499-93BB-71AD15D0D64F}"/>
              </a:ext>
            </a:extLst>
          </p:cNvPr>
          <p:cNvGrpSpPr/>
          <p:nvPr/>
        </p:nvGrpSpPr>
        <p:grpSpPr>
          <a:xfrm flipH="1">
            <a:off x="6095998" y="1666998"/>
            <a:ext cx="4667285" cy="205560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Round Diagonal Corner Rectangle 15">
              <a:extLst>
                <a:ext uri="{FF2B5EF4-FFF2-40B4-BE49-F238E27FC236}">
                  <a16:creationId xmlns:a16="http://schemas.microsoft.com/office/drawing/2014/main" id="{DDCB2E18-5170-B00B-26D3-190EEE1DD646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gradFill flip="none" rotWithShape="1">
              <a:gsLst>
                <a:gs pos="0">
                  <a:srgbClr val="F797DE">
                    <a:tint val="66000"/>
                    <a:satMod val="160000"/>
                  </a:srgbClr>
                </a:gs>
                <a:gs pos="50000">
                  <a:srgbClr val="F797DE">
                    <a:tint val="44500"/>
                    <a:satMod val="160000"/>
                  </a:srgbClr>
                </a:gs>
                <a:gs pos="100000">
                  <a:srgbClr val="F797D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0" name="Round Diagonal Corner Rectangle 16">
              <a:extLst>
                <a:ext uri="{FF2B5EF4-FFF2-40B4-BE49-F238E27FC236}">
                  <a16:creationId xmlns:a16="http://schemas.microsoft.com/office/drawing/2014/main" id="{0C6F924A-208D-0C4D-D5CC-0A5C94908989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F797DE">
                    <a:tint val="66000"/>
                    <a:satMod val="160000"/>
                  </a:srgbClr>
                </a:gs>
                <a:gs pos="50000">
                  <a:srgbClr val="F797DE">
                    <a:tint val="44500"/>
                    <a:satMod val="160000"/>
                  </a:srgbClr>
                </a:gs>
                <a:gs pos="100000">
                  <a:srgbClr val="F797D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7B022A-FABE-F108-D5C1-BCDA001E15C0}"/>
              </a:ext>
            </a:extLst>
          </p:cNvPr>
          <p:cNvGrpSpPr/>
          <p:nvPr/>
        </p:nvGrpSpPr>
        <p:grpSpPr>
          <a:xfrm flipH="1">
            <a:off x="1466855" y="3714777"/>
            <a:ext cx="4629145" cy="2054665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Round Diagonal Corner Rectangle 15">
              <a:extLst>
                <a:ext uri="{FF2B5EF4-FFF2-40B4-BE49-F238E27FC236}">
                  <a16:creationId xmlns:a16="http://schemas.microsoft.com/office/drawing/2014/main" id="{B6854773-06B7-1E5A-9AF0-163895EA1022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  <p:sp>
          <p:nvSpPr>
            <p:cNvPr id="23" name="Round Diagonal Corner Rectangle 16">
              <a:extLst>
                <a:ext uri="{FF2B5EF4-FFF2-40B4-BE49-F238E27FC236}">
                  <a16:creationId xmlns:a16="http://schemas.microsoft.com/office/drawing/2014/main" id="{203AF8BA-E5A8-8FB1-623E-39EC8321932A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</a:endParaRPr>
            </a:p>
          </p:txBody>
        </p:sp>
      </p:grp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48965BDF-E73D-ED36-8D54-BD8EE80B1A17}"/>
              </a:ext>
            </a:extLst>
          </p:cNvPr>
          <p:cNvSpPr/>
          <p:nvPr/>
        </p:nvSpPr>
        <p:spPr>
          <a:xfrm rot="18900000">
            <a:off x="5325741" y="2919995"/>
            <a:ext cx="1629041" cy="1629041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96F1FA-4C52-C2A4-C579-93C9336F0AE5}"/>
              </a:ext>
            </a:extLst>
          </p:cNvPr>
          <p:cNvSpPr txBox="1"/>
          <p:nvPr/>
        </p:nvSpPr>
        <p:spPr>
          <a:xfrm>
            <a:off x="5131088" y="3453165"/>
            <a:ext cx="203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Prepositions</a:t>
            </a:r>
            <a:endParaRPr kumimoji="0" lang="en-IN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1E9FA6-660A-C3FC-6D6B-387A18BF9398}"/>
              </a:ext>
            </a:extLst>
          </p:cNvPr>
          <p:cNvSpPr txBox="1"/>
          <p:nvPr/>
        </p:nvSpPr>
        <p:spPr>
          <a:xfrm>
            <a:off x="1565124" y="3953959"/>
            <a:ext cx="4067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Prepositions of measure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 used to indicate any measure – quantity, weight, number, distance, speed,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etc.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55C88F-6D17-97DE-7D69-EC18F5F4F0C4}"/>
              </a:ext>
            </a:extLst>
          </p:cNvPr>
          <p:cNvSpPr txBox="1"/>
          <p:nvPr/>
        </p:nvSpPr>
        <p:spPr>
          <a:xfrm>
            <a:off x="6577781" y="1903322"/>
            <a:ext cx="4068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Prepositions of possession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 used to express the connection of something to a person, animal or thing.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6E51D7-67B1-4F31-08CF-CFFD0B1275F8}"/>
              </a:ext>
            </a:extLst>
          </p:cNvPr>
          <p:cNvSpPr txBox="1"/>
          <p:nvPr/>
        </p:nvSpPr>
        <p:spPr>
          <a:xfrm>
            <a:off x="1098632" y="1231014"/>
            <a:ext cx="150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Examples: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A5510E-850F-6ABF-6CC1-6C79BEDB587F}"/>
              </a:ext>
            </a:extLst>
          </p:cNvPr>
          <p:cNvSpPr txBox="1"/>
          <p:nvPr/>
        </p:nvSpPr>
        <p:spPr>
          <a:xfrm>
            <a:off x="1091378" y="2170675"/>
            <a:ext cx="488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There are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about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 apples in the box.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313946-EFFD-FDE5-B28D-8EAE1657236A}"/>
              </a:ext>
            </a:extLst>
          </p:cNvPr>
          <p:cNvSpPr txBox="1"/>
          <p:nvPr/>
        </p:nvSpPr>
        <p:spPr>
          <a:xfrm>
            <a:off x="1091378" y="2630643"/>
            <a:ext cx="339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tank was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almost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full.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768CF9-8E20-9C5D-D87C-2DFC908F320B}"/>
              </a:ext>
            </a:extLst>
          </p:cNvPr>
          <p:cNvSpPr txBox="1"/>
          <p:nvPr/>
        </p:nvSpPr>
        <p:spPr>
          <a:xfrm>
            <a:off x="1091379" y="3092308"/>
            <a:ext cx="389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box weighed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over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50 kgs.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07358C-0DB3-CBAC-1005-3C7708DACB8E}"/>
              </a:ext>
            </a:extLst>
          </p:cNvPr>
          <p:cNvSpPr txBox="1"/>
          <p:nvPr/>
        </p:nvSpPr>
        <p:spPr>
          <a:xfrm>
            <a:off x="1098632" y="1690717"/>
            <a:ext cx="488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 reached the station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pm.</a:t>
            </a:r>
          </a:p>
        </p:txBody>
      </p:sp>
      <p:sp>
        <p:nvSpPr>
          <p:cNvPr id="38" name="Arrow: Curved Right 37">
            <a:extLst>
              <a:ext uri="{FF2B5EF4-FFF2-40B4-BE49-F238E27FC236}">
                <a16:creationId xmlns:a16="http://schemas.microsoft.com/office/drawing/2014/main" id="{EB7FA8E9-B66B-4F01-FDD4-FF5063D79B94}"/>
              </a:ext>
            </a:extLst>
          </p:cNvPr>
          <p:cNvSpPr/>
          <p:nvPr/>
        </p:nvSpPr>
        <p:spPr>
          <a:xfrm flipV="1">
            <a:off x="172559" y="2897697"/>
            <a:ext cx="827945" cy="1649801"/>
          </a:xfrm>
          <a:prstGeom prst="curvedRightArrow">
            <a:avLst/>
          </a:prstGeom>
          <a:solidFill>
            <a:schemeClr val="accent5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A2F789-0FF4-A6D0-8446-088288090206}"/>
              </a:ext>
            </a:extLst>
          </p:cNvPr>
          <p:cNvSpPr txBox="1"/>
          <p:nvPr/>
        </p:nvSpPr>
        <p:spPr>
          <a:xfrm>
            <a:off x="6945083" y="3942182"/>
            <a:ext cx="150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Examples: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470DBA-3897-8268-2448-ECF51BF2E2E8}"/>
              </a:ext>
            </a:extLst>
          </p:cNvPr>
          <p:cNvSpPr txBox="1"/>
          <p:nvPr/>
        </p:nvSpPr>
        <p:spPr>
          <a:xfrm>
            <a:off x="6937829" y="4881843"/>
            <a:ext cx="488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This book is written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Ruskin Bond.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8B7BE5-7363-A891-301D-2DBC59DCED02}"/>
              </a:ext>
            </a:extLst>
          </p:cNvPr>
          <p:cNvSpPr txBox="1"/>
          <p:nvPr/>
        </p:nvSpPr>
        <p:spPr>
          <a:xfrm>
            <a:off x="6937829" y="5341811"/>
            <a:ext cx="462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Please give the keys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my brother.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7ED404-CAD9-6AA3-656C-F8419D5F71AE}"/>
              </a:ext>
            </a:extLst>
          </p:cNvPr>
          <p:cNvSpPr txBox="1"/>
          <p:nvPr/>
        </p:nvSpPr>
        <p:spPr>
          <a:xfrm>
            <a:off x="6937830" y="5803476"/>
            <a:ext cx="4339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 has just returned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from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school.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DC9CEE-FF57-BC07-CE97-7654FBFCDBF7}"/>
              </a:ext>
            </a:extLst>
          </p:cNvPr>
          <p:cNvSpPr txBox="1"/>
          <p:nvPr/>
        </p:nvSpPr>
        <p:spPr>
          <a:xfrm>
            <a:off x="6945083" y="4401885"/>
            <a:ext cx="488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 bought some fruits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my uncle.</a:t>
            </a:r>
          </a:p>
        </p:txBody>
      </p:sp>
      <p:sp>
        <p:nvSpPr>
          <p:cNvPr id="45" name="Arrow: Curved Right 44">
            <a:extLst>
              <a:ext uri="{FF2B5EF4-FFF2-40B4-BE49-F238E27FC236}">
                <a16:creationId xmlns:a16="http://schemas.microsoft.com/office/drawing/2014/main" id="{5B36E5C7-B42F-DD29-E89D-10DEA1488CC1}"/>
              </a:ext>
            </a:extLst>
          </p:cNvPr>
          <p:cNvSpPr/>
          <p:nvPr/>
        </p:nvSpPr>
        <p:spPr>
          <a:xfrm rot="10800000" flipV="1">
            <a:off x="11189144" y="2909614"/>
            <a:ext cx="827945" cy="1649801"/>
          </a:xfrm>
          <a:prstGeom prst="curvedRightArrow">
            <a:avLst/>
          </a:prstGeom>
          <a:solidFill>
            <a:srgbClr val="FF99FF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2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  <p:bldP spid="33" grpId="0"/>
      <p:bldP spid="34" grpId="0"/>
      <p:bldP spid="35" grpId="0"/>
      <p:bldP spid="38" grpId="0" animBg="1"/>
      <p:bldP spid="40" grpId="0"/>
      <p:bldP spid="41" grpId="0"/>
      <p:bldP spid="42" grpId="0"/>
      <p:bldP spid="43" grpId="0"/>
      <p:bldP spid="44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oogle Shape;46;p3"/>
          <p:cNvGraphicFramePr/>
          <p:nvPr>
            <p:extLst>
              <p:ext uri="{D42A27DB-BD31-4B8C-83A1-F6EECF244321}">
                <p14:modId xmlns:p14="http://schemas.microsoft.com/office/powerpoint/2010/main" val="1889860176"/>
              </p:ext>
            </p:extLst>
          </p:nvPr>
        </p:nvGraphicFramePr>
        <p:xfrm>
          <a:off x="1127448" y="780003"/>
          <a:ext cx="9937100" cy="4403105"/>
        </p:xfrm>
        <a:graphic>
          <a:graphicData uri="http://schemas.openxmlformats.org/drawingml/2006/table">
            <a:tbl>
              <a:tblPr firstRow="1" bandRow="1">
                <a:noFill/>
                <a:tableStyleId>{312082F0-36B5-40F3-B39F-2E6BD18259C1}</a:tableStyleId>
              </a:tblPr>
              <a:tblGrid>
                <a:gridCol w="10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Slide #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Thumbnail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Source link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Author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Chandrayaan3: https://</a:t>
                      </a:r>
                      <a:r>
                        <a:rPr lang="en-IN" sz="9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www.isro.gov.in</a:t>
                      </a: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IN" sz="9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media_isro</a:t>
                      </a: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/image/index/Chandrayaan3/P19.jpg.webp</a:t>
                      </a:r>
                      <a:endParaRPr lang="en-IN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ISRO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2,3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9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LVM3-M4 Mission: </a:t>
                      </a:r>
                      <a:r>
                        <a:rPr lang="en-IN" sz="900" b="0" dirty="0"/>
                        <a:t>https://</a:t>
                      </a:r>
                      <a:r>
                        <a:rPr lang="en-IN" sz="900" b="0" dirty="0" err="1"/>
                        <a:t>www.isro.gov.in</a:t>
                      </a:r>
                      <a:r>
                        <a:rPr lang="en-IN" sz="900" b="0" dirty="0"/>
                        <a:t>/</a:t>
                      </a:r>
                      <a:r>
                        <a:rPr lang="en-IN" sz="900" b="0" dirty="0" err="1"/>
                        <a:t>media_isro</a:t>
                      </a:r>
                      <a:r>
                        <a:rPr lang="en-IN" sz="900" b="0" dirty="0"/>
                        <a:t>/image/index/Chandrayaan3/MRM_8583.JPG.webp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900" b="0" dirty="0"/>
                        <a:t>Chandrayaan3: https://</a:t>
                      </a:r>
                      <a:r>
                        <a:rPr lang="en-IN" sz="900" b="0" dirty="0" err="1"/>
                        <a:t>www.isro.gov.in</a:t>
                      </a:r>
                      <a:r>
                        <a:rPr lang="en-IN" sz="900" b="0" dirty="0"/>
                        <a:t>/</a:t>
                      </a:r>
                      <a:r>
                        <a:rPr lang="en-IN" sz="900" b="0" dirty="0" err="1"/>
                        <a:t>media_isro</a:t>
                      </a:r>
                      <a:r>
                        <a:rPr lang="en-IN" sz="900" b="0" dirty="0"/>
                        <a:t>/video/chandrayaan3/ch3_rover_movement_and_inplace_turn.webm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ISRO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7" name="Google Shape;47;p3"/>
          <p:cNvSpPr txBox="1"/>
          <p:nvPr/>
        </p:nvSpPr>
        <p:spPr>
          <a:xfrm>
            <a:off x="3549975" y="120646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/>
          </a:p>
        </p:txBody>
      </p:sp>
      <p:pic>
        <p:nvPicPr>
          <p:cNvPr id="5" name="Picture 4" descr="A computer screen shot of a rocket&#10;&#10;Description automatically generated">
            <a:extLst>
              <a:ext uri="{FF2B5EF4-FFF2-40B4-BE49-F238E27FC236}">
                <a16:creationId xmlns:a16="http://schemas.microsoft.com/office/drawing/2014/main" id="{E461333E-9B38-674C-8F5E-8E6A36E0E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02" t="11667" r="33449" b="16615"/>
          <a:stretch/>
        </p:blipFill>
        <p:spPr>
          <a:xfrm>
            <a:off x="2797956" y="1295789"/>
            <a:ext cx="173835" cy="23295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55BB664-5535-7348-8AAD-3D27381E81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44" t="28258" r="34953" b="19039"/>
          <a:stretch/>
        </p:blipFill>
        <p:spPr>
          <a:xfrm>
            <a:off x="3000561" y="1674892"/>
            <a:ext cx="285440" cy="303268"/>
          </a:xfrm>
          <a:prstGeom prst="rect">
            <a:avLst/>
          </a:prstGeom>
        </p:spPr>
      </p:pic>
      <p:pic>
        <p:nvPicPr>
          <p:cNvPr id="7" name="Picture 6" descr="A computer screen shot of a rocket launching&#10;&#10;Description automatically generated">
            <a:extLst>
              <a:ext uri="{FF2B5EF4-FFF2-40B4-BE49-F238E27FC236}">
                <a16:creationId xmlns:a16="http://schemas.microsoft.com/office/drawing/2014/main" id="{FA15543D-E593-DD40-A14D-ACDB8E4C26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101" t="12407" r="34375" b="9385"/>
          <a:stretch/>
        </p:blipFill>
        <p:spPr>
          <a:xfrm>
            <a:off x="2294342" y="1579992"/>
            <a:ext cx="272213" cy="4091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749</Words>
  <Application>Microsoft Macintosh PowerPoint</Application>
  <PresentationFormat>Widescreen</PresentationFormat>
  <Paragraphs>69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</vt:lpstr>
      <vt:lpstr>Helvetica</vt:lpstr>
      <vt:lpstr>DD</vt:lpstr>
      <vt:lpstr>1_DD</vt:lpstr>
      <vt:lpstr>PowerPoint Presentation</vt:lpstr>
      <vt:lpstr>PowerPoint Presentation</vt:lpstr>
      <vt:lpstr>PowerPoint Presentation</vt:lpstr>
      <vt:lpstr>Prepositions of Measure and Possession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sssvv</dc:creator>
  <cp:lastModifiedBy>Mahesh Mahadevan</cp:lastModifiedBy>
  <cp:revision>34</cp:revision>
  <dcterms:created xsi:type="dcterms:W3CDTF">2020-08-28T09:38:22Z</dcterms:created>
  <dcterms:modified xsi:type="dcterms:W3CDTF">2023-10-23T19:07:22Z</dcterms:modified>
</cp:coreProperties>
</file>